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notesMasterIdLst>
    <p:notesMasterId r:id="rId25"/>
  </p:notesMasterIdLst>
  <p:sldIdLst>
    <p:sldId id="256" r:id="rId2"/>
    <p:sldId id="257" r:id="rId3"/>
    <p:sldId id="258" r:id="rId4"/>
    <p:sldId id="273" r:id="rId5"/>
    <p:sldId id="259" r:id="rId6"/>
    <p:sldId id="263" r:id="rId7"/>
    <p:sldId id="264" r:id="rId8"/>
    <p:sldId id="276" r:id="rId9"/>
    <p:sldId id="277" r:id="rId10"/>
    <p:sldId id="265" r:id="rId11"/>
    <p:sldId id="260" r:id="rId12"/>
    <p:sldId id="266" r:id="rId13"/>
    <p:sldId id="274" r:id="rId14"/>
    <p:sldId id="267" r:id="rId15"/>
    <p:sldId id="261" r:id="rId16"/>
    <p:sldId id="269" r:id="rId17"/>
    <p:sldId id="270" r:id="rId18"/>
    <p:sldId id="262" r:id="rId19"/>
    <p:sldId id="278" r:id="rId20"/>
    <p:sldId id="271" r:id="rId21"/>
    <p:sldId id="279" r:id="rId22"/>
    <p:sldId id="272" r:id="rId23"/>
    <p:sldId id="275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82" autoAdjust="0"/>
    <p:restoredTop sz="94660"/>
  </p:normalViewPr>
  <p:slideViewPr>
    <p:cSldViewPr snapToGrid="0">
      <p:cViewPr varScale="1">
        <p:scale>
          <a:sx n="88" d="100"/>
          <a:sy n="88" d="100"/>
        </p:scale>
        <p:origin x="3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DBF659-002B-4C83-B4E9-9B7CA2C95A53}" type="datetimeFigureOut">
              <a:rPr lang="cs-CZ" smtClean="0"/>
              <a:t>26.03.2025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10AC9-5145-4F07-9C43-0BF2495B0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543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5B09507-FB85-40FC-9B78-F905F064E075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37959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F34F-D2B0-4F27-B3AF-4A28B634B9E3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08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AD29-0529-4E5D-9DC8-DC56B7D3A78A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6270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C7A65-FCD5-4FD0-9008-2574A4370089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407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9EBC7-84B9-4DFF-A603-22E870571969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25851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FDDB-D6D3-49AC-A9A3-AAFCD9E83964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664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0B174-0599-4DDF-9F9B-1438D11BC0F4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80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A199-4FDE-4960-920F-4295FA0805A8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98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E2C1-9221-4EAE-B356-576ED2F451C0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036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F1B8-36A1-4F4F-BA6F-2EA51948DD98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472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223C-51C3-4B49-A3C7-710B8A7450D0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44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3FC5D05-ABFE-4408-AD1D-9A035F4993B1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093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icr.cz/CSICR/media/Elektronicke-publikace/2023/TZ_Financni_gramotnost/html5/index.html?pn=3" TargetMode="External"/><Relationship Id="rId2" Type="http://schemas.openxmlformats.org/officeDocument/2006/relationships/hyperlink" Target="https://doi.org/10.14712/18047106.312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inancnigramotnost.mfcr.cz/cs/pro-odborniky/strategicke-dokumenty#standar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Finanční gramotnost </a:t>
            </a:r>
            <a:br>
              <a:rPr lang="cs-CZ" dirty="0" smtClean="0"/>
            </a:br>
            <a:r>
              <a:rPr lang="cs-CZ" dirty="0" smtClean="0"/>
              <a:t>a ochrana spotřebitele 5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Petr ČECHÁK</a:t>
            </a:r>
          </a:p>
          <a:p>
            <a:r>
              <a:rPr lang="cs-CZ" dirty="0" smtClean="0"/>
              <a:t>KMDM, </a:t>
            </a:r>
            <a:r>
              <a:rPr lang="cs-CZ" dirty="0" err="1" smtClean="0"/>
              <a:t>PedF</a:t>
            </a:r>
            <a:r>
              <a:rPr lang="cs-CZ" dirty="0" smtClean="0"/>
              <a:t> UK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2178-4412-4077-B264-BDA145CF96BC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670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RVP a ŠVP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základní vzdělávání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b="1" dirty="0" smtClean="0"/>
              <a:t> výchova k občanství, </a:t>
            </a:r>
            <a:r>
              <a:rPr lang="cs-CZ" dirty="0" smtClean="0"/>
              <a:t>člověk a svět práce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střední vzdělávání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člověk a svět </a:t>
            </a:r>
            <a:r>
              <a:rPr lang="cs-CZ" b="1" dirty="0" smtClean="0"/>
              <a:t>práce</a:t>
            </a:r>
            <a:r>
              <a:rPr lang="cs-CZ" dirty="0" smtClean="0"/>
              <a:t>, matematika a její aplikace (gymnázia)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</a:t>
            </a:r>
            <a:r>
              <a:rPr lang="cs-CZ" b="1" dirty="0" smtClean="0"/>
              <a:t>ekonomické vzdělávání, společenskovědní vzdělávání</a:t>
            </a:r>
            <a:r>
              <a:rPr lang="cs-CZ" dirty="0" smtClean="0"/>
              <a:t>, matematické vzdělávání (SOŠ a SOU)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Ve kterých předmětech promítnuto?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občanská nauka, člověk a svět práce, ekonomika, základy společenských věd, matematika…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finanční gramotnost ?</a:t>
            </a:r>
          </a:p>
          <a:p>
            <a:pPr marL="128016" lvl="1" indent="0">
              <a:buNone/>
            </a:pPr>
            <a:endParaRPr lang="cs-CZ" dirty="0" smtClean="0"/>
          </a:p>
          <a:p>
            <a:pPr marL="128016" lvl="1" indent="0">
              <a:buNone/>
            </a:pPr>
            <a:r>
              <a:rPr lang="cs-CZ" dirty="0" smtClean="0"/>
              <a:t> 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86D98-28DD-4953-9E99-082BA583D455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650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vzdělávání v práci učitele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9CFA-A78D-4BFA-8624-9178D6CCBB93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160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vzdělávání ve škole a v práci učitele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Samostatný předmět ? 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i="1" dirty="0" smtClean="0"/>
              <a:t> „Ve </a:t>
            </a:r>
            <a:r>
              <a:rPr lang="cs-CZ" i="1" dirty="0"/>
              <a:t>většině škol (89 %) je vzdělávací obsah finanční gramotnosti realizován jako součást stávajících vyučovacích předmětů. Jako samostatný předmět byla finanční gramotnost zavedena výrazněji jen v úplných základních školách, a i zde jen v méně než 10 </a:t>
            </a:r>
            <a:r>
              <a:rPr lang="cs-CZ" i="1" dirty="0" smtClean="0"/>
              <a:t>%“(</a:t>
            </a:r>
            <a:r>
              <a:rPr lang="cs-CZ" i="1" dirty="0"/>
              <a:t>ČŠIČR 2013).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Hodinová dotace 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Metody a formy výuky ?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dirty="0" smtClean="0"/>
              <a:t> Zpráva </a:t>
            </a:r>
            <a:r>
              <a:rPr lang="cs-CZ" dirty="0"/>
              <a:t>České školní inspekce, která se v roce 2013 zabývala rozvojem </a:t>
            </a:r>
            <a:r>
              <a:rPr lang="cs-CZ" dirty="0" smtClean="0"/>
              <a:t>finanční gramotnosti </a:t>
            </a:r>
            <a:r>
              <a:rPr lang="cs-CZ" dirty="0"/>
              <a:t>v České republice, konstatuje, že nejoblíbenější výukovou </a:t>
            </a:r>
            <a:r>
              <a:rPr lang="cs-CZ" dirty="0" smtClean="0"/>
              <a:t>metodou v </a:t>
            </a:r>
            <a:r>
              <a:rPr lang="cs-CZ" dirty="0"/>
              <a:t>oblasti finanční gramotnosti bylo řešení příkladů z běžného života v </a:t>
            </a:r>
            <a:r>
              <a:rPr lang="cs-CZ" dirty="0" smtClean="0"/>
              <a:t>kombinaci s </a:t>
            </a:r>
            <a:r>
              <a:rPr lang="cs-CZ" dirty="0"/>
              <a:t>méně častým uplatněním didaktických her, inscenačních metod, exkurzí </a:t>
            </a:r>
            <a:r>
              <a:rPr lang="cs-CZ" dirty="0" smtClean="0"/>
              <a:t>a skupinové </a:t>
            </a:r>
            <a:r>
              <a:rPr lang="cs-CZ" dirty="0"/>
              <a:t>výuky (ČŠIČR 2013). </a:t>
            </a:r>
            <a:r>
              <a:rPr lang="cs-CZ" dirty="0" smtClean="0"/>
              <a:t>Zpráva z roku 2023 ukazuje podobné trendy.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Metodická podpora vyučujících? 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i="1" dirty="0" smtClean="0"/>
              <a:t>„Ve </a:t>
            </a:r>
            <a:r>
              <a:rPr lang="cs-CZ" i="1" dirty="0"/>
              <a:t>více než dvou pětinách navštívených škol neabsolvoval žádný pedagog další </a:t>
            </a:r>
            <a:r>
              <a:rPr lang="cs-CZ" i="1" dirty="0" smtClean="0"/>
              <a:t>vzdělávání pedagogických </a:t>
            </a:r>
            <a:r>
              <a:rPr lang="cs-CZ" i="1" dirty="0"/>
              <a:t>pracovníků zaměřené na finanční gramotnost. Situace byla významně </a:t>
            </a:r>
            <a:r>
              <a:rPr lang="cs-CZ" i="1" dirty="0" smtClean="0"/>
              <a:t>odlišná na </a:t>
            </a:r>
            <a:r>
              <a:rPr lang="cs-CZ" i="1" dirty="0"/>
              <a:t>jednotlivých stupních</a:t>
            </a:r>
            <a:r>
              <a:rPr lang="cs-CZ" i="1" dirty="0" smtClean="0"/>
              <a:t>. […] </a:t>
            </a:r>
            <a:r>
              <a:rPr lang="cs-CZ" i="1" dirty="0"/>
              <a:t>Potřebu dalších metodických materiálů pro finanční gramotnost vyjádřila jen velmi malá </a:t>
            </a:r>
            <a:r>
              <a:rPr lang="cs-CZ" i="1" dirty="0" smtClean="0"/>
              <a:t>část škol</a:t>
            </a:r>
            <a:r>
              <a:rPr lang="cs-CZ" i="1" dirty="0"/>
              <a:t>. Většina jich uvedla, že má dostatek metodických </a:t>
            </a:r>
            <a:r>
              <a:rPr lang="cs-CZ" i="1" dirty="0" smtClean="0"/>
              <a:t>materiálů“ (ČŠIČR </a:t>
            </a:r>
            <a:r>
              <a:rPr lang="cs-CZ" i="1" dirty="0"/>
              <a:t>2013). </a:t>
            </a:r>
          </a:p>
          <a:p>
            <a:pPr lvl="1" algn="just">
              <a:buFont typeface="Wingdings" panose="05000000000000000000" pitchFamily="2" charset="2"/>
              <a:buChar char="v"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FDE0-3294-401D-BD61-21F4D5F0FEF2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553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650D-358F-47CA-A849-F46FCD5205A3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128" y="585216"/>
            <a:ext cx="4953000" cy="573405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0839" y="585216"/>
            <a:ext cx="4819650" cy="288607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3543844"/>
            <a:ext cx="4648200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714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metody a formy jsme si (ne)zkusili my?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samostatná práce a práce ve skupině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výklad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vyhledávání informací, práce s daty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diskuze, debata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případové studie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studium audiovizuálních materiálů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výpočty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didaktické hry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projekty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exkurze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odborník z praxe ve výuce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prožitkové učení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tandemová výuka…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0E955-926D-4DA6-8D62-05ED787EE94E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987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vzdělávání </a:t>
            </a:r>
            <a:br>
              <a:rPr lang="cs-CZ" dirty="0" smtClean="0"/>
            </a:br>
            <a:r>
              <a:rPr lang="cs-CZ" dirty="0" smtClean="0"/>
              <a:t>v učebnicích a dalších zdrojích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F9C0C-0D02-4178-9D5F-A956593252ED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4392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Učebnice – shrnutí některých problémů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rozdílná dostupnost pro základní a střední školy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jen omezený prostor věnovaný rozvoji finanční gramotnosti v učebnicích </a:t>
            </a:r>
            <a:r>
              <a:rPr lang="cs-CZ" dirty="0" smtClean="0"/>
              <a:t>matematiky (Čechák, 2023)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učebnice do občanské nauky/společenských věd a do matematiky mají značně rozdílné pojetí – nekoordinované (mnoho témat nenajdeme v přiměřené míře podrobnosti ani v učebnici matematiky, ani občanské nauky)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často zjednodušující obsah x velmi komplikovaná a rychle se měnící realita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nemožnost zohlednit sociologické proměnné (alespoň u klasických papírových učebnic)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36398-8821-4C2D-B7FC-A5566BD65A12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6927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Jiné zdroje a další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neziskové organizace (Fórum pro prožitkové vzdělávání, nekrachni.cz…)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banky (např. ČS – Abeceda peněz, SKOALA; </a:t>
            </a:r>
            <a:r>
              <a:rPr lang="cs-CZ" dirty="0" err="1" smtClean="0"/>
              <a:t>Studentbroker</a:t>
            </a:r>
            <a:r>
              <a:rPr lang="cs-CZ" dirty="0" smtClean="0"/>
              <a:t> – </a:t>
            </a:r>
            <a:r>
              <a:rPr lang="cs-CZ" dirty="0" err="1" smtClean="0"/>
              <a:t>Fio</a:t>
            </a:r>
            <a:r>
              <a:rPr lang="cs-CZ" dirty="0" smtClean="0"/>
              <a:t> Banka takto umožňuje demo investice studentům VŠ…)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státní instituce - Česká národní banka (www.cnb.cz), MF </a:t>
            </a:r>
            <a:r>
              <a:rPr lang="cs-CZ" dirty="0"/>
              <a:t>ČR </a:t>
            </a:r>
            <a:r>
              <a:rPr lang="cs-CZ" dirty="0" smtClean="0"/>
              <a:t>(financnigramotnost.mfcr.cz), NPI (různé materiály, kurzy…)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pokud jde o finanční gramotnost ve studijních programech univerzit, v tuto chvíli je zastoupena jako volitelný předmět (UPOL, UK, MUNI), rozdílné zaměření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nedostatek dalšího vzdělávání – univerzity poskytují jen velmi málo kurzů DVP, NPI pokrývá tematicky (pokud vůbec) poslední vývoj (např. digitální finanční gramotnost), neziskové organizace se věnují spíše programům pro žáky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FEA69-A60F-496E-891F-BB190F93EEDD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0520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Současné problémy </a:t>
            </a:r>
            <a:br>
              <a:rPr lang="cs-CZ" dirty="0" smtClean="0"/>
            </a:br>
            <a:r>
              <a:rPr lang="cs-CZ" dirty="0" smtClean="0"/>
              <a:t>finančního vzdělávání v ČR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449F-78B9-49BB-AF4F-F905433C8B4C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343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Současné problémy (ÚKOL)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Nedostatečné znalosti a dovednosti vyučujících a jejich nedostatečná příprava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Nedostatek kvalitních učebních materiálů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Roztříštěnost výuky, nejasné ukotvení v RVP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Nízká priorita tématu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Nepropojenost s realitou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C7A65-FCD5-4FD0-9008-2574A4370089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820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Dnešní plán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Finanční gramotnost v datech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Finanční vzdělávání v </a:t>
            </a:r>
            <a:r>
              <a:rPr lang="cs-CZ" dirty="0" err="1" smtClean="0"/>
              <a:t>kurikulárních</a:t>
            </a:r>
            <a:r>
              <a:rPr lang="cs-CZ" dirty="0" smtClean="0"/>
              <a:t> dokumentech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Finanční vzdělávání </a:t>
            </a:r>
            <a:r>
              <a:rPr lang="cs-CZ" dirty="0" smtClean="0"/>
              <a:t>v práci učitelů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Finanční vzdělávání v </a:t>
            </a:r>
            <a:r>
              <a:rPr lang="cs-CZ" dirty="0" smtClean="0"/>
              <a:t>učebnicích a dalších zdrojích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Současné problémy finančního vzdělávání v ČR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0A146-1BCD-4673-B19F-78BF9A747747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9229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Současné 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Kdo vyučuje finanční gramotnost? Má dostatečné znalosti a dovednosti? Kde se může vzdělávat?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Kolik času je věnováno finanční gramotnosti?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Je náš standard finanční gramotnosti dostačující?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Jaké materiály a učebnice používat? 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Co etické aspekty finanční gramotnosti? Skryté kurikulum?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Souvislosti s dalšími gramotnostmi (čtenářská, matematická, informační, právní a spotřebitelská, ekonomická…)?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A33B-397E-4EFF-96CD-357BE215BB36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8499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 smtClean="0"/>
              <a:t>Etické aspekty Finanční gramotnosti (úkol)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čem bylo podle vás eticky problematické jednání „</a:t>
            </a:r>
            <a:r>
              <a:rPr lang="cs-CZ" dirty="0" err="1" smtClean="0"/>
              <a:t>finfluencera</a:t>
            </a:r>
            <a:r>
              <a:rPr lang="cs-CZ" dirty="0" smtClean="0"/>
              <a:t>“? </a:t>
            </a:r>
          </a:p>
          <a:p>
            <a:endParaRPr lang="cs-CZ" dirty="0"/>
          </a:p>
          <a:p>
            <a:r>
              <a:rPr lang="cs-CZ" dirty="0" smtClean="0"/>
              <a:t>V čem bylo podle vás eticky problematické jednání jeho „</a:t>
            </a:r>
            <a:r>
              <a:rPr lang="cs-CZ" dirty="0" err="1" smtClean="0"/>
              <a:t>followera</a:t>
            </a:r>
            <a:r>
              <a:rPr lang="cs-CZ" dirty="0" smtClean="0"/>
              <a:t>“? </a:t>
            </a:r>
          </a:p>
          <a:p>
            <a:endParaRPr lang="cs-CZ" dirty="0"/>
          </a:p>
          <a:p>
            <a:r>
              <a:rPr lang="cs-CZ" dirty="0" smtClean="0"/>
              <a:t>Domníváte se, že takováto situace může nastat v reálném světě? </a:t>
            </a:r>
          </a:p>
          <a:p>
            <a:endParaRPr lang="cs-CZ" dirty="0"/>
          </a:p>
          <a:p>
            <a:r>
              <a:rPr lang="cs-CZ" dirty="0" smtClean="0"/>
              <a:t>Jak byste reagovali, kdyby vám někdo blízký zavolal stejně jako </a:t>
            </a:r>
            <a:r>
              <a:rPr lang="cs-CZ" dirty="0" err="1" smtClean="0"/>
              <a:t>follower</a:t>
            </a:r>
            <a:r>
              <a:rPr lang="cs-CZ" dirty="0" smtClean="0"/>
              <a:t> a chtěl po vás, abyste část svých prostředků takto „investovali“?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C7A65-FCD5-4FD0-9008-2574A4370089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969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Dotazy?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3518F-D2BC-4708-B93B-031B7BF89010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1420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Čechák, P. (2023). </a:t>
            </a:r>
            <a:r>
              <a:rPr lang="en-US" dirty="0"/>
              <a:t>Financial relationships and dependencies in Czech secondary school mathematics </a:t>
            </a:r>
            <a:r>
              <a:rPr lang="en-US" dirty="0" smtClean="0"/>
              <a:t>textbooks</a:t>
            </a:r>
            <a:r>
              <a:rPr lang="cs-CZ" dirty="0" smtClean="0"/>
              <a:t>. </a:t>
            </a:r>
            <a:r>
              <a:rPr lang="cs-CZ" i="1" dirty="0" err="1" smtClean="0"/>
              <a:t>Scientia</a:t>
            </a:r>
            <a:r>
              <a:rPr lang="cs-CZ" i="1" dirty="0" smtClean="0"/>
              <a:t> in </a:t>
            </a:r>
            <a:r>
              <a:rPr lang="cs-CZ" i="1" dirty="0" err="1" smtClean="0"/>
              <a:t>educatione</a:t>
            </a:r>
            <a:r>
              <a:rPr lang="cs-CZ" i="1" dirty="0" smtClean="0"/>
              <a:t>, 14</a:t>
            </a:r>
            <a:r>
              <a:rPr lang="cs-CZ" dirty="0" smtClean="0"/>
              <a:t>(2).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doi.org/10.14712/18047106.3121</a:t>
            </a:r>
            <a:r>
              <a:rPr lang="cs-CZ" dirty="0" smtClean="0"/>
              <a:t> </a:t>
            </a:r>
            <a:endParaRPr lang="cs-CZ" i="1" dirty="0" smtClean="0"/>
          </a:p>
          <a:p>
            <a:r>
              <a:rPr lang="cs-CZ" dirty="0"/>
              <a:t>České školní inspekce. </a:t>
            </a:r>
            <a:r>
              <a:rPr lang="cs-CZ" i="1" dirty="0"/>
              <a:t>Tematická zpráva: Podpora rozvoje matematické, finanční a čtenářské gramotnosti</a:t>
            </a:r>
            <a:r>
              <a:rPr lang="cs-CZ" dirty="0"/>
              <a:t>[online]</a:t>
            </a:r>
            <a:r>
              <a:rPr lang="cs-CZ" i="1" dirty="0"/>
              <a:t>. </a:t>
            </a:r>
            <a:r>
              <a:rPr lang="cs-CZ" dirty="0"/>
              <a:t>Praha: Česká školní inspekce, 2013 [cit. 21. 3. 2021]. Dostupné z: https://www.csicr.cz/Csicr/media/Prilohy/PDF_el._publikace/Tematick%c3%a9%20zpr%c3%a1vy/2013_TZ_podpora_rozvoje_gramotnosti_mat_fin_cte.pdf</a:t>
            </a:r>
          </a:p>
          <a:p>
            <a:r>
              <a:rPr lang="cs-CZ" dirty="0" smtClean="0"/>
              <a:t>Česká </a:t>
            </a:r>
            <a:r>
              <a:rPr lang="cs-CZ" dirty="0"/>
              <a:t>školní inspekce (2014). </a:t>
            </a:r>
            <a:r>
              <a:rPr lang="cs-CZ" i="1" dirty="0"/>
              <a:t>Mezinárodní šetření PISA 2012: Finanční gramotnost patnáctiletých žáků </a:t>
            </a:r>
            <a:r>
              <a:rPr lang="cs-CZ" dirty="0"/>
              <a:t>[online]</a:t>
            </a:r>
            <a:r>
              <a:rPr lang="cs-CZ" i="1" dirty="0"/>
              <a:t>. </a:t>
            </a:r>
            <a:r>
              <a:rPr lang="cs-CZ" dirty="0"/>
              <a:t>Praha: Česká školní inspekce. Dostupné z:  http://www.csicr.cz/html/PISA-FG/resources/_pdfs_/Zprava_PISA_financni_gramotnost__.pdf </a:t>
            </a:r>
          </a:p>
          <a:p>
            <a:r>
              <a:rPr lang="cs-CZ" dirty="0" smtClean="0"/>
              <a:t>Česká školní inspekce (2023). </a:t>
            </a:r>
            <a:r>
              <a:rPr lang="cs-CZ" i="1" dirty="0" smtClean="0"/>
              <a:t>Finanční gramotnost žáků základních škol a výuka finanční gramotnosti na středních školách: Tematická zpráva. </a:t>
            </a:r>
            <a:r>
              <a:rPr lang="cs-CZ" dirty="0" smtClean="0"/>
              <a:t>Česká školní inspekce. </a:t>
            </a:r>
            <a:r>
              <a:rPr lang="cs-CZ" dirty="0"/>
              <a:t>Dostupné z: </a:t>
            </a: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www.csicr.cz/CSICR/media/Elektronicke-publikace/2023/TZ_Financni_gramotnost/html5/index.html?pn=3</a:t>
            </a:r>
            <a:r>
              <a:rPr lang="cs-CZ" dirty="0" smtClean="0"/>
              <a:t> </a:t>
            </a:r>
            <a:endParaRPr lang="cs-CZ" i="1" dirty="0" smtClean="0"/>
          </a:p>
          <a:p>
            <a:r>
              <a:rPr lang="cs-CZ" dirty="0" smtClean="0"/>
              <a:t>Ministerstvo </a:t>
            </a:r>
            <a:r>
              <a:rPr lang="cs-CZ" dirty="0"/>
              <a:t>financí České republiky (2017). </a:t>
            </a:r>
            <a:r>
              <a:rPr lang="cs-CZ" i="1" dirty="0"/>
              <a:t>Standard finanční gramotnosti 2017 </a:t>
            </a:r>
            <a:r>
              <a:rPr lang="cs-CZ" dirty="0"/>
              <a:t>[online]</a:t>
            </a:r>
            <a:r>
              <a:rPr lang="cs-CZ" i="1" dirty="0"/>
              <a:t>. </a:t>
            </a:r>
            <a:r>
              <a:rPr lang="cs-CZ" dirty="0"/>
              <a:t>Praha: Ministerstvo financí České republiky. Dostupné z: </a:t>
            </a:r>
            <a:r>
              <a:rPr lang="cs-CZ" u="sng" dirty="0">
                <a:hlinkClick r:id="rId4"/>
              </a:rPr>
              <a:t>https://financnigramotnost.mfcr.cz/cs/pro-odborniky/strategicke-dokumenty#standard</a:t>
            </a:r>
            <a:endParaRPr lang="cs-CZ" dirty="0"/>
          </a:p>
          <a:p>
            <a:r>
              <a:rPr lang="cs-CZ" dirty="0"/>
              <a:t>Ministerstvo financí České republiky (2019). </a:t>
            </a:r>
            <a:r>
              <a:rPr lang="cs-CZ" i="1" dirty="0"/>
              <a:t>Národní strategie finančního vzdělávání 2.0. Změnou chování k převzetí odpovědnosti za svou finanční prosperitu </a:t>
            </a:r>
            <a:r>
              <a:rPr lang="cs-CZ" dirty="0"/>
              <a:t>[online]</a:t>
            </a:r>
            <a:r>
              <a:rPr lang="cs-CZ" i="1" dirty="0"/>
              <a:t>. </a:t>
            </a:r>
            <a:r>
              <a:rPr lang="cs-CZ" dirty="0"/>
              <a:t>Praha: Ministerstvo financí České republiky. Dostupné z: </a:t>
            </a:r>
            <a:r>
              <a:rPr lang="cs-CZ" u="sng" dirty="0">
                <a:hlinkClick r:id="rId4"/>
              </a:rPr>
              <a:t>https://financnigramotnost.mfcr.cz/cs/pro-odborniky/strategicke-dokumenty#standard</a:t>
            </a:r>
            <a:endParaRPr lang="cs-CZ" dirty="0"/>
          </a:p>
          <a:p>
            <a:r>
              <a:rPr lang="cs-CZ" dirty="0" smtClean="0"/>
              <a:t>OECD </a:t>
            </a:r>
            <a:r>
              <a:rPr lang="cs-CZ" dirty="0"/>
              <a:t>(2020). </a:t>
            </a:r>
            <a:r>
              <a:rPr lang="en-US" dirty="0"/>
              <a:t>Recommendation of the OECD Council on Financial Literacy, 29 October 2020; https://legalinstruments.oecd.org/en/instruments/OECD-LEGAL-0461. This definition is in line with the EU Council Recommendation’s definition of “competence”; Council Recommendation of 22 May 2018 on key competences for lifelong learning: https://eur-lex.europa.eu/legalcontent/EN/TXT/?uri=uriserv%3AOJ.C_.2018.189.01.0001.01.ENG </a:t>
            </a: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A861-3CA5-4641-ADF0-97DE1784FE9A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263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gramotnost v datech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E8B4A-8460-4FD5-9767-08E94AC9FAA6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855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gramotnost v datech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PISA 2012/2022 – ČR skončila na průměrné úrovni finanční gramotnosti, ale velké rozdíly na základě SES (na gymnáziích nadprůměrná, na učilištích podprůměrná)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ČŠI 2023 – v zásadě velmi podobné výsledky jako PISA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Pozor na tiskové zprávy informující o výzkumech !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B390-3BB5-47D1-9949-B3D26F27DD4D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128" y="3956685"/>
            <a:ext cx="4648200" cy="23526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5574" y="5994454"/>
            <a:ext cx="313372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607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vzdělávání </a:t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 err="1" smtClean="0"/>
              <a:t>kurikulárních</a:t>
            </a:r>
            <a:r>
              <a:rPr lang="cs-CZ" dirty="0" smtClean="0"/>
              <a:t> dokumentech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EE62-989A-42B1-8A75-5ED14E6F4C3C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520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 finanční gramotnosti V ČR (2017)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4 oblasti: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 smtClean="0"/>
              <a:t>nakupování a placení </a:t>
            </a:r>
            <a:r>
              <a:rPr lang="cs-CZ" dirty="0" smtClean="0"/>
              <a:t>(inflace, placení, včetně směnného kurzu, nakupování – cena a cenotvorba, nekalé praktiky, smlouva)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 smtClean="0"/>
              <a:t>hospodaření domácnosti </a:t>
            </a:r>
            <a:r>
              <a:rPr lang="cs-CZ" dirty="0" smtClean="0"/>
              <a:t>(příjmy a výdaje, plánování)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 smtClean="0"/>
              <a:t>přebytek rozpočtu domácnosti </a:t>
            </a:r>
            <a:r>
              <a:rPr lang="cs-CZ" dirty="0" smtClean="0"/>
              <a:t>(pojištění, spoření, investice, zajištění na stáří)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 smtClean="0"/>
              <a:t>schodek rozpočtu domácnosti </a:t>
            </a:r>
            <a:r>
              <a:rPr lang="cs-CZ" dirty="0" smtClean="0"/>
              <a:t>(úvěry, důsledky nesplácení)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předchozí standard z roku 2007 měl také čtyři oblasti: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dirty="0" smtClean="0"/>
              <a:t> </a:t>
            </a:r>
            <a:r>
              <a:rPr lang="cs-CZ" b="1" dirty="0" smtClean="0"/>
              <a:t>peníze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b="1" dirty="0" smtClean="0"/>
              <a:t> hospodaření domácnosti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b="1" dirty="0" smtClean="0"/>
              <a:t>finanční nástroje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b="1" dirty="0" smtClean="0"/>
              <a:t>práva spotřebitele</a:t>
            </a:r>
          </a:p>
          <a:p>
            <a:pPr lvl="2">
              <a:buFont typeface="Wingdings" panose="05000000000000000000" pitchFamily="2" charset="2"/>
              <a:buChar char="v"/>
            </a:pPr>
            <a:endParaRPr lang="cs-CZ" b="1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Kromě standardu máme ještě Národní strategii finančního vzdělávání 2.0.</a:t>
            </a:r>
          </a:p>
          <a:p>
            <a:pPr algn="r">
              <a:buFont typeface="Wingdings" panose="05000000000000000000" pitchFamily="2" charset="2"/>
              <a:buChar char="v"/>
            </a:pPr>
            <a:endParaRPr lang="cs-CZ" dirty="0" smtClean="0"/>
          </a:p>
          <a:p>
            <a:pPr lvl="2">
              <a:buFont typeface="Wingdings" panose="05000000000000000000" pitchFamily="2" charset="2"/>
              <a:buChar char="v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5020A-F53E-4F5A-9AD6-C4CC3CCB9E65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573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Silné stránky standardu (úkol):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s výukou se začíná již od prvního stupně ZŠ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postupný rozvoj a navazování cílů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prakticky orientován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přiměřeně komplexní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do tvorby byla zapojena široká odborná veřejnost (MFČR, MŠMT…)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začleněn do RVP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FA0E-AE95-4FF0-87FA-9092B160AB81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740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slabé </a:t>
            </a:r>
            <a:r>
              <a:rPr lang="cs-CZ" dirty="0"/>
              <a:t>stránky standardu (úkol):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vágnost, přílišná obecnost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nejasná implementace ve školách a </a:t>
            </a:r>
            <a:r>
              <a:rPr lang="cs-CZ" dirty="0" err="1" smtClean="0"/>
              <a:t>kurikulárních</a:t>
            </a:r>
            <a:r>
              <a:rPr lang="cs-CZ" dirty="0" smtClean="0"/>
              <a:t> dokumentech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chybějící metodická podpora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nejasné ověřování znalostí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zastaralost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malý důraz na praxi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absence analýzy</a:t>
            </a:r>
            <a:endParaRPr lang="cs-CZ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nedostatečné formální zpracování</a:t>
            </a:r>
            <a:endParaRPr lang="cs-CZ" dirty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C043-1DE2-4474-9734-39965B5ED517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389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standardu FG (ÚKOL)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Průměrná známka udělená naší skupinou standardu: </a:t>
            </a:r>
            <a:r>
              <a:rPr lang="cs-CZ" b="1" dirty="0" smtClean="0"/>
              <a:t>3,14 (dobrý)</a:t>
            </a:r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C7A65-FCD5-4FD0-9008-2574A4370089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128" y="2930434"/>
            <a:ext cx="649605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4021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349</TotalTime>
  <Words>1354</Words>
  <Application>Microsoft Office PowerPoint</Application>
  <PresentationFormat>Širokoúhlá obrazovka</PresentationFormat>
  <Paragraphs>173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Calibri</vt:lpstr>
      <vt:lpstr>Tw Cen MT</vt:lpstr>
      <vt:lpstr>Tw Cen MT Condensed</vt:lpstr>
      <vt:lpstr>Wingdings</vt:lpstr>
      <vt:lpstr>Wingdings 3</vt:lpstr>
      <vt:lpstr>Integrál</vt:lpstr>
      <vt:lpstr>Finanční gramotnost  a ochrana spotřebitele 5</vt:lpstr>
      <vt:lpstr>Dnešní plán</vt:lpstr>
      <vt:lpstr>Finanční gramotnost v datech</vt:lpstr>
      <vt:lpstr>Finanční gramotnost v datech</vt:lpstr>
      <vt:lpstr>Finanční vzdělávání  v kurikulárních dokumentech</vt:lpstr>
      <vt:lpstr>Standard finanční gramotnosti V ČR (2017)</vt:lpstr>
      <vt:lpstr>Silné stránky standardu (úkol):</vt:lpstr>
      <vt:lpstr>slabé stránky standardu (úkol):</vt:lpstr>
      <vt:lpstr>Hodnocení standardu FG (ÚKOL)</vt:lpstr>
      <vt:lpstr>RVP a ŠVP v ČR</vt:lpstr>
      <vt:lpstr>Finanční vzdělávání v práci učitele</vt:lpstr>
      <vt:lpstr>Finanční vzdělávání ve škole a v práci učitele</vt:lpstr>
      <vt:lpstr>Prezentace aplikace PowerPoint</vt:lpstr>
      <vt:lpstr>Jaké metody a formy jsme si (ne)zkusili my?</vt:lpstr>
      <vt:lpstr>Finanční vzdělávání  v učebnicích a dalších zdrojích</vt:lpstr>
      <vt:lpstr>Učebnice – shrnutí některých problémů</vt:lpstr>
      <vt:lpstr>Jiné zdroje a další vzdělávání</vt:lpstr>
      <vt:lpstr>Současné problémy  finančního vzdělávání v ČR</vt:lpstr>
      <vt:lpstr>Současné problémy (ÚKOL)</vt:lpstr>
      <vt:lpstr>Současné problémy</vt:lpstr>
      <vt:lpstr>Etické aspekty Finanční gramotnosti (úkol)</vt:lpstr>
      <vt:lpstr>Děkuji za pozornost!</vt:lpstr>
      <vt:lpstr>Zdroje</vt:lpstr>
    </vt:vector>
  </TitlesOfParts>
  <Company>Česká národní banka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gramotnost  a ochrana spotřebitele 5</dc:title>
  <dc:creator>655</dc:creator>
  <cp:lastModifiedBy>cnb</cp:lastModifiedBy>
  <cp:revision>29</cp:revision>
  <dcterms:created xsi:type="dcterms:W3CDTF">2024-03-26T08:42:29Z</dcterms:created>
  <dcterms:modified xsi:type="dcterms:W3CDTF">2025-03-26T09:20:42Z</dcterms:modified>
</cp:coreProperties>
</file>