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26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8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14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35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350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228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01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684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15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29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37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4ECB9-13AD-4A60-952F-12C33A73465E}" type="datetimeFigureOut">
              <a:rPr lang="cs-CZ" smtClean="0"/>
              <a:t>3.11.2020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2A09-2510-4C02-992F-F6574ED80C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9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Podobenství o úsečce</a:t>
            </a:r>
            <a:br>
              <a:rPr lang="cs-CZ" dirty="0" smtClean="0"/>
            </a:br>
            <a:r>
              <a:rPr lang="cs-CZ" dirty="0" err="1" smtClean="0"/>
              <a:t>Arist</a:t>
            </a:r>
            <a:r>
              <a:rPr lang="cs-CZ" dirty="0" smtClean="0"/>
              <a:t>. Met. VI. 1, 1025b-1026a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sz="3600" dirty="0" smtClean="0"/>
              <a:t>Proseminář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4069170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Podobenství o úsečce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155" y="1906550"/>
            <a:ext cx="2348345" cy="4847225"/>
          </a:xfrm>
        </p:spPr>
      </p:pic>
    </p:spTree>
    <p:extLst>
      <p:ext uri="{BB962C8B-B14F-4D97-AF65-F5344CB8AC3E}">
        <p14:creationId xmlns:p14="http://schemas.microsoft.com/office/powerpoint/2010/main" val="257456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Podobenství o úsečce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935" y="457200"/>
            <a:ext cx="6702137" cy="5496791"/>
          </a:xfrm>
        </p:spPr>
      </p:pic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000" dirty="0" smtClean="0"/>
              <a:t>noesis = rozumové poznání</a:t>
            </a:r>
          </a:p>
          <a:p>
            <a:r>
              <a:rPr lang="cs-CZ" sz="2000" dirty="0" err="1" smtClean="0"/>
              <a:t>dianoia</a:t>
            </a:r>
            <a:r>
              <a:rPr lang="cs-CZ" sz="2000" dirty="0" smtClean="0"/>
              <a:t> = myšlení</a:t>
            </a:r>
          </a:p>
          <a:p>
            <a:r>
              <a:rPr lang="cs-CZ" sz="2000" dirty="0" err="1" smtClean="0"/>
              <a:t>pistis</a:t>
            </a:r>
            <a:r>
              <a:rPr lang="cs-CZ" sz="2000" dirty="0" smtClean="0"/>
              <a:t> = věření</a:t>
            </a:r>
          </a:p>
          <a:p>
            <a:r>
              <a:rPr lang="cs-CZ" sz="2000" dirty="0" err="1" smtClean="0"/>
              <a:t>eikasia</a:t>
            </a:r>
            <a:r>
              <a:rPr lang="cs-CZ" sz="2000" dirty="0" smtClean="0"/>
              <a:t> = dohadování</a:t>
            </a:r>
          </a:p>
          <a:p>
            <a:endParaRPr lang="cs-CZ" sz="2000" dirty="0" smtClean="0"/>
          </a:p>
          <a:p>
            <a:r>
              <a:rPr lang="cs-CZ" sz="2000" dirty="0" smtClean="0"/>
              <a:t>epistémé = vědění</a:t>
            </a:r>
          </a:p>
          <a:p>
            <a:r>
              <a:rPr lang="cs-CZ" sz="2000" dirty="0" smtClean="0"/>
              <a:t>doxa = mínění</a:t>
            </a:r>
          </a:p>
          <a:p>
            <a:endParaRPr lang="cs-CZ" sz="2000" dirty="0"/>
          </a:p>
          <a:p>
            <a:r>
              <a:rPr lang="cs-CZ" sz="2000" dirty="0" err="1" smtClean="0"/>
              <a:t>noeton</a:t>
            </a:r>
            <a:r>
              <a:rPr lang="cs-CZ" sz="2000" dirty="0" smtClean="0"/>
              <a:t> = rozumově poznatelné</a:t>
            </a:r>
          </a:p>
          <a:p>
            <a:r>
              <a:rPr lang="cs-CZ" sz="2000" dirty="0" err="1"/>
              <a:t>a</a:t>
            </a:r>
            <a:r>
              <a:rPr lang="cs-CZ" sz="2000" dirty="0" err="1" smtClean="0"/>
              <a:t>istheton</a:t>
            </a:r>
            <a:r>
              <a:rPr lang="cs-CZ" sz="2000" dirty="0" smtClean="0"/>
              <a:t> = smyslově vnímatelné</a:t>
            </a:r>
          </a:p>
          <a:p>
            <a:r>
              <a:rPr lang="cs-CZ" sz="2000" dirty="0" err="1" smtClean="0"/>
              <a:t>eide</a:t>
            </a:r>
            <a:r>
              <a:rPr lang="cs-CZ" sz="2000" dirty="0" smtClean="0"/>
              <a:t> = ideje</a:t>
            </a:r>
          </a:p>
          <a:p>
            <a:r>
              <a:rPr lang="cs-CZ" sz="2000" dirty="0" err="1" smtClean="0"/>
              <a:t>eikones</a:t>
            </a:r>
            <a:r>
              <a:rPr lang="cs-CZ" sz="2000" dirty="0" smtClean="0"/>
              <a:t> = obrazy (zrcadlové a stínové)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093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Arist</a:t>
            </a:r>
            <a:r>
              <a:rPr lang="cs-CZ" dirty="0" smtClean="0"/>
              <a:t>. Met. VI. 1, 1025b-1026a, 1. odstavec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Vědy: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Praktické</a:t>
            </a:r>
            <a:r>
              <a:rPr lang="cs-CZ" dirty="0" smtClean="0"/>
              <a:t> (cíl: praxis, jednání): etika, politika, ekonomika</a:t>
            </a:r>
          </a:p>
          <a:p>
            <a:pPr marL="514350" indent="-514350">
              <a:buAutoNum type="arabicParenR"/>
            </a:pPr>
            <a:r>
              <a:rPr lang="cs-CZ" b="1" dirty="0" err="1" smtClean="0"/>
              <a:t>Poietické</a:t>
            </a:r>
            <a:r>
              <a:rPr lang="cs-CZ" dirty="0" smtClean="0"/>
              <a:t> (cíl: </a:t>
            </a:r>
            <a:r>
              <a:rPr lang="cs-CZ" dirty="0" err="1" smtClean="0"/>
              <a:t>poiésis</a:t>
            </a:r>
            <a:r>
              <a:rPr lang="cs-CZ" dirty="0" smtClean="0"/>
              <a:t>, tvoření): lékařství, estetika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Teoretické</a:t>
            </a:r>
            <a:r>
              <a:rPr lang="cs-CZ" dirty="0" smtClean="0"/>
              <a:t> (cíl: teorie, pozorování): fyzika, matematika, první filosofie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308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Arist</a:t>
            </a:r>
            <a:r>
              <a:rPr lang="cs-CZ" dirty="0" smtClean="0"/>
              <a:t>. Met. VI. 1, 1025b-1026a, 2. odstavec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Pojmy:</a:t>
            </a:r>
          </a:p>
          <a:p>
            <a:pPr marL="514350" indent="-514350">
              <a:buAutoNum type="alphaLcParenR"/>
            </a:pPr>
            <a:r>
              <a:rPr lang="cs-CZ" dirty="0" smtClean="0"/>
              <a:t>Pojímané společně s látkou (neodlučitelné od látky, nesamostatné) – např. </a:t>
            </a:r>
            <a:r>
              <a:rPr lang="cs-CZ" dirty="0" err="1" smtClean="0"/>
              <a:t>ploskonosost</a:t>
            </a:r>
            <a:r>
              <a:rPr lang="cs-CZ" dirty="0" smtClean="0"/>
              <a:t> – přírodní vědy (např. fyzika)</a:t>
            </a:r>
          </a:p>
          <a:p>
            <a:pPr marL="514350" indent="-514350">
              <a:buAutoNum type="alphaLcParenR"/>
            </a:pPr>
            <a:r>
              <a:rPr lang="cs-CZ" dirty="0" smtClean="0"/>
              <a:t>Odlučitelné od látky (nesamostatné, pojímané odloučeně od látky)– matematika</a:t>
            </a:r>
          </a:p>
          <a:p>
            <a:pPr marL="514350" indent="-514350">
              <a:buAutoNum type="alphaLcParenR"/>
            </a:pPr>
            <a:r>
              <a:rPr lang="cs-CZ" dirty="0" smtClean="0"/>
              <a:t>Odloučené od látky (samostatně, pojímané odloučeně od látky) – první filosofie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9891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Arist</a:t>
            </a:r>
            <a:r>
              <a:rPr lang="cs-CZ" dirty="0" smtClean="0"/>
              <a:t>. Met. VI. 1, 1025b-1026a, 4. a 5. odstavec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Vědy teoretické: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Fyzika</a:t>
            </a:r>
            <a:r>
              <a:rPr lang="cs-CZ" dirty="0" smtClean="0"/>
              <a:t> – zkoumá jsoucna v pohybu, neodloučená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Matematika</a:t>
            </a:r>
            <a:r>
              <a:rPr lang="cs-CZ" dirty="0" smtClean="0"/>
              <a:t> – zkoumá jsoucna nehybná, odloučená (obecná matematika) i neodloučená (geometrie, astronomie)</a:t>
            </a:r>
          </a:p>
          <a:p>
            <a:pPr marL="514350" indent="-514350">
              <a:buAutoNum type="alphaLcParenR"/>
            </a:pPr>
            <a:r>
              <a:rPr lang="cs-CZ" b="1" dirty="0" smtClean="0"/>
              <a:t>První</a:t>
            </a:r>
            <a:r>
              <a:rPr lang="cs-CZ" dirty="0" smtClean="0"/>
              <a:t> </a:t>
            </a:r>
            <a:r>
              <a:rPr lang="cs-CZ" b="1" dirty="0" smtClean="0"/>
              <a:t>filosofie</a:t>
            </a:r>
            <a:r>
              <a:rPr lang="cs-CZ" dirty="0" smtClean="0"/>
              <a:t> = teologie – zkoumá jsoucna nehybná a odloučená.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67387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221</Words>
  <Application>Microsoft Office PowerPoint</Application>
  <PresentationFormat>Širokoúhlá obrazovka</PresentationFormat>
  <Paragraphs>32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Podobenství o úsečce Arist. Met. VI. 1, 1025b-1026a</vt:lpstr>
      <vt:lpstr>Podobenství o úsečce</vt:lpstr>
      <vt:lpstr>Podobenství o úsečce</vt:lpstr>
      <vt:lpstr>Arist. Met. VI. 1, 1025b-1026a, 1. odstavec</vt:lpstr>
      <vt:lpstr>Arist. Met. VI. 1, 1025b-1026a, 2. odstavec</vt:lpstr>
      <vt:lpstr>Arist. Met. VI. 1, 1025b-1026a, 4. a 5. odstavec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Podobenství o úsečce Arist. Met. VI. 1, 1025b-1026a</dc:title>
  <dc:creator>User</dc:creator>
  <cp:lastModifiedBy>User</cp:lastModifiedBy>
  <cp:revision>8</cp:revision>
  <dcterms:created xsi:type="dcterms:W3CDTF">2020-11-02T13:42:44Z</dcterms:created>
  <dcterms:modified xsi:type="dcterms:W3CDTF">2020-11-03T07:13:34Z</dcterms:modified>
</cp:coreProperties>
</file>