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orbel"/>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VLn8V8oBvq7G25rs7EjzCBulm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rbel-regular.fntdata"/><Relationship Id="rId21" Type="http://schemas.openxmlformats.org/officeDocument/2006/relationships/slide" Target="slides/slide17.xml"/><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orbel-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1102546/coronavirus-european-gdp-growth/"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f6a4ab231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f6a4ab231_2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7f6a4ab231_2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f6a4ab23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f6a4ab231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7f6a4ab231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f6a4ab231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f6a4ab231_2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7f6a4ab231_2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f6a4ab231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f6a4ab231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7f6a4ab231_3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f6a4ab231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f6a4ab231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7f6a4ab231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f6a4ab231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f6a4ab231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1100" u="sng">
                <a:solidFill>
                  <a:schemeClr val="hlink"/>
                </a:solidFill>
                <a:latin typeface="Arial"/>
                <a:ea typeface="Arial"/>
                <a:cs typeface="Arial"/>
                <a:sym typeface="Arial"/>
                <a:hlinkClick r:id="rId2"/>
              </a:rPr>
              <a:t>https://www.statista.com/statistics/1102546/coronavirus-european-gdp-growth/</a:t>
            </a:r>
            <a:endParaRPr/>
          </a:p>
        </p:txBody>
      </p:sp>
      <p:sp>
        <p:nvSpPr>
          <p:cNvPr id="192" name="Google Shape;192;g7f6a4ab231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f6a4ab231_3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f6a4ab231_3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7f6a4ab231_3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f6a4ab231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f6a4ab231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7f6a4ab231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First sentence from 2</a:t>
            </a:r>
            <a:r>
              <a:rPr baseline="30000" lang="en-GB"/>
              <a:t>nd</a:t>
            </a:r>
            <a:r>
              <a:rPr lang="en-GB"/>
              <a:t> paragraph. Both figures show that Poland’s recent economic development is an outstanding achievement, which should be seen as a blueprint for the development of other countries. Since joining the EU in 2003, it used the stability of the European community to reinforce and strengthen its own institutions (WTO, 2017). The fact that Poland continued to record positive growth during the financial crisis and avoided a collapse of the banking sector (OECD, 2015) present evidence that the mix of sound macroeconomic policies, prudent fiscal policies and a clear vision of a socially responsible market economy provided stability and enabled sustainable socio-economic growth (WTO, 2017). This development was acknowledged by the FTSE, which upgraded Poland’s status in 2018 to ‘developed market’.</a:t>
            </a:r>
            <a:endParaRPr/>
          </a:p>
        </p:txBody>
      </p:sp>
      <p:sp>
        <p:nvSpPr>
          <p:cNvPr id="103" name="Google Shape;1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Based on the UNFCCC the fight against global warming rests on two pillars: international cooperation and the principle of common but different responsibility (IOS-PIB, 2018). Poland signed the Kyoto protocol and achieved the set goals for the 2008-2012 period, reducing GHG emissions by ca. 30% in</a:t>
            </a:r>
            <a:endParaRPr/>
          </a:p>
          <a:p>
            <a:pPr indent="0" lvl="0" marL="0" rtl="0" algn="l">
              <a:spcBef>
                <a:spcPts val="0"/>
              </a:spcBef>
              <a:spcAft>
                <a:spcPts val="0"/>
              </a:spcAft>
              <a:buNone/>
            </a:pPr>
            <a:r>
              <a:rPr lang="en-GB"/>
              <a:t>comparison to the base year (OECD, 2015). As the focus lies on ensuring economic growth and stability, Poland has not been a frontrunner in climate change policies but accepts the binding international and regional agreements (Zbigniew, 2019). However, it must be noted that the</a:t>
            </a:r>
            <a:endParaRPr/>
          </a:p>
          <a:p>
            <a:pPr indent="0" lvl="0" marL="0" rtl="0" algn="l">
              <a:spcBef>
                <a:spcPts val="0"/>
              </a:spcBef>
              <a:spcAft>
                <a:spcPts val="0"/>
              </a:spcAft>
              <a:buNone/>
            </a:pPr>
            <a:r>
              <a:rPr lang="en-GB"/>
              <a:t>implementation of EU climate policy represents a big challenge for the Polish economy and political</a:t>
            </a:r>
            <a:endParaRPr/>
          </a:p>
          <a:p>
            <a:pPr indent="0" lvl="0" marL="0" rtl="0" algn="l">
              <a:spcBef>
                <a:spcPts val="0"/>
              </a:spcBef>
              <a:spcAft>
                <a:spcPts val="0"/>
              </a:spcAft>
              <a:buNone/>
            </a:pPr>
            <a:r>
              <a:rPr lang="en-GB"/>
              <a:t>stability.</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100"/>
          </a:p>
        </p:txBody>
      </p:sp>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100"/>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18"/>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7200"/>
              <a:buFont typeface="Corbel"/>
              <a:buNone/>
              <a:defRPr b="1" sz="7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p:txBody>
      </p:sp>
      <p:sp>
        <p:nvSpPr>
          <p:cNvPr id="20" name="Google Shape;20;p1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FFF"/>
                </a:solidFill>
                <a:latin typeface="Corbel"/>
                <a:ea typeface="Corbel"/>
                <a:cs typeface="Corbel"/>
                <a:sym typeface="Corbel"/>
              </a:defRPr>
            </a:lvl1pPr>
            <a:lvl2pPr indent="0" lvl="1" marL="0" algn="r">
              <a:spcBef>
                <a:spcPts val="0"/>
              </a:spcBef>
              <a:buNone/>
              <a:defRPr b="0" i="0" sz="1200" u="none" cap="none" strike="noStrike">
                <a:solidFill>
                  <a:srgbClr val="FFFFFF"/>
                </a:solidFill>
                <a:latin typeface="Corbel"/>
                <a:ea typeface="Corbel"/>
                <a:cs typeface="Corbel"/>
                <a:sym typeface="Corbel"/>
              </a:defRPr>
            </a:lvl2pPr>
            <a:lvl3pPr indent="0" lvl="2" marL="0" algn="r">
              <a:spcBef>
                <a:spcPts val="0"/>
              </a:spcBef>
              <a:buNone/>
              <a:defRPr b="0" i="0" sz="1200" u="none" cap="none" strike="noStrike">
                <a:solidFill>
                  <a:srgbClr val="FFFFFF"/>
                </a:solidFill>
                <a:latin typeface="Corbel"/>
                <a:ea typeface="Corbel"/>
                <a:cs typeface="Corbel"/>
                <a:sym typeface="Corbel"/>
              </a:defRPr>
            </a:lvl3pPr>
            <a:lvl4pPr indent="0" lvl="3" marL="0" algn="r">
              <a:spcBef>
                <a:spcPts val="0"/>
              </a:spcBef>
              <a:buNone/>
              <a:defRPr b="0" i="0" sz="1200" u="none" cap="none" strike="noStrike">
                <a:solidFill>
                  <a:srgbClr val="FFFFFF"/>
                </a:solidFill>
                <a:latin typeface="Corbel"/>
                <a:ea typeface="Corbel"/>
                <a:cs typeface="Corbel"/>
                <a:sym typeface="Corbel"/>
              </a:defRPr>
            </a:lvl4pPr>
            <a:lvl5pPr indent="0" lvl="4" marL="0" algn="r">
              <a:spcBef>
                <a:spcPts val="0"/>
              </a:spcBef>
              <a:buNone/>
              <a:defRPr b="0" i="0" sz="1200" u="none" cap="none" strike="noStrike">
                <a:solidFill>
                  <a:srgbClr val="FFFFFF"/>
                </a:solidFill>
                <a:latin typeface="Corbel"/>
                <a:ea typeface="Corbel"/>
                <a:cs typeface="Corbel"/>
                <a:sym typeface="Corbel"/>
              </a:defRPr>
            </a:lvl5pPr>
            <a:lvl6pPr indent="0" lvl="5" marL="0" algn="r">
              <a:spcBef>
                <a:spcPts val="0"/>
              </a:spcBef>
              <a:buNone/>
              <a:defRPr b="0" i="0" sz="1200" u="none" cap="none" strike="noStrike">
                <a:solidFill>
                  <a:srgbClr val="FFFFFF"/>
                </a:solidFill>
                <a:latin typeface="Corbel"/>
                <a:ea typeface="Corbel"/>
                <a:cs typeface="Corbel"/>
                <a:sym typeface="Corbel"/>
              </a:defRPr>
            </a:lvl6pPr>
            <a:lvl7pPr indent="0" lvl="6" marL="0" algn="r">
              <a:spcBef>
                <a:spcPts val="0"/>
              </a:spcBef>
              <a:buNone/>
              <a:defRPr b="0" i="0" sz="1200" u="none" cap="none" strike="noStrike">
                <a:solidFill>
                  <a:srgbClr val="FFFFFF"/>
                </a:solidFill>
                <a:latin typeface="Corbel"/>
                <a:ea typeface="Corbel"/>
                <a:cs typeface="Corbel"/>
                <a:sym typeface="Corbel"/>
              </a:defRPr>
            </a:lvl7pPr>
            <a:lvl8pPr indent="0" lvl="7" marL="0" algn="r">
              <a:spcBef>
                <a:spcPts val="0"/>
              </a:spcBef>
              <a:buNone/>
              <a:defRPr b="0" i="0" sz="1200" u="none" cap="none" strike="noStrike">
                <a:solidFill>
                  <a:srgbClr val="FFFFFF"/>
                </a:solidFill>
                <a:latin typeface="Corbel"/>
                <a:ea typeface="Corbel"/>
                <a:cs typeface="Corbel"/>
                <a:sym typeface="Corbel"/>
              </a:defRPr>
            </a:lvl8pPr>
            <a:lvl9pPr indent="0" lvl="8" marL="0" algn="r">
              <a:spcBef>
                <a:spcPts val="0"/>
              </a:spcBef>
              <a:buNone/>
              <a:defRPr b="0" i="0" sz="12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cxnSp>
        <p:nvCxnSpPr>
          <p:cNvPr id="23" name="Google Shape;23;p18"/>
          <p:cNvCxnSpPr/>
          <p:nvPr/>
        </p:nvCxnSpPr>
        <p:spPr>
          <a:xfrm>
            <a:off x="1978660" y="3733800"/>
            <a:ext cx="82296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2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7"/>
          <p:cNvSpPr txBox="1"/>
          <p:nvPr>
            <p:ph idx="1" type="body"/>
          </p:nvPr>
        </p:nvSpPr>
        <p:spPr>
          <a:xfrm rot="5400000">
            <a:off x="4060136" y="-859735"/>
            <a:ext cx="4038600" cy="9872871"/>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79" name="Google Shape;79;p2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8"/>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8"/>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85" name="Google Shape;85;p2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27" name="Google Shape;27;p1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 name="Shape 30"/>
        <p:cNvGrpSpPr/>
        <p:nvPr/>
      </p:nvGrpSpPr>
      <p:grpSpPr>
        <a:xfrm>
          <a:off x="0" y="0"/>
          <a:ext cx="0" cy="0"/>
          <a:chOff x="0" y="0"/>
          <a:chExt cx="0" cy="0"/>
        </a:xfrm>
      </p:grpSpPr>
      <p:sp>
        <p:nvSpPr>
          <p:cNvPr id="31" name="Google Shape;31;p2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21"/>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chemeClr val="accent1"/>
              </a:buClr>
              <a:buSzPts val="7200"/>
              <a:buFont typeface="Corbel"/>
              <a:buNone/>
              <a:defRPr b="0"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 type="body"/>
          </p:nvPr>
        </p:nvSpPr>
        <p:spPr>
          <a:xfrm>
            <a:off x="1709928" y="4154520"/>
            <a:ext cx="8769096" cy="136380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400"/>
              </a:spcBef>
              <a:spcAft>
                <a:spcPts val="0"/>
              </a:spcAft>
              <a:buSzPts val="1760"/>
              <a:buNone/>
              <a:defRPr sz="2200">
                <a:solidFill>
                  <a:schemeClr val="accent1"/>
                </a:solidFill>
              </a:defRPr>
            </a:lvl1pPr>
            <a:lvl2pPr indent="-228600" lvl="1" marL="914400" algn="l">
              <a:lnSpc>
                <a:spcPct val="90000"/>
              </a:lnSpc>
              <a:spcBef>
                <a:spcPts val="200"/>
              </a:spcBef>
              <a:spcAft>
                <a:spcPts val="0"/>
              </a:spcAft>
              <a:buSzPts val="1440"/>
              <a:buNone/>
              <a:defRPr sz="1800">
                <a:solidFill>
                  <a:srgbClr val="888888"/>
                </a:solidFill>
              </a:defRPr>
            </a:lvl2pPr>
            <a:lvl3pPr indent="-228600" lvl="2" marL="1371600" algn="l">
              <a:lnSpc>
                <a:spcPct val="90000"/>
              </a:lnSpc>
              <a:spcBef>
                <a:spcPts val="400"/>
              </a:spcBef>
              <a:spcAft>
                <a:spcPts val="0"/>
              </a:spcAft>
              <a:buSzPts val="1280"/>
              <a:buNone/>
              <a:defRPr sz="1600">
                <a:solidFill>
                  <a:srgbClr val="888888"/>
                </a:solidFill>
              </a:defRPr>
            </a:lvl3pPr>
            <a:lvl4pPr indent="-228600" lvl="3" marL="1828800" algn="l">
              <a:lnSpc>
                <a:spcPct val="90000"/>
              </a:lnSpc>
              <a:spcBef>
                <a:spcPts val="400"/>
              </a:spcBef>
              <a:spcAft>
                <a:spcPts val="0"/>
              </a:spcAft>
              <a:buSzPts val="1120"/>
              <a:buNone/>
              <a:defRPr sz="1400">
                <a:solidFill>
                  <a:srgbClr val="888888"/>
                </a:solidFill>
              </a:defRPr>
            </a:lvl4pPr>
            <a:lvl5pPr indent="-228600" lvl="4" marL="2286000" algn="l">
              <a:lnSpc>
                <a:spcPct val="90000"/>
              </a:lnSpc>
              <a:spcBef>
                <a:spcPts val="400"/>
              </a:spcBef>
              <a:spcAft>
                <a:spcPts val="0"/>
              </a:spcAft>
              <a:buSzPts val="1120"/>
              <a:buNone/>
              <a:defRPr sz="1400">
                <a:solidFill>
                  <a:srgbClr val="888888"/>
                </a:solidFill>
              </a:defRPr>
            </a:lvl5pPr>
            <a:lvl6pPr indent="-228600" lvl="5" marL="2743200" algn="l">
              <a:lnSpc>
                <a:spcPct val="90000"/>
              </a:lnSpc>
              <a:spcBef>
                <a:spcPts val="400"/>
              </a:spcBef>
              <a:spcAft>
                <a:spcPts val="0"/>
              </a:spcAft>
              <a:buSzPts val="1120"/>
              <a:buNone/>
              <a:defRPr sz="1400">
                <a:solidFill>
                  <a:srgbClr val="888888"/>
                </a:solidFill>
              </a:defRPr>
            </a:lvl6pPr>
            <a:lvl7pPr indent="-228600" lvl="6" marL="3200400" algn="l">
              <a:lnSpc>
                <a:spcPct val="90000"/>
              </a:lnSpc>
              <a:spcBef>
                <a:spcPts val="400"/>
              </a:spcBef>
              <a:spcAft>
                <a:spcPts val="0"/>
              </a:spcAft>
              <a:buSzPts val="1120"/>
              <a:buNone/>
              <a:defRPr sz="1400">
                <a:solidFill>
                  <a:srgbClr val="888888"/>
                </a:solidFill>
              </a:defRPr>
            </a:lvl7pPr>
            <a:lvl8pPr indent="-228600" lvl="7" marL="3657600" algn="l">
              <a:lnSpc>
                <a:spcPct val="90000"/>
              </a:lnSpc>
              <a:spcBef>
                <a:spcPts val="400"/>
              </a:spcBef>
              <a:spcAft>
                <a:spcPts val="0"/>
              </a:spcAft>
              <a:buSzPts val="1120"/>
              <a:buNone/>
              <a:defRPr sz="1400">
                <a:solidFill>
                  <a:srgbClr val="888888"/>
                </a:solidFill>
              </a:defRPr>
            </a:lvl8pPr>
            <a:lvl9pPr indent="-228600" lvl="8" marL="4114800" algn="l">
              <a:lnSpc>
                <a:spcPct val="90000"/>
              </a:lnSpc>
              <a:spcBef>
                <a:spcPts val="400"/>
              </a:spcBef>
              <a:spcAft>
                <a:spcPts val="400"/>
              </a:spcAft>
              <a:buSzPts val="1120"/>
              <a:buNone/>
              <a:defRPr sz="1400">
                <a:solidFill>
                  <a:srgbClr val="888888"/>
                </a:solidFill>
              </a:defRPr>
            </a:lvl9pPr>
          </a:lstStyle>
          <a:p/>
        </p:txBody>
      </p:sp>
      <p:sp>
        <p:nvSpPr>
          <p:cNvPr id="37" name="Google Shape;37;p2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40" name="Google Shape;40;p21"/>
          <p:cNvCxnSpPr/>
          <p:nvPr/>
        </p:nvCxnSpPr>
        <p:spPr>
          <a:xfrm>
            <a:off x="1981200" y="4020408"/>
            <a:ext cx="82296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1" name="Shape 41"/>
        <p:cNvGrpSpPr/>
        <p:nvPr/>
      </p:nvGrpSpPr>
      <p:grpSpPr>
        <a:xfrm>
          <a:off x="0" y="0"/>
          <a:ext cx="0" cy="0"/>
          <a:chOff x="0" y="0"/>
          <a:chExt cx="0" cy="0"/>
        </a:xfrm>
      </p:grpSpPr>
      <p:sp>
        <p:nvSpPr>
          <p:cNvPr id="42" name="Google Shape;42;p22"/>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body"/>
          </p:nvPr>
        </p:nvSpPr>
        <p:spPr>
          <a:xfrm>
            <a:off x="1143000" y="2057399"/>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4" name="Google Shape;44;p22"/>
          <p:cNvSpPr txBox="1"/>
          <p:nvPr>
            <p:ph idx="2" type="body"/>
          </p:nvPr>
        </p:nvSpPr>
        <p:spPr>
          <a:xfrm>
            <a:off x="6267612" y="2057400"/>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5" name="Google Shape;45;p2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2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3"/>
          <p:cNvSpPr txBox="1"/>
          <p:nvPr>
            <p:ph idx="1" type="body"/>
          </p:nvPr>
        </p:nvSpPr>
        <p:spPr>
          <a:xfrm>
            <a:off x="1143000" y="2001511"/>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51" name="Google Shape;51;p23"/>
          <p:cNvSpPr txBox="1"/>
          <p:nvPr>
            <p:ph idx="2" type="body"/>
          </p:nvPr>
        </p:nvSpPr>
        <p:spPr>
          <a:xfrm>
            <a:off x="1143000" y="2721483"/>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2" name="Google Shape;52;p23"/>
          <p:cNvSpPr txBox="1"/>
          <p:nvPr>
            <p:ph idx="3" type="body"/>
          </p:nvPr>
        </p:nvSpPr>
        <p:spPr>
          <a:xfrm>
            <a:off x="6269173" y="1999032"/>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53" name="Google Shape;53;p23"/>
          <p:cNvSpPr txBox="1"/>
          <p:nvPr>
            <p:ph idx="4" type="body"/>
          </p:nvPr>
        </p:nvSpPr>
        <p:spPr>
          <a:xfrm>
            <a:off x="6269173" y="2719322"/>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4" name="Google Shape;54;p23"/>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24"/>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4"/>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25"/>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5"/>
          <p:cNvSpPr txBox="1"/>
          <p:nvPr>
            <p:ph idx="1" type="body"/>
          </p:nvPr>
        </p:nvSpPr>
        <p:spPr>
          <a:xfrm>
            <a:off x="5852159" y="1097280"/>
            <a:ext cx="5212080" cy="4663440"/>
          </a:xfrm>
          <a:prstGeom prst="rect">
            <a:avLst/>
          </a:prstGeom>
          <a:noFill/>
          <a:ln>
            <a:noFill/>
          </a:ln>
        </p:spPr>
        <p:txBody>
          <a:bodyPr anchorCtr="0" anchor="t" bIns="45700" lIns="91425" spcFirstLastPara="1" rIns="91425" wrap="square" tIns="45700">
            <a:normAutofit/>
          </a:bodyPr>
          <a:lstStyle>
            <a:lvl1pPr indent="-391160" lvl="0" marL="457200" algn="l">
              <a:lnSpc>
                <a:spcPct val="90000"/>
              </a:lnSpc>
              <a:spcBef>
                <a:spcPts val="1400"/>
              </a:spcBef>
              <a:spcAft>
                <a:spcPts val="0"/>
              </a:spcAft>
              <a:buSzPts val="2560"/>
              <a:buChar char="•"/>
              <a:defRPr sz="3200"/>
            </a:lvl1pPr>
            <a:lvl2pPr indent="-370840" lvl="1" marL="914400" algn="l">
              <a:lnSpc>
                <a:spcPct val="90000"/>
              </a:lnSpc>
              <a:spcBef>
                <a:spcPts val="200"/>
              </a:spcBef>
              <a:spcAft>
                <a:spcPts val="0"/>
              </a:spcAft>
              <a:buSzPts val="2240"/>
              <a:buChar char="•"/>
              <a:defRPr sz="2800"/>
            </a:lvl2pPr>
            <a:lvl3pPr indent="-350519" lvl="2" marL="1371600" algn="l">
              <a:lnSpc>
                <a:spcPct val="90000"/>
              </a:lnSpc>
              <a:spcBef>
                <a:spcPts val="400"/>
              </a:spcBef>
              <a:spcAft>
                <a:spcPts val="0"/>
              </a:spcAft>
              <a:buSzPts val="1920"/>
              <a:buChar char="•"/>
              <a:defRPr sz="2400"/>
            </a:lvl3pPr>
            <a:lvl4pPr indent="-330200" lvl="3" marL="1828800" algn="l">
              <a:lnSpc>
                <a:spcPct val="90000"/>
              </a:lnSpc>
              <a:spcBef>
                <a:spcPts val="400"/>
              </a:spcBef>
              <a:spcAft>
                <a:spcPts val="0"/>
              </a:spcAft>
              <a:buSzPts val="1600"/>
              <a:buChar char="•"/>
              <a:defRPr sz="2000"/>
            </a:lvl4pPr>
            <a:lvl5pPr indent="-330200" lvl="4" marL="2286000" algn="l">
              <a:lnSpc>
                <a:spcPct val="90000"/>
              </a:lnSpc>
              <a:spcBef>
                <a:spcPts val="400"/>
              </a:spcBef>
              <a:spcAft>
                <a:spcPts val="0"/>
              </a:spcAft>
              <a:buSzPts val="1600"/>
              <a:buChar char="•"/>
              <a:defRPr sz="2000"/>
            </a:lvl5pPr>
            <a:lvl6pPr indent="-330200" lvl="5" marL="2743200" algn="l">
              <a:lnSpc>
                <a:spcPct val="90000"/>
              </a:lnSpc>
              <a:spcBef>
                <a:spcPts val="400"/>
              </a:spcBef>
              <a:spcAft>
                <a:spcPts val="0"/>
              </a:spcAft>
              <a:buSzPts val="1600"/>
              <a:buChar char="•"/>
              <a:defRPr sz="2000"/>
            </a:lvl6pPr>
            <a:lvl7pPr indent="-330200" lvl="6" marL="3200400" algn="l">
              <a:lnSpc>
                <a:spcPct val="90000"/>
              </a:lnSpc>
              <a:spcBef>
                <a:spcPts val="400"/>
              </a:spcBef>
              <a:spcAft>
                <a:spcPts val="0"/>
              </a:spcAft>
              <a:buSzPts val="1600"/>
              <a:buChar char="•"/>
              <a:defRPr sz="2000"/>
            </a:lvl7pPr>
            <a:lvl8pPr indent="-330200" lvl="7" marL="3657600" algn="l">
              <a:lnSpc>
                <a:spcPct val="90000"/>
              </a:lnSpc>
              <a:spcBef>
                <a:spcPts val="400"/>
              </a:spcBef>
              <a:spcAft>
                <a:spcPts val="0"/>
              </a:spcAft>
              <a:buSzPts val="1600"/>
              <a:buChar char="•"/>
              <a:defRPr sz="2000"/>
            </a:lvl8pPr>
            <a:lvl9pPr indent="-330200" lvl="8" marL="4114800" algn="l">
              <a:lnSpc>
                <a:spcPct val="90000"/>
              </a:lnSpc>
              <a:spcBef>
                <a:spcPts val="400"/>
              </a:spcBef>
              <a:spcAft>
                <a:spcPts val="400"/>
              </a:spcAft>
              <a:buSzPts val="1600"/>
              <a:buChar char="•"/>
              <a:defRPr sz="2000"/>
            </a:lvl9pPr>
          </a:lstStyle>
          <a:p/>
        </p:txBody>
      </p:sp>
      <p:sp>
        <p:nvSpPr>
          <p:cNvPr id="65" name="Google Shape;65;p25"/>
          <p:cNvSpPr txBox="1"/>
          <p:nvPr>
            <p:ph idx="2" type="body"/>
          </p:nvPr>
        </p:nvSpPr>
        <p:spPr>
          <a:xfrm>
            <a:off x="1143000" y="2834640"/>
            <a:ext cx="3931920" cy="30175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66" name="Google Shape;66;p2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26"/>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6"/>
          <p:cNvSpPr/>
          <p:nvPr>
            <p:ph idx="2" type="pic"/>
          </p:nvPr>
        </p:nvSpPr>
        <p:spPr>
          <a:xfrm>
            <a:off x="5413248" y="1069847"/>
            <a:ext cx="6099048" cy="4800600"/>
          </a:xfrm>
          <a:prstGeom prst="rect">
            <a:avLst/>
          </a:prstGeom>
          <a:noFill/>
          <a:ln>
            <a:noFill/>
          </a:ln>
        </p:spPr>
        <p:txBody>
          <a:bodyPr anchorCtr="0" anchor="t" bIns="45700" lIns="274300" spcFirstLastPara="1" rIns="91425" wrap="square" tIns="182875">
            <a:normAutofit/>
          </a:bodyPr>
          <a:lstStyle>
            <a:lvl1pPr lvl="0" marR="0" rtl="0" algn="l">
              <a:lnSpc>
                <a:spcPct val="90000"/>
              </a:lnSpc>
              <a:spcBef>
                <a:spcPts val="14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1pPr>
            <a:lvl2pPr lvl="1" marR="0" rtl="0" algn="l">
              <a:lnSpc>
                <a:spcPct val="90000"/>
              </a:lnSpc>
              <a:spcBef>
                <a:spcPts val="2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2pPr>
            <a:lvl3pPr lvl="2" marR="0" rtl="0" algn="l">
              <a:lnSpc>
                <a:spcPct val="90000"/>
              </a:lnSpc>
              <a:spcBef>
                <a:spcPts val="400"/>
              </a:spcBef>
              <a:spcAft>
                <a:spcPts val="0"/>
              </a:spcAft>
              <a:buClr>
                <a:schemeClr val="accent1"/>
              </a:buClr>
              <a:buSzPts val="1920"/>
              <a:buFont typeface="Corbel"/>
              <a:buNone/>
              <a:defRPr b="0" i="0" sz="2400" u="none" cap="none" strike="noStrike">
                <a:solidFill>
                  <a:schemeClr val="accent1"/>
                </a:solidFill>
                <a:latin typeface="Corbel"/>
                <a:ea typeface="Corbel"/>
                <a:cs typeface="Corbel"/>
                <a:sym typeface="Corbel"/>
              </a:defRPr>
            </a:lvl3pPr>
            <a:lvl4pPr lvl="3"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4pPr>
            <a:lvl5pPr lvl="4"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5pPr>
            <a:lvl6pPr lvl="5"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6pPr>
            <a:lvl7pPr lvl="6"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7pPr>
            <a:lvl8pPr lvl="7"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8pPr>
            <a:lvl9pPr lvl="8" marR="0" rtl="0" algn="l">
              <a:lnSpc>
                <a:spcPct val="90000"/>
              </a:lnSpc>
              <a:spcBef>
                <a:spcPts val="400"/>
              </a:spcBef>
              <a:spcAft>
                <a:spcPts val="40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9pPr>
          </a:lstStyle>
          <a:p/>
        </p:txBody>
      </p:sp>
      <p:sp>
        <p:nvSpPr>
          <p:cNvPr id="72" name="Google Shape;72;p26"/>
          <p:cNvSpPr txBox="1"/>
          <p:nvPr>
            <p:ph idx="1" type="body"/>
          </p:nvPr>
        </p:nvSpPr>
        <p:spPr>
          <a:xfrm>
            <a:off x="1143000" y="2834640"/>
            <a:ext cx="3931920" cy="2880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73" name="Google Shape;73;p2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9" name="Shape 9"/>
        <p:cNvGrpSpPr/>
        <p:nvPr/>
      </p:nvGrpSpPr>
      <p:grpSpPr>
        <a:xfrm>
          <a:off x="0" y="0"/>
          <a:ext cx="0" cy="0"/>
          <a:chOff x="0" y="0"/>
          <a:chExt cx="0" cy="0"/>
        </a:xfrm>
      </p:grpSpPr>
      <p:sp>
        <p:nvSpPr>
          <p:cNvPr id="10" name="Google Shape;10;p17"/>
          <p:cNvSpPr/>
          <p:nvPr/>
        </p:nvSpPr>
        <p:spPr>
          <a:xfrm>
            <a:off x="231140" y="243840"/>
            <a:ext cx="11724640" cy="637793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7"/>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3" name="Google Shape;13;p1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1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1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orbel"/>
                <a:ea typeface="Corbel"/>
                <a:cs typeface="Corbel"/>
                <a:sym typeface="Corbel"/>
              </a:defRPr>
            </a:lvl1pPr>
            <a:lvl2pPr indent="0" lvl="1" marL="0" marR="0" rtl="0" algn="r">
              <a:spcBef>
                <a:spcPts val="0"/>
              </a:spcBef>
              <a:buNone/>
              <a:defRPr b="0" i="0" sz="1200" u="none" cap="none" strike="noStrike">
                <a:solidFill>
                  <a:schemeClr val="accent1"/>
                </a:solidFill>
                <a:latin typeface="Corbel"/>
                <a:ea typeface="Corbel"/>
                <a:cs typeface="Corbel"/>
                <a:sym typeface="Corbel"/>
              </a:defRPr>
            </a:lvl2pPr>
            <a:lvl3pPr indent="0" lvl="2" marL="0" marR="0" rtl="0" algn="r">
              <a:spcBef>
                <a:spcPts val="0"/>
              </a:spcBef>
              <a:buNone/>
              <a:defRPr b="0" i="0" sz="1200" u="none" cap="none" strike="noStrike">
                <a:solidFill>
                  <a:schemeClr val="accent1"/>
                </a:solidFill>
                <a:latin typeface="Corbel"/>
                <a:ea typeface="Corbel"/>
                <a:cs typeface="Corbel"/>
                <a:sym typeface="Corbel"/>
              </a:defRPr>
            </a:lvl3pPr>
            <a:lvl4pPr indent="0" lvl="3" marL="0" marR="0" rtl="0" algn="r">
              <a:spcBef>
                <a:spcPts val="0"/>
              </a:spcBef>
              <a:buNone/>
              <a:defRPr b="0" i="0" sz="1200" u="none" cap="none" strike="noStrike">
                <a:solidFill>
                  <a:schemeClr val="accent1"/>
                </a:solidFill>
                <a:latin typeface="Corbel"/>
                <a:ea typeface="Corbel"/>
                <a:cs typeface="Corbel"/>
                <a:sym typeface="Corbel"/>
              </a:defRPr>
            </a:lvl4pPr>
            <a:lvl5pPr indent="0" lvl="4" marL="0" marR="0" rtl="0" algn="r">
              <a:spcBef>
                <a:spcPts val="0"/>
              </a:spcBef>
              <a:buNone/>
              <a:defRPr b="0" i="0" sz="1200" u="none" cap="none" strike="noStrike">
                <a:solidFill>
                  <a:schemeClr val="accent1"/>
                </a:solidFill>
                <a:latin typeface="Corbel"/>
                <a:ea typeface="Corbel"/>
                <a:cs typeface="Corbel"/>
                <a:sym typeface="Corbel"/>
              </a:defRPr>
            </a:lvl5pPr>
            <a:lvl6pPr indent="0" lvl="5" marL="0" marR="0" rtl="0" algn="r">
              <a:spcBef>
                <a:spcPts val="0"/>
              </a:spcBef>
              <a:buNone/>
              <a:defRPr b="0" i="0" sz="1200" u="none" cap="none" strike="noStrike">
                <a:solidFill>
                  <a:schemeClr val="accent1"/>
                </a:solidFill>
                <a:latin typeface="Corbel"/>
                <a:ea typeface="Corbel"/>
                <a:cs typeface="Corbel"/>
                <a:sym typeface="Corbel"/>
              </a:defRPr>
            </a:lvl6pPr>
            <a:lvl7pPr indent="0" lvl="6" marL="0" marR="0" rtl="0" algn="r">
              <a:spcBef>
                <a:spcPts val="0"/>
              </a:spcBef>
              <a:buNone/>
              <a:defRPr b="0" i="0" sz="1200" u="none" cap="none" strike="noStrike">
                <a:solidFill>
                  <a:schemeClr val="accent1"/>
                </a:solidFill>
                <a:latin typeface="Corbel"/>
                <a:ea typeface="Corbel"/>
                <a:cs typeface="Corbel"/>
                <a:sym typeface="Corbel"/>
              </a:defRPr>
            </a:lvl7pPr>
            <a:lvl8pPr indent="0" lvl="7" marL="0" marR="0" rtl="0" algn="r">
              <a:spcBef>
                <a:spcPts val="0"/>
              </a:spcBef>
              <a:buNone/>
              <a:defRPr b="0" i="0" sz="1200" u="none" cap="none" strike="noStrike">
                <a:solidFill>
                  <a:schemeClr val="accent1"/>
                </a:solidFill>
                <a:latin typeface="Corbel"/>
                <a:ea typeface="Corbel"/>
                <a:cs typeface="Corbel"/>
                <a:sym typeface="Corbel"/>
              </a:defRPr>
            </a:lvl8pPr>
            <a:lvl9pPr indent="0" lvl="8" marL="0" marR="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FFFFFF"/>
              </a:buClr>
              <a:buSzPts val="7200"/>
              <a:buFont typeface="Corbel"/>
              <a:buNone/>
            </a:pPr>
            <a:r>
              <a:rPr lang="en-GB"/>
              <a:t>POLAND </a:t>
            </a:r>
            <a:endParaRPr/>
          </a:p>
        </p:txBody>
      </p:sp>
      <p:sp>
        <p:nvSpPr>
          <p:cNvPr id="93" name="Google Shape;93;p1"/>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760"/>
              <a:buNone/>
            </a:pPr>
            <a:r>
              <a:rPr lang="en-GB"/>
              <a:t>Our Position on the Climate Law and the MFF for 2021-2027</a:t>
            </a:r>
            <a:endParaRPr/>
          </a:p>
          <a:p>
            <a:pPr indent="0" lvl="0" marL="0" rtl="0" algn="ctr">
              <a:lnSpc>
                <a:spcPct val="90000"/>
              </a:lnSpc>
              <a:spcBef>
                <a:spcPts val="1400"/>
              </a:spcBef>
              <a:spcAft>
                <a:spcPts val="0"/>
              </a:spcAft>
              <a:buSzPts val="176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g7f6a4ab231_2_16"/>
          <p:cNvSpPr txBox="1"/>
          <p:nvPr>
            <p:ph type="title"/>
          </p:nvPr>
        </p:nvSpPr>
        <p:spPr>
          <a:xfrm>
            <a:off x="1143000" y="609600"/>
            <a:ext cx="9875400" cy="1356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Poland’s Future CCT</a:t>
            </a:r>
            <a:endParaRPr/>
          </a:p>
        </p:txBody>
      </p:sp>
      <p:sp>
        <p:nvSpPr>
          <p:cNvPr id="158" name="Google Shape;158;g7f6a4ab231_2_16"/>
          <p:cNvSpPr txBox="1"/>
          <p:nvPr>
            <p:ph idx="1" type="body"/>
          </p:nvPr>
        </p:nvSpPr>
        <p:spPr>
          <a:xfrm>
            <a:off x="1143000" y="2057400"/>
            <a:ext cx="9873000" cy="4038600"/>
          </a:xfrm>
          <a:prstGeom prst="rect">
            <a:avLst/>
          </a:prstGeom>
        </p:spPr>
        <p:txBody>
          <a:bodyPr anchorCtr="0" anchor="t" bIns="45700" lIns="91425" spcFirstLastPara="1" rIns="91425" wrap="square" tIns="45700">
            <a:noAutofit/>
          </a:bodyPr>
          <a:lstStyle/>
          <a:p>
            <a:pPr indent="-320040" lvl="0" marL="457200" rtl="0" algn="l">
              <a:spcBef>
                <a:spcPts val="1400"/>
              </a:spcBef>
              <a:spcAft>
                <a:spcPts val="0"/>
              </a:spcAft>
              <a:buSzPts val="1440"/>
              <a:buChar char="-"/>
            </a:pPr>
            <a:r>
              <a:rPr lang="en-GB"/>
              <a:t>Poland can not survive without Coal </a:t>
            </a:r>
            <a:endParaRPr/>
          </a:p>
          <a:p>
            <a:pPr indent="0" lvl="0" marL="457200" rtl="0" algn="l">
              <a:spcBef>
                <a:spcPts val="1400"/>
              </a:spcBef>
              <a:spcAft>
                <a:spcPts val="0"/>
              </a:spcAft>
              <a:buNone/>
            </a:pPr>
            <a:r>
              <a:rPr lang="en-GB"/>
              <a:t>-&gt; Coal can be </a:t>
            </a:r>
            <a:r>
              <a:rPr lang="en-GB"/>
              <a:t>environmental friendly</a:t>
            </a:r>
            <a:endParaRPr/>
          </a:p>
          <a:p>
            <a:pPr indent="0" lvl="0" marL="457200" rtl="0" algn="l">
              <a:spcBef>
                <a:spcPts val="1400"/>
              </a:spcBef>
              <a:spcAft>
                <a:spcPts val="0"/>
              </a:spcAft>
              <a:buNone/>
            </a:pPr>
            <a:r>
              <a:rPr lang="en-GB"/>
              <a:t>-&gt; Clean Coal Technologies (CCT) provide a alternative to expensive transformations of the energy sector</a:t>
            </a:r>
            <a:endParaRPr/>
          </a:p>
          <a:p>
            <a:pPr indent="0" lvl="0" marL="457200" rtl="0" algn="l">
              <a:spcBef>
                <a:spcPts val="1400"/>
              </a:spcBef>
              <a:spcAft>
                <a:spcPts val="0"/>
              </a:spcAft>
              <a:buNone/>
            </a:pPr>
            <a:r>
              <a:rPr lang="en-GB"/>
              <a:t>- instead of deconstructing the infra structure</a:t>
            </a:r>
            <a:endParaRPr/>
          </a:p>
          <a:p>
            <a:pPr indent="0" lvl="0" marL="457200" rtl="0" algn="l">
              <a:spcBef>
                <a:spcPts val="1400"/>
              </a:spcBef>
              <a:spcAft>
                <a:spcPts val="0"/>
              </a:spcAft>
              <a:buNone/>
            </a:pPr>
            <a:r>
              <a:rPr lang="en-GB"/>
              <a:t>-&gt; invest the resources in other sectors</a:t>
            </a:r>
            <a:endParaRPr/>
          </a:p>
          <a:p>
            <a:pPr indent="0" lvl="0" marL="457200" rtl="0" algn="l">
              <a:spcBef>
                <a:spcPts val="1400"/>
              </a:spcBef>
              <a:spcAft>
                <a:spcPts val="0"/>
              </a:spcAft>
              <a:buNone/>
            </a:pPr>
            <a:r>
              <a:rPr lang="en-GB"/>
              <a:t>-&gt; off-shore parcs</a:t>
            </a:r>
            <a:endParaRPr/>
          </a:p>
          <a:p>
            <a:pPr indent="0" lvl="0" marL="457200" rtl="0" algn="l">
              <a:spcBef>
                <a:spcPts val="14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g7f6a4ab231_2_0"/>
          <p:cNvSpPr txBox="1"/>
          <p:nvPr>
            <p:ph type="title"/>
          </p:nvPr>
        </p:nvSpPr>
        <p:spPr>
          <a:xfrm>
            <a:off x="1143000" y="609600"/>
            <a:ext cx="9875400" cy="1356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CCT	</a:t>
            </a:r>
            <a:endParaRPr/>
          </a:p>
        </p:txBody>
      </p:sp>
      <p:sp>
        <p:nvSpPr>
          <p:cNvPr id="165" name="Google Shape;165;g7f6a4ab231_2_0"/>
          <p:cNvSpPr txBox="1"/>
          <p:nvPr>
            <p:ph idx="1" type="body"/>
          </p:nvPr>
        </p:nvSpPr>
        <p:spPr>
          <a:xfrm>
            <a:off x="1143000" y="2057400"/>
            <a:ext cx="9873000" cy="4038600"/>
          </a:xfrm>
          <a:prstGeom prst="rect">
            <a:avLst/>
          </a:prstGeom>
        </p:spPr>
        <p:txBody>
          <a:bodyPr anchorCtr="0" anchor="t" bIns="45700" lIns="91425" spcFirstLastPara="1" rIns="91425" wrap="square" tIns="45700">
            <a:noAutofit/>
          </a:bodyPr>
          <a:lstStyle/>
          <a:p>
            <a:pPr indent="0" lvl="0" marL="0" rtl="0" algn="l">
              <a:spcBef>
                <a:spcPts val="1400"/>
              </a:spcBef>
              <a:spcAft>
                <a:spcPts val="0"/>
              </a:spcAft>
              <a:buNone/>
            </a:pPr>
            <a:r>
              <a:t/>
            </a:r>
            <a:endParaRPr/>
          </a:p>
        </p:txBody>
      </p:sp>
      <p:pic>
        <p:nvPicPr>
          <p:cNvPr id="166" name="Google Shape;166;g7f6a4ab231_2_0"/>
          <p:cNvPicPr preferRelativeResize="0"/>
          <p:nvPr/>
        </p:nvPicPr>
        <p:blipFill rotWithShape="1">
          <a:blip r:embed="rId3">
            <a:alphaModFix/>
          </a:blip>
          <a:srcRect b="0" l="2473" r="4181" t="0"/>
          <a:stretch/>
        </p:blipFill>
        <p:spPr>
          <a:xfrm>
            <a:off x="1465250" y="315275"/>
            <a:ext cx="9224026" cy="6295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g7f6a4ab231_2_7"/>
          <p:cNvSpPr txBox="1"/>
          <p:nvPr>
            <p:ph type="title"/>
          </p:nvPr>
        </p:nvSpPr>
        <p:spPr>
          <a:xfrm>
            <a:off x="1143000" y="609600"/>
            <a:ext cx="9875400" cy="1356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7f6a4ab231_2_7"/>
          <p:cNvSpPr txBox="1"/>
          <p:nvPr>
            <p:ph idx="1" type="body"/>
          </p:nvPr>
        </p:nvSpPr>
        <p:spPr>
          <a:xfrm>
            <a:off x="1143000" y="2057400"/>
            <a:ext cx="9873000" cy="4038600"/>
          </a:xfrm>
          <a:prstGeom prst="rect">
            <a:avLst/>
          </a:prstGeom>
        </p:spPr>
        <p:txBody>
          <a:bodyPr anchorCtr="0" anchor="t" bIns="45700" lIns="91425" spcFirstLastPara="1" rIns="91425" wrap="square" tIns="45700">
            <a:noAutofit/>
          </a:bodyPr>
          <a:lstStyle/>
          <a:p>
            <a:pPr indent="0" lvl="0" marL="0" rtl="0" algn="l">
              <a:spcBef>
                <a:spcPts val="1400"/>
              </a:spcBef>
              <a:spcAft>
                <a:spcPts val="0"/>
              </a:spcAft>
              <a:buNone/>
            </a:pPr>
            <a:r>
              <a:t/>
            </a:r>
            <a:endParaRPr/>
          </a:p>
        </p:txBody>
      </p:sp>
      <p:pic>
        <p:nvPicPr>
          <p:cNvPr id="174" name="Google Shape;174;g7f6a4ab231_2_7"/>
          <p:cNvPicPr preferRelativeResize="0"/>
          <p:nvPr/>
        </p:nvPicPr>
        <p:blipFill rotWithShape="1">
          <a:blip r:embed="rId3">
            <a:alphaModFix/>
          </a:blip>
          <a:srcRect b="0" l="3880" r="4603" t="0"/>
          <a:stretch/>
        </p:blipFill>
        <p:spPr>
          <a:xfrm>
            <a:off x="1526225" y="274025"/>
            <a:ext cx="9035399" cy="6344325"/>
          </a:xfrm>
          <a:prstGeom prst="rect">
            <a:avLst/>
          </a:prstGeom>
          <a:noFill/>
          <a:ln>
            <a:noFill/>
          </a:ln>
        </p:spPr>
      </p:pic>
      <p:sp>
        <p:nvSpPr>
          <p:cNvPr id="175" name="Google Shape;175;g7f6a4ab231_2_7"/>
          <p:cNvSpPr txBox="1"/>
          <p:nvPr/>
        </p:nvSpPr>
        <p:spPr>
          <a:xfrm>
            <a:off x="2599400" y="3521175"/>
            <a:ext cx="9778200" cy="11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g7f6a4ab231_3_6"/>
          <p:cNvSpPr txBox="1"/>
          <p:nvPr>
            <p:ph type="title"/>
          </p:nvPr>
        </p:nvSpPr>
        <p:spPr>
          <a:xfrm>
            <a:off x="1158300" y="2750850"/>
            <a:ext cx="9875400" cy="135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Current pandemic &amp; impact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g7f6a4ab231_1_17"/>
          <p:cNvSpPr txBox="1"/>
          <p:nvPr>
            <p:ph type="title"/>
          </p:nvPr>
        </p:nvSpPr>
        <p:spPr>
          <a:xfrm>
            <a:off x="656425" y="399275"/>
            <a:ext cx="11169600" cy="104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COVID-19 Impact on World Economic Growth</a:t>
            </a:r>
            <a:endParaRPr/>
          </a:p>
        </p:txBody>
      </p:sp>
      <p:pic>
        <p:nvPicPr>
          <p:cNvPr id="188" name="Google Shape;188;g7f6a4ab231_1_17"/>
          <p:cNvPicPr preferRelativeResize="0"/>
          <p:nvPr/>
        </p:nvPicPr>
        <p:blipFill>
          <a:blip r:embed="rId3">
            <a:alphaModFix/>
          </a:blip>
          <a:stretch>
            <a:fillRect/>
          </a:stretch>
        </p:blipFill>
        <p:spPr>
          <a:xfrm>
            <a:off x="1158300" y="1446575"/>
            <a:ext cx="9230576" cy="4881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g7f6a4ab231_1_24"/>
          <p:cNvPicPr preferRelativeResize="0"/>
          <p:nvPr/>
        </p:nvPicPr>
        <p:blipFill>
          <a:blip r:embed="rId3">
            <a:alphaModFix/>
          </a:blip>
          <a:stretch>
            <a:fillRect/>
          </a:stretch>
        </p:blipFill>
        <p:spPr>
          <a:xfrm>
            <a:off x="1125075" y="698175"/>
            <a:ext cx="9701199" cy="5461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g7f6a4ab231_3_12"/>
          <p:cNvSpPr txBox="1"/>
          <p:nvPr>
            <p:ph type="title"/>
          </p:nvPr>
        </p:nvSpPr>
        <p:spPr>
          <a:xfrm>
            <a:off x="1143000" y="609600"/>
            <a:ext cx="9875400" cy="1356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Conclusion</a:t>
            </a:r>
            <a:endParaRPr/>
          </a:p>
        </p:txBody>
      </p:sp>
      <p:sp>
        <p:nvSpPr>
          <p:cNvPr id="201" name="Google Shape;201;g7f6a4ab231_3_12"/>
          <p:cNvSpPr txBox="1"/>
          <p:nvPr>
            <p:ph idx="1" type="body"/>
          </p:nvPr>
        </p:nvSpPr>
        <p:spPr>
          <a:xfrm>
            <a:off x="1143000" y="2057400"/>
            <a:ext cx="9873000" cy="4038600"/>
          </a:xfrm>
          <a:prstGeom prst="rect">
            <a:avLst/>
          </a:prstGeom>
        </p:spPr>
        <p:txBody>
          <a:bodyPr anchorCtr="0" anchor="t" bIns="45700" lIns="91425" spcFirstLastPara="1" rIns="91425" wrap="square" tIns="45700">
            <a:noAutofit/>
          </a:bodyPr>
          <a:lstStyle/>
          <a:p>
            <a:pPr indent="-320040" lvl="0" marL="457200" rtl="0" algn="l">
              <a:spcBef>
                <a:spcPts val="1400"/>
              </a:spcBef>
              <a:spcAft>
                <a:spcPts val="0"/>
              </a:spcAft>
              <a:buSzPts val="1440"/>
              <a:buChar char="-"/>
            </a:pPr>
            <a:r>
              <a:rPr lang="en-GB"/>
              <a:t>Carbon Neutrality in Poland’s case is unrealistic as it comes with great  economic and political risks</a:t>
            </a:r>
            <a:endParaRPr/>
          </a:p>
          <a:p>
            <a:pPr indent="0" lvl="0" marL="0" rtl="0" algn="l">
              <a:spcBef>
                <a:spcPts val="1400"/>
              </a:spcBef>
              <a:spcAft>
                <a:spcPts val="0"/>
              </a:spcAft>
              <a:buNone/>
            </a:pPr>
            <a:r>
              <a:t/>
            </a:r>
            <a:endParaRPr/>
          </a:p>
          <a:p>
            <a:pPr indent="-320040" lvl="0" marL="457200" rtl="0" algn="l">
              <a:spcBef>
                <a:spcPts val="1400"/>
              </a:spcBef>
              <a:spcAft>
                <a:spcPts val="0"/>
              </a:spcAft>
              <a:buSzPts val="1440"/>
              <a:buChar char="-"/>
            </a:pPr>
            <a:r>
              <a:rPr lang="en-GB"/>
              <a:t>Even substantial transition towards RES and clean power can only be achieved with </a:t>
            </a:r>
            <a:r>
              <a:rPr lang="en-GB"/>
              <a:t>financial</a:t>
            </a:r>
            <a:r>
              <a:rPr lang="en-GB"/>
              <a:t> and technological assistance from other states</a:t>
            </a:r>
            <a:endParaRPr/>
          </a:p>
          <a:p>
            <a:pPr indent="0" lvl="0" marL="0" rtl="0" algn="l">
              <a:spcBef>
                <a:spcPts val="1400"/>
              </a:spcBef>
              <a:spcAft>
                <a:spcPts val="0"/>
              </a:spcAft>
              <a:buNone/>
            </a:pPr>
            <a:r>
              <a:t/>
            </a:r>
            <a:endParaRPr/>
          </a:p>
          <a:p>
            <a:pPr indent="-320040" lvl="0" marL="457200" rtl="0" algn="l">
              <a:spcBef>
                <a:spcPts val="1400"/>
              </a:spcBef>
              <a:spcAft>
                <a:spcPts val="0"/>
              </a:spcAft>
              <a:buSzPts val="1440"/>
              <a:buChar char="-"/>
            </a:pPr>
            <a:r>
              <a:rPr lang="en-GB"/>
              <a:t>CCT in combination with growth of RES/biofuels as prefered strategy</a:t>
            </a:r>
            <a:endParaRPr/>
          </a:p>
          <a:p>
            <a:pPr indent="0" lvl="0" marL="0" rtl="0" algn="l">
              <a:spcBef>
                <a:spcPts val="1400"/>
              </a:spcBef>
              <a:spcAft>
                <a:spcPts val="0"/>
              </a:spcAft>
              <a:buNone/>
            </a:pPr>
            <a:r>
              <a:t/>
            </a:r>
            <a:endParaRPr/>
          </a:p>
          <a:p>
            <a:pPr indent="-320040" lvl="0" marL="457200" rtl="0" algn="l">
              <a:spcBef>
                <a:spcPts val="1400"/>
              </a:spcBef>
              <a:spcAft>
                <a:spcPts val="0"/>
              </a:spcAft>
              <a:buSzPts val="1440"/>
              <a:buChar char="-"/>
            </a:pPr>
            <a:r>
              <a:rPr lang="en-GB"/>
              <a:t>COVID-19 crisis puts already severe stress on EU economy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g7f6a4ab231_3_0"/>
          <p:cNvSpPr txBox="1"/>
          <p:nvPr>
            <p:ph type="title"/>
          </p:nvPr>
        </p:nvSpPr>
        <p:spPr>
          <a:xfrm>
            <a:off x="1143000" y="609600"/>
            <a:ext cx="9875400" cy="1356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Sources</a:t>
            </a:r>
            <a:endParaRPr/>
          </a:p>
        </p:txBody>
      </p:sp>
      <p:sp>
        <p:nvSpPr>
          <p:cNvPr id="208" name="Google Shape;208;g7f6a4ab231_3_0"/>
          <p:cNvSpPr txBox="1"/>
          <p:nvPr>
            <p:ph idx="1" type="body"/>
          </p:nvPr>
        </p:nvSpPr>
        <p:spPr>
          <a:xfrm>
            <a:off x="1143000" y="2057400"/>
            <a:ext cx="9873000" cy="4038600"/>
          </a:xfrm>
          <a:prstGeom prst="rect">
            <a:avLst/>
          </a:prstGeom>
        </p:spPr>
        <p:txBody>
          <a:bodyPr anchorCtr="0" anchor="t" bIns="45700" lIns="91425" spcFirstLastPara="1" rIns="91425" wrap="square" tIns="45700">
            <a:noAutofit/>
          </a:bodyPr>
          <a:lstStyle/>
          <a:p>
            <a:pPr indent="0" lvl="0" marL="213359" marR="451104" rtl="0" algn="l">
              <a:lnSpc>
                <a:spcPct val="115000"/>
              </a:lnSpc>
              <a:spcBef>
                <a:spcPts val="1152"/>
              </a:spcBef>
              <a:spcAft>
                <a:spcPts val="0"/>
              </a:spcAft>
              <a:buNone/>
            </a:pPr>
            <a:r>
              <a:rPr lang="en-GB" sz="1100">
                <a:solidFill>
                  <a:srgbClr val="00000A"/>
                </a:solidFill>
                <a:latin typeface="Arial"/>
                <a:ea typeface="Arial"/>
                <a:cs typeface="Arial"/>
                <a:sym typeface="Arial"/>
              </a:rPr>
              <a:t> Abnett, K. (2020) Poland says virus fallout makes it tough to hit EU climate goal. </a:t>
            </a:r>
            <a:endParaRPr sz="1100">
              <a:solidFill>
                <a:srgbClr val="00000A"/>
              </a:solidFill>
              <a:latin typeface="Arial"/>
              <a:ea typeface="Arial"/>
              <a:cs typeface="Arial"/>
              <a:sym typeface="Arial"/>
            </a:endParaRPr>
          </a:p>
          <a:p>
            <a:pPr indent="0" lvl="0" marL="213359" marR="48768" rtl="0" algn="l">
              <a:lnSpc>
                <a:spcPct val="115000"/>
              </a:lnSpc>
              <a:spcBef>
                <a:spcPts val="336"/>
              </a:spcBef>
              <a:spcAft>
                <a:spcPts val="0"/>
              </a:spcAft>
              <a:buNone/>
            </a:pPr>
            <a:r>
              <a:rPr lang="en-GB" sz="1100">
                <a:solidFill>
                  <a:srgbClr val="00000A"/>
                </a:solidFill>
                <a:latin typeface="Arial"/>
                <a:ea typeface="Arial"/>
                <a:cs typeface="Arial"/>
                <a:sym typeface="Arial"/>
              </a:rPr>
              <a:t>Ciobanu, C. (2019). Money Talks: EU Budget Negotiations Widen East-West Divide.</a:t>
            </a:r>
            <a:endParaRPr sz="1100">
              <a:solidFill>
                <a:srgbClr val="00000A"/>
              </a:solidFill>
              <a:latin typeface="Arial"/>
              <a:ea typeface="Arial"/>
              <a:cs typeface="Arial"/>
              <a:sym typeface="Arial"/>
            </a:endParaRPr>
          </a:p>
          <a:p>
            <a:pPr indent="0" lvl="0" marL="213359" marR="48768" rtl="0" algn="l">
              <a:lnSpc>
                <a:spcPct val="115000"/>
              </a:lnSpc>
              <a:spcBef>
                <a:spcPts val="336"/>
              </a:spcBef>
              <a:spcAft>
                <a:spcPts val="0"/>
              </a:spcAft>
              <a:buNone/>
            </a:pPr>
            <a:r>
              <a:rPr lang="en-GB" sz="1100">
                <a:solidFill>
                  <a:schemeClr val="dk1"/>
                </a:solidFill>
                <a:latin typeface="Arial"/>
                <a:ea typeface="Arial"/>
                <a:cs typeface="Arial"/>
                <a:sym typeface="Arial"/>
              </a:rPr>
              <a:t> J.P. Morgan (2020) Special report: Risky business: the climate and the macroeconomy. </a:t>
            </a:r>
            <a:endParaRPr sz="1100">
              <a:solidFill>
                <a:schemeClr val="dk1"/>
              </a:solidFill>
              <a:latin typeface="Arial"/>
              <a:ea typeface="Arial"/>
              <a:cs typeface="Arial"/>
              <a:sym typeface="Arial"/>
            </a:endParaRPr>
          </a:p>
          <a:p>
            <a:pPr indent="0" lvl="0" marL="213359" marR="51816" rtl="0" algn="l">
              <a:lnSpc>
                <a:spcPct val="115000"/>
              </a:lnSpc>
              <a:spcBef>
                <a:spcPts val="312"/>
              </a:spcBef>
              <a:spcAft>
                <a:spcPts val="0"/>
              </a:spcAft>
              <a:buNone/>
            </a:pPr>
            <a:r>
              <a:rPr lang="en-GB" sz="1100">
                <a:solidFill>
                  <a:schemeClr val="dk1"/>
                </a:solidFill>
                <a:latin typeface="Arial"/>
                <a:ea typeface="Arial"/>
                <a:cs typeface="Arial"/>
                <a:sym typeface="Arial"/>
              </a:rPr>
              <a:t>Klein, N. (2014) This changes everything. London: Penguin Books. </a:t>
            </a:r>
            <a:r>
              <a:rPr lang="en-GB" sz="1100">
                <a:solidFill>
                  <a:srgbClr val="00000A"/>
                </a:solidFill>
                <a:latin typeface="Arial"/>
                <a:ea typeface="Arial"/>
                <a:cs typeface="Arial"/>
                <a:sym typeface="Arial"/>
              </a:rPr>
              <a:t>5. Kozowski (2000): Kohleindustrie. Polens stolze Bergarbeiter.</a:t>
            </a:r>
            <a:endParaRPr sz="1100">
              <a:solidFill>
                <a:srgbClr val="00000A"/>
              </a:solidFill>
              <a:latin typeface="Arial"/>
              <a:ea typeface="Arial"/>
              <a:cs typeface="Arial"/>
              <a:sym typeface="Arial"/>
            </a:endParaRPr>
          </a:p>
          <a:p>
            <a:pPr indent="0" lvl="0" marL="213359" marR="0" rtl="0" algn="l">
              <a:lnSpc>
                <a:spcPct val="115000"/>
              </a:lnSpc>
              <a:spcBef>
                <a:spcPts val="312"/>
              </a:spcBef>
              <a:spcAft>
                <a:spcPts val="0"/>
              </a:spcAft>
              <a:buNone/>
            </a:pPr>
            <a:r>
              <a:rPr lang="en-GB" sz="1100">
                <a:solidFill>
                  <a:srgbClr val="00000A"/>
                </a:solidFill>
                <a:latin typeface="Arial"/>
                <a:ea typeface="Arial"/>
                <a:cs typeface="Arial"/>
                <a:sym typeface="Arial"/>
              </a:rPr>
              <a:t>Kundzewicz, Z. W. (2013). Cieplejszy </a:t>
            </a:r>
            <a:r>
              <a:rPr lang="en-GB" sz="1100">
                <a:solidFill>
                  <a:srgbClr val="00000A"/>
                </a:solidFill>
                <a:latin typeface="Courier New"/>
                <a:ea typeface="Courier New"/>
                <a:cs typeface="Courier New"/>
                <a:sym typeface="Courier New"/>
              </a:rPr>
              <a:t>ś</a:t>
            </a:r>
            <a:r>
              <a:rPr lang="en-GB" sz="1100">
                <a:solidFill>
                  <a:srgbClr val="00000A"/>
                </a:solidFill>
                <a:latin typeface="Arial"/>
                <a:ea typeface="Arial"/>
                <a:cs typeface="Arial"/>
                <a:sym typeface="Arial"/>
              </a:rPr>
              <a:t>wiat. Rzecz o zmianach klimatu</a:t>
            </a:r>
            <a:endParaRPr sz="1100">
              <a:solidFill>
                <a:srgbClr val="00000A"/>
              </a:solidFill>
              <a:latin typeface="Arial"/>
              <a:ea typeface="Arial"/>
              <a:cs typeface="Arial"/>
              <a:sym typeface="Arial"/>
            </a:endParaRPr>
          </a:p>
          <a:p>
            <a:pPr indent="18288" lvl="0" marL="213359" marR="137160" rtl="0" algn="l">
              <a:lnSpc>
                <a:spcPct val="115000"/>
              </a:lnSpc>
              <a:spcBef>
                <a:spcPts val="312"/>
              </a:spcBef>
              <a:spcAft>
                <a:spcPts val="0"/>
              </a:spcAft>
              <a:buNone/>
            </a:pPr>
            <a:r>
              <a:rPr lang="en-GB" sz="1100">
                <a:solidFill>
                  <a:srgbClr val="00000A"/>
                </a:solidFill>
                <a:latin typeface="Arial"/>
                <a:ea typeface="Arial"/>
                <a:cs typeface="Arial"/>
                <a:sym typeface="Arial"/>
              </a:rPr>
              <a:t> Morgan, S. (2019) Poland stokes dispute over net-zero emissions price and meaning</a:t>
            </a:r>
            <a:endParaRPr sz="1100">
              <a:solidFill>
                <a:srgbClr val="00000A"/>
              </a:solidFill>
              <a:latin typeface="Arial"/>
              <a:ea typeface="Arial"/>
              <a:cs typeface="Arial"/>
              <a:sym typeface="Arial"/>
            </a:endParaRPr>
          </a:p>
          <a:p>
            <a:pPr indent="0" lvl="0" marL="213359" marR="12192" rtl="0" algn="l">
              <a:lnSpc>
                <a:spcPct val="115000"/>
              </a:lnSpc>
              <a:spcBef>
                <a:spcPts val="312"/>
              </a:spcBef>
              <a:spcAft>
                <a:spcPts val="0"/>
              </a:spcAft>
              <a:buNone/>
            </a:pPr>
            <a:r>
              <a:rPr lang="en-GB" sz="1100">
                <a:solidFill>
                  <a:srgbClr val="00000A"/>
                </a:solidFill>
                <a:latin typeface="Arial"/>
                <a:ea typeface="Arial"/>
                <a:cs typeface="Arial"/>
                <a:sym typeface="Arial"/>
              </a:rPr>
              <a:t>Nordhaus, T. (2018) The Two Degree Solution.</a:t>
            </a:r>
            <a:endParaRPr sz="1100">
              <a:solidFill>
                <a:srgbClr val="00000A"/>
              </a:solidFill>
              <a:latin typeface="Arial"/>
              <a:ea typeface="Arial"/>
              <a:cs typeface="Arial"/>
              <a:sym typeface="Arial"/>
            </a:endParaRPr>
          </a:p>
          <a:p>
            <a:pPr indent="0" lvl="0" marL="213359" marR="0" rtl="0" algn="l">
              <a:lnSpc>
                <a:spcPct val="115000"/>
              </a:lnSpc>
              <a:spcBef>
                <a:spcPts val="0"/>
              </a:spcBef>
              <a:spcAft>
                <a:spcPts val="0"/>
              </a:spcAft>
              <a:buNone/>
            </a:pPr>
            <a:r>
              <a:rPr lang="en-GB" sz="1100">
                <a:solidFill>
                  <a:srgbClr val="00000A"/>
                </a:solidFill>
                <a:latin typeface="Arial"/>
                <a:ea typeface="Arial"/>
                <a:cs typeface="Arial"/>
                <a:sym typeface="Arial"/>
              </a:rPr>
              <a:t>OECD (2015) OECD Environmental Performance Reviews: Poland 2015. OECD Publishing. </a:t>
            </a:r>
            <a:endParaRPr sz="1100">
              <a:solidFill>
                <a:srgbClr val="00000A"/>
              </a:solidFill>
              <a:latin typeface="Arial"/>
              <a:ea typeface="Arial"/>
              <a:cs typeface="Arial"/>
              <a:sym typeface="Arial"/>
            </a:endParaRPr>
          </a:p>
          <a:p>
            <a:pPr indent="0" lvl="0" marL="213359" marR="0" rtl="0" algn="l">
              <a:lnSpc>
                <a:spcPct val="115000"/>
              </a:lnSpc>
              <a:spcBef>
                <a:spcPts val="0"/>
              </a:spcBef>
              <a:spcAft>
                <a:spcPts val="0"/>
              </a:spcAft>
              <a:buNone/>
            </a:pPr>
            <a:r>
              <a:rPr lang="en-GB" sz="1100">
                <a:solidFill>
                  <a:srgbClr val="00000A"/>
                </a:solidFill>
                <a:latin typeface="Arial"/>
                <a:ea typeface="Arial"/>
                <a:cs typeface="Arial"/>
                <a:sym typeface="Arial"/>
              </a:rPr>
              <a:t>Rybak, A. and Rybak, A. (2019): IOP Conf. Ser.: Earth Environ. </a:t>
            </a:r>
            <a:endParaRPr sz="1100">
              <a:solidFill>
                <a:srgbClr val="00000A"/>
              </a:solidFill>
              <a:latin typeface="Arial"/>
              <a:ea typeface="Arial"/>
              <a:cs typeface="Arial"/>
              <a:sym typeface="Arial"/>
            </a:endParaRPr>
          </a:p>
          <a:p>
            <a:pPr indent="0" lvl="0" marL="213359" marR="0" rtl="0" algn="l">
              <a:lnSpc>
                <a:spcPct val="115000"/>
              </a:lnSpc>
              <a:spcBef>
                <a:spcPts val="0"/>
              </a:spcBef>
              <a:spcAft>
                <a:spcPts val="0"/>
              </a:spcAft>
              <a:buNone/>
            </a:pPr>
            <a:r>
              <a:rPr lang="en-GB" sz="1100">
                <a:solidFill>
                  <a:srgbClr val="00000A"/>
                </a:solidFill>
                <a:latin typeface="Arial"/>
                <a:ea typeface="Arial"/>
                <a:cs typeface="Arial"/>
                <a:sym typeface="Arial"/>
              </a:rPr>
              <a:t>Shotter, J. And Martin, K. (2018) Poland wins upgrade from EM status by FTSE Russel</a:t>
            </a:r>
            <a:endParaRPr sz="1100">
              <a:solidFill>
                <a:srgbClr val="00000A"/>
              </a:solidFill>
              <a:latin typeface="Arial"/>
              <a:ea typeface="Arial"/>
              <a:cs typeface="Arial"/>
              <a:sym typeface="Arial"/>
            </a:endParaRPr>
          </a:p>
          <a:p>
            <a:pPr indent="18288" lvl="0" marL="213359" marR="15240" rtl="0" algn="l">
              <a:lnSpc>
                <a:spcPct val="115000"/>
              </a:lnSpc>
              <a:spcBef>
                <a:spcPts val="312"/>
              </a:spcBef>
              <a:spcAft>
                <a:spcPts val="0"/>
              </a:spcAft>
              <a:buNone/>
            </a:pPr>
            <a:r>
              <a:rPr lang="en-GB" sz="1050">
                <a:solidFill>
                  <a:srgbClr val="00000A"/>
                </a:solidFill>
                <a:latin typeface="Arial"/>
                <a:ea typeface="Arial"/>
                <a:cs typeface="Arial"/>
                <a:sym typeface="Arial"/>
              </a:rPr>
              <a:t>Strzałkowski</a:t>
            </a:r>
            <a:r>
              <a:rPr lang="en-GB" sz="1050">
                <a:solidFill>
                  <a:srgbClr val="333333"/>
                </a:solidFill>
                <a:latin typeface="Arial"/>
                <a:ea typeface="Arial"/>
                <a:cs typeface="Arial"/>
                <a:sym typeface="Arial"/>
              </a:rPr>
              <a:t>, </a:t>
            </a:r>
            <a:r>
              <a:rPr lang="en-GB" sz="1050">
                <a:solidFill>
                  <a:srgbClr val="00000A"/>
                </a:solidFill>
                <a:latin typeface="Arial"/>
                <a:ea typeface="Arial"/>
                <a:cs typeface="Arial"/>
                <a:sym typeface="Arial"/>
              </a:rPr>
              <a:t>M. (2018) European Funds: What next for the Polish Economy?</a:t>
            </a:r>
            <a:endParaRPr sz="1050">
              <a:solidFill>
                <a:srgbClr val="00000A"/>
              </a:solidFill>
              <a:latin typeface="Arial"/>
              <a:ea typeface="Arial"/>
              <a:cs typeface="Arial"/>
              <a:sym typeface="Arial"/>
            </a:endParaRPr>
          </a:p>
          <a:p>
            <a:pPr indent="18288" lvl="0" marL="213359" marR="15240" rtl="0" algn="l">
              <a:lnSpc>
                <a:spcPct val="115000"/>
              </a:lnSpc>
              <a:spcBef>
                <a:spcPts val="312"/>
              </a:spcBef>
              <a:spcAft>
                <a:spcPts val="0"/>
              </a:spcAft>
              <a:buNone/>
            </a:pPr>
            <a:r>
              <a:rPr lang="en-GB" sz="1100">
                <a:solidFill>
                  <a:srgbClr val="00000A"/>
                </a:solidFill>
                <a:latin typeface="Arial"/>
                <a:ea typeface="Arial"/>
                <a:cs typeface="Arial"/>
                <a:sym typeface="Arial"/>
              </a:rPr>
              <a:t>World Bank (2017) World Bank: Poland’s success is remarkable, but further reforms are needed</a:t>
            </a:r>
            <a:endParaRPr sz="1100">
              <a:solidFill>
                <a:srgbClr val="00000A"/>
              </a:solidFill>
              <a:latin typeface="Arial"/>
              <a:ea typeface="Arial"/>
              <a:cs typeface="Arial"/>
              <a:sym typeface="Arial"/>
            </a:endParaRPr>
          </a:p>
          <a:p>
            <a:pPr indent="0" lvl="0" marL="213359" marR="15240" rtl="0" algn="l">
              <a:lnSpc>
                <a:spcPct val="115000"/>
              </a:lnSpc>
              <a:spcBef>
                <a:spcPts val="312"/>
              </a:spcBef>
              <a:spcAft>
                <a:spcPts val="0"/>
              </a:spcAft>
              <a:buNone/>
            </a:pPr>
            <a:r>
              <a:rPr lang="en-GB" sz="1100">
                <a:solidFill>
                  <a:srgbClr val="00000A"/>
                </a:solidFill>
                <a:latin typeface="Arial"/>
                <a:ea typeface="Arial"/>
                <a:cs typeface="Arial"/>
                <a:sym typeface="Arial"/>
              </a:rPr>
              <a:t>Zbigniew W. Kundzewicz, James Painter &amp; Witold J. Kundzewicz (2019) Climate Change in the Media: Poland’s Exceptionalism, Environmental Communication</a:t>
            </a:r>
            <a:endParaRPr sz="1100">
              <a:solidFill>
                <a:srgbClr val="00000A"/>
              </a:solidFill>
              <a:latin typeface="Arial"/>
              <a:ea typeface="Arial"/>
              <a:cs typeface="Arial"/>
              <a:sym typeface="Arial"/>
            </a:endParaRPr>
          </a:p>
          <a:p>
            <a:pPr indent="0" lvl="0" marL="213359" marR="15240" rtl="0" algn="l">
              <a:lnSpc>
                <a:spcPct val="115000"/>
              </a:lnSpc>
              <a:spcBef>
                <a:spcPts val="312"/>
              </a:spcBef>
              <a:spcAft>
                <a:spcPts val="0"/>
              </a:spcAft>
              <a:buClr>
                <a:schemeClr val="dk1"/>
              </a:buClr>
              <a:buSzPts val="1100"/>
              <a:buFont typeface="Arial"/>
              <a:buNone/>
            </a:pPr>
            <a:r>
              <a:t/>
            </a:r>
            <a:endParaRPr sz="1100">
              <a:solidFill>
                <a:srgbClr val="00000A"/>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Content</a:t>
            </a:r>
            <a:endParaRPr/>
          </a:p>
        </p:txBody>
      </p:sp>
      <p:sp>
        <p:nvSpPr>
          <p:cNvPr id="99" name="Google Shape;99;p2"/>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p>
            <a:pPr indent="-182880" lvl="0" marL="228600" rtl="0" algn="l">
              <a:lnSpc>
                <a:spcPct val="90000"/>
              </a:lnSpc>
              <a:spcBef>
                <a:spcPts val="0"/>
              </a:spcBef>
              <a:spcAft>
                <a:spcPts val="0"/>
              </a:spcAft>
              <a:buSzPts val="1760"/>
              <a:buChar char="•"/>
            </a:pPr>
            <a:r>
              <a:rPr lang="en-GB"/>
              <a:t>Poland’s efforts to fight climate change</a:t>
            </a:r>
            <a:endParaRPr/>
          </a:p>
          <a:p>
            <a:pPr indent="-71120" lvl="0" marL="228600" rtl="0" algn="l">
              <a:lnSpc>
                <a:spcPct val="90000"/>
              </a:lnSpc>
              <a:spcBef>
                <a:spcPts val="1400"/>
              </a:spcBef>
              <a:spcAft>
                <a:spcPts val="0"/>
              </a:spcAft>
              <a:buSzPts val="1760"/>
              <a:buNone/>
            </a:pPr>
            <a:r>
              <a:t/>
            </a:r>
            <a:endParaRPr/>
          </a:p>
          <a:p>
            <a:pPr indent="-182880" lvl="0" marL="228600" rtl="0" algn="l">
              <a:lnSpc>
                <a:spcPct val="90000"/>
              </a:lnSpc>
              <a:spcBef>
                <a:spcPts val="1400"/>
              </a:spcBef>
              <a:spcAft>
                <a:spcPts val="0"/>
              </a:spcAft>
              <a:buSzPts val="1760"/>
              <a:buChar char="•"/>
            </a:pPr>
            <a:r>
              <a:rPr lang="en-GB"/>
              <a:t>Poland’s need for a slower transition</a:t>
            </a:r>
            <a:endParaRPr/>
          </a:p>
          <a:p>
            <a:pPr indent="-71120" lvl="0" marL="228600" rtl="0" algn="l">
              <a:lnSpc>
                <a:spcPct val="90000"/>
              </a:lnSpc>
              <a:spcBef>
                <a:spcPts val="1400"/>
              </a:spcBef>
              <a:spcAft>
                <a:spcPts val="0"/>
              </a:spcAft>
              <a:buSzPts val="1760"/>
              <a:buNone/>
            </a:pPr>
            <a:r>
              <a:t/>
            </a:r>
            <a:endParaRPr/>
          </a:p>
          <a:p>
            <a:pPr indent="-182880" lvl="0" marL="228600" rtl="0" algn="l">
              <a:lnSpc>
                <a:spcPct val="90000"/>
              </a:lnSpc>
              <a:spcBef>
                <a:spcPts val="1400"/>
              </a:spcBef>
              <a:spcAft>
                <a:spcPts val="0"/>
              </a:spcAft>
              <a:buSzPts val="1760"/>
              <a:buChar char="•"/>
            </a:pPr>
            <a:r>
              <a:rPr lang="en-GB"/>
              <a:t>Poland’s argument for higher MFF funds and keeping the existing distribution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4"/>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Poland’s economic decoupled from GHG emissions</a:t>
            </a:r>
            <a:endParaRPr/>
          </a:p>
        </p:txBody>
      </p:sp>
      <p:pic>
        <p:nvPicPr>
          <p:cNvPr id="106" name="Google Shape;106;p4"/>
          <p:cNvPicPr preferRelativeResize="0"/>
          <p:nvPr>
            <p:ph idx="1" type="body"/>
          </p:nvPr>
        </p:nvPicPr>
        <p:blipFill rotWithShape="1">
          <a:blip r:embed="rId3">
            <a:alphaModFix/>
          </a:blip>
          <a:srcRect b="0" l="0" r="0" t="0"/>
          <a:stretch/>
        </p:blipFill>
        <p:spPr>
          <a:xfrm>
            <a:off x="6080760" y="2469356"/>
            <a:ext cx="5343525" cy="3324225"/>
          </a:xfrm>
          <a:prstGeom prst="rect">
            <a:avLst/>
          </a:prstGeom>
          <a:noFill/>
          <a:ln>
            <a:noFill/>
          </a:ln>
        </p:spPr>
      </p:pic>
      <p:pic>
        <p:nvPicPr>
          <p:cNvPr id="107" name="Google Shape;107;p4"/>
          <p:cNvPicPr preferRelativeResize="0"/>
          <p:nvPr/>
        </p:nvPicPr>
        <p:blipFill rotWithShape="1">
          <a:blip r:embed="rId4">
            <a:alphaModFix/>
          </a:blip>
          <a:srcRect b="0" l="0" r="0" t="0"/>
          <a:stretch/>
        </p:blipFill>
        <p:spPr>
          <a:xfrm>
            <a:off x="929323" y="2469356"/>
            <a:ext cx="4835538" cy="32146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Poland’s energy mix </a:t>
            </a:r>
            <a:endParaRPr/>
          </a:p>
        </p:txBody>
      </p:sp>
      <p:sp>
        <p:nvSpPr>
          <p:cNvPr id="113" name="Google Shape;113;p6"/>
          <p:cNvSpPr txBox="1"/>
          <p:nvPr>
            <p:ph idx="1" type="body"/>
          </p:nvPr>
        </p:nvSpPr>
        <p:spPr>
          <a:xfrm>
            <a:off x="1143001" y="2057400"/>
            <a:ext cx="3245418" cy="4038600"/>
          </a:xfrm>
          <a:prstGeom prst="rect">
            <a:avLst/>
          </a:prstGeom>
          <a:noFill/>
          <a:ln>
            <a:noFill/>
          </a:ln>
        </p:spPr>
        <p:txBody>
          <a:bodyPr anchorCtr="0" anchor="t" bIns="45700" lIns="91425" spcFirstLastPara="1" rIns="91425" wrap="square" tIns="45700">
            <a:normAutofit/>
          </a:bodyPr>
          <a:lstStyle/>
          <a:p>
            <a:pPr indent="-182880" lvl="0" marL="228600" rtl="0" algn="l">
              <a:lnSpc>
                <a:spcPct val="90000"/>
              </a:lnSpc>
              <a:spcBef>
                <a:spcPts val="0"/>
              </a:spcBef>
              <a:spcAft>
                <a:spcPts val="0"/>
              </a:spcAft>
              <a:buSzPts val="1760"/>
              <a:buChar char="•"/>
            </a:pPr>
            <a:r>
              <a:rPr lang="en-GB"/>
              <a:t>Energy production still heavily focused on fossil fuel</a:t>
            </a:r>
            <a:endParaRPr/>
          </a:p>
          <a:p>
            <a:pPr indent="-71120" lvl="0" marL="228600" rtl="0" algn="l">
              <a:lnSpc>
                <a:spcPct val="90000"/>
              </a:lnSpc>
              <a:spcBef>
                <a:spcPts val="1400"/>
              </a:spcBef>
              <a:spcAft>
                <a:spcPts val="0"/>
              </a:spcAft>
              <a:buSzPts val="1760"/>
              <a:buNone/>
            </a:pPr>
            <a:r>
              <a:t/>
            </a:r>
            <a:endParaRPr/>
          </a:p>
          <a:p>
            <a:pPr indent="-182880" lvl="0" marL="228600" rtl="0" algn="l">
              <a:lnSpc>
                <a:spcPct val="90000"/>
              </a:lnSpc>
              <a:spcBef>
                <a:spcPts val="1400"/>
              </a:spcBef>
              <a:spcAft>
                <a:spcPts val="0"/>
              </a:spcAft>
              <a:buSzPts val="1760"/>
              <a:buChar char="•"/>
            </a:pPr>
            <a:r>
              <a:rPr lang="en-GB"/>
              <a:t>Share of biofules &amp; RES steadily growing </a:t>
            </a:r>
            <a:endParaRPr/>
          </a:p>
          <a:p>
            <a:pPr indent="-71120" lvl="0" marL="228600" rtl="0" algn="l">
              <a:lnSpc>
                <a:spcPct val="90000"/>
              </a:lnSpc>
              <a:spcBef>
                <a:spcPts val="1400"/>
              </a:spcBef>
              <a:spcAft>
                <a:spcPts val="0"/>
              </a:spcAft>
              <a:buSzPts val="1760"/>
              <a:buNone/>
            </a:pPr>
            <a:r>
              <a:t/>
            </a:r>
            <a:endParaRPr/>
          </a:p>
        </p:txBody>
      </p:sp>
      <p:pic>
        <p:nvPicPr>
          <p:cNvPr id="114" name="Google Shape;114;p6"/>
          <p:cNvPicPr preferRelativeResize="0"/>
          <p:nvPr/>
        </p:nvPicPr>
        <p:blipFill rotWithShape="1">
          <a:blip r:embed="rId3">
            <a:alphaModFix/>
          </a:blip>
          <a:srcRect b="0" l="0" r="0" t="2736"/>
          <a:stretch/>
        </p:blipFill>
        <p:spPr>
          <a:xfrm>
            <a:off x="4388418" y="1879232"/>
            <a:ext cx="7310008" cy="4369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19"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b="1147" l="0" r="-1" t="16612"/>
          <a:stretch/>
        </p:blipFill>
        <p:spPr>
          <a:xfrm>
            <a:off x="574466" y="3260000"/>
            <a:ext cx="5130108" cy="2986411"/>
          </a:xfrm>
          <a:prstGeom prst="rect">
            <a:avLst/>
          </a:prstGeom>
          <a:noFill/>
          <a:ln>
            <a:noFill/>
          </a:ln>
        </p:spPr>
      </p:pic>
      <p:pic>
        <p:nvPicPr>
          <p:cNvPr id="121" name="Google Shape;121;p5"/>
          <p:cNvPicPr preferRelativeResize="0"/>
          <p:nvPr>
            <p:ph idx="4294967295" type="body"/>
          </p:nvPr>
        </p:nvPicPr>
        <p:blipFill rotWithShape="1">
          <a:blip r:embed="rId4">
            <a:alphaModFix/>
          </a:blip>
          <a:srcRect b="0" l="3063" r="59806" t="0"/>
          <a:stretch/>
        </p:blipFill>
        <p:spPr>
          <a:xfrm>
            <a:off x="7960100" y="326075"/>
            <a:ext cx="3270300" cy="3279900"/>
          </a:xfrm>
          <a:prstGeom prst="rect">
            <a:avLst/>
          </a:prstGeom>
          <a:noFill/>
          <a:ln>
            <a:noFill/>
          </a:ln>
        </p:spPr>
      </p:pic>
      <p:sp>
        <p:nvSpPr>
          <p:cNvPr id="122" name="Google Shape;122;p5"/>
          <p:cNvSpPr txBox="1"/>
          <p:nvPr/>
        </p:nvSpPr>
        <p:spPr>
          <a:xfrm>
            <a:off x="1143000" y="609600"/>
            <a:ext cx="9875520" cy="1356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b="0" i="0" lang="en-GB" sz="4400" u="none" cap="none" strike="noStrike">
                <a:solidFill>
                  <a:schemeClr val="accent1"/>
                </a:solidFill>
                <a:latin typeface="Corbel"/>
                <a:ea typeface="Corbel"/>
                <a:cs typeface="Corbel"/>
                <a:sym typeface="Corbel"/>
              </a:rPr>
              <a:t>Poland’s GHG emissions</a:t>
            </a:r>
            <a:endParaRPr b="0" i="0" sz="4400" u="none" cap="none" strike="noStrike">
              <a:solidFill>
                <a:schemeClr val="accent1"/>
              </a:solidFill>
              <a:latin typeface="Corbel"/>
              <a:ea typeface="Corbel"/>
              <a:cs typeface="Corbel"/>
              <a:sym typeface="Corbel"/>
            </a:endParaRPr>
          </a:p>
        </p:txBody>
      </p:sp>
      <p:pic>
        <p:nvPicPr>
          <p:cNvPr id="123" name="Google Shape;123;p5"/>
          <p:cNvPicPr preferRelativeResize="0"/>
          <p:nvPr/>
        </p:nvPicPr>
        <p:blipFill rotWithShape="1">
          <a:blip r:embed="rId4">
            <a:alphaModFix/>
          </a:blip>
          <a:srcRect b="1" l="41206" r="3164" t="1"/>
          <a:stretch/>
        </p:blipFill>
        <p:spPr>
          <a:xfrm>
            <a:off x="6237170" y="3113317"/>
            <a:ext cx="4899260" cy="3279775"/>
          </a:xfrm>
          <a:prstGeom prst="rect">
            <a:avLst/>
          </a:prstGeom>
          <a:noFill/>
          <a:ln>
            <a:noFill/>
          </a:ln>
        </p:spPr>
      </p:pic>
      <p:sp>
        <p:nvSpPr>
          <p:cNvPr id="124" name="Google Shape;124;p5"/>
          <p:cNvSpPr txBox="1"/>
          <p:nvPr/>
        </p:nvSpPr>
        <p:spPr>
          <a:xfrm>
            <a:off x="1143001" y="2057400"/>
            <a:ext cx="6162574" cy="1055917"/>
          </a:xfrm>
          <a:prstGeom prst="rect">
            <a:avLst/>
          </a:prstGeom>
          <a:noFill/>
          <a:ln>
            <a:noFill/>
          </a:ln>
        </p:spPr>
        <p:txBody>
          <a:bodyPr anchorCtr="0" anchor="t" bIns="45700" lIns="91425" spcFirstLastPara="1" rIns="91425" wrap="square" tIns="45700">
            <a:noAutofit/>
          </a:bodyPr>
          <a:lstStyle/>
          <a:p>
            <a:pPr indent="-182880" lvl="0" marL="228600" marR="0" rtl="0" algn="l">
              <a:lnSpc>
                <a:spcPct val="90000"/>
              </a:lnSpc>
              <a:spcBef>
                <a:spcPts val="0"/>
              </a:spcBef>
              <a:spcAft>
                <a:spcPts val="0"/>
              </a:spcAft>
              <a:buClr>
                <a:schemeClr val="accent1"/>
              </a:buClr>
              <a:buSzPts val="1760"/>
              <a:buFont typeface="Corbel"/>
              <a:buChar char="•"/>
            </a:pPr>
            <a:r>
              <a:rPr b="0" i="0" lang="en-GB" sz="2200" u="none" cap="none" strike="noStrike">
                <a:solidFill>
                  <a:schemeClr val="accent1"/>
                </a:solidFill>
                <a:latin typeface="Corbel"/>
                <a:ea typeface="Corbel"/>
                <a:cs typeface="Corbel"/>
                <a:sym typeface="Corbel"/>
              </a:rPr>
              <a:t>Positive trend for GHG emissions and changes in contributing industries</a:t>
            </a:r>
            <a:endParaRPr b="0" i="0" sz="2200" u="none" cap="none" strike="noStrike">
              <a:solidFill>
                <a:schemeClr val="accen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Poland’s need for a slower transition</a:t>
            </a:r>
            <a:endParaRPr/>
          </a:p>
        </p:txBody>
      </p:sp>
      <p:sp>
        <p:nvSpPr>
          <p:cNvPr id="130" name="Google Shape;130;p7"/>
          <p:cNvSpPr txBox="1"/>
          <p:nvPr>
            <p:ph idx="1" type="body"/>
          </p:nvPr>
        </p:nvSpPr>
        <p:spPr>
          <a:xfrm>
            <a:off x="1143000" y="2057400"/>
            <a:ext cx="9873000" cy="397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GB" sz="3000"/>
              <a:t>Poland needs an estimate of </a:t>
            </a:r>
            <a:r>
              <a:rPr b="1" lang="en-GB" sz="3000"/>
              <a:t>900b€</a:t>
            </a:r>
            <a:r>
              <a:rPr lang="en-GB" sz="3000"/>
              <a:t> to fully meet EC’s carbon neutrality by 2050</a:t>
            </a:r>
            <a:endParaRPr sz="3000"/>
          </a:p>
          <a:p>
            <a:pPr indent="-419100" lvl="1" marL="914400" rtl="0" algn="l">
              <a:lnSpc>
                <a:spcPct val="90000"/>
              </a:lnSpc>
              <a:spcBef>
                <a:spcPts val="0"/>
              </a:spcBef>
              <a:spcAft>
                <a:spcPts val="0"/>
              </a:spcAft>
              <a:buSzPts val="3000"/>
              <a:buChar char="➢"/>
            </a:pPr>
            <a:r>
              <a:rPr lang="en-GB" sz="3000"/>
              <a:t>EU can provide only </a:t>
            </a:r>
            <a:r>
              <a:rPr b="1" lang="en-GB" sz="3000"/>
              <a:t>32</a:t>
            </a:r>
            <a:r>
              <a:rPr b="1" lang="en-GB" sz="3000"/>
              <a:t>0b€</a:t>
            </a:r>
            <a:r>
              <a:rPr lang="en-GB" sz="3000"/>
              <a:t> to the whole EU!</a:t>
            </a:r>
            <a:endParaRPr sz="3000"/>
          </a:p>
          <a:p>
            <a:pPr indent="-419100" lvl="1" marL="914400" rtl="0" algn="l">
              <a:lnSpc>
                <a:spcPct val="90000"/>
              </a:lnSpc>
              <a:spcBef>
                <a:spcPts val="0"/>
              </a:spcBef>
              <a:spcAft>
                <a:spcPts val="0"/>
              </a:spcAft>
              <a:buSzPts val="3000"/>
              <a:buChar char="➢"/>
            </a:pPr>
            <a:r>
              <a:rPr lang="en-GB" sz="3000"/>
              <a:t>Budget limitation slows the process of transition; Poland needs more time. </a:t>
            </a:r>
            <a:endParaRPr sz="3000"/>
          </a:p>
          <a:p>
            <a:pPr indent="-419100" lvl="1" marL="914400" rtl="0" algn="l">
              <a:spcBef>
                <a:spcPts val="0"/>
              </a:spcBef>
              <a:spcAft>
                <a:spcPts val="0"/>
              </a:spcAft>
              <a:buSzPts val="3000"/>
              <a:buChar char="➢"/>
            </a:pPr>
            <a:r>
              <a:rPr lang="en-GB" sz="3000"/>
              <a:t>COVID-19 delayed economies and energy transition projects. The crises could potentially delay EU’s climate goal  for 2050. </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Distribution of funds 2014 -2020</a:t>
            </a:r>
            <a:endParaRPr/>
          </a:p>
        </p:txBody>
      </p:sp>
      <p:sp>
        <p:nvSpPr>
          <p:cNvPr id="136" name="Google Shape;136;p11"/>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p>
            <a:pPr indent="-71120" lvl="0" marL="228600" rtl="0" algn="l">
              <a:lnSpc>
                <a:spcPct val="90000"/>
              </a:lnSpc>
              <a:spcBef>
                <a:spcPts val="0"/>
              </a:spcBef>
              <a:spcAft>
                <a:spcPts val="0"/>
              </a:spcAft>
              <a:buSzPts val="1760"/>
              <a:buNone/>
            </a:pPr>
            <a:r>
              <a:t/>
            </a:r>
            <a:endParaRPr/>
          </a:p>
        </p:txBody>
      </p:sp>
      <p:pic>
        <p:nvPicPr>
          <p:cNvPr id="137" name="Google Shape;137;p11"/>
          <p:cNvPicPr preferRelativeResize="0"/>
          <p:nvPr/>
        </p:nvPicPr>
        <p:blipFill rotWithShape="1">
          <a:blip r:embed="rId3">
            <a:alphaModFix/>
          </a:blip>
          <a:srcRect b="0" l="0" r="0" t="9206"/>
          <a:stretch/>
        </p:blipFill>
        <p:spPr>
          <a:xfrm>
            <a:off x="888075" y="1862325"/>
            <a:ext cx="10273624" cy="4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8"/>
          <p:cNvSpPr txBox="1"/>
          <p:nvPr>
            <p:ph type="title"/>
          </p:nvPr>
        </p:nvSpPr>
        <p:spPr>
          <a:xfrm>
            <a:off x="1997575" y="290125"/>
            <a:ext cx="6907800" cy="78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Higher MFF funds needed</a:t>
            </a:r>
            <a:endParaRPr/>
          </a:p>
        </p:txBody>
      </p:sp>
      <p:sp>
        <p:nvSpPr>
          <p:cNvPr id="143" name="Google Shape;143;p8"/>
          <p:cNvSpPr txBox="1"/>
          <p:nvPr>
            <p:ph idx="1" type="body"/>
          </p:nvPr>
        </p:nvSpPr>
        <p:spPr>
          <a:xfrm>
            <a:off x="348225" y="930725"/>
            <a:ext cx="11218500" cy="2919300"/>
          </a:xfrm>
          <a:prstGeom prst="rect">
            <a:avLst/>
          </a:prstGeom>
          <a:noFill/>
          <a:ln>
            <a:noFill/>
          </a:ln>
        </p:spPr>
        <p:txBody>
          <a:bodyPr anchorCtr="0" anchor="t" bIns="45700" lIns="91425" spcFirstLastPara="1" rIns="91425" wrap="square" tIns="45700">
            <a:normAutofit/>
          </a:bodyPr>
          <a:lstStyle/>
          <a:p>
            <a:pPr indent="-381000" lvl="0" marL="457200" rtl="0" algn="just">
              <a:lnSpc>
                <a:spcPct val="115000"/>
              </a:lnSpc>
              <a:spcBef>
                <a:spcPts val="0"/>
              </a:spcBef>
              <a:spcAft>
                <a:spcPts val="0"/>
              </a:spcAft>
              <a:buClr>
                <a:srgbClr val="CC4125"/>
              </a:buClr>
              <a:buSzPts val="2400"/>
              <a:buFont typeface="Corbel"/>
              <a:buChar char="-"/>
            </a:pPr>
            <a:r>
              <a:rPr b="1" lang="en-GB" sz="2400">
                <a:solidFill>
                  <a:srgbClr val="CC4125"/>
                </a:solidFill>
              </a:rPr>
              <a:t>23%</a:t>
            </a:r>
            <a:r>
              <a:rPr lang="en-GB" sz="2400">
                <a:solidFill>
                  <a:srgbClr val="CC4125"/>
                </a:solidFill>
              </a:rPr>
              <a:t> lower share of MFF for Poland in the new presented MFF (2021-2027)</a:t>
            </a:r>
            <a:endParaRPr sz="2400">
              <a:solidFill>
                <a:srgbClr val="CC4125"/>
              </a:solidFill>
            </a:endParaRPr>
          </a:p>
          <a:p>
            <a:pPr indent="-381000" lvl="0" marL="457200" rtl="0" algn="just">
              <a:lnSpc>
                <a:spcPct val="107916"/>
              </a:lnSpc>
              <a:spcBef>
                <a:spcPts val="0"/>
              </a:spcBef>
              <a:spcAft>
                <a:spcPts val="0"/>
              </a:spcAft>
              <a:buClr>
                <a:srgbClr val="CC4125"/>
              </a:buClr>
              <a:buSzPts val="2400"/>
              <a:buFont typeface="Corbel"/>
              <a:buChar char="-"/>
            </a:pPr>
            <a:r>
              <a:rPr lang="en-GB" sz="2400">
                <a:solidFill>
                  <a:srgbClr val="CC4125"/>
                </a:solidFill>
              </a:rPr>
              <a:t>Poland is still poorer than other countries in WE (gaps in infrastructure and technologies)</a:t>
            </a:r>
            <a:endParaRPr sz="2400">
              <a:solidFill>
                <a:srgbClr val="CC4125"/>
              </a:solidFill>
            </a:endParaRPr>
          </a:p>
          <a:p>
            <a:pPr indent="-381000" lvl="0" marL="457200" rtl="0" algn="just">
              <a:lnSpc>
                <a:spcPct val="107916"/>
              </a:lnSpc>
              <a:spcBef>
                <a:spcPts val="0"/>
              </a:spcBef>
              <a:spcAft>
                <a:spcPts val="0"/>
              </a:spcAft>
              <a:buClr>
                <a:srgbClr val="CC4125"/>
              </a:buClr>
              <a:buSzPts val="2400"/>
              <a:buFont typeface="Corbel"/>
              <a:buChar char="-"/>
            </a:pPr>
            <a:r>
              <a:rPr lang="en-GB" sz="2400">
                <a:solidFill>
                  <a:srgbClr val="CC4125"/>
                </a:solidFill>
              </a:rPr>
              <a:t>The GDP per capita still ranks in the </a:t>
            </a:r>
            <a:r>
              <a:rPr b="1" lang="en-GB" sz="2400">
                <a:solidFill>
                  <a:srgbClr val="CC4125"/>
                </a:solidFill>
              </a:rPr>
              <a:t>bottom 5</a:t>
            </a:r>
            <a:r>
              <a:rPr lang="en-GB" sz="2400">
                <a:solidFill>
                  <a:srgbClr val="CC4125"/>
                </a:solidFill>
              </a:rPr>
              <a:t> of OECD countries.</a:t>
            </a:r>
            <a:endParaRPr sz="2400">
              <a:solidFill>
                <a:srgbClr val="CC4125"/>
              </a:solidFill>
            </a:endParaRPr>
          </a:p>
          <a:p>
            <a:pPr indent="-381000" lvl="0" marL="457200" rtl="0" algn="just">
              <a:lnSpc>
                <a:spcPct val="115000"/>
              </a:lnSpc>
              <a:spcBef>
                <a:spcPts val="0"/>
              </a:spcBef>
              <a:spcAft>
                <a:spcPts val="0"/>
              </a:spcAft>
              <a:buClr>
                <a:srgbClr val="CC4125"/>
              </a:buClr>
              <a:buSzPts val="2400"/>
              <a:buFont typeface="Corbel"/>
              <a:buChar char="-"/>
            </a:pPr>
            <a:r>
              <a:rPr lang="en-GB" sz="2400">
                <a:solidFill>
                  <a:srgbClr val="CC4125"/>
                </a:solidFill>
              </a:rPr>
              <a:t>Poland will have high bills resulting from decarbonizing economy: Poland employs almost </a:t>
            </a:r>
            <a:r>
              <a:rPr b="1" lang="en-GB" sz="2400">
                <a:solidFill>
                  <a:srgbClr val="CC4125"/>
                </a:solidFill>
              </a:rPr>
              <a:t>half of the 237,000</a:t>
            </a:r>
            <a:r>
              <a:rPr lang="en-GB" sz="2400">
                <a:solidFill>
                  <a:srgbClr val="CC4125"/>
                </a:solidFill>
              </a:rPr>
              <a:t> people who work in the coal industry in the EU</a:t>
            </a:r>
            <a:endParaRPr sz="2400">
              <a:solidFill>
                <a:srgbClr val="CC4125"/>
              </a:solidFill>
            </a:endParaRPr>
          </a:p>
        </p:txBody>
      </p:sp>
      <p:pic>
        <p:nvPicPr>
          <p:cNvPr id="144" name="Google Shape;144;p8"/>
          <p:cNvPicPr preferRelativeResize="0"/>
          <p:nvPr/>
        </p:nvPicPr>
        <p:blipFill>
          <a:blip r:embed="rId3">
            <a:alphaModFix/>
          </a:blip>
          <a:stretch>
            <a:fillRect/>
          </a:stretch>
        </p:blipFill>
        <p:spPr>
          <a:xfrm>
            <a:off x="1152100" y="3442925"/>
            <a:ext cx="9887802" cy="3134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orbel"/>
              <a:buNone/>
            </a:pPr>
            <a:r>
              <a:rPr lang="en-GB"/>
              <a:t>Suggested increases compared to current MMF</a:t>
            </a:r>
            <a:endParaRPr/>
          </a:p>
        </p:txBody>
      </p:sp>
      <p:sp>
        <p:nvSpPr>
          <p:cNvPr id="150" name="Google Shape;150;p13"/>
          <p:cNvSpPr txBox="1"/>
          <p:nvPr>
            <p:ph idx="1" type="body"/>
          </p:nvPr>
        </p:nvSpPr>
        <p:spPr>
          <a:xfrm>
            <a:off x="1143000" y="2362200"/>
            <a:ext cx="4515300" cy="3361500"/>
          </a:xfrm>
          <a:prstGeom prst="rect">
            <a:avLst/>
          </a:prstGeom>
          <a:noFill/>
          <a:ln>
            <a:noFill/>
          </a:ln>
        </p:spPr>
        <p:txBody>
          <a:bodyPr anchorCtr="0" anchor="t" bIns="45700" lIns="91425" spcFirstLastPara="1" rIns="91425" wrap="square" tIns="45700">
            <a:normAutofit/>
          </a:bodyPr>
          <a:lstStyle/>
          <a:p>
            <a:pPr indent="-182880" lvl="0" marL="228600" marR="0" rtl="0" algn="l">
              <a:lnSpc>
                <a:spcPct val="90000"/>
              </a:lnSpc>
              <a:spcBef>
                <a:spcPts val="0"/>
              </a:spcBef>
              <a:spcAft>
                <a:spcPts val="0"/>
              </a:spcAft>
              <a:buSzPts val="1760"/>
              <a:buChar char="•"/>
            </a:pPr>
            <a:r>
              <a:rPr lang="en-GB"/>
              <a:t>€320 billion is not enough for a fast and just transition </a:t>
            </a:r>
            <a:endParaRPr/>
          </a:p>
          <a:p>
            <a:pPr indent="0" lvl="0" marL="228600" marR="0" rtl="0" algn="l">
              <a:lnSpc>
                <a:spcPct val="90000"/>
              </a:lnSpc>
              <a:spcBef>
                <a:spcPts val="0"/>
              </a:spcBef>
              <a:spcAft>
                <a:spcPts val="0"/>
              </a:spcAft>
              <a:buNone/>
            </a:pPr>
            <a:r>
              <a:t/>
            </a:r>
            <a:endParaRPr/>
          </a:p>
          <a:p>
            <a:pPr indent="-182880" lvl="0" marL="228600" marR="0" rtl="0" algn="l">
              <a:lnSpc>
                <a:spcPct val="90000"/>
              </a:lnSpc>
              <a:spcBef>
                <a:spcPts val="0"/>
              </a:spcBef>
              <a:spcAft>
                <a:spcPts val="0"/>
              </a:spcAft>
              <a:buSzPts val="1760"/>
              <a:buChar char="•"/>
            </a:pPr>
            <a:r>
              <a:rPr lang="en-GB"/>
              <a:t>Even this estimated budget is short of EU’s own projected need</a:t>
            </a:r>
            <a:endParaRPr/>
          </a:p>
          <a:p>
            <a:pPr indent="0" lvl="0" marL="228600" marR="0" rtl="0" algn="l">
              <a:lnSpc>
                <a:spcPct val="90000"/>
              </a:lnSpc>
              <a:spcBef>
                <a:spcPts val="0"/>
              </a:spcBef>
              <a:spcAft>
                <a:spcPts val="0"/>
              </a:spcAft>
              <a:buNone/>
            </a:pPr>
            <a:r>
              <a:t/>
            </a:r>
            <a:endParaRPr/>
          </a:p>
          <a:p>
            <a:pPr indent="-182880" lvl="0" marL="228600" marR="0" rtl="0" algn="l">
              <a:lnSpc>
                <a:spcPct val="90000"/>
              </a:lnSpc>
              <a:spcBef>
                <a:spcPts val="0"/>
              </a:spcBef>
              <a:spcAft>
                <a:spcPts val="0"/>
              </a:spcAft>
              <a:buSzPts val="1760"/>
              <a:buChar char="•"/>
            </a:pPr>
            <a:r>
              <a:rPr lang="en-GB"/>
              <a:t>Either no Carbon Neutrality or more external technological and </a:t>
            </a:r>
            <a:r>
              <a:rPr lang="en-GB"/>
              <a:t>financially</a:t>
            </a:r>
            <a:r>
              <a:rPr lang="en-GB"/>
              <a:t> assistance  </a:t>
            </a:r>
            <a:endParaRPr/>
          </a:p>
        </p:txBody>
      </p:sp>
      <p:pic>
        <p:nvPicPr>
          <p:cNvPr id="151" name="Google Shape;151;p13"/>
          <p:cNvPicPr preferRelativeResize="0"/>
          <p:nvPr/>
        </p:nvPicPr>
        <p:blipFill rotWithShape="1">
          <a:blip r:embed="rId3">
            <a:alphaModFix/>
          </a:blip>
          <a:srcRect b="-2513" l="8939" r="34374" t="8378"/>
          <a:stretch/>
        </p:blipFill>
        <p:spPr>
          <a:xfrm>
            <a:off x="5829625" y="2362200"/>
            <a:ext cx="5188900" cy="4121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s">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2020-03-29T18:30:55Z</dcterms:created>
  <dc:creator>Robert Hartmann</dc:creator>
</cp:coreProperties>
</file>