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5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04DB-EED3-4C48-97E7-C1E87229A79A}" type="datetimeFigureOut">
              <a:rPr lang="cs-CZ" smtClean="0"/>
              <a:t>11. 11. 2020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CAAFDF8-4940-45A4-ABF9-C512C7116A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04DB-EED3-4C48-97E7-C1E87229A79A}" type="datetimeFigureOut">
              <a:rPr lang="cs-CZ" smtClean="0"/>
              <a:t>11. 11. 2020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DF8-4940-45A4-ABF9-C512C7116A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04DB-EED3-4C48-97E7-C1E87229A79A}" type="datetimeFigureOut">
              <a:rPr lang="cs-CZ" smtClean="0"/>
              <a:t>11. 11. 2020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DF8-4940-45A4-ABF9-C512C7116A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04DB-EED3-4C48-97E7-C1E87229A79A}" type="datetimeFigureOut">
              <a:rPr lang="cs-CZ" smtClean="0"/>
              <a:t>11. 11. 2020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DF8-4940-45A4-ABF9-C512C7116A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04DB-EED3-4C48-97E7-C1E87229A79A}" type="datetimeFigureOut">
              <a:rPr lang="cs-CZ" smtClean="0"/>
              <a:t>11. 11. 2020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CAAFDF8-4940-45A4-ABF9-C512C7116A7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04DB-EED3-4C48-97E7-C1E87229A79A}" type="datetimeFigureOut">
              <a:rPr lang="cs-CZ" smtClean="0"/>
              <a:t>11. 11. 2020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DF8-4940-45A4-ABF9-C512C7116A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04DB-EED3-4C48-97E7-C1E87229A79A}" type="datetimeFigureOut">
              <a:rPr lang="cs-CZ" smtClean="0"/>
              <a:t>11. 11. 2020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DF8-4940-45A4-ABF9-C512C7116A7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04DB-EED3-4C48-97E7-C1E87229A79A}" type="datetimeFigureOut">
              <a:rPr lang="cs-CZ" smtClean="0"/>
              <a:t>11. 11. 2020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DF8-4940-45A4-ABF9-C512C7116A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04DB-EED3-4C48-97E7-C1E87229A79A}" type="datetimeFigureOut">
              <a:rPr lang="cs-CZ" smtClean="0"/>
              <a:t>11. 11. 2020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DF8-4940-45A4-ABF9-C512C7116A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04DB-EED3-4C48-97E7-C1E87229A79A}" type="datetimeFigureOut">
              <a:rPr lang="cs-CZ" smtClean="0"/>
              <a:t>11. 11. 2020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DF8-4940-45A4-ABF9-C512C7116A7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04DB-EED3-4C48-97E7-C1E87229A79A}" type="datetimeFigureOut">
              <a:rPr lang="cs-CZ" smtClean="0"/>
              <a:t>11. 11. 2020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CAAFDF8-4940-45A4-ABF9-C512C7116A7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EC04DB-EED3-4C48-97E7-C1E87229A79A}" type="datetimeFigureOut">
              <a:rPr lang="cs-CZ" smtClean="0"/>
              <a:t>11. 11. 2020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CAAFDF8-4940-45A4-ABF9-C512C7116A7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ASUMINEN</a:t>
            </a:r>
          </a:p>
          <a:p>
            <a:r>
              <a:rPr lang="cs-CZ" dirty="0" smtClean="0"/>
              <a:t>POSTPOSITIOT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10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ASUMINEN 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2" y="1447800"/>
            <a:ext cx="7511501" cy="514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00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3"/>
            <a:ext cx="8286702" cy="55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24328" y="6237312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keittiö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11760" y="6093296"/>
            <a:ext cx="15121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olohuone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76256" y="4365104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kylpyhuone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00192" y="162880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katto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422108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lastenhuone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00192" y="2852936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makuuhuone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44008" y="4734436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ovi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6309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960440" cy="62646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TALO</a:t>
            </a:r>
            <a:br>
              <a:rPr lang="cs-CZ" dirty="0" smtClean="0"/>
            </a:br>
            <a:r>
              <a:rPr lang="cs-CZ" dirty="0" smtClean="0"/>
              <a:t>HUONEET</a:t>
            </a:r>
            <a:br>
              <a:rPr lang="cs-CZ" dirty="0" smtClean="0"/>
            </a:br>
            <a:r>
              <a:rPr lang="cs-CZ" dirty="0" smtClean="0"/>
              <a:t>HUONEKALUT</a:t>
            </a:r>
            <a:br>
              <a:rPr lang="cs-CZ" dirty="0" smtClean="0"/>
            </a:br>
            <a:r>
              <a:rPr lang="cs-CZ" dirty="0" smtClean="0"/>
              <a:t>KODINKONEET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i="1" dirty="0" err="1" smtClean="0"/>
              <a:t>huone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err="1" smtClean="0"/>
              <a:t>huonee</a:t>
            </a:r>
            <a:r>
              <a:rPr lang="cs-CZ" i="1" dirty="0" smtClean="0"/>
              <a:t>-t</a:t>
            </a:r>
            <a:br>
              <a:rPr lang="cs-CZ" i="1" dirty="0" smtClean="0"/>
            </a:br>
            <a:r>
              <a:rPr lang="cs-CZ" i="1" dirty="0" err="1" smtClean="0"/>
              <a:t>huonee-ssa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err="1" smtClean="0"/>
              <a:t>huonee-seen</a:t>
            </a:r>
            <a:r>
              <a:rPr lang="cs-CZ" i="1" dirty="0" smtClean="0"/>
              <a:t> (ILL)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2 </a:t>
            </a:r>
            <a:r>
              <a:rPr lang="cs-CZ" i="1" dirty="0" err="1" smtClean="0"/>
              <a:t>huonet</a:t>
            </a:r>
            <a:r>
              <a:rPr lang="cs-CZ" i="1" dirty="0" smtClean="0"/>
              <a:t>-ta</a:t>
            </a:r>
            <a:endParaRPr lang="cs-CZ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5605" r="6251" b="6819"/>
          <a:stretch/>
        </p:blipFill>
        <p:spPr bwMode="auto">
          <a:xfrm>
            <a:off x="4128935" y="132236"/>
            <a:ext cx="4619529" cy="660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51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DIALOGI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i="1" dirty="0" smtClean="0">
                <a:latin typeface="Arial"/>
              </a:rPr>
              <a:t>Anja: </a:t>
            </a:r>
            <a:r>
              <a:rPr lang="fi-FI" i="1" dirty="0" smtClean="0">
                <a:latin typeface="Arial"/>
              </a:rPr>
              <a:t>Millaisessa </a:t>
            </a:r>
            <a:r>
              <a:rPr lang="fi-FI" i="1" dirty="0">
                <a:latin typeface="Arial"/>
              </a:rPr>
              <a:t>talossa sinä asut?</a:t>
            </a:r>
          </a:p>
          <a:p>
            <a:pPr marL="0" indent="0">
              <a:buNone/>
            </a:pPr>
            <a:r>
              <a:rPr lang="cs-CZ" i="1" dirty="0" err="1" smtClean="0">
                <a:latin typeface="Arial"/>
              </a:rPr>
              <a:t>Silja</a:t>
            </a:r>
            <a:r>
              <a:rPr lang="cs-CZ" i="1" dirty="0" smtClean="0">
                <a:latin typeface="Arial"/>
              </a:rPr>
              <a:t>: </a:t>
            </a:r>
            <a:r>
              <a:rPr lang="fi-FI" i="1" dirty="0" smtClean="0">
                <a:latin typeface="Arial"/>
              </a:rPr>
              <a:t>Minä </a:t>
            </a:r>
            <a:r>
              <a:rPr lang="fi-FI" i="1" dirty="0">
                <a:latin typeface="Arial"/>
              </a:rPr>
              <a:t>asun </a:t>
            </a:r>
            <a:r>
              <a:rPr lang="fi-FI" i="1" dirty="0" smtClean="0">
                <a:latin typeface="Arial"/>
              </a:rPr>
              <a:t>kerrostalossa</a:t>
            </a:r>
            <a:r>
              <a:rPr lang="cs-CZ" i="1" dirty="0">
                <a:latin typeface="Arial"/>
              </a:rPr>
              <a:t>.</a:t>
            </a:r>
            <a:endParaRPr lang="cs-CZ" i="1" dirty="0" smtClean="0">
              <a:latin typeface="Arial"/>
            </a:endParaRPr>
          </a:p>
          <a:p>
            <a:pPr marL="0" indent="0">
              <a:buNone/>
            </a:pPr>
            <a:r>
              <a:rPr lang="cs-CZ" i="1" dirty="0" smtClean="0">
                <a:latin typeface="Arial"/>
              </a:rPr>
              <a:t>Anja: </a:t>
            </a:r>
            <a:r>
              <a:rPr lang="fi-FI" i="1" dirty="0" smtClean="0">
                <a:latin typeface="Arial"/>
              </a:rPr>
              <a:t>Montako kerrosta </a:t>
            </a:r>
            <a:r>
              <a:rPr lang="fi-FI" i="1" dirty="0">
                <a:latin typeface="Arial"/>
              </a:rPr>
              <a:t>siinä on?</a:t>
            </a:r>
          </a:p>
          <a:p>
            <a:pPr marL="0" indent="0">
              <a:buNone/>
            </a:pPr>
            <a:r>
              <a:rPr lang="cs-CZ" i="1" dirty="0" err="1" smtClean="0">
                <a:latin typeface="Arial"/>
              </a:rPr>
              <a:t>Silja</a:t>
            </a:r>
            <a:r>
              <a:rPr lang="cs-CZ" i="1" dirty="0" smtClean="0">
                <a:latin typeface="Arial"/>
              </a:rPr>
              <a:t>: </a:t>
            </a:r>
            <a:r>
              <a:rPr lang="fi-FI" i="1" dirty="0" smtClean="0">
                <a:latin typeface="Arial"/>
              </a:rPr>
              <a:t>Siinä </a:t>
            </a:r>
            <a:r>
              <a:rPr lang="fi-FI" i="1" dirty="0">
                <a:latin typeface="Arial"/>
              </a:rPr>
              <a:t>on kuusi kerrosta.</a:t>
            </a:r>
          </a:p>
          <a:p>
            <a:pPr marL="0" indent="0">
              <a:buNone/>
            </a:pPr>
            <a:r>
              <a:rPr lang="cs-CZ" i="1" dirty="0" smtClean="0">
                <a:latin typeface="Arial"/>
              </a:rPr>
              <a:t>Anja: </a:t>
            </a:r>
            <a:r>
              <a:rPr lang="fi-FI" i="1" dirty="0" smtClean="0">
                <a:latin typeface="Arial"/>
              </a:rPr>
              <a:t>Onko </a:t>
            </a:r>
            <a:r>
              <a:rPr lang="fi-FI" i="1" dirty="0">
                <a:latin typeface="Arial"/>
              </a:rPr>
              <a:t>sinulla parveke</a:t>
            </a:r>
            <a:r>
              <a:rPr lang="fi-FI" i="1" dirty="0" smtClean="0">
                <a:latin typeface="Arial"/>
              </a:rPr>
              <a:t>?</a:t>
            </a:r>
            <a:r>
              <a:rPr lang="cs-CZ" i="1" dirty="0" smtClean="0">
                <a:latin typeface="Arial"/>
              </a:rPr>
              <a:t>  (</a:t>
            </a:r>
            <a:r>
              <a:rPr lang="cs-CZ" i="1" dirty="0" err="1" smtClean="0">
                <a:latin typeface="Arial"/>
              </a:rPr>
              <a:t>parvekkee</a:t>
            </a:r>
            <a:r>
              <a:rPr lang="cs-CZ" i="1" dirty="0" smtClean="0">
                <a:latin typeface="Arial"/>
              </a:rPr>
              <a:t>-)</a:t>
            </a:r>
            <a:endParaRPr lang="fi-FI" i="1" dirty="0">
              <a:latin typeface="Arial"/>
            </a:endParaRPr>
          </a:p>
          <a:p>
            <a:pPr marL="0" indent="0">
              <a:buNone/>
            </a:pPr>
            <a:r>
              <a:rPr lang="cs-CZ" i="1" dirty="0" err="1" smtClean="0">
                <a:latin typeface="Arial"/>
              </a:rPr>
              <a:t>Silja</a:t>
            </a:r>
            <a:r>
              <a:rPr lang="cs-CZ" i="1" dirty="0" smtClean="0">
                <a:latin typeface="Arial"/>
              </a:rPr>
              <a:t>: </a:t>
            </a:r>
            <a:r>
              <a:rPr lang="fi-FI" i="1" dirty="0" smtClean="0">
                <a:latin typeface="Arial"/>
              </a:rPr>
              <a:t>Kyllä</a:t>
            </a:r>
            <a:r>
              <a:rPr lang="fi-FI" i="1" dirty="0">
                <a:latin typeface="Arial"/>
              </a:rPr>
              <a:t>, minulla on parveke.</a:t>
            </a:r>
          </a:p>
          <a:p>
            <a:pPr marL="0" indent="0">
              <a:buNone/>
            </a:pPr>
            <a:r>
              <a:rPr lang="cs-CZ" i="1" dirty="0" smtClean="0">
                <a:latin typeface="Arial"/>
              </a:rPr>
              <a:t>Anja: </a:t>
            </a:r>
            <a:r>
              <a:rPr lang="fi-FI" i="1" dirty="0" smtClean="0">
                <a:latin typeface="Arial"/>
              </a:rPr>
              <a:t>Asuuko </a:t>
            </a:r>
            <a:r>
              <a:rPr lang="fi-FI" i="1" dirty="0">
                <a:latin typeface="Arial"/>
              </a:rPr>
              <a:t>Leena myös kerrostalossa?</a:t>
            </a:r>
          </a:p>
          <a:p>
            <a:pPr marL="0" indent="0">
              <a:buNone/>
            </a:pPr>
            <a:r>
              <a:rPr lang="cs-CZ" i="1" dirty="0" err="1" smtClean="0">
                <a:latin typeface="Arial"/>
              </a:rPr>
              <a:t>Silja</a:t>
            </a:r>
            <a:r>
              <a:rPr lang="cs-CZ" i="1" dirty="0" smtClean="0">
                <a:latin typeface="Arial"/>
              </a:rPr>
              <a:t>: </a:t>
            </a:r>
            <a:r>
              <a:rPr lang="fi-FI" i="1" dirty="0" smtClean="0">
                <a:latin typeface="Arial"/>
              </a:rPr>
              <a:t>Ei </a:t>
            </a:r>
            <a:r>
              <a:rPr lang="fi-FI" i="1" dirty="0">
                <a:latin typeface="Arial"/>
              </a:rPr>
              <a:t>asu, hän asuu rivitalossa. </a:t>
            </a:r>
          </a:p>
          <a:p>
            <a:pPr marL="0" indent="0">
              <a:buNone/>
            </a:pPr>
            <a:r>
              <a:rPr lang="cs-CZ" i="1" dirty="0" smtClean="0">
                <a:latin typeface="Arial"/>
              </a:rPr>
              <a:t>Anja: </a:t>
            </a:r>
            <a:r>
              <a:rPr lang="fi-FI" i="1" dirty="0" smtClean="0">
                <a:latin typeface="Arial"/>
              </a:rPr>
              <a:t>Onko </a:t>
            </a:r>
            <a:r>
              <a:rPr lang="fi-FI" i="1" dirty="0">
                <a:latin typeface="Arial"/>
              </a:rPr>
              <a:t>hänen asunnossa parveke?</a:t>
            </a:r>
          </a:p>
          <a:p>
            <a:pPr marL="0" indent="0">
              <a:buNone/>
            </a:pPr>
            <a:r>
              <a:rPr lang="cs-CZ" i="1" dirty="0" err="1" smtClean="0">
                <a:latin typeface="Arial"/>
              </a:rPr>
              <a:t>Silja</a:t>
            </a:r>
            <a:r>
              <a:rPr lang="cs-CZ" i="1" dirty="0" smtClean="0">
                <a:latin typeface="Arial"/>
              </a:rPr>
              <a:t>: </a:t>
            </a:r>
            <a:r>
              <a:rPr lang="fi-FI" i="1" dirty="0" smtClean="0">
                <a:latin typeface="Arial"/>
              </a:rPr>
              <a:t>Ei </a:t>
            </a:r>
            <a:r>
              <a:rPr lang="fi-FI" i="1" dirty="0">
                <a:latin typeface="Arial"/>
              </a:rPr>
              <a:t>ole, mutta hänellä on iso piha. </a:t>
            </a:r>
          </a:p>
          <a:p>
            <a:pPr marL="0" indent="0">
              <a:buNone/>
            </a:pPr>
            <a:r>
              <a:rPr lang="cs-CZ" i="1" dirty="0" smtClean="0">
                <a:latin typeface="Arial"/>
              </a:rPr>
              <a:t>Anja: </a:t>
            </a:r>
            <a:r>
              <a:rPr lang="fi-FI" i="1" dirty="0" smtClean="0">
                <a:latin typeface="Arial"/>
              </a:rPr>
              <a:t>Kuinka </a:t>
            </a:r>
            <a:r>
              <a:rPr lang="fi-FI" i="1" dirty="0">
                <a:latin typeface="Arial"/>
              </a:rPr>
              <a:t>iso asunto hänellä on?</a:t>
            </a:r>
          </a:p>
          <a:p>
            <a:pPr marL="0" indent="0">
              <a:buNone/>
            </a:pPr>
            <a:r>
              <a:rPr lang="cs-CZ" i="1" dirty="0" err="1" smtClean="0">
                <a:latin typeface="Arial"/>
              </a:rPr>
              <a:t>Silja</a:t>
            </a:r>
            <a:r>
              <a:rPr lang="cs-CZ" i="1" dirty="0" smtClean="0">
                <a:latin typeface="Arial"/>
              </a:rPr>
              <a:t>: </a:t>
            </a:r>
            <a:r>
              <a:rPr lang="fi-FI" i="1" dirty="0" smtClean="0">
                <a:latin typeface="Arial"/>
              </a:rPr>
              <a:t>Siinä on </a:t>
            </a:r>
            <a:r>
              <a:rPr lang="fi-FI" i="1" dirty="0">
                <a:latin typeface="Arial"/>
              </a:rPr>
              <a:t>65 neliötä (=neliömetriä, </a:t>
            </a:r>
            <a:r>
              <a:rPr lang="fi-FI" i="1" dirty="0" smtClean="0">
                <a:latin typeface="Arial"/>
              </a:rPr>
              <a:t>m</a:t>
            </a:r>
            <a:r>
              <a:rPr lang="fi-FI" i="1" dirty="0" smtClean="0">
                <a:latin typeface="Courier New"/>
              </a:rPr>
              <a:t>²</a:t>
            </a:r>
            <a:r>
              <a:rPr lang="fi-FI" i="1" dirty="0" smtClean="0">
                <a:latin typeface="Arial"/>
              </a:rPr>
              <a:t>).</a:t>
            </a:r>
            <a:endParaRPr lang="fi-FI" i="1" dirty="0">
              <a:latin typeface="Arial"/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56" y="4725144"/>
            <a:ext cx="16287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56" y="2780928"/>
            <a:ext cx="1590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56" y="1052736"/>
            <a:ext cx="24669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287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OLOHUONE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875466" cy="48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444208" y="3573016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kirjahylly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32240" y="4581128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nojatuoli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75656" y="198884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verhot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11760" y="5949280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lattia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8379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MAKUUHUONE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7"/>
          <a:stretch/>
        </p:blipFill>
        <p:spPr bwMode="auto">
          <a:xfrm>
            <a:off x="1043608" y="1484784"/>
            <a:ext cx="7206470" cy="45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07904" y="263691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ikkuna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19672" y="3006244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peili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88224" y="566124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matto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3968" y="4981818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sänky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56276" y="3375576"/>
            <a:ext cx="8280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taulu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88024" y="356024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lamppu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76256" y="4653136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yöpöytä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7907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ASUMINEN - </a:t>
            </a:r>
            <a:r>
              <a:rPr lang="cs-CZ" dirty="0" err="1" smtClean="0"/>
              <a:t>kysymykset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 err="1" smtClean="0"/>
              <a:t>Missä</a:t>
            </a:r>
            <a:r>
              <a:rPr lang="cs-CZ" i="1" dirty="0" smtClean="0"/>
              <a:t> </a:t>
            </a:r>
            <a:r>
              <a:rPr lang="cs-CZ" i="1" dirty="0" err="1" smtClean="0"/>
              <a:t>kaupungissa</a:t>
            </a:r>
            <a:r>
              <a:rPr lang="cs-CZ" i="1" dirty="0" smtClean="0"/>
              <a:t> </a:t>
            </a:r>
            <a:r>
              <a:rPr lang="cs-CZ" i="1" dirty="0" err="1" smtClean="0"/>
              <a:t>asut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Millä</a:t>
            </a:r>
            <a:r>
              <a:rPr lang="cs-CZ" i="1" dirty="0" smtClean="0"/>
              <a:t> </a:t>
            </a:r>
            <a:r>
              <a:rPr lang="cs-CZ" i="1" dirty="0" err="1" smtClean="0"/>
              <a:t>kadulla</a:t>
            </a:r>
            <a:r>
              <a:rPr lang="cs-CZ" i="1" dirty="0" smtClean="0"/>
              <a:t> </a:t>
            </a:r>
            <a:r>
              <a:rPr lang="cs-CZ" i="1" dirty="0" err="1" smtClean="0"/>
              <a:t>asut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Asutko</a:t>
            </a:r>
            <a:r>
              <a:rPr lang="cs-CZ" i="1" dirty="0" smtClean="0"/>
              <a:t> </a:t>
            </a:r>
            <a:r>
              <a:rPr lang="cs-CZ" i="1" dirty="0" err="1" smtClean="0"/>
              <a:t>kaupungissa</a:t>
            </a:r>
            <a:r>
              <a:rPr lang="cs-CZ" i="1" dirty="0" smtClean="0"/>
              <a:t> </a:t>
            </a:r>
            <a:r>
              <a:rPr lang="cs-CZ" i="1" dirty="0" err="1" smtClean="0"/>
              <a:t>vai</a:t>
            </a:r>
            <a:r>
              <a:rPr lang="cs-CZ" i="1" dirty="0" smtClean="0"/>
              <a:t> </a:t>
            </a:r>
            <a:r>
              <a:rPr lang="cs-CZ" i="1" dirty="0" err="1" smtClean="0"/>
              <a:t>maalla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Asutko</a:t>
            </a:r>
            <a:r>
              <a:rPr lang="cs-CZ" i="1" dirty="0" smtClean="0"/>
              <a:t> </a:t>
            </a:r>
            <a:r>
              <a:rPr lang="cs-CZ" i="1" dirty="0" err="1" smtClean="0"/>
              <a:t>talossa</a:t>
            </a:r>
            <a:r>
              <a:rPr lang="cs-CZ" i="1" dirty="0" smtClean="0"/>
              <a:t> </a:t>
            </a:r>
            <a:r>
              <a:rPr lang="cs-CZ" i="1" dirty="0" err="1" smtClean="0"/>
              <a:t>vai</a:t>
            </a:r>
            <a:r>
              <a:rPr lang="cs-CZ" i="1" dirty="0" smtClean="0"/>
              <a:t> </a:t>
            </a:r>
            <a:r>
              <a:rPr lang="cs-CZ" i="1" dirty="0" err="1" smtClean="0"/>
              <a:t>asunnossa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Onko</a:t>
            </a:r>
            <a:r>
              <a:rPr lang="cs-CZ" i="1" dirty="0" smtClean="0"/>
              <a:t> </a:t>
            </a:r>
            <a:r>
              <a:rPr lang="cs-CZ" i="1" dirty="0" err="1" smtClean="0"/>
              <a:t>sinulla</a:t>
            </a:r>
            <a:r>
              <a:rPr lang="cs-CZ" i="1" dirty="0" smtClean="0"/>
              <a:t> </a:t>
            </a:r>
            <a:r>
              <a:rPr lang="cs-CZ" i="1" dirty="0" err="1" smtClean="0"/>
              <a:t>oma</a:t>
            </a:r>
            <a:r>
              <a:rPr lang="cs-CZ" i="1" dirty="0" smtClean="0"/>
              <a:t> </a:t>
            </a:r>
            <a:r>
              <a:rPr lang="cs-CZ" i="1" dirty="0" err="1" smtClean="0"/>
              <a:t>huone</a:t>
            </a:r>
            <a:r>
              <a:rPr lang="cs-CZ" i="1" dirty="0" smtClean="0"/>
              <a:t>/ </a:t>
            </a:r>
            <a:r>
              <a:rPr lang="cs-CZ" i="1" dirty="0" err="1" smtClean="0"/>
              <a:t>oma</a:t>
            </a:r>
            <a:r>
              <a:rPr lang="cs-CZ" i="1" dirty="0" smtClean="0"/>
              <a:t> </a:t>
            </a:r>
            <a:r>
              <a:rPr lang="cs-CZ" i="1" dirty="0" err="1" smtClean="0"/>
              <a:t>asunto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Kenen</a:t>
            </a:r>
            <a:r>
              <a:rPr lang="cs-CZ" i="1" dirty="0" smtClean="0"/>
              <a:t> </a:t>
            </a:r>
            <a:r>
              <a:rPr lang="cs-CZ" i="1" dirty="0" err="1" smtClean="0"/>
              <a:t>kanssa</a:t>
            </a:r>
            <a:r>
              <a:rPr lang="cs-CZ" i="1" dirty="0" smtClean="0"/>
              <a:t> </a:t>
            </a:r>
            <a:r>
              <a:rPr lang="cs-CZ" i="1" dirty="0" err="1" smtClean="0"/>
              <a:t>asut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Kuinka</a:t>
            </a:r>
            <a:r>
              <a:rPr lang="cs-CZ" i="1" dirty="0" smtClean="0"/>
              <a:t> </a:t>
            </a:r>
            <a:r>
              <a:rPr lang="cs-CZ" i="1" dirty="0" err="1" smtClean="0"/>
              <a:t>monta</a:t>
            </a:r>
            <a:r>
              <a:rPr lang="cs-CZ" i="1" dirty="0" smtClean="0"/>
              <a:t> </a:t>
            </a:r>
            <a:r>
              <a:rPr lang="cs-CZ" i="1" dirty="0" err="1" smtClean="0"/>
              <a:t>ikkunaa</a:t>
            </a:r>
            <a:r>
              <a:rPr lang="cs-CZ" i="1" dirty="0" smtClean="0"/>
              <a:t> </a:t>
            </a:r>
            <a:r>
              <a:rPr lang="cs-CZ" i="1" dirty="0" err="1" smtClean="0"/>
              <a:t>huoneessasi</a:t>
            </a:r>
            <a:r>
              <a:rPr lang="cs-CZ" i="1" dirty="0" smtClean="0"/>
              <a:t> on?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255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/>
              <a:t>MINUN KOTI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19256" cy="5328592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M</a:t>
            </a:r>
            <a:r>
              <a:rPr lang="cs-CZ" dirty="0" err="1" smtClean="0"/>
              <a:t>itkä</a:t>
            </a:r>
            <a:r>
              <a:rPr lang="cs-CZ" dirty="0" smtClean="0"/>
              <a:t> </a:t>
            </a:r>
            <a:r>
              <a:rPr lang="cs-CZ" dirty="0" err="1" smtClean="0"/>
              <a:t>huoneet</a:t>
            </a:r>
            <a:r>
              <a:rPr lang="cs-CZ" dirty="0" smtClean="0"/>
              <a:t> </a:t>
            </a:r>
            <a:r>
              <a:rPr lang="cs-CZ" dirty="0" err="1" smtClean="0"/>
              <a:t>ovat</a:t>
            </a:r>
            <a:r>
              <a:rPr lang="cs-CZ" dirty="0" smtClean="0"/>
              <a:t> </a:t>
            </a:r>
            <a:r>
              <a:rPr lang="cs-CZ" dirty="0" err="1" smtClean="0"/>
              <a:t>tässä</a:t>
            </a:r>
            <a:r>
              <a:rPr lang="cs-CZ" dirty="0" smtClean="0"/>
              <a:t> </a:t>
            </a:r>
            <a:r>
              <a:rPr lang="cs-CZ" dirty="0" err="1" smtClean="0"/>
              <a:t>asunnossa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35" y="1813226"/>
            <a:ext cx="6610517" cy="485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20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/>
              <a:t>E-LAUSE (věta existenciální)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424936" cy="4861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MISSÄ 		VERBI 		</a:t>
            </a:r>
            <a:r>
              <a:rPr lang="fi-FI" b="1" dirty="0" smtClean="0"/>
              <a:t>SUBJ</a:t>
            </a:r>
            <a:r>
              <a:rPr lang="fi-FI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paikan</a:t>
            </a:r>
            <a:r>
              <a:rPr lang="cs-CZ" dirty="0" smtClean="0"/>
              <a:t> </a:t>
            </a:r>
            <a:r>
              <a:rPr lang="cs-CZ" dirty="0" err="1" smtClean="0"/>
              <a:t>advli</a:t>
            </a:r>
            <a:r>
              <a:rPr lang="cs-CZ" dirty="0" smtClean="0"/>
              <a:t>)	(</a:t>
            </a:r>
            <a:r>
              <a:rPr lang="cs-CZ" dirty="0" err="1" smtClean="0"/>
              <a:t>yks</a:t>
            </a:r>
            <a:r>
              <a:rPr lang="cs-CZ" dirty="0" smtClean="0"/>
              <a:t>. 3. </a:t>
            </a:r>
            <a:r>
              <a:rPr lang="cs-CZ" dirty="0" err="1" smtClean="0"/>
              <a:t>pers</a:t>
            </a:r>
            <a:r>
              <a:rPr lang="cs-CZ" dirty="0" smtClean="0"/>
              <a:t>.)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cs-CZ" i="1" dirty="0" err="1" smtClean="0"/>
              <a:t>Helsingissä</a:t>
            </a:r>
            <a:r>
              <a:rPr lang="cs-CZ" i="1" dirty="0" smtClean="0"/>
              <a:t> 			on		</a:t>
            </a:r>
            <a:r>
              <a:rPr lang="cs-CZ" i="1" dirty="0" err="1" smtClean="0"/>
              <a:t>monta</a:t>
            </a:r>
            <a:r>
              <a:rPr lang="cs-CZ" i="1" dirty="0" smtClean="0"/>
              <a:t> </a:t>
            </a:r>
            <a:r>
              <a:rPr lang="cs-CZ" i="1" dirty="0" err="1" smtClean="0"/>
              <a:t>taloa</a:t>
            </a:r>
            <a:r>
              <a:rPr lang="cs-CZ" i="1" dirty="0" smtClean="0"/>
              <a:t>. </a:t>
            </a:r>
            <a:r>
              <a:rPr lang="fi-FI" i="1" dirty="0" smtClean="0"/>
              <a:t>Ikkunassa     </a:t>
            </a:r>
            <a:r>
              <a:rPr lang="cs-CZ" i="1" dirty="0" smtClean="0"/>
              <a:t>		</a:t>
            </a:r>
            <a:r>
              <a:rPr lang="fi-FI" i="1" dirty="0" smtClean="0"/>
              <a:t>on</a:t>
            </a:r>
            <a:r>
              <a:rPr lang="fi-FI" i="1" dirty="0"/>
              <a:t>	 </a:t>
            </a:r>
            <a:r>
              <a:rPr lang="cs-CZ" i="1" dirty="0" smtClean="0"/>
              <a:t>	</a:t>
            </a:r>
            <a:r>
              <a:rPr lang="fi-FI" i="1" dirty="0" smtClean="0"/>
              <a:t>verhot.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Prahassa</a:t>
            </a:r>
            <a:r>
              <a:rPr lang="cs-CZ" i="1" dirty="0" smtClean="0"/>
              <a:t>			on		</a:t>
            </a:r>
            <a:r>
              <a:rPr lang="cs-CZ" i="1" dirty="0" err="1" smtClean="0"/>
              <a:t>monta</a:t>
            </a:r>
            <a:r>
              <a:rPr lang="cs-CZ" i="1" dirty="0" smtClean="0"/>
              <a:t> </a:t>
            </a:r>
            <a:r>
              <a:rPr lang="cs-CZ" i="1" dirty="0" err="1" smtClean="0"/>
              <a:t>kirkkoa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/>
              <a:t>Kylpyhuoneessa</a:t>
            </a:r>
            <a:r>
              <a:rPr lang="fi-FI" i="1" dirty="0"/>
              <a:t>  </a:t>
            </a:r>
            <a:r>
              <a:rPr lang="cs-CZ" i="1" dirty="0"/>
              <a:t>		</a:t>
            </a:r>
            <a:r>
              <a:rPr lang="fi-FI" i="1" dirty="0" smtClean="0"/>
              <a:t>o</a:t>
            </a:r>
            <a:r>
              <a:rPr lang="cs-CZ" i="1" dirty="0" smtClean="0"/>
              <a:t>n</a:t>
            </a:r>
            <a:r>
              <a:rPr lang="fi-FI" i="1" dirty="0" smtClean="0"/>
              <a:t>      </a:t>
            </a:r>
            <a:r>
              <a:rPr lang="cs-CZ" i="1"/>
              <a:t>	</a:t>
            </a:r>
            <a:r>
              <a:rPr lang="fi-FI" i="1" smtClean="0"/>
              <a:t>vettä</a:t>
            </a:r>
            <a:r>
              <a:rPr lang="fi-FI" i="1" dirty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Ovella</a:t>
            </a:r>
            <a:r>
              <a:rPr lang="cs-CZ" i="1" dirty="0" smtClean="0"/>
              <a:t>			</a:t>
            </a:r>
            <a:r>
              <a:rPr lang="cs-CZ" i="1" dirty="0" err="1" smtClean="0"/>
              <a:t>seisoo</a:t>
            </a:r>
            <a:r>
              <a:rPr lang="cs-CZ" i="1" dirty="0" smtClean="0"/>
              <a:t>	</a:t>
            </a:r>
            <a:r>
              <a:rPr lang="cs-CZ" i="1" dirty="0" err="1" smtClean="0"/>
              <a:t>naapuri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 smtClean="0"/>
              <a:t>vrt. </a:t>
            </a:r>
            <a:r>
              <a:rPr lang="cs-CZ" b="1" dirty="0" smtClean="0"/>
              <a:t>OMISTUSRAKENNE</a:t>
            </a:r>
            <a:r>
              <a:rPr lang="cs-CZ" dirty="0" smtClean="0"/>
              <a:t>: </a:t>
            </a:r>
          </a:p>
          <a:p>
            <a:pPr marL="0" indent="0">
              <a:buNone/>
            </a:pPr>
            <a:r>
              <a:rPr lang="cs-CZ" i="1" dirty="0" err="1" smtClean="0"/>
              <a:t>Minulla</a:t>
            </a:r>
            <a:r>
              <a:rPr lang="cs-CZ" i="1" dirty="0" smtClean="0"/>
              <a:t>			on		auto.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445377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OPPIKIRJA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/>
              <a:t>s. 77-78 (</a:t>
            </a:r>
            <a:r>
              <a:rPr lang="cs-CZ" dirty="0" err="1"/>
              <a:t>postpositiot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s. 84- 85 (</a:t>
            </a:r>
            <a:r>
              <a:rPr lang="cs-CZ" dirty="0" err="1" smtClean="0"/>
              <a:t>asuminen</a:t>
            </a:r>
            <a:r>
              <a:rPr lang="cs-CZ" dirty="0" smtClean="0"/>
              <a:t>)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TESTI</a:t>
            </a:r>
            <a:r>
              <a:rPr lang="cs-CZ" b="1" dirty="0">
                <a:solidFill>
                  <a:srgbClr val="FF0000"/>
                </a:solidFill>
              </a:rPr>
              <a:t>!!! </a:t>
            </a:r>
            <a:r>
              <a:rPr lang="cs-CZ" b="1" dirty="0" err="1">
                <a:solidFill>
                  <a:srgbClr val="FF0000"/>
                </a:solidFill>
              </a:rPr>
              <a:t>Torstai</a:t>
            </a:r>
            <a:r>
              <a:rPr lang="cs-CZ" b="1" dirty="0">
                <a:solidFill>
                  <a:srgbClr val="FF0000"/>
                </a:solidFill>
              </a:rPr>
              <a:t> 12.11. </a:t>
            </a:r>
            <a:r>
              <a:rPr lang="cs-CZ" b="1" dirty="0" err="1">
                <a:solidFill>
                  <a:srgbClr val="FF0000"/>
                </a:solidFill>
              </a:rPr>
              <a:t>klo</a:t>
            </a:r>
            <a:r>
              <a:rPr lang="cs-CZ" b="1" dirty="0">
                <a:solidFill>
                  <a:srgbClr val="FF0000"/>
                </a:solidFill>
              </a:rPr>
              <a:t> 16-20 </a:t>
            </a:r>
            <a:r>
              <a:rPr lang="cs-CZ" b="1" dirty="0" err="1" smtClean="0">
                <a:solidFill>
                  <a:srgbClr val="FF0000"/>
                </a:solidFill>
              </a:rPr>
              <a:t>Moodlessa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(test trvá max. 30 minut, záleží na vás, kdy si ho ve čtvrtek 12. 11. mezi 16:00-20:00 napíšete, berte ho prosím jako zkoušku systému a jako možnost ověřit si už naučené)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06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1: </a:t>
            </a:r>
            <a:r>
              <a:rPr lang="cs-CZ" dirty="0" err="1" smtClean="0"/>
              <a:t>Taivuta</a:t>
            </a:r>
            <a:r>
              <a:rPr lang="cs-CZ" dirty="0" smtClean="0"/>
              <a:t> </a:t>
            </a:r>
            <a:r>
              <a:rPr lang="cs-CZ" dirty="0" err="1" smtClean="0"/>
              <a:t>sanaa</a:t>
            </a:r>
            <a:r>
              <a:rPr lang="cs-CZ" dirty="0" smtClean="0"/>
              <a:t> </a:t>
            </a:r>
            <a:r>
              <a:rPr lang="cs-CZ" dirty="0" err="1" smtClean="0"/>
              <a:t>oikeassa</a:t>
            </a:r>
            <a:r>
              <a:rPr lang="cs-CZ" dirty="0" smtClean="0"/>
              <a:t> </a:t>
            </a:r>
            <a:r>
              <a:rPr lang="cs-CZ" dirty="0" err="1" smtClean="0"/>
              <a:t>muodossa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789512"/>
          </a:xfrm>
        </p:spPr>
        <p:txBody>
          <a:bodyPr/>
          <a:lstStyle/>
          <a:p>
            <a:pPr marL="0" indent="0">
              <a:buNone/>
            </a:pPr>
            <a:r>
              <a:rPr lang="cs-CZ" i="1" dirty="0" err="1" smtClean="0"/>
              <a:t>Perjantaina</a:t>
            </a:r>
            <a:r>
              <a:rPr lang="cs-CZ" i="1" dirty="0" smtClean="0"/>
              <a:t> </a:t>
            </a:r>
            <a:r>
              <a:rPr lang="cs-CZ" i="1" dirty="0" err="1" smtClean="0"/>
              <a:t>Jussi</a:t>
            </a:r>
            <a:r>
              <a:rPr lang="cs-CZ" i="1" dirty="0" smtClean="0"/>
              <a:t> </a:t>
            </a:r>
            <a:r>
              <a:rPr lang="cs-CZ" i="1" dirty="0" err="1" smtClean="0"/>
              <a:t>menee</a:t>
            </a:r>
            <a:r>
              <a:rPr lang="cs-CZ" i="1" dirty="0" smtClean="0"/>
              <a:t> _______ (</a:t>
            </a:r>
            <a:r>
              <a:rPr lang="cs-CZ" i="1" dirty="0" err="1" smtClean="0"/>
              <a:t>koulu</a:t>
            </a:r>
            <a:r>
              <a:rPr lang="cs-CZ" i="1" dirty="0" smtClean="0"/>
              <a:t>). </a:t>
            </a:r>
            <a:r>
              <a:rPr lang="cs-CZ" i="1" dirty="0" err="1" smtClean="0"/>
              <a:t>Hän</a:t>
            </a:r>
            <a:r>
              <a:rPr lang="cs-CZ" i="1" dirty="0" smtClean="0"/>
              <a:t> on koko </a:t>
            </a:r>
            <a:r>
              <a:rPr lang="cs-CZ" i="1" dirty="0" err="1" smtClean="0"/>
              <a:t>päivän</a:t>
            </a:r>
            <a:r>
              <a:rPr lang="cs-CZ" i="1" dirty="0" smtClean="0"/>
              <a:t> ________ (</a:t>
            </a:r>
            <a:r>
              <a:rPr lang="cs-CZ" i="1" dirty="0" err="1" smtClean="0"/>
              <a:t>koulu</a:t>
            </a:r>
            <a:r>
              <a:rPr lang="cs-CZ" i="1" dirty="0" smtClean="0"/>
              <a:t>), </a:t>
            </a:r>
            <a:r>
              <a:rPr lang="cs-CZ" i="1" dirty="0" err="1" smtClean="0"/>
              <a:t>vasta</a:t>
            </a:r>
            <a:r>
              <a:rPr lang="cs-CZ" i="1" dirty="0" smtClean="0"/>
              <a:t> </a:t>
            </a:r>
            <a:r>
              <a:rPr lang="cs-CZ" i="1" dirty="0" err="1" smtClean="0"/>
              <a:t>illalla</a:t>
            </a:r>
            <a:r>
              <a:rPr lang="cs-CZ" i="1" dirty="0" smtClean="0"/>
              <a:t> </a:t>
            </a: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menee</a:t>
            </a:r>
            <a:r>
              <a:rPr lang="cs-CZ" i="1" dirty="0" smtClean="0"/>
              <a:t> ______ (</a:t>
            </a:r>
            <a:r>
              <a:rPr lang="cs-CZ" i="1" dirty="0" err="1" smtClean="0"/>
              <a:t>koti</a:t>
            </a:r>
            <a:r>
              <a:rPr lang="cs-CZ" i="1" dirty="0" smtClean="0"/>
              <a:t>). </a:t>
            </a:r>
            <a:r>
              <a:rPr lang="cs-CZ" i="1" dirty="0" err="1" smtClean="0"/>
              <a:t>Illalla</a:t>
            </a:r>
            <a:r>
              <a:rPr lang="cs-CZ" i="1" dirty="0" smtClean="0"/>
              <a:t> </a:t>
            </a:r>
            <a:r>
              <a:rPr lang="cs-CZ" i="1" dirty="0" err="1" smtClean="0"/>
              <a:t>hän</a:t>
            </a:r>
            <a:r>
              <a:rPr lang="cs-CZ" i="1" dirty="0" smtClean="0"/>
              <a:t> on ________ (</a:t>
            </a:r>
            <a:r>
              <a:rPr lang="cs-CZ" i="1" dirty="0" err="1" smtClean="0"/>
              <a:t>koti</a:t>
            </a:r>
            <a:r>
              <a:rPr lang="cs-CZ" i="1" dirty="0" smtClean="0"/>
              <a:t>). </a:t>
            </a:r>
            <a:r>
              <a:rPr lang="cs-CZ" i="1" dirty="0" err="1" smtClean="0"/>
              <a:t>Lauantaiaamuna</a:t>
            </a:r>
            <a:r>
              <a:rPr lang="cs-CZ" i="1" dirty="0" smtClean="0"/>
              <a:t> </a:t>
            </a:r>
            <a:r>
              <a:rPr lang="cs-CZ" i="1" dirty="0" err="1" smtClean="0"/>
              <a:t>Jussi</a:t>
            </a:r>
            <a:r>
              <a:rPr lang="cs-CZ" i="1" dirty="0" smtClean="0"/>
              <a:t> </a:t>
            </a:r>
            <a:r>
              <a:rPr lang="cs-CZ" i="1" dirty="0" err="1" smtClean="0"/>
              <a:t>lähteä</a:t>
            </a:r>
            <a:r>
              <a:rPr lang="cs-CZ" i="1" dirty="0" smtClean="0"/>
              <a:t> </a:t>
            </a:r>
            <a:r>
              <a:rPr lang="cs-CZ" i="1" dirty="0" err="1" smtClean="0"/>
              <a:t>pois</a:t>
            </a:r>
            <a:r>
              <a:rPr lang="cs-CZ" i="1" dirty="0" smtClean="0"/>
              <a:t> ________ (</a:t>
            </a:r>
            <a:r>
              <a:rPr lang="cs-CZ" i="1" dirty="0" err="1" smtClean="0"/>
              <a:t>koti</a:t>
            </a:r>
            <a:r>
              <a:rPr lang="cs-CZ" i="1" dirty="0" smtClean="0"/>
              <a:t>) </a:t>
            </a: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menee</a:t>
            </a:r>
            <a:r>
              <a:rPr lang="cs-CZ" i="1" dirty="0" smtClean="0"/>
              <a:t> ______ (</a:t>
            </a:r>
            <a:r>
              <a:rPr lang="cs-CZ" i="1" dirty="0" err="1" smtClean="0"/>
              <a:t>kauppa</a:t>
            </a:r>
            <a:r>
              <a:rPr lang="cs-CZ" i="1" dirty="0" smtClean="0"/>
              <a:t>) </a:t>
            </a:r>
            <a:r>
              <a:rPr lang="cs-CZ" i="1" dirty="0" err="1" smtClean="0"/>
              <a:t>ja</a:t>
            </a:r>
            <a:r>
              <a:rPr lang="cs-CZ" i="1" dirty="0" smtClean="0"/>
              <a:t> ________ (</a:t>
            </a:r>
            <a:r>
              <a:rPr lang="cs-CZ" i="1" dirty="0" err="1" smtClean="0"/>
              <a:t>apteekki</a:t>
            </a:r>
            <a:r>
              <a:rPr lang="cs-CZ" i="1" dirty="0" smtClean="0"/>
              <a:t>). </a:t>
            </a:r>
            <a:r>
              <a:rPr lang="cs-CZ" i="1" dirty="0" err="1" smtClean="0"/>
              <a:t>Iltapäivällä</a:t>
            </a:r>
            <a:r>
              <a:rPr lang="cs-CZ" i="1" dirty="0" smtClean="0"/>
              <a:t> </a:t>
            </a: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lähteä</a:t>
            </a:r>
            <a:r>
              <a:rPr lang="cs-CZ" i="1" dirty="0" smtClean="0"/>
              <a:t> </a:t>
            </a:r>
            <a:r>
              <a:rPr lang="cs-CZ" i="1" dirty="0" err="1" smtClean="0"/>
              <a:t>perheen</a:t>
            </a:r>
            <a:r>
              <a:rPr lang="cs-CZ" i="1" dirty="0" smtClean="0"/>
              <a:t> </a:t>
            </a:r>
            <a:r>
              <a:rPr lang="cs-CZ" i="1" dirty="0" err="1" smtClean="0"/>
              <a:t>kanssa</a:t>
            </a:r>
            <a:r>
              <a:rPr lang="cs-CZ" i="1" dirty="0" smtClean="0"/>
              <a:t> _________ (</a:t>
            </a:r>
            <a:r>
              <a:rPr lang="cs-CZ" i="1" dirty="0" err="1" smtClean="0"/>
              <a:t>metsä</a:t>
            </a:r>
            <a:r>
              <a:rPr lang="cs-CZ" i="1" dirty="0" smtClean="0"/>
              <a:t>). </a:t>
            </a:r>
            <a:r>
              <a:rPr lang="cs-CZ" i="1" dirty="0" err="1" smtClean="0"/>
              <a:t>Jussi</a:t>
            </a:r>
            <a:r>
              <a:rPr lang="cs-CZ" i="1" dirty="0" smtClean="0"/>
              <a:t> </a:t>
            </a:r>
            <a:r>
              <a:rPr lang="cs-CZ" i="1" dirty="0" err="1" smtClean="0"/>
              <a:t>asuu</a:t>
            </a:r>
            <a:r>
              <a:rPr lang="cs-CZ" i="1" dirty="0" smtClean="0"/>
              <a:t> __________ (</a:t>
            </a:r>
            <a:r>
              <a:rPr lang="cs-CZ" i="1" dirty="0" err="1" smtClean="0"/>
              <a:t>Helsinki</a:t>
            </a:r>
            <a:r>
              <a:rPr lang="cs-CZ" i="1" dirty="0" smtClean="0"/>
              <a:t>), </a:t>
            </a:r>
            <a:r>
              <a:rPr lang="cs-CZ" i="1" dirty="0" err="1" smtClean="0"/>
              <a:t>mutta</a:t>
            </a:r>
            <a:r>
              <a:rPr lang="cs-CZ" i="1" dirty="0" smtClean="0"/>
              <a:t> </a:t>
            </a:r>
            <a:r>
              <a:rPr lang="cs-CZ" i="1" dirty="0" err="1" smtClean="0"/>
              <a:t>metsä</a:t>
            </a:r>
            <a:r>
              <a:rPr lang="cs-CZ" i="1" dirty="0" smtClean="0"/>
              <a:t> on ________ (</a:t>
            </a:r>
            <a:r>
              <a:rPr lang="cs-CZ" i="1" dirty="0" err="1" smtClean="0"/>
              <a:t>Vantaa</a:t>
            </a:r>
            <a:r>
              <a:rPr lang="cs-CZ" i="1" dirty="0" smtClean="0"/>
              <a:t>). ________ (</a:t>
            </a:r>
            <a:r>
              <a:rPr lang="cs-CZ" i="1" dirty="0" err="1" smtClean="0"/>
              <a:t>metsä</a:t>
            </a:r>
            <a:r>
              <a:rPr lang="cs-CZ" i="1" dirty="0" smtClean="0"/>
              <a:t>) on </a:t>
            </a:r>
            <a:r>
              <a:rPr lang="cs-CZ" i="1" dirty="0" err="1" smtClean="0"/>
              <a:t>järvi</a:t>
            </a:r>
            <a:r>
              <a:rPr lang="cs-CZ" i="1" dirty="0" smtClean="0"/>
              <a:t>. </a:t>
            </a:r>
            <a:r>
              <a:rPr lang="cs-CZ" i="1" dirty="0" err="1" smtClean="0"/>
              <a:t>Lapset</a:t>
            </a:r>
            <a:r>
              <a:rPr lang="cs-CZ" i="1" dirty="0" smtClean="0"/>
              <a:t> </a:t>
            </a:r>
            <a:r>
              <a:rPr lang="cs-CZ" i="1" dirty="0" err="1" smtClean="0"/>
              <a:t>leikkivät</a:t>
            </a:r>
            <a:r>
              <a:rPr lang="cs-CZ" i="1" dirty="0" smtClean="0"/>
              <a:t> ________ (</a:t>
            </a:r>
            <a:r>
              <a:rPr lang="cs-CZ" i="1" dirty="0" err="1" smtClean="0"/>
              <a:t>ranta</a:t>
            </a:r>
            <a:r>
              <a:rPr lang="cs-CZ" i="1" dirty="0" smtClean="0"/>
              <a:t>). On </a:t>
            </a:r>
            <a:r>
              <a:rPr lang="cs-CZ" i="1" dirty="0" err="1" smtClean="0"/>
              <a:t>kaunis</a:t>
            </a:r>
            <a:r>
              <a:rPr lang="cs-CZ" i="1" dirty="0"/>
              <a:t> </a:t>
            </a:r>
            <a:r>
              <a:rPr lang="cs-CZ" i="1" dirty="0" err="1" smtClean="0"/>
              <a:t>ilma</a:t>
            </a:r>
            <a:r>
              <a:rPr lang="cs-CZ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52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HARJOITUS 2: </a:t>
            </a:r>
            <a:r>
              <a:rPr lang="cs-CZ" sz="2800" dirty="0" err="1" smtClean="0"/>
              <a:t>Täydennä</a:t>
            </a:r>
            <a:r>
              <a:rPr lang="cs-CZ" sz="2800" dirty="0" smtClean="0"/>
              <a:t> </a:t>
            </a:r>
            <a:r>
              <a:rPr lang="cs-CZ" sz="2800" dirty="0" err="1" smtClean="0"/>
              <a:t>sanat</a:t>
            </a:r>
            <a:r>
              <a:rPr lang="cs-CZ" sz="2800" dirty="0" smtClean="0"/>
              <a:t> </a:t>
            </a:r>
            <a:r>
              <a:rPr lang="cs-CZ" sz="2800" dirty="0" err="1" smtClean="0"/>
              <a:t>oikeassa</a:t>
            </a:r>
            <a:r>
              <a:rPr lang="cs-CZ" sz="2800" dirty="0" smtClean="0"/>
              <a:t> </a:t>
            </a:r>
            <a:r>
              <a:rPr lang="cs-CZ" sz="2800" dirty="0" err="1" smtClean="0"/>
              <a:t>muodossa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712968" cy="547260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i="1" dirty="0" err="1" smtClean="0"/>
              <a:t>Menen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ensin</a:t>
            </a:r>
            <a:r>
              <a:rPr lang="cs-CZ" sz="2400" i="1" dirty="0" smtClean="0"/>
              <a:t> ________ (</a:t>
            </a:r>
            <a:r>
              <a:rPr lang="cs-CZ" sz="2400" i="1" dirty="0" err="1" smtClean="0"/>
              <a:t>tämä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kauppa</a:t>
            </a:r>
            <a:r>
              <a:rPr lang="cs-CZ" sz="2400" i="1" dirty="0" smtClean="0"/>
              <a:t>) </a:t>
            </a:r>
            <a:r>
              <a:rPr lang="cs-CZ" sz="2400" i="1" dirty="0" err="1" smtClean="0"/>
              <a:t>ja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sitten</a:t>
            </a:r>
            <a:r>
              <a:rPr lang="cs-CZ" sz="2400" i="1" dirty="0" smtClean="0"/>
              <a:t> ______ (</a:t>
            </a:r>
            <a:r>
              <a:rPr lang="cs-CZ" sz="2400" i="1" dirty="0" err="1" smtClean="0"/>
              <a:t>kirjasto</a:t>
            </a:r>
            <a:r>
              <a:rPr lang="cs-CZ" sz="2400" i="1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i="1" dirty="0" smtClean="0"/>
              <a:t>Toni </a:t>
            </a:r>
            <a:r>
              <a:rPr lang="cs-CZ" sz="2400" i="1" dirty="0" err="1" smtClean="0"/>
              <a:t>menee</a:t>
            </a:r>
            <a:r>
              <a:rPr lang="cs-CZ" sz="2400" i="1" dirty="0" smtClean="0"/>
              <a:t> _______ (</a:t>
            </a:r>
            <a:r>
              <a:rPr lang="cs-CZ" sz="2400" i="1" dirty="0" err="1" smtClean="0"/>
              <a:t>asema</a:t>
            </a:r>
            <a:r>
              <a:rPr lang="cs-CZ" sz="2400" i="1" dirty="0" smtClean="0"/>
              <a:t>).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i="1" dirty="0" smtClean="0"/>
              <a:t>(</a:t>
            </a:r>
            <a:r>
              <a:rPr lang="cs-CZ" sz="2400" i="1" dirty="0" err="1" smtClean="0"/>
              <a:t>Mikä</a:t>
            </a:r>
            <a:r>
              <a:rPr lang="cs-CZ" sz="2400" i="1" dirty="0" smtClean="0"/>
              <a:t>) _______ </a:t>
            </a:r>
            <a:r>
              <a:rPr lang="cs-CZ" sz="2400" i="1" dirty="0" err="1" smtClean="0"/>
              <a:t>te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tulette</a:t>
            </a:r>
            <a:r>
              <a:rPr lang="cs-CZ" sz="2400" i="1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i="1" dirty="0" err="1" smtClean="0"/>
              <a:t>Tulemme</a:t>
            </a:r>
            <a:r>
              <a:rPr lang="cs-CZ" sz="2400" i="1" dirty="0" smtClean="0"/>
              <a:t> __________ (</a:t>
            </a:r>
            <a:r>
              <a:rPr lang="cs-CZ" sz="2400" i="1" dirty="0" err="1" smtClean="0"/>
              <a:t>Suomenlinna</a:t>
            </a:r>
            <a:r>
              <a:rPr lang="cs-CZ" sz="2400" i="1" dirty="0" smtClean="0"/>
              <a:t>).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i="1" dirty="0" err="1" smtClean="0"/>
              <a:t>Ja</a:t>
            </a:r>
            <a:r>
              <a:rPr lang="cs-CZ" sz="2400" i="1" dirty="0" smtClean="0"/>
              <a:t> (</a:t>
            </a:r>
            <a:r>
              <a:rPr lang="cs-CZ" sz="2400" i="1" dirty="0" err="1" smtClean="0"/>
              <a:t>mikä</a:t>
            </a:r>
            <a:r>
              <a:rPr lang="cs-CZ" sz="2400" i="1" dirty="0" smtClean="0"/>
              <a:t>)_______ </a:t>
            </a:r>
            <a:r>
              <a:rPr lang="cs-CZ" sz="2400" i="1" dirty="0" err="1" smtClean="0"/>
              <a:t>haluatte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vielä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käydä</a:t>
            </a:r>
            <a:r>
              <a:rPr lang="cs-CZ" sz="2400" i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i="1" dirty="0" err="1" smtClean="0"/>
              <a:t>Viikonloppuna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käymme</a:t>
            </a:r>
            <a:r>
              <a:rPr lang="cs-CZ" sz="2400" i="1" dirty="0" smtClean="0"/>
              <a:t> _________ (</a:t>
            </a:r>
            <a:r>
              <a:rPr lang="cs-CZ" sz="2400" i="1" dirty="0" err="1" smtClean="0"/>
              <a:t>Tampere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ja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Jyväskylä</a:t>
            </a:r>
            <a:r>
              <a:rPr lang="cs-CZ" sz="2400" i="1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i="1" dirty="0" err="1" smtClean="0"/>
              <a:t>Asun</a:t>
            </a:r>
            <a:r>
              <a:rPr lang="cs-CZ" sz="2400" i="1" dirty="0" smtClean="0"/>
              <a:t> _______ (</a:t>
            </a:r>
            <a:r>
              <a:rPr lang="cs-CZ" sz="2400" i="1" dirty="0" err="1" smtClean="0"/>
              <a:t>Rovaniemi</a:t>
            </a:r>
            <a:r>
              <a:rPr lang="cs-CZ" sz="2400" i="1" dirty="0" smtClean="0"/>
              <a:t>), _______ (</a:t>
            </a:r>
            <a:r>
              <a:rPr lang="cs-CZ" sz="2400" i="1" dirty="0" err="1" smtClean="0"/>
              <a:t>Annankatu</a:t>
            </a:r>
            <a:r>
              <a:rPr lang="cs-CZ" sz="2400" i="1" dirty="0" smtClean="0"/>
              <a:t>).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i="1" dirty="0" err="1" smtClean="0"/>
              <a:t>Käyn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ensin</a:t>
            </a:r>
            <a:r>
              <a:rPr lang="cs-CZ" sz="2400" i="1" dirty="0" smtClean="0"/>
              <a:t> ______ (</a:t>
            </a:r>
            <a:r>
              <a:rPr lang="cs-CZ" sz="2400" i="1" dirty="0" err="1" smtClean="0"/>
              <a:t>tori</a:t>
            </a:r>
            <a:r>
              <a:rPr lang="cs-CZ" sz="2400" i="1" dirty="0" smtClean="0"/>
              <a:t>), </a:t>
            </a:r>
            <a:r>
              <a:rPr lang="cs-CZ" sz="2400" i="1" dirty="0" err="1" smtClean="0"/>
              <a:t>mutta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sitten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menen</a:t>
            </a:r>
            <a:r>
              <a:rPr lang="cs-CZ" sz="2400" i="1" dirty="0" smtClean="0"/>
              <a:t> _______ (</a:t>
            </a:r>
            <a:r>
              <a:rPr lang="cs-CZ" sz="2400" i="1" dirty="0" err="1" smtClean="0"/>
              <a:t>pankki</a:t>
            </a:r>
            <a:r>
              <a:rPr lang="cs-CZ" sz="2400" i="1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i="1" dirty="0" err="1" smtClean="0"/>
              <a:t>Matkustatko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taas</a:t>
            </a:r>
            <a:r>
              <a:rPr lang="cs-CZ" sz="2400" i="1" dirty="0" smtClean="0"/>
              <a:t> ________ (</a:t>
            </a:r>
            <a:r>
              <a:rPr lang="cs-CZ" sz="2400" i="1" dirty="0" err="1" smtClean="0"/>
              <a:t>Lontoo</a:t>
            </a:r>
            <a:r>
              <a:rPr lang="cs-CZ" sz="2400" i="1" dirty="0" smtClean="0"/>
              <a:t>)?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i="1" dirty="0" err="1" smtClean="0"/>
              <a:t>Maanantaina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Tiina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menee</a:t>
            </a:r>
            <a:r>
              <a:rPr lang="cs-CZ" sz="2400" i="1" dirty="0" smtClean="0"/>
              <a:t> _____ (</a:t>
            </a:r>
            <a:r>
              <a:rPr lang="cs-CZ" sz="2400" i="1" dirty="0" err="1" smtClean="0"/>
              <a:t>työ</a:t>
            </a:r>
            <a:r>
              <a:rPr lang="cs-CZ" sz="2400" i="1" dirty="0" smtClean="0"/>
              <a:t>) </a:t>
            </a:r>
            <a:r>
              <a:rPr lang="cs-CZ" sz="2400" i="1" dirty="0" err="1" smtClean="0"/>
              <a:t>heti</a:t>
            </a:r>
            <a:r>
              <a:rPr lang="cs-CZ" sz="2400" i="1" dirty="0"/>
              <a:t> </a:t>
            </a:r>
            <a:r>
              <a:rPr lang="cs-CZ" sz="2400" i="1" dirty="0" err="1" smtClean="0"/>
              <a:t>aamiaisen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jälkeen</a:t>
            </a:r>
            <a:r>
              <a:rPr lang="cs-CZ" sz="2400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6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POSTPOSITIOT – postpozice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861520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s</a:t>
            </a:r>
            <a:r>
              <a:rPr lang="cs-CZ" dirty="0" err="1" smtClean="0"/>
              <a:t>ubstantiivi</a:t>
            </a:r>
            <a:r>
              <a:rPr lang="cs-CZ" dirty="0" smtClean="0"/>
              <a:t> </a:t>
            </a:r>
            <a:r>
              <a:rPr lang="cs-CZ" b="1" dirty="0" err="1" smtClean="0"/>
              <a:t>genetiivissä</a:t>
            </a:r>
            <a:r>
              <a:rPr lang="cs-CZ" dirty="0" smtClean="0"/>
              <a:t> + </a:t>
            </a:r>
            <a:r>
              <a:rPr lang="cs-CZ" dirty="0" err="1" smtClean="0"/>
              <a:t>postpositio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i="1" dirty="0" err="1" smtClean="0"/>
              <a:t>talo</a:t>
            </a:r>
            <a:r>
              <a:rPr lang="cs-CZ" i="1" dirty="0" smtClean="0"/>
              <a:t>-</a:t>
            </a:r>
            <a:r>
              <a:rPr lang="cs-CZ" i="1" dirty="0" smtClean="0">
                <a:solidFill>
                  <a:srgbClr val="FF0000"/>
                </a:solidFill>
              </a:rPr>
              <a:t>n</a:t>
            </a:r>
            <a:r>
              <a:rPr lang="cs-CZ" i="1" dirty="0" smtClean="0"/>
              <a:t>	</a:t>
            </a:r>
            <a:r>
              <a:rPr lang="cs-CZ" i="1" dirty="0" err="1" smtClean="0"/>
              <a:t>takana</a:t>
            </a:r>
            <a:r>
              <a:rPr lang="cs-CZ" i="1" dirty="0" smtClean="0"/>
              <a:t> </a:t>
            </a:r>
            <a:r>
              <a:rPr lang="cs-CZ" dirty="0" smtClean="0"/>
              <a:t>(za)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 	</a:t>
            </a:r>
            <a:r>
              <a:rPr lang="cs-CZ" i="1" dirty="0" err="1" smtClean="0"/>
              <a:t>lähellä</a:t>
            </a:r>
            <a:r>
              <a:rPr lang="cs-CZ" i="1" dirty="0" smtClean="0"/>
              <a:t> </a:t>
            </a:r>
            <a:r>
              <a:rPr lang="cs-CZ" dirty="0" smtClean="0"/>
              <a:t>(u)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</a:t>
            </a:r>
            <a:r>
              <a:rPr lang="cs-CZ" i="1" dirty="0" err="1" smtClean="0"/>
              <a:t>edessä</a:t>
            </a:r>
            <a:r>
              <a:rPr lang="cs-CZ" i="1" dirty="0" smtClean="0"/>
              <a:t> </a:t>
            </a:r>
            <a:r>
              <a:rPr lang="cs-CZ" dirty="0" smtClean="0"/>
              <a:t>(před)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</a:t>
            </a:r>
            <a:r>
              <a:rPr lang="cs-CZ" i="1" dirty="0" err="1" smtClean="0"/>
              <a:t>vieressä</a:t>
            </a:r>
            <a:r>
              <a:rPr lang="cs-CZ" i="1" dirty="0" smtClean="0"/>
              <a:t> </a:t>
            </a:r>
            <a:r>
              <a:rPr lang="cs-CZ" dirty="0" smtClean="0"/>
              <a:t>(vedle)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 err="1"/>
              <a:t>s</a:t>
            </a:r>
            <a:r>
              <a:rPr lang="cs-CZ" dirty="0" err="1" smtClean="0"/>
              <a:t>ubstantiivi</a:t>
            </a:r>
            <a:r>
              <a:rPr lang="cs-CZ" dirty="0" smtClean="0"/>
              <a:t> </a:t>
            </a:r>
            <a:r>
              <a:rPr lang="cs-CZ" b="1" dirty="0" err="1" smtClean="0"/>
              <a:t>partitiivissä</a:t>
            </a:r>
            <a:r>
              <a:rPr lang="cs-CZ" dirty="0" smtClean="0"/>
              <a:t> + </a:t>
            </a:r>
            <a:r>
              <a:rPr lang="cs-CZ" dirty="0" err="1" smtClean="0"/>
              <a:t>postpositio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i="1" dirty="0" err="1" smtClean="0"/>
              <a:t>koulu</a:t>
            </a:r>
            <a:r>
              <a:rPr lang="cs-CZ" i="1" dirty="0" smtClean="0"/>
              <a:t>-</a:t>
            </a:r>
            <a:r>
              <a:rPr lang="cs-CZ" i="1" dirty="0" smtClean="0">
                <a:solidFill>
                  <a:srgbClr val="FF0000"/>
                </a:solidFill>
              </a:rPr>
              <a:t>a</a:t>
            </a:r>
            <a:r>
              <a:rPr lang="cs-CZ" i="1" dirty="0" smtClean="0"/>
              <a:t> </a:t>
            </a:r>
            <a:r>
              <a:rPr lang="cs-CZ" i="1" dirty="0" err="1" smtClean="0"/>
              <a:t>vastapäätä</a:t>
            </a:r>
            <a:r>
              <a:rPr lang="cs-CZ" i="1" dirty="0" smtClean="0"/>
              <a:t> </a:t>
            </a:r>
            <a:r>
              <a:rPr lang="cs-CZ" dirty="0" smtClean="0"/>
              <a:t>(naproti)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62727"/>
          <a:stretch/>
        </p:blipFill>
        <p:spPr bwMode="auto">
          <a:xfrm>
            <a:off x="5364088" y="2042446"/>
            <a:ext cx="3289287" cy="237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58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/>
              <a:t>POSTPOSITIOT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30" y="1196752"/>
            <a:ext cx="747790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55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3: </a:t>
            </a:r>
            <a:r>
              <a:rPr lang="cs-CZ" dirty="0" err="1"/>
              <a:t>Missä</a:t>
            </a:r>
            <a:r>
              <a:rPr lang="cs-CZ" dirty="0"/>
              <a:t> </a:t>
            </a:r>
            <a:r>
              <a:rPr lang="cs-CZ" dirty="0" err="1"/>
              <a:t>poika</a:t>
            </a:r>
            <a:r>
              <a:rPr lang="cs-CZ" dirty="0"/>
              <a:t> on?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 err="1" smtClean="0"/>
              <a:t>Poika</a:t>
            </a:r>
            <a:r>
              <a:rPr lang="cs-CZ" i="1" dirty="0" smtClean="0"/>
              <a:t> </a:t>
            </a:r>
            <a:r>
              <a:rPr lang="cs-CZ" i="1" dirty="0" smtClean="0"/>
              <a:t>on </a:t>
            </a:r>
            <a:r>
              <a:rPr lang="cs-CZ" i="1" dirty="0" err="1" smtClean="0"/>
              <a:t>laatikon</a:t>
            </a:r>
            <a:r>
              <a:rPr lang="cs-CZ" i="1" dirty="0" smtClean="0"/>
              <a:t> …</a:t>
            </a:r>
            <a:endParaRPr lang="cs-CZ" i="1" dirty="0" smtClean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edessä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vieressä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päällä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takana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s</a:t>
            </a:r>
            <a:r>
              <a:rPr lang="cs-CZ" i="1" dirty="0" err="1" smtClean="0"/>
              <a:t>isällä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v</a:t>
            </a:r>
            <a:r>
              <a:rPr lang="cs-CZ" i="1" dirty="0" err="1" smtClean="0"/>
              <a:t>älissä</a:t>
            </a: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k</a:t>
            </a:r>
            <a:r>
              <a:rPr lang="cs-CZ" i="1" dirty="0" err="1" smtClean="0"/>
              <a:t>aksi</a:t>
            </a:r>
            <a:r>
              <a:rPr lang="cs-CZ" i="1" dirty="0" smtClean="0"/>
              <a:t> – </a:t>
            </a:r>
            <a:r>
              <a:rPr lang="cs-CZ" i="1" dirty="0" err="1" smtClean="0"/>
              <a:t>kahde</a:t>
            </a:r>
            <a:r>
              <a:rPr lang="cs-CZ" i="1" dirty="0" smtClean="0"/>
              <a:t>-n</a:t>
            </a:r>
          </a:p>
          <a:p>
            <a:pPr marL="0" indent="0">
              <a:buNone/>
            </a:pPr>
            <a:r>
              <a:rPr lang="cs-CZ" i="1" dirty="0" err="1"/>
              <a:t>k</a:t>
            </a:r>
            <a:r>
              <a:rPr lang="cs-CZ" i="1" dirty="0" err="1" smtClean="0"/>
              <a:t>ahte</a:t>
            </a:r>
            <a:r>
              <a:rPr lang="cs-CZ" i="1" dirty="0" smtClean="0"/>
              <a:t>-</a:t>
            </a:r>
          </a:p>
          <a:p>
            <a:pPr marL="0" indent="0">
              <a:buNone/>
            </a:pPr>
            <a:r>
              <a:rPr lang="cs-CZ" i="1" dirty="0" err="1"/>
              <a:t>k</a:t>
            </a:r>
            <a:r>
              <a:rPr lang="cs-CZ" i="1" dirty="0" err="1" smtClean="0"/>
              <a:t>ah</a:t>
            </a:r>
            <a:r>
              <a:rPr lang="cs-CZ" i="1" dirty="0" smtClean="0"/>
              <a:t>-</a:t>
            </a:r>
            <a:endParaRPr lang="cs-CZ" i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3" y="1636800"/>
            <a:ext cx="3386627" cy="481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66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POSTPOSITIOT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err="1"/>
              <a:t>a</a:t>
            </a:r>
            <a:r>
              <a:rPr lang="cs-CZ" i="1" dirty="0" err="1" smtClean="0"/>
              <a:t>lle</a:t>
            </a:r>
            <a:r>
              <a:rPr lang="cs-CZ" i="1" dirty="0" smtClean="0"/>
              <a:t> – alla – </a:t>
            </a:r>
            <a:r>
              <a:rPr lang="cs-CZ" i="1" dirty="0" err="1" smtClean="0"/>
              <a:t>alta</a:t>
            </a: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Kissa</a:t>
            </a:r>
            <a:r>
              <a:rPr lang="cs-CZ" i="1" dirty="0" smtClean="0"/>
              <a:t> </a:t>
            </a:r>
            <a:r>
              <a:rPr lang="cs-CZ" i="1" dirty="0" err="1" smtClean="0"/>
              <a:t>menee</a:t>
            </a:r>
            <a:r>
              <a:rPr lang="cs-CZ" i="1" dirty="0" smtClean="0"/>
              <a:t> </a:t>
            </a:r>
            <a:r>
              <a:rPr lang="cs-CZ" i="1" dirty="0" err="1" smtClean="0"/>
              <a:t>pöydän</a:t>
            </a:r>
            <a:r>
              <a:rPr lang="cs-CZ" i="1" dirty="0" smtClean="0"/>
              <a:t> </a:t>
            </a:r>
            <a:r>
              <a:rPr lang="cs-CZ" b="1" i="1" dirty="0" err="1" smtClean="0"/>
              <a:t>alle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Kissa</a:t>
            </a:r>
            <a:r>
              <a:rPr lang="cs-CZ" i="1" dirty="0" smtClean="0"/>
              <a:t> </a:t>
            </a:r>
            <a:r>
              <a:rPr lang="cs-CZ" i="1" dirty="0" err="1" smtClean="0"/>
              <a:t>istuu</a:t>
            </a:r>
            <a:r>
              <a:rPr lang="cs-CZ" i="1" dirty="0" smtClean="0"/>
              <a:t> </a:t>
            </a:r>
            <a:r>
              <a:rPr lang="cs-CZ" i="1" dirty="0" err="1" smtClean="0"/>
              <a:t>pöydän</a:t>
            </a:r>
            <a:r>
              <a:rPr lang="cs-CZ" i="1" dirty="0" smtClean="0"/>
              <a:t> </a:t>
            </a:r>
            <a:r>
              <a:rPr lang="cs-CZ" b="1" i="1" dirty="0" smtClean="0"/>
              <a:t>alla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Kissa</a:t>
            </a:r>
            <a:r>
              <a:rPr lang="cs-CZ" i="1" dirty="0" smtClean="0"/>
              <a:t> </a:t>
            </a:r>
            <a:r>
              <a:rPr lang="cs-CZ" i="1" dirty="0" err="1" smtClean="0"/>
              <a:t>lähtee</a:t>
            </a:r>
            <a:r>
              <a:rPr lang="cs-CZ" i="1" dirty="0" smtClean="0"/>
              <a:t> </a:t>
            </a:r>
            <a:r>
              <a:rPr lang="cs-CZ" i="1" dirty="0" err="1" smtClean="0"/>
              <a:t>pöydän</a:t>
            </a:r>
            <a:r>
              <a:rPr lang="cs-CZ" i="1" dirty="0" smtClean="0"/>
              <a:t> </a:t>
            </a:r>
            <a:r>
              <a:rPr lang="cs-CZ" b="1" i="1" dirty="0" err="1" smtClean="0"/>
              <a:t>alta</a:t>
            </a:r>
            <a:r>
              <a:rPr lang="cs-CZ" i="1" dirty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4" r="33843"/>
          <a:stretch/>
        </p:blipFill>
        <p:spPr bwMode="auto">
          <a:xfrm>
            <a:off x="5652120" y="1700808"/>
            <a:ext cx="2335056" cy="21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57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4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90869"/>
            <a:ext cx="6762581" cy="482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72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rgbClr val="333333"/>
                </a:solidFill>
                <a:latin typeface="Open Sans"/>
              </a:rPr>
              <a:t>Piirrä vihkoosi kuvat lauseista.</a:t>
            </a:r>
            <a:r>
              <a:rPr lang="fi-FI" dirty="0"/>
              <a:t/>
            </a:r>
            <a:br>
              <a:rPr lang="fi-FI" dirty="0"/>
            </a:b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fi-FI" i="1" dirty="0" smtClean="0">
                <a:solidFill>
                  <a:srgbClr val="333333"/>
                </a:solidFill>
                <a:latin typeface="Open Sans"/>
              </a:rPr>
              <a:t>Kissa </a:t>
            </a:r>
            <a:r>
              <a:rPr lang="fi-FI" i="1" dirty="0">
                <a:solidFill>
                  <a:srgbClr val="333333"/>
                </a:solidFill>
                <a:latin typeface="Open Sans"/>
              </a:rPr>
              <a:t>on pöydän päällä.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solidFill>
                  <a:srgbClr val="333333"/>
                </a:solidFill>
                <a:latin typeface="Open Sans"/>
              </a:rPr>
              <a:t>Kissa on pöydän alla.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solidFill>
                  <a:srgbClr val="333333"/>
                </a:solidFill>
                <a:latin typeface="Open Sans"/>
              </a:rPr>
              <a:t>Kissa on pöydän oikealla puolella.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solidFill>
                  <a:srgbClr val="333333"/>
                </a:solidFill>
                <a:latin typeface="Open Sans"/>
              </a:rPr>
              <a:t>Kissa on pöydän vasemmalla puolella.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solidFill>
                  <a:srgbClr val="333333"/>
                </a:solidFill>
                <a:latin typeface="Open Sans"/>
              </a:rPr>
              <a:t>Kissa hyppää pöydän yli.</a:t>
            </a:r>
          </a:p>
          <a:p>
            <a:pPr marL="514350" indent="-514350">
              <a:buFont typeface="+mj-lt"/>
              <a:buAutoNum type="arabicPeriod"/>
            </a:pPr>
            <a:r>
              <a:rPr lang="fi-FI" i="1" dirty="0">
                <a:solidFill>
                  <a:srgbClr val="333333"/>
                </a:solidFill>
                <a:latin typeface="Open Sans"/>
              </a:rPr>
              <a:t>Kissa on kahden pöydän välissä.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744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636</TotalTime>
  <Words>491</Words>
  <Application>Microsoft Office PowerPoint</Application>
  <PresentationFormat>Předvádění na obrazovce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Jmění</vt:lpstr>
      <vt:lpstr>KIELI I</vt:lpstr>
      <vt:lpstr>HARJOITUS 1: Taivuta sanaa oikeassa muodossa.</vt:lpstr>
      <vt:lpstr>HARJOITUS 2: Täydennä sanat oikeassa muodossa.</vt:lpstr>
      <vt:lpstr>POSTPOSITIOT – postpozice </vt:lpstr>
      <vt:lpstr>POSTPOSITIOT</vt:lpstr>
      <vt:lpstr>HARJOITUS 3: Missä poika on?</vt:lpstr>
      <vt:lpstr>POSTPOSITIOT</vt:lpstr>
      <vt:lpstr>HARJOITUS 4</vt:lpstr>
      <vt:lpstr>HARJOITUS 5</vt:lpstr>
      <vt:lpstr>ASUMINEN </vt:lpstr>
      <vt:lpstr>Prezentace aplikace PowerPoint</vt:lpstr>
      <vt:lpstr>TALO HUONEET HUONEKALUT KODINKONEET    huone huonee-t huonee-ssa huonee-seen (ILL) 2 huonet-ta</vt:lpstr>
      <vt:lpstr>DIALOGI</vt:lpstr>
      <vt:lpstr>OLOHUONE</vt:lpstr>
      <vt:lpstr>MAKUUHUONE</vt:lpstr>
      <vt:lpstr>ASUMINEN - kysymykset</vt:lpstr>
      <vt:lpstr>MINUN KOTI</vt:lpstr>
      <vt:lpstr>E-LAUSE (věta existenciální)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16</cp:revision>
  <dcterms:created xsi:type="dcterms:W3CDTF">2020-11-06T10:09:14Z</dcterms:created>
  <dcterms:modified xsi:type="dcterms:W3CDTF">2020-11-11T13:17:27Z</dcterms:modified>
</cp:coreProperties>
</file>