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82" r:id="rId4"/>
    <p:sldId id="292" r:id="rId5"/>
    <p:sldId id="310" r:id="rId6"/>
    <p:sldId id="313" r:id="rId7"/>
    <p:sldId id="304" r:id="rId8"/>
    <p:sldId id="314" r:id="rId9"/>
    <p:sldId id="284" r:id="rId10"/>
    <p:sldId id="317" r:id="rId11"/>
    <p:sldId id="316" r:id="rId12"/>
    <p:sldId id="315" r:id="rId13"/>
    <p:sldId id="303" r:id="rId14"/>
    <p:sldId id="301" r:id="rId15"/>
    <p:sldId id="283" r:id="rId16"/>
    <p:sldId id="299" r:id="rId17"/>
    <p:sldId id="298" r:id="rId18"/>
    <p:sldId id="302" r:id="rId19"/>
    <p:sldId id="306" r:id="rId20"/>
    <p:sldId id="318" r:id="rId21"/>
    <p:sldId id="320" r:id="rId22"/>
    <p:sldId id="300" r:id="rId23"/>
    <p:sldId id="309" r:id="rId2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31" autoAdjust="0"/>
  </p:normalViewPr>
  <p:slideViewPr>
    <p:cSldViewPr snapToGrid="0">
      <p:cViewPr varScale="1">
        <p:scale>
          <a:sx n="96" d="100"/>
          <a:sy n="96" d="100"/>
        </p:scale>
        <p:origin x="10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05.05.2021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05.05.2021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rtl="0"/>
            <a:fld id="{8530193B-564F-4854-8A52-728F3FB19C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1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37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1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634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45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3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26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42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3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5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2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3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31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16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40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 pole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1143000" y="2980944"/>
            <a:ext cx="5998464" cy="125989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dirty="0"/>
              <a:t>Analytické postupy, formulace výsledků a limitů v psychologii </a:t>
            </a:r>
            <a:r>
              <a:rPr lang="cs-CZ" sz="2800" dirty="0" smtClean="0"/>
              <a:t>(kvantitativní)</a:t>
            </a:r>
            <a:endParaRPr lang="cs-CZ" sz="28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14" y="3813304"/>
            <a:ext cx="6798250" cy="1674470"/>
          </a:xfrm>
        </p:spPr>
        <p:txBody>
          <a:bodyPr rtlCol="0"/>
          <a:lstStyle/>
          <a:p>
            <a:pPr>
              <a:lnSpc>
                <a:spcPts val="5300"/>
              </a:lnSpc>
            </a:pPr>
            <a:r>
              <a:rPr lang="cs-CZ" sz="4000" dirty="0" err="1" smtClean="0"/>
              <a:t>tabularizace</a:t>
            </a:r>
            <a:r>
              <a:rPr lang="cs-CZ" sz="4000" dirty="0" smtClean="0"/>
              <a:t> dat</a:t>
            </a:r>
            <a:endParaRPr lang="cs-CZ" sz="40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Jitka Lindová</a:t>
            </a:r>
            <a:endParaRPr lang="cs-CZ" dirty="0"/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/>
      </p:pic>
      <p:pic>
        <p:nvPicPr>
          <p:cNvPr id="6" name="Zástupný symbol pro obrázek 8"/>
          <p:cNvPicPr>
            <a:picLocks noChangeAspect="1"/>
          </p:cNvPicPr>
          <p:nvPr/>
        </p:nvPicPr>
        <p:blipFill>
          <a:blip r:embed="rId4"/>
          <a:srcRect l="33160" r="33160"/>
          <a:stretch>
            <a:fillRect/>
          </a:stretch>
        </p:blipFill>
        <p:spPr>
          <a:xfrm>
            <a:off x="9980613" y="0"/>
            <a:ext cx="221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Odpovědi?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216" y="1343906"/>
            <a:ext cx="5831977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Proč a jak je mám opisovat?</a:t>
            </a:r>
            <a:endParaRPr lang="cs-CZ" sz="3200" dirty="0"/>
          </a:p>
          <a:p>
            <a:pPr rtl="0"/>
            <a:r>
              <a:rPr lang="cs-CZ" dirty="0" smtClean="0"/>
              <a:t>ano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r="23271"/>
          <a:stretch>
            <a:fillRect/>
          </a:stretch>
        </p:blipFill>
        <p:spPr/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Datový soubor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864" y="1343906"/>
            <a:ext cx="5219329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Co dalšího zapisovat do datového souboru?</a:t>
            </a:r>
            <a:endParaRPr lang="cs-CZ" sz="3200" dirty="0"/>
          </a:p>
          <a:p>
            <a:r>
              <a:rPr lang="cs-CZ" dirty="0" smtClean="0"/>
              <a:t>Výsledné </a:t>
            </a:r>
            <a:r>
              <a:rPr lang="cs-CZ" dirty="0"/>
              <a:t>skóry / Kompozitní </a:t>
            </a:r>
            <a:r>
              <a:rPr lang="cs-CZ" dirty="0" smtClean="0"/>
              <a:t>indexy</a:t>
            </a:r>
            <a:endParaRPr lang="cs-CZ" dirty="0"/>
          </a:p>
          <a:p>
            <a:r>
              <a:rPr lang="cs-CZ" dirty="0" smtClean="0"/>
              <a:t>Průměry </a:t>
            </a:r>
            <a:r>
              <a:rPr lang="cs-CZ" dirty="0"/>
              <a:t>/ </a:t>
            </a:r>
            <a:r>
              <a:rPr lang="cs-CZ" dirty="0" smtClean="0"/>
              <a:t>mediány</a:t>
            </a:r>
            <a:endParaRPr lang="cs-CZ" dirty="0"/>
          </a:p>
          <a:p>
            <a:r>
              <a:rPr lang="cs-CZ" dirty="0" smtClean="0"/>
              <a:t>Poznámky </a:t>
            </a:r>
            <a:r>
              <a:rPr lang="cs-CZ" dirty="0"/>
              <a:t>/ </a:t>
            </a:r>
            <a:r>
              <a:rPr lang="cs-CZ" dirty="0" smtClean="0"/>
              <a:t>vysvětlivky / legenda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858" y="104775"/>
            <a:ext cx="5200650" cy="4181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40" y="4359712"/>
            <a:ext cx="10702662" cy="24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 smtClean="0"/>
              <a:t>Datový soubor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Jak má vypadat?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86" y="2044500"/>
            <a:ext cx="5184913" cy="432000"/>
          </a:xfrm>
        </p:spPr>
        <p:txBody>
          <a:bodyPr rtlCol="0"/>
          <a:lstStyle/>
          <a:p>
            <a:pPr rtl="0"/>
            <a:r>
              <a:rPr lang="cs-CZ" dirty="0" smtClean="0"/>
              <a:t>Datový soubor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30800" y="2747725"/>
            <a:ext cx="4498999" cy="727550"/>
          </a:xfrm>
        </p:spPr>
        <p:txBody>
          <a:bodyPr rtlCol="0"/>
          <a:lstStyle/>
          <a:p>
            <a:pPr rtl="0"/>
            <a:r>
              <a:rPr lang="cs-CZ" dirty="0" smtClean="0"/>
              <a:t>Datový soubor vytváříme a (před)zpracováváme v programu vhodném pro vytvoření tabulky. Případně přímo ve statistickém programu. 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3746500"/>
            <a:ext cx="5184800" cy="2445500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2800" dirty="0" smtClean="0"/>
              <a:t>Příklady programů k vytváření datových souborů</a:t>
            </a:r>
            <a:endParaRPr lang="cs-CZ" sz="2800" dirty="0"/>
          </a:p>
          <a:p>
            <a:pPr rtl="0"/>
            <a:r>
              <a:rPr lang="cs-CZ" dirty="0" smtClean="0"/>
              <a:t>Excel</a:t>
            </a:r>
            <a:endParaRPr lang="cs-CZ" dirty="0"/>
          </a:p>
          <a:p>
            <a:pPr rtl="0"/>
            <a:r>
              <a:rPr lang="cs-CZ" dirty="0" smtClean="0"/>
              <a:t>SPSS, </a:t>
            </a:r>
            <a:r>
              <a:rPr lang="cs-CZ" dirty="0" err="1" smtClean="0"/>
              <a:t>Statistica</a:t>
            </a:r>
            <a:r>
              <a:rPr lang="cs-CZ" dirty="0" smtClean="0"/>
              <a:t> atd.</a:t>
            </a:r>
            <a:endParaRPr lang="cs-CZ" dirty="0"/>
          </a:p>
          <a:p>
            <a:pPr rtl="0"/>
            <a:r>
              <a:rPr lang="cs-CZ" dirty="0" smtClean="0"/>
              <a:t>Textový soubor – .</a:t>
            </a:r>
            <a:r>
              <a:rPr lang="cs-CZ" dirty="0" err="1" smtClean="0"/>
              <a:t>txt</a:t>
            </a:r>
            <a:r>
              <a:rPr lang="cs-CZ" dirty="0" smtClean="0"/>
              <a:t>, .</a:t>
            </a:r>
            <a:r>
              <a:rPr lang="cs-CZ" dirty="0" err="1" smtClean="0"/>
              <a:t>csv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13</a:t>
            </a:fld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rcRect l="33160" r="33160"/>
          <a:stretch>
            <a:fillRect/>
          </a:stretch>
        </p:blipFill>
        <p:spPr>
          <a:xfrm>
            <a:off x="9980613" y="0"/>
            <a:ext cx="221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Excel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848" y="1343906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Zásady pro práci s Excelem</a:t>
            </a:r>
            <a:endParaRPr lang="cs-CZ" sz="3200" dirty="0"/>
          </a:p>
          <a:p>
            <a:pPr rtl="0"/>
            <a:r>
              <a:rPr lang="cs-CZ" i="1" dirty="0" smtClean="0"/>
              <a:t>Jeden výzkum, jeden list.</a:t>
            </a:r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V žádném případě nechci proměnit případ s </a:t>
            </a:r>
            <a:r>
              <a:rPr lang="cs-CZ" i="1" dirty="0" smtClean="0"/>
              <a:t>proměnnou</a:t>
            </a:r>
            <a:r>
              <a:rPr lang="cs-CZ" i="1" dirty="0" smtClean="0"/>
              <a:t>.</a:t>
            </a:r>
            <a:endParaRPr lang="cs-CZ" i="1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Datový soubor si žádá chytré hlavičky.</a:t>
            </a:r>
            <a:endParaRPr lang="cs-CZ" i="1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Na správné vyplnění tabulky je třeba mít buňky.</a:t>
            </a:r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Co v mládí správně pojmenuji, ve stáří najdu.</a:t>
            </a:r>
            <a:endParaRPr lang="cs-CZ" i="1" dirty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54" y="1343906"/>
            <a:ext cx="4171545" cy="393364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excel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1720" y="1343906"/>
            <a:ext cx="5228473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Na co si dát pozor – formát buňky!</a:t>
            </a:r>
            <a:endParaRPr lang="cs-CZ" sz="3200" dirty="0"/>
          </a:p>
          <a:p>
            <a:pPr rtl="0"/>
            <a:r>
              <a:rPr lang="cs-CZ" dirty="0" smtClean="0"/>
              <a:t>Datum</a:t>
            </a:r>
            <a:endParaRPr lang="cs-CZ" dirty="0"/>
          </a:p>
          <a:p>
            <a:pPr rtl="0"/>
            <a:r>
              <a:rPr lang="cs-CZ" dirty="0" smtClean="0"/>
              <a:t>Tečka </a:t>
            </a:r>
            <a:r>
              <a:rPr lang="cs-CZ" dirty="0" err="1" smtClean="0"/>
              <a:t>vs</a:t>
            </a:r>
            <a:r>
              <a:rPr lang="cs-CZ" dirty="0" smtClean="0"/>
              <a:t> čárka</a:t>
            </a:r>
            <a:endParaRPr lang="cs-CZ" dirty="0"/>
          </a:p>
          <a:p>
            <a:r>
              <a:rPr lang="cs-CZ" dirty="0"/>
              <a:t>Číslo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smtClean="0"/>
              <a:t>text</a:t>
            </a:r>
            <a:endParaRPr lang="cs-CZ" dirty="0"/>
          </a:p>
          <a:p>
            <a:pPr lvl="1"/>
            <a:r>
              <a:rPr lang="cs-CZ" dirty="0" smtClean="0"/>
              <a:t>Stejný text</a:t>
            </a:r>
          </a:p>
          <a:p>
            <a:pPr lvl="1"/>
            <a:r>
              <a:rPr lang="cs-CZ" dirty="0" smtClean="0"/>
              <a:t>Číslo a poznámky</a:t>
            </a: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r="14361"/>
          <a:stretch>
            <a:fillRect/>
          </a:stretch>
        </p:blipFill>
        <p:spPr/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93" y="1343906"/>
            <a:ext cx="4171545" cy="3933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87881"/>
              </p:ext>
            </p:extLst>
          </p:nvPr>
        </p:nvGraphicFramePr>
        <p:xfrm>
          <a:off x="3451878" y="4363151"/>
          <a:ext cx="1219200" cy="914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6242454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613729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číslo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55835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číslo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2432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obecný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64034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1+1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obecný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3632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1(asi)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obecný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9902426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137150" y="2879725"/>
          <a:ext cx="1917700" cy="1097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728131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888914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45932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číslo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2195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15.3.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text/datum/obecný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713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15.III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datum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9551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43905,00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číslo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87574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43905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text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73269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43905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obecný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07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3712"/>
            <a:ext cx="9131100" cy="432000"/>
          </a:xfrm>
        </p:spPr>
        <p:txBody>
          <a:bodyPr rtlCol="0"/>
          <a:lstStyle/>
          <a:p>
            <a:pPr rtl="0"/>
            <a:r>
              <a:rPr lang="cs-CZ" dirty="0" err="1" smtClean="0"/>
              <a:t>excel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1534959"/>
            <a:ext cx="5244785" cy="5237630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1652" y="220130"/>
            <a:ext cx="8450663" cy="2452732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Co nebudu dělat v datovém souboru</a:t>
            </a:r>
            <a:endParaRPr lang="cs-CZ" sz="3200" dirty="0"/>
          </a:p>
          <a:p>
            <a:pPr rtl="0"/>
            <a:r>
              <a:rPr lang="cs-CZ" dirty="0" smtClean="0"/>
              <a:t>Slučovat buňky</a:t>
            </a:r>
            <a:endParaRPr lang="cs-CZ" dirty="0"/>
          </a:p>
          <a:p>
            <a:pPr rtl="0"/>
            <a:r>
              <a:rPr lang="cs-CZ" dirty="0" smtClean="0"/>
              <a:t>Rozdělovat text mezi buňkami</a:t>
            </a:r>
            <a:endParaRPr lang="cs-CZ" dirty="0"/>
          </a:p>
          <a:p>
            <a:r>
              <a:rPr lang="cs-CZ" dirty="0" smtClean="0"/>
              <a:t>Spojovat soubory s různými (nebo různě řazenými) případy v jednom listu</a:t>
            </a:r>
          </a:p>
          <a:p>
            <a:r>
              <a:rPr lang="cs-CZ" dirty="0" smtClean="0"/>
              <a:t>Měnit pořadí případů v části listu</a:t>
            </a:r>
          </a:p>
          <a:p>
            <a:r>
              <a:rPr lang="cs-CZ" dirty="0" smtClean="0"/>
              <a:t>Přepisovat nebo mazat původní data</a:t>
            </a:r>
          </a:p>
          <a:p>
            <a:pPr rtl="0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068" y="2367478"/>
            <a:ext cx="4744869" cy="43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13712"/>
            <a:ext cx="9131100" cy="432000"/>
          </a:xfrm>
        </p:spPr>
        <p:txBody>
          <a:bodyPr rtlCol="0"/>
          <a:lstStyle/>
          <a:p>
            <a:pPr rtl="0"/>
            <a:r>
              <a:rPr lang="cs-CZ" dirty="0" err="1" smtClean="0"/>
              <a:t>excel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224" y="1121219"/>
            <a:ext cx="3092819" cy="4837454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Co můžu klidně dělat v datovém souboru Excel</a:t>
            </a:r>
            <a:endParaRPr lang="cs-CZ" sz="3200" dirty="0"/>
          </a:p>
          <a:p>
            <a:pPr rtl="0"/>
            <a:r>
              <a:rPr lang="cs-CZ" dirty="0" smtClean="0"/>
              <a:t>Roztahovat, smrskávat buňky</a:t>
            </a:r>
            <a:endParaRPr lang="cs-CZ" dirty="0"/>
          </a:p>
          <a:p>
            <a:pPr rtl="0"/>
            <a:r>
              <a:rPr lang="cs-CZ" dirty="0" smtClean="0"/>
              <a:t>Používat barvy</a:t>
            </a:r>
            <a:endParaRPr lang="cs-CZ" dirty="0"/>
          </a:p>
          <a:p>
            <a:pPr rtl="0"/>
            <a:r>
              <a:rPr lang="cs-CZ" dirty="0" smtClean="0"/>
              <a:t>Připojovat poznámky</a:t>
            </a:r>
          </a:p>
          <a:p>
            <a:pPr rtl="0"/>
            <a:r>
              <a:rPr lang="cs-CZ" dirty="0" smtClean="0"/>
              <a:t>Kotvit lišty</a:t>
            </a:r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16" y="143599"/>
            <a:ext cx="7280608" cy="65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3" y="1566328"/>
            <a:ext cx="11958740" cy="51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 smtClean="0"/>
              <a:t>Kontrola dat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Hledání chyb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 smtClean="0"/>
              <a:t>Od testu k datům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…dlouhá cesta…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Excel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864" y="1343906"/>
            <a:ext cx="5219329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Jak najít chybu v datech?</a:t>
            </a:r>
            <a:endParaRPr lang="cs-CZ" sz="3200" dirty="0"/>
          </a:p>
          <a:p>
            <a:pPr rtl="0"/>
            <a:r>
              <a:rPr lang="cs-CZ" dirty="0" smtClean="0"/>
              <a:t>Grafy, odlehlé hodnoty</a:t>
            </a:r>
            <a:endParaRPr lang="cs-CZ" dirty="0"/>
          </a:p>
          <a:p>
            <a:pPr rtl="0"/>
            <a:r>
              <a:rPr lang="cs-CZ" dirty="0" smtClean="0"/>
              <a:t>Rozumné rozmezí</a:t>
            </a:r>
            <a:endParaRPr lang="cs-CZ" dirty="0"/>
          </a:p>
          <a:p>
            <a:r>
              <a:rPr lang="cs-CZ" dirty="0" smtClean="0"/>
              <a:t>Divné výsledky</a:t>
            </a:r>
          </a:p>
          <a:p>
            <a:pPr rtl="0"/>
            <a:r>
              <a:rPr lang="cs-CZ" dirty="0" smtClean="0"/>
              <a:t>Vedoucí práce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774" y="341717"/>
            <a:ext cx="4152478" cy="49358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5" y="3885249"/>
            <a:ext cx="5153025" cy="27908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420" y="3565999"/>
            <a:ext cx="3739563" cy="299640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758462" y="6352224"/>
            <a:ext cx="1215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0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Excel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864" y="1343906"/>
            <a:ext cx="5219329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Co s chybějící hodnotou?</a:t>
            </a:r>
            <a:endParaRPr lang="cs-CZ" sz="3200" dirty="0"/>
          </a:p>
          <a:p>
            <a:pPr rtl="0"/>
            <a:r>
              <a:rPr lang="cs-CZ" dirty="0" smtClean="0"/>
              <a:t>Dohledat, </a:t>
            </a:r>
            <a:r>
              <a:rPr lang="cs-CZ" dirty="0" err="1" smtClean="0"/>
              <a:t>dozjistit</a:t>
            </a:r>
            <a:r>
              <a:rPr lang="cs-CZ" dirty="0" smtClean="0"/>
              <a:t>, doměřit</a:t>
            </a:r>
          </a:p>
          <a:p>
            <a:pPr rtl="0"/>
            <a:r>
              <a:rPr lang="cs-CZ" dirty="0" smtClean="0"/>
              <a:t>Kdy (ne)vadí, že chybí</a:t>
            </a:r>
            <a:endParaRPr lang="cs-CZ" dirty="0"/>
          </a:p>
          <a:p>
            <a:pPr rtl="0"/>
            <a:r>
              <a:rPr lang="cs-CZ" dirty="0" smtClean="0"/>
              <a:t>Dopočítávání průměrů – z čeho?</a:t>
            </a:r>
            <a:endParaRPr lang="cs-CZ" dirty="0"/>
          </a:p>
          <a:p>
            <a:r>
              <a:rPr lang="cs-CZ" dirty="0" smtClean="0"/>
              <a:t>Vyřazování případů – z čeho? – mazat nebo nemazat?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039" y="648000"/>
            <a:ext cx="4152478" cy="49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54" y="0"/>
            <a:ext cx="7982857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2853" y="432079"/>
            <a:ext cx="27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DATA?!</a:t>
            </a:r>
            <a:endParaRPr lang="cs-CZ" sz="4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3191" y="3185327"/>
            <a:ext cx="251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Takhle nějak začínám…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7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2853" y="432079"/>
            <a:ext cx="27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DATA!</a:t>
            </a:r>
            <a:endParaRPr lang="cs-CZ" sz="4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7" y="75394"/>
            <a:ext cx="9067759" cy="67122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8319" y="2984360"/>
            <a:ext cx="251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Takhle nějak chci končit…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6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Datový soubor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216" y="1343906"/>
            <a:ext cx="5831977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Jaké proměnné mají být v (skoro každém) datovém souboru</a:t>
            </a:r>
            <a:endParaRPr lang="cs-CZ" sz="3200" dirty="0"/>
          </a:p>
          <a:p>
            <a:pPr rtl="0"/>
            <a:r>
              <a:rPr lang="cs-CZ" dirty="0" smtClean="0"/>
              <a:t>Identifikační proměnná</a:t>
            </a:r>
            <a:endParaRPr lang="cs-CZ" dirty="0"/>
          </a:p>
          <a:p>
            <a:pPr rtl="0"/>
            <a:r>
              <a:rPr lang="cs-CZ" dirty="0" smtClean="0"/>
              <a:t>Demografické proměnné</a:t>
            </a:r>
          </a:p>
          <a:p>
            <a:pPr rtl="0"/>
            <a:r>
              <a:rPr lang="cs-CZ" dirty="0" smtClean="0"/>
              <a:t>Vysvětlující/nezávislé proměnné / kategorie</a:t>
            </a:r>
            <a:endParaRPr lang="cs-CZ" dirty="0"/>
          </a:p>
          <a:p>
            <a:r>
              <a:rPr lang="cs-CZ" dirty="0" smtClean="0"/>
              <a:t>Odpovědi / hodnoty </a:t>
            </a: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r="14361"/>
          <a:stretch>
            <a:fillRect/>
          </a:stretch>
        </p:blipFill>
        <p:spPr/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93" y="1343906"/>
            <a:ext cx="4171545" cy="3933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Odpovědi?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216" y="1343906"/>
            <a:ext cx="5831977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Proč a jak je mám opisovat?</a:t>
            </a:r>
            <a:endParaRPr lang="cs-CZ" sz="3200" dirty="0"/>
          </a:p>
          <a:p>
            <a:pPr rtl="0"/>
            <a:r>
              <a:rPr lang="cs-CZ" dirty="0" smtClean="0"/>
              <a:t>Záleží na typu škály!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8" b="12828"/>
          <a:stretch>
            <a:fillRect/>
          </a:stretch>
        </p:blipFill>
        <p:spPr>
          <a:xfrm>
            <a:off x="6615485" y="1344803"/>
            <a:ext cx="4682234" cy="49279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škály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cs-CZ" dirty="0" smtClean="0"/>
              <a:t>Jakému typu škály odpovídá moje proměnná? 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406403"/>
            <a:ext cx="2793521" cy="573332"/>
          </a:xfrm>
        </p:spPr>
        <p:txBody>
          <a:bodyPr rtlCol="0"/>
          <a:lstStyle/>
          <a:p>
            <a:pPr rtl="0"/>
            <a:r>
              <a:rPr lang="cs-CZ" dirty="0" smtClean="0"/>
              <a:t>Spojitá (</a:t>
            </a:r>
            <a:r>
              <a:rPr lang="cs-CZ" dirty="0" err="1" smtClean="0"/>
              <a:t>continuous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882" y="2120327"/>
            <a:ext cx="2833635" cy="2509948"/>
          </a:xfrm>
        </p:spPr>
        <p:txBody>
          <a:bodyPr rtlCol="0"/>
          <a:lstStyle/>
          <a:p>
            <a:pPr rtl="0"/>
            <a:r>
              <a:rPr lang="cs-CZ" dirty="0" smtClean="0">
                <a:solidFill>
                  <a:schemeClr val="tx1"/>
                </a:solidFill>
              </a:rPr>
              <a:t>Číselná řada, kde stejný číselný rozdíl reprezentuje stejný reálný rozdíl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Intervalová nebo </a:t>
            </a:r>
            <a:r>
              <a:rPr lang="cs-CZ" dirty="0">
                <a:solidFill>
                  <a:schemeClr val="tx1"/>
                </a:solidFill>
              </a:rPr>
              <a:t>poměrová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Lidé měřící 158 a 160 cm mají stejný rozdíl jako lidé měřící 177 a 179 cm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Hodnoty měrných jednotek - délka, váha, teplota, čas...; četnost, podíl, počet …</a:t>
            </a:r>
            <a:endParaRPr lang="cs-CZ" dirty="0">
              <a:solidFill>
                <a:schemeClr val="tx1"/>
              </a:solidFill>
            </a:endParaRPr>
          </a:p>
          <a:p>
            <a:pPr lvl="1" rtl="0"/>
            <a:r>
              <a:rPr lang="cs-CZ" dirty="0" smtClean="0">
                <a:solidFill>
                  <a:schemeClr val="tx1"/>
                </a:solidFill>
              </a:rPr>
              <a:t>Může a nemusí zahrnovat jen celá čísla </a:t>
            </a:r>
          </a:p>
          <a:p>
            <a:pPr lvl="1" rtl="0"/>
            <a:r>
              <a:rPr lang="cs-CZ" dirty="0" smtClean="0">
                <a:solidFill>
                  <a:schemeClr val="tx1"/>
                </a:solidFill>
              </a:rPr>
              <a:t>Může a nemusí mít normální rozdělení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Vždy zapisuju jako číslo.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Stejná (jedna) jednotka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Jednotka v legendě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8629" y="1407163"/>
            <a:ext cx="2798349" cy="572572"/>
          </a:xfrm>
        </p:spPr>
        <p:txBody>
          <a:bodyPr rtlCol="0"/>
          <a:lstStyle/>
          <a:p>
            <a:pPr rtl="0"/>
            <a:r>
              <a:rPr lang="cs-CZ" dirty="0" smtClean="0"/>
              <a:t>Ordinální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9287" y="2110275"/>
            <a:ext cx="2798349" cy="2520000"/>
          </a:xfrm>
        </p:spPr>
        <p:txBody>
          <a:bodyPr rtlCol="0"/>
          <a:lstStyle/>
          <a:p>
            <a:pPr rtl="0"/>
            <a:r>
              <a:rPr lang="cs-CZ" dirty="0" smtClean="0"/>
              <a:t>Hodnoty není možné seřadit</a:t>
            </a:r>
          </a:p>
          <a:p>
            <a:pPr rtl="0"/>
            <a:r>
              <a:rPr lang="cs-CZ" dirty="0" smtClean="0"/>
              <a:t>Reprezentují kvalitativní kategorie</a:t>
            </a:r>
            <a:endParaRPr lang="cs-CZ" dirty="0"/>
          </a:p>
          <a:p>
            <a:pPr lvl="1" rtl="0"/>
            <a:r>
              <a:rPr lang="cs-CZ" dirty="0" smtClean="0"/>
              <a:t>Studenti – ženy na mateřské – pracující </a:t>
            </a:r>
          </a:p>
          <a:p>
            <a:pPr lvl="1" rtl="0"/>
            <a:r>
              <a:rPr lang="cs-CZ" dirty="0" smtClean="0"/>
              <a:t>Sangvinik – cholerik – flegmatik – melancholik</a:t>
            </a:r>
          </a:p>
          <a:p>
            <a:pPr lvl="1" rtl="0"/>
            <a:r>
              <a:rPr lang="cs-CZ" dirty="0" smtClean="0"/>
              <a:t>Ano – ne – nevím </a:t>
            </a:r>
          </a:p>
          <a:p>
            <a:r>
              <a:rPr lang="cs-CZ" dirty="0" smtClean="0"/>
              <a:t>Můžu zapsat jako text nebo jako číslo</a:t>
            </a:r>
          </a:p>
          <a:p>
            <a:pPr lvl="1"/>
            <a:r>
              <a:rPr lang="cs-CZ" dirty="0" smtClean="0"/>
              <a:t>Text musí být přesně stejný pro kategorii</a:t>
            </a:r>
          </a:p>
          <a:p>
            <a:pPr lvl="1"/>
            <a:r>
              <a:rPr lang="cs-CZ" dirty="0" smtClean="0"/>
              <a:t>Když použiju číslo, legenda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 txBox="1">
            <a:spLocks/>
          </p:cNvSpPr>
          <p:nvPr/>
        </p:nvSpPr>
        <p:spPr>
          <a:xfrm>
            <a:off x="6629287" y="1406403"/>
            <a:ext cx="3208907" cy="57257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36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Nominální (kategoriální)</a:t>
            </a:r>
            <a:endParaRPr lang="cs-CZ" dirty="0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 txBox="1">
            <a:spLocks/>
          </p:cNvSpPr>
          <p:nvPr/>
        </p:nvSpPr>
        <p:spPr>
          <a:xfrm>
            <a:off x="3526631" y="2110275"/>
            <a:ext cx="2798349" cy="25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Hodnoty je možné seřadit </a:t>
            </a:r>
          </a:p>
          <a:p>
            <a:pPr lvl="1"/>
            <a:r>
              <a:rPr lang="cs-CZ" dirty="0" smtClean="0"/>
              <a:t>Ale není jisté, že intervaly mezi následujícími hodnotami jsou reálně stejné</a:t>
            </a:r>
          </a:p>
          <a:p>
            <a:pPr lvl="1"/>
            <a:r>
              <a:rPr lang="cs-CZ" dirty="0" smtClean="0"/>
              <a:t>Vůbec – málo – středně – hodně – velmi (1-2-3-4-5)</a:t>
            </a:r>
          </a:p>
          <a:p>
            <a:pPr lvl="1"/>
            <a:r>
              <a:rPr lang="cs-CZ" dirty="0" smtClean="0"/>
              <a:t>Jednou týdně – 2x týdně – více než 2x týdně – více než 4x týdně – denně</a:t>
            </a:r>
          </a:p>
          <a:p>
            <a:r>
              <a:rPr lang="cs-CZ" dirty="0" smtClean="0"/>
              <a:t>Dotazníkové hodnotící škály, známky ve škole, IQ?, stupeň vzdělání…</a:t>
            </a:r>
          </a:p>
          <a:p>
            <a:r>
              <a:rPr lang="cs-CZ" dirty="0" smtClean="0"/>
              <a:t>Vždy zapisuju jako číslo</a:t>
            </a:r>
          </a:p>
          <a:p>
            <a:r>
              <a:rPr lang="cs-CZ" dirty="0" smtClean="0"/>
              <a:t>Jednoznačné určení čísel na škále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 txBox="1">
            <a:spLocks/>
          </p:cNvSpPr>
          <p:nvPr/>
        </p:nvSpPr>
        <p:spPr>
          <a:xfrm>
            <a:off x="10140503" y="1406403"/>
            <a:ext cx="1427827" cy="57257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36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15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Binární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 txBox="1">
            <a:spLocks/>
          </p:cNvSpPr>
          <p:nvPr/>
        </p:nvSpPr>
        <p:spPr>
          <a:xfrm>
            <a:off x="10048352" y="2110275"/>
            <a:ext cx="1959428" cy="2510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Speciální případ nominální škály (ale i ordinální a intervalové)</a:t>
            </a:r>
          </a:p>
          <a:p>
            <a:pPr lvl="1"/>
            <a:r>
              <a:rPr lang="cs-CZ" dirty="0" smtClean="0"/>
              <a:t>Muži - ženy</a:t>
            </a:r>
          </a:p>
          <a:p>
            <a:pPr lvl="1"/>
            <a:r>
              <a:rPr lang="cs-CZ" dirty="0" smtClean="0"/>
              <a:t>Ano – ne </a:t>
            </a:r>
          </a:p>
          <a:p>
            <a:pPr lvl="1"/>
            <a:r>
              <a:rPr lang="cs-CZ" dirty="0" smtClean="0"/>
              <a:t>Úspěch-neúspěch</a:t>
            </a:r>
          </a:p>
          <a:p>
            <a:r>
              <a:rPr lang="cs-CZ" dirty="0" smtClean="0"/>
              <a:t>Zápis číslem má řadu výhod - lze provádět statistiku</a:t>
            </a:r>
          </a:p>
          <a:p>
            <a:pPr lvl="1"/>
            <a:r>
              <a:rPr lang="cs-CZ" dirty="0" smtClean="0"/>
              <a:t>Text možno použít, musí být přesně stejný pro kategorii</a:t>
            </a:r>
          </a:p>
          <a:p>
            <a:pPr lvl="1"/>
            <a:r>
              <a:rPr lang="cs-CZ" dirty="0" smtClean="0"/>
              <a:t>Když použiju číslo, legenda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64" y="365761"/>
            <a:ext cx="7275918" cy="63103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21289"/>
              </p:ext>
            </p:extLst>
          </p:nvPr>
        </p:nvGraphicFramePr>
        <p:xfrm>
          <a:off x="9510206" y="2954215"/>
          <a:ext cx="1574800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7277244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5388203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pohlaví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gender(1m_2z)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397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7589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4944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596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98699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1427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3311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99381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5554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7262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84124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626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Odpovědi?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216" y="1343906"/>
            <a:ext cx="5831977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Jak je to s dotazníky administrovanými online?</a:t>
            </a:r>
            <a:endParaRPr lang="cs-CZ" sz="3200" dirty="0"/>
          </a:p>
          <a:p>
            <a:pPr rtl="0"/>
            <a:r>
              <a:rPr lang="cs-CZ" dirty="0" smtClean="0"/>
              <a:t>Výstup </a:t>
            </a:r>
            <a:r>
              <a:rPr lang="cs-CZ" dirty="0" err="1" smtClean="0"/>
              <a:t>Qualtricsu</a:t>
            </a:r>
            <a:endParaRPr lang="cs-CZ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4" y="2780777"/>
            <a:ext cx="7539991" cy="40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6dc4bcd6-49db-4c07-9060-8acfc67cef9f"/>
    <ds:schemaRef ds:uri="http://purl.org/dc/terms/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679</Words>
  <Application>Microsoft Office PowerPoint</Application>
  <PresentationFormat>Širokoúhlá obrazovka</PresentationFormat>
  <Paragraphs>203</Paragraphs>
  <Slides>21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Motiv Office</vt:lpstr>
      <vt:lpstr>tabularizace dat</vt:lpstr>
      <vt:lpstr>Od testu k datům</vt:lpstr>
      <vt:lpstr>Prezentace aplikace PowerPoint</vt:lpstr>
      <vt:lpstr>Prezentace aplikace PowerPoint</vt:lpstr>
      <vt:lpstr>Datový soubor</vt:lpstr>
      <vt:lpstr>Odpovědi?</vt:lpstr>
      <vt:lpstr>škály</vt:lpstr>
      <vt:lpstr>Prezentace aplikace PowerPoint</vt:lpstr>
      <vt:lpstr>Odpovědi?</vt:lpstr>
      <vt:lpstr>Odpovědi?</vt:lpstr>
      <vt:lpstr>Datový soubor</vt:lpstr>
      <vt:lpstr>Datový soubor</vt:lpstr>
      <vt:lpstr>Datový soubor</vt:lpstr>
      <vt:lpstr>Excel</vt:lpstr>
      <vt:lpstr>excel</vt:lpstr>
      <vt:lpstr>excel</vt:lpstr>
      <vt:lpstr>excel</vt:lpstr>
      <vt:lpstr>Prezentace aplikace PowerPoint</vt:lpstr>
      <vt:lpstr>Kontrola dat</vt:lpstr>
      <vt:lpstr>Excel</vt:lpstr>
      <vt:lpstr>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2021-05-05T13:34:07Z</dcterms:modified>
</cp:coreProperties>
</file>