
<file path=[Content_Types].xml><?xml version="1.0" encoding="utf-8"?>
<Types xmlns="http://schemas.openxmlformats.org/package/2006/content-types"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29"/>
  </p:notesMasterIdLst>
  <p:sldIdLst>
    <p:sldId id="256" r:id="rId5"/>
    <p:sldId id="257" r:id="rId6"/>
    <p:sldId id="258" r:id="rId7"/>
    <p:sldId id="259" r:id="rId8"/>
    <p:sldId id="260" r:id="rId9"/>
    <p:sldId id="280" r:id="rId10"/>
    <p:sldId id="277" r:id="rId11"/>
    <p:sldId id="261" r:id="rId12"/>
    <p:sldId id="276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  <p:sldId id="274" r:id="rId26"/>
    <p:sldId id="279" r:id="rId27"/>
    <p:sldId id="278" r:id="rId2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40E6CA9-8113-445F-BFFF-EEFDB5824368}" v="4061" dt="2020-12-01T12:42:37.796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16" d="100"/>
          <a:sy n="116" d="100"/>
        </p:scale>
        <p:origin x="276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microsoft.com/office/2015/10/relationships/revisionInfo" Target="revisionInfo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CEAB501-EE3D-4F1B-9AA9-24C5969668D3}" type="datetimeFigureOut">
              <a:rPr lang="cs-CZ" smtClean="0"/>
              <a:t>01.12.2020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580902-C687-4214-89F1-D32FD3DB6AE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78562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580902-C687-4214-89F1-D32FD3DB6AE7}" type="slidenum">
              <a:rPr lang="cs-CZ" smtClean="0"/>
              <a:t>13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7636207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 algn="ctr">
              <a:defRPr sz="3800">
                <a:solidFill>
                  <a:srgbClr val="262626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5194" y="4352544"/>
            <a:ext cx="6801612" cy="1239894"/>
          </a:xfrm>
          <a:noFill/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999518-21E9-4316-87C2-D0691E99CE73}" type="datetimeFigureOut">
              <a:rPr lang="cs-CZ" smtClean="0"/>
              <a:t>01.12.2020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C1B278-7CC8-4A43-A3C6-38AA2F4E02B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430454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999518-21E9-4316-87C2-D0691E99CE73}" type="datetimeFigureOut">
              <a:rPr lang="cs-CZ" smtClean="0"/>
              <a:t>01.12.2020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C1B278-7CC8-4A43-A3C6-38AA2F4E02B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490730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3112" y="937260"/>
            <a:ext cx="1298608" cy="4983480"/>
          </a:xfrm>
        </p:spPr>
        <p:txBody>
          <a:bodyPr vert="eaVert"/>
          <a:lstStyle/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31136" y="937260"/>
            <a:ext cx="6198489" cy="4983480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999518-21E9-4316-87C2-D0691E99CE73}" type="datetimeFigureOut">
              <a:rPr lang="cs-CZ" smtClean="0"/>
              <a:t>01.12.2020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C1B278-7CC8-4A43-A3C6-38AA2F4E02B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764724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999518-21E9-4316-87C2-D0691E99CE73}" type="datetimeFigureOut">
              <a:rPr lang="cs-CZ" smtClean="0"/>
              <a:t>01.12.2020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C1B278-7CC8-4A43-A3C6-38AA2F4E02B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61237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>
              <a:defRPr sz="3800">
                <a:solidFill>
                  <a:srgbClr val="262626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95194" y="4352465"/>
            <a:ext cx="6801612" cy="1265082"/>
          </a:xfrm>
        </p:spPr>
        <p:txBody>
          <a:bodyPr anchor="t" anchorCtr="1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999518-21E9-4316-87C2-D0691E99CE73}" type="datetimeFigureOut">
              <a:rPr lang="cs-CZ" smtClean="0"/>
              <a:t>01.12.2020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C1B278-7CC8-4A43-A3C6-38AA2F4E02B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613691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81912" y="2638044"/>
            <a:ext cx="4271771" cy="3101982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38315" y="2638044"/>
            <a:ext cx="4270247" cy="3101982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999518-21E9-4316-87C2-D0691E99CE73}" type="datetimeFigureOut">
              <a:rPr lang="cs-CZ" smtClean="0"/>
              <a:t>01.12.2020</a:t>
            </a:fld>
            <a:endParaRPr lang="cs-CZ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C1B278-7CC8-4A43-A3C6-38AA2F4E02B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370183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8343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83436" y="3143250"/>
            <a:ext cx="4270248" cy="2596776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38316" y="3143250"/>
            <a:ext cx="4253484" cy="2596776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33831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999518-21E9-4316-87C2-D0691E99CE73}" type="datetimeFigureOut">
              <a:rPr lang="cs-CZ" smtClean="0"/>
              <a:t>01.12.2020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C1B278-7CC8-4A43-A3C6-38AA2F4E02B6}" type="slidenum">
              <a:rPr lang="cs-CZ" smtClean="0"/>
              <a:t>‹#›</a:t>
            </a:fld>
            <a:endParaRPr lang="cs-CZ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88955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999518-21E9-4316-87C2-D0691E99CE73}" type="datetimeFigureOut">
              <a:rPr lang="cs-CZ" smtClean="0"/>
              <a:t>01.12.2020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C1B278-7CC8-4A43-A3C6-38AA2F4E02B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650778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999518-21E9-4316-87C2-D0691E99CE73}" type="datetimeFigureOut">
              <a:rPr lang="cs-CZ" smtClean="0"/>
              <a:t>01.12.2020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C1B278-7CC8-4A43-A3C6-38AA2F4E02B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792793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4672" y="2243828"/>
            <a:ext cx="4486656" cy="1141497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rm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36080" y="804672"/>
            <a:ext cx="4815840" cy="5248656"/>
          </a:xfrm>
        </p:spPr>
        <p:txBody>
          <a:bodyPr>
            <a:normAutofit/>
          </a:bodyPr>
          <a:lstStyle>
            <a:lvl1pPr>
              <a:defRPr sz="1900">
                <a:solidFill>
                  <a:schemeClr val="tx1"/>
                </a:solidFill>
              </a:defRPr>
            </a:lvl1pPr>
            <a:lvl2pPr>
              <a:defRPr sz="1600">
                <a:solidFill>
                  <a:schemeClr val="tx1"/>
                </a:solidFill>
              </a:defRPr>
            </a:lvl2pPr>
            <a:lvl3pPr>
              <a:defRPr sz="16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6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999518-21E9-4316-87C2-D0691E99CE73}" type="datetimeFigureOut">
              <a:rPr lang="cs-CZ" smtClean="0"/>
              <a:t>01.12.2020</a:t>
            </a:fld>
            <a:endParaRPr lang="cs-CZ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cs-CZ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C1B278-7CC8-4A43-A3C6-38AA2F4E02B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315486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0" y="0"/>
            <a:ext cx="6095999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8523" y="2243828"/>
            <a:ext cx="4494998" cy="1134640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9" y="0"/>
            <a:ext cx="6102097" cy="6858000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>
                <a:solidFill>
                  <a:schemeClr val="bg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/>
              <a:t>Kliknutím na ikonu přidáte obrázek.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7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defRPr>
            </a:lvl1pPr>
          </a:lstStyle>
          <a:p>
            <a:fld id="{6F999518-21E9-4316-87C2-D0691E99CE73}" type="datetimeFigureOut">
              <a:rPr lang="cs-CZ" smtClean="0"/>
              <a:t>01.12.2020</a:t>
            </a:fld>
            <a:endParaRPr lang="cs-CZ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cs-CZ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C1B278-7CC8-4A43-A3C6-38AA2F4E02B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291143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black">
          <a:xfrm>
            <a:off x="2231136" y="964692"/>
            <a:ext cx="7729728" cy="1188720"/>
          </a:xfrm>
          <a:prstGeom prst="rect">
            <a:avLst/>
          </a:prstGeom>
          <a:solidFill>
            <a:srgbClr val="FFFFFF"/>
          </a:solidFill>
          <a:ln w="31750" cap="sq">
            <a:solidFill>
              <a:srgbClr val="404040"/>
            </a:solidFill>
            <a:miter lim="800000"/>
          </a:ln>
        </p:spPr>
        <p:txBody>
          <a:bodyPr vert="horz" lIns="182880" tIns="182880" rIns="182880" bIns="182880" rtlCol="0" anchor="ctr">
            <a:normAutofit/>
          </a:bodyPr>
          <a:lstStyle/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31136" y="2638044"/>
            <a:ext cx="7729728" cy="31019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fld id="{6F999518-21E9-4316-87C2-D0691E99CE73}" type="datetimeFigureOut">
              <a:rPr lang="cs-CZ" smtClean="0"/>
              <a:t>01.12.2020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600200" y="6236208"/>
            <a:ext cx="5901189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70000"/>
            </a:srgbClr>
          </a:solidFill>
        </p:spPr>
        <p:txBody>
          <a:bodyPr vert="horz" lIns="18288" tIns="45720" rIns="18288" bIns="45720" rtlCol="0" anchor="ctr">
            <a:noAutofit/>
          </a:bodyPr>
          <a:lstStyle>
            <a:lvl1pPr algn="ctr">
              <a:defRPr sz="1100" spc="0" baseline="0">
                <a:solidFill>
                  <a:srgbClr val="FFFFFF"/>
                </a:solidFill>
              </a:defRPr>
            </a:lvl1pPr>
          </a:lstStyle>
          <a:p>
            <a:fld id="{0AC1B278-7CC8-4A43-A3C6-38AA2F4E02B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497329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2800" kern="1200" cap="all" spc="200" baseline="0">
          <a:solidFill>
            <a:srgbClr val="262626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31286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8431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5735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882775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1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4" Type="http://schemas.openxmlformats.org/officeDocument/2006/relationships/image" Target="../media/image1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18.png"/><Relationship Id="rId4" Type="http://schemas.openxmlformats.org/officeDocument/2006/relationships/image" Target="../media/image1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4" Type="http://schemas.openxmlformats.org/officeDocument/2006/relationships/image" Target="../media/image19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video" Target="../media/media5.mp4"/><Relationship Id="rId1" Type="http://schemas.microsoft.com/office/2007/relationships/media" Target="../media/media5.mp4"/><Relationship Id="rId4" Type="http://schemas.openxmlformats.org/officeDocument/2006/relationships/image" Target="../media/image20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8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video" Target="../media/media6.mp4"/><Relationship Id="rId1" Type="http://schemas.microsoft.com/office/2007/relationships/media" Target="../media/media6.mp4"/><Relationship Id="rId4" Type="http://schemas.openxmlformats.org/officeDocument/2006/relationships/image" Target="../media/image23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video" Target="../media/media7.mp4"/><Relationship Id="rId1" Type="http://schemas.microsoft.com/office/2007/relationships/media" Target="../media/media7.mp4"/><Relationship Id="rId4" Type="http://schemas.openxmlformats.org/officeDocument/2006/relationships/image" Target="../media/image24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https://pixabay.com/images/id-3350778/" TargetMode="External"/><Relationship Id="rId2" Type="http://schemas.openxmlformats.org/officeDocument/2006/relationships/hyperlink" Target="https://is.cuni.cz/webapps/zzp/detail/178047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pixabay.com/images/id-884270/" TargetMode="External"/><Relationship Id="rId4" Type="http://schemas.openxmlformats.org/officeDocument/2006/relationships/hyperlink" Target="https://pixabay.com/images/id-1066717/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69575EC-30A2-482F-9124-B223F6A1D16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68301" y="2242402"/>
            <a:ext cx="11455399" cy="2373197"/>
          </a:xfrm>
        </p:spPr>
        <p:txBody>
          <a:bodyPr/>
          <a:lstStyle/>
          <a:p>
            <a:r>
              <a:rPr lang="cs-CZ" sz="2400"/>
              <a:t>PŘEDSTAVOVÉ SCHÉMA </a:t>
            </a:r>
            <a:r>
              <a:rPr lang="cs-CZ" sz="2400" b="1"/>
              <a:t>NÁDOBA</a:t>
            </a:r>
            <a:r>
              <a:rPr lang="cs-CZ" sz="2000" b="1"/>
              <a:t> </a:t>
            </a:r>
            <a:r>
              <a:rPr lang="cs-CZ" sz="2000"/>
              <a:t>V</a:t>
            </a:r>
            <a:r>
              <a:rPr lang="cs-CZ" sz="2400"/>
              <a:t> ČESKÉM ZNAKOVÉM JAZYCE</a:t>
            </a:r>
            <a:br>
              <a:rPr lang="cs-CZ" sz="3200"/>
            </a:br>
            <a:br>
              <a:rPr lang="cs-CZ" sz="1400"/>
            </a:br>
            <a:r>
              <a:rPr lang="cs-CZ" sz="1400"/>
              <a:t>BAKALÁŘSKÁ PRÁCE KARLY POKORNÉ</a:t>
            </a:r>
            <a:endParaRPr lang="cs-CZ"/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C660D878-F82C-47E4-8369-9D02EB0E8F80}"/>
              </a:ext>
            </a:extLst>
          </p:cNvPr>
          <p:cNvSpPr txBox="1"/>
          <p:nvPr/>
        </p:nvSpPr>
        <p:spPr>
          <a:xfrm>
            <a:off x="4112668" y="6174619"/>
            <a:ext cx="396666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cs-CZ" sz="1600">
                <a:solidFill>
                  <a:schemeClr val="bg1"/>
                </a:solidFill>
                <a:latin typeface="+mj-lt"/>
              </a:rPr>
              <a:t>Nela Jirsová, Eva Nováková, Pavlína Syrůčková</a:t>
            </a:r>
          </a:p>
          <a:p>
            <a:pPr algn="ctr"/>
            <a:r>
              <a:rPr lang="cs-CZ" sz="1600">
                <a:solidFill>
                  <a:schemeClr val="bg1"/>
                </a:solidFill>
                <a:latin typeface="+mj-lt"/>
              </a:rPr>
              <a:t>Videa:  Veronika </a:t>
            </a:r>
            <a:r>
              <a:rPr lang="cs-CZ" sz="1600" err="1">
                <a:solidFill>
                  <a:schemeClr val="bg1"/>
                </a:solidFill>
                <a:latin typeface="+mj-lt"/>
              </a:rPr>
              <a:t>Skohoutilová</a:t>
            </a:r>
            <a:endParaRPr lang="cs-CZ" sz="1600">
              <a:solidFill>
                <a:schemeClr val="bg1"/>
              </a:solidFill>
              <a:latin typeface="+mj-lt"/>
            </a:endParaRPr>
          </a:p>
          <a:p>
            <a:endParaRPr lang="cs-CZ" sz="160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37179636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C33976D1-3430-450C-A978-87A9A6E8E7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D6AAC78-7D86-415A-ADC1-2B47480796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249680" y="1248156"/>
            <a:ext cx="9692640" cy="4361688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2A658D9-F185-44F1-BA33-D50320D1D0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62228" y="1060704"/>
            <a:ext cx="10067544" cy="4736592"/>
          </a:xfrm>
          <a:prstGeom prst="rect">
            <a:avLst/>
          </a:prstGeom>
          <a:noFill/>
          <a:ln w="317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2C0D006E-FD5B-4ABA-B96C-210CCD2C91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1136" y="467418"/>
            <a:ext cx="7729728" cy="1188720"/>
          </a:xfrm>
          <a:solidFill>
            <a:srgbClr val="FFFFFF"/>
          </a:solidFill>
        </p:spPr>
        <p:txBody>
          <a:bodyPr>
            <a:normAutofit/>
          </a:bodyPr>
          <a:lstStyle/>
          <a:p>
            <a:r>
              <a:rPr lang="cs-CZ" b="1"/>
              <a:t>MLUVENÉ JAZYKY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825F3FB-916A-4963-946B-04B4E76264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06062" y="2291262"/>
            <a:ext cx="8779512" cy="2879256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cs-CZ">
                <a:solidFill>
                  <a:srgbClr val="404040"/>
                </a:solidFill>
              </a:rPr>
              <a:t>metajazyk – jazykové výrazy jsou nádoby; komunikace je posílání</a:t>
            </a:r>
            <a:br>
              <a:rPr lang="cs-CZ">
                <a:solidFill>
                  <a:srgbClr val="404040"/>
                </a:solidFill>
              </a:rPr>
            </a:br>
            <a:r>
              <a:rPr lang="cs-CZ">
                <a:solidFill>
                  <a:srgbClr val="404040"/>
                </a:solidFill>
              </a:rPr>
              <a:t>→ </a:t>
            </a:r>
            <a:r>
              <a:rPr lang="cs-CZ" i="1">
                <a:ea typeface="+mn-lt"/>
                <a:cs typeface="+mn-lt"/>
              </a:rPr>
              <a:t>Pokus se vtěsnat více myšlenek do méně slov. Pošli ty informace dál.</a:t>
            </a:r>
          </a:p>
          <a:p>
            <a:r>
              <a:rPr lang="cs-CZ">
                <a:solidFill>
                  <a:srgbClr val="262626"/>
                </a:solidFill>
              </a:rPr>
              <a:t>tělo je nádoba pro emoce</a:t>
            </a:r>
            <a:br>
              <a:rPr lang="cs-CZ">
                <a:solidFill>
                  <a:srgbClr val="262626"/>
                </a:solidFill>
              </a:rPr>
            </a:br>
            <a:r>
              <a:rPr lang="cs-CZ">
                <a:solidFill>
                  <a:srgbClr val="262626"/>
                </a:solidFill>
              </a:rPr>
              <a:t>→ </a:t>
            </a:r>
            <a:r>
              <a:rPr lang="cs-CZ" i="1">
                <a:ea typeface="+mn-lt"/>
                <a:cs typeface="+mn-lt"/>
              </a:rPr>
              <a:t>Byl plný hněvu. Nemohla v sobě udržet radost.</a:t>
            </a:r>
          </a:p>
          <a:p>
            <a:r>
              <a:rPr lang="cs-CZ">
                <a:solidFill>
                  <a:srgbClr val="262626"/>
                </a:solidFill>
              </a:rPr>
              <a:t>hněv je zvýšená teplota tekutiny v nádobě</a:t>
            </a:r>
            <a:br>
              <a:rPr lang="cs-CZ">
                <a:solidFill>
                  <a:srgbClr val="262626"/>
                </a:solidFill>
              </a:rPr>
            </a:br>
            <a:r>
              <a:rPr lang="cs-CZ">
                <a:solidFill>
                  <a:srgbClr val="262626"/>
                </a:solidFill>
              </a:rPr>
              <a:t>→ </a:t>
            </a:r>
            <a:r>
              <a:rPr lang="cs-CZ" i="1">
                <a:solidFill>
                  <a:srgbClr val="262626"/>
                </a:solidFill>
              </a:rPr>
              <a:t>Vaří se mi krev. Kypěla vzteky.</a:t>
            </a:r>
          </a:p>
          <a:p>
            <a:r>
              <a:rPr lang="cs-CZ">
                <a:solidFill>
                  <a:srgbClr val="262626"/>
                </a:solidFill>
              </a:rPr>
              <a:t>já jako nádoba, já je nádoba pro subjekt</a:t>
            </a:r>
            <a:br>
              <a:rPr lang="cs-CZ">
                <a:solidFill>
                  <a:srgbClr val="262626"/>
                </a:solidFill>
              </a:rPr>
            </a:br>
            <a:r>
              <a:rPr lang="cs-CZ">
                <a:solidFill>
                  <a:srgbClr val="262626"/>
                </a:solidFill>
              </a:rPr>
              <a:t>→ </a:t>
            </a:r>
            <a:r>
              <a:rPr lang="cs-CZ" i="1">
                <a:solidFill>
                  <a:srgbClr val="262626"/>
                </a:solidFill>
              </a:rPr>
              <a:t>Byl jsem úplně bez sebe. Byl mimo.</a:t>
            </a:r>
          </a:p>
        </p:txBody>
      </p:sp>
      <p:pic>
        <p:nvPicPr>
          <p:cNvPr id="7" name="Obrázek 6" descr="Obsah obrázku silueta&#10;&#10;Popis byl vytvořen automaticky">
            <a:extLst>
              <a:ext uri="{FF2B5EF4-FFF2-40B4-BE49-F238E27FC236}">
                <a16:creationId xmlns:a16="http://schemas.microsoft.com/office/drawing/2014/main" id="{E3B5CF82-86FB-492E-9F5A-45C54C720FA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65932" y="931614"/>
            <a:ext cx="3104788" cy="5458968"/>
          </a:xfrm>
          <a:prstGeom prst="rect">
            <a:avLst/>
          </a:prstGeom>
        </p:spPr>
      </p:pic>
      <p:sp>
        <p:nvSpPr>
          <p:cNvPr id="11" name="TextovéPole 10">
            <a:extLst>
              <a:ext uri="{FF2B5EF4-FFF2-40B4-BE49-F238E27FC236}">
                <a16:creationId xmlns:a16="http://schemas.microsoft.com/office/drawing/2014/main" id="{38E14B9F-1FB1-47FB-975D-9B0FCA7361FC}"/>
              </a:ext>
            </a:extLst>
          </p:cNvPr>
          <p:cNvSpPr txBox="1"/>
          <p:nvPr/>
        </p:nvSpPr>
        <p:spPr>
          <a:xfrm>
            <a:off x="8894942" y="5356521"/>
            <a:ext cx="548548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050"/>
              <a:t>Obr. 6</a:t>
            </a:r>
          </a:p>
        </p:txBody>
      </p:sp>
    </p:spTree>
    <p:extLst>
      <p:ext uri="{BB962C8B-B14F-4D97-AF65-F5344CB8AC3E}">
        <p14:creationId xmlns:p14="http://schemas.microsoft.com/office/powerpoint/2010/main" val="196263630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C0D006E-FD5B-4ABA-B96C-210CCD2C91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4671" y="964692"/>
            <a:ext cx="5928637" cy="1188720"/>
          </a:xfrm>
        </p:spPr>
        <p:txBody>
          <a:bodyPr>
            <a:normAutofit/>
          </a:bodyPr>
          <a:lstStyle/>
          <a:p>
            <a:r>
              <a:rPr lang="cs-CZ" b="1"/>
              <a:t>CIZÍ ZNAKOVÉ JAZYKY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825F3FB-916A-4963-946B-04B4E76264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4672" y="2458127"/>
            <a:ext cx="6729645" cy="3281900"/>
          </a:xfr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90000"/>
              </a:lnSpc>
            </a:pPr>
            <a:r>
              <a:rPr lang="cs-CZ" sz="1100" b="1"/>
              <a:t>ASL – MYSL JE NÁDOBA, MYŠLENKY JSOU PŘEDMĚTY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cs-CZ" sz="1100">
                <a:ea typeface="+mn-lt"/>
                <a:cs typeface="+mn-lt"/>
              </a:rPr>
              <a:t>→ znaky související s myšlením - oblast čela (REMEMBER, THINK)</a:t>
            </a:r>
            <a:endParaRPr lang="cs-CZ" sz="1100"/>
          </a:p>
          <a:p>
            <a:pPr marL="0" indent="0">
              <a:lnSpc>
                <a:spcPct val="90000"/>
              </a:lnSpc>
              <a:buNone/>
            </a:pPr>
            <a:r>
              <a:rPr lang="cs-CZ" sz="1100">
                <a:ea typeface="+mn-lt"/>
                <a:cs typeface="+mn-lt"/>
              </a:rPr>
              <a:t>→ místem emocí - hruď (BE-TOUCHED, BOIL-INSIDE)</a:t>
            </a:r>
            <a:endParaRPr lang="cs-CZ" sz="1100"/>
          </a:p>
          <a:p>
            <a:pPr marL="0" indent="0">
              <a:lnSpc>
                <a:spcPct val="90000"/>
              </a:lnSpc>
              <a:buNone/>
            </a:pPr>
            <a:endParaRPr lang="cs-CZ" sz="1100"/>
          </a:p>
          <a:p>
            <a:pPr>
              <a:lnSpc>
                <a:spcPct val="90000"/>
              </a:lnSpc>
            </a:pPr>
            <a:r>
              <a:rPr lang="cs-CZ" sz="1100" b="1"/>
              <a:t>CSL – MYSL JE TĚLO, MYŠLENKY A EMOCE JSOU TEKUTINY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cs-CZ" sz="1100">
                <a:ea typeface="+mn-lt"/>
                <a:cs typeface="+mn-lt"/>
              </a:rPr>
              <a:t>→ trup - místem emocí i myšlenek (EXPRESSAR)</a:t>
            </a:r>
            <a:endParaRPr lang="cs-CZ" sz="1100"/>
          </a:p>
          <a:p>
            <a:pPr marL="0" indent="0">
              <a:lnSpc>
                <a:spcPct val="90000"/>
              </a:lnSpc>
              <a:buNone/>
            </a:pPr>
            <a:r>
              <a:rPr lang="cs-CZ" sz="1100">
                <a:ea typeface="+mn-lt"/>
                <a:cs typeface="+mn-lt"/>
              </a:rPr>
              <a:t>→ pro pochopení metafor nutné sociokulturní znalosti (podobně LIS - italský ZJ) </a:t>
            </a:r>
            <a:endParaRPr lang="cs-CZ" sz="1100"/>
          </a:p>
          <a:p>
            <a:pPr marL="0" indent="0">
              <a:lnSpc>
                <a:spcPct val="90000"/>
              </a:lnSpc>
              <a:buNone/>
            </a:pPr>
            <a:endParaRPr lang="cs-CZ" sz="1100"/>
          </a:p>
          <a:p>
            <a:pPr>
              <a:lnSpc>
                <a:spcPct val="90000"/>
              </a:lnSpc>
            </a:pPr>
            <a:r>
              <a:rPr lang="cs-CZ" sz="1100" b="1"/>
              <a:t>BSL – MYSL JE NÁDOBA, MYŠLENKY JSOU PŘEDMĚTY, PAMATOVÁNÍ JE UCHOPENÍ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cs-CZ" sz="1100">
                <a:ea typeface="+mn-lt"/>
                <a:cs typeface="+mn-lt"/>
              </a:rPr>
              <a:t>→ trup - místem emocí + identity Neslyšících </a:t>
            </a:r>
            <a:endParaRPr lang="cs-CZ" sz="1100"/>
          </a:p>
          <a:p>
            <a:pPr>
              <a:lnSpc>
                <a:spcPct val="90000"/>
              </a:lnSpc>
            </a:pPr>
            <a:endParaRPr lang="cs-CZ" sz="110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E3BC0364-4B58-4841-A227-00A6A59E02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34656" y="-2"/>
            <a:ext cx="4657344" cy="685800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A029A1F4-D02D-48E4-9331-6870B23B4F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020813" y="479893"/>
            <a:ext cx="3685031" cy="5458969"/>
          </a:xfrm>
          <a:prstGeom prst="rect">
            <a:avLst/>
          </a:prstGeom>
          <a:noFill/>
          <a:ln w="317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D06A8CF3-711E-4C63-9DD5-53A2696C0D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186411" y="644485"/>
            <a:ext cx="3353835" cy="512978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Obrázek 8" descr="Obsah obrázku ramínko, kreslení&#10;&#10;Popis se vygeneroval automaticky.">
            <a:extLst>
              <a:ext uri="{FF2B5EF4-FFF2-40B4-BE49-F238E27FC236}">
                <a16:creationId xmlns:a16="http://schemas.microsoft.com/office/drawing/2014/main" id="{EB36BAEB-9D0D-457F-B138-43678576099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9013" r="1" b="1"/>
          <a:stretch/>
        </p:blipFill>
        <p:spPr>
          <a:xfrm>
            <a:off x="8351018" y="3012786"/>
            <a:ext cx="3026664" cy="2348100"/>
          </a:xfrm>
          <a:prstGeom prst="rect">
            <a:avLst/>
          </a:prstGeom>
        </p:spPr>
      </p:pic>
      <p:pic>
        <p:nvPicPr>
          <p:cNvPr id="4" name="Obrázek 7">
            <a:extLst>
              <a:ext uri="{FF2B5EF4-FFF2-40B4-BE49-F238E27FC236}">
                <a16:creationId xmlns:a16="http://schemas.microsoft.com/office/drawing/2014/main" id="{B1074AFE-6998-47D2-A115-5B7297FDBBE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886" r="-1" b="-1"/>
          <a:stretch/>
        </p:blipFill>
        <p:spPr>
          <a:xfrm>
            <a:off x="8499185" y="672764"/>
            <a:ext cx="3026664" cy="2348100"/>
          </a:xfrm>
          <a:prstGeom prst="rect">
            <a:avLst/>
          </a:prstGeom>
        </p:spPr>
      </p:pic>
      <p:sp>
        <p:nvSpPr>
          <p:cNvPr id="9" name="TextovéPole 8">
            <a:extLst>
              <a:ext uri="{FF2B5EF4-FFF2-40B4-BE49-F238E27FC236}">
                <a16:creationId xmlns:a16="http://schemas.microsoft.com/office/drawing/2014/main" id="{33E9C8C7-F78E-48A2-8318-C9831A4B5C19}"/>
              </a:ext>
            </a:extLst>
          </p:cNvPr>
          <p:cNvSpPr txBox="1"/>
          <p:nvPr/>
        </p:nvSpPr>
        <p:spPr>
          <a:xfrm>
            <a:off x="8354484" y="2724150"/>
            <a:ext cx="2743200" cy="27699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cs-CZ" sz="1200"/>
              <a:t>Tvar ruky C v ASL </a:t>
            </a:r>
            <a:endParaRPr lang="cs-CZ"/>
          </a:p>
        </p:txBody>
      </p:sp>
      <p:sp>
        <p:nvSpPr>
          <p:cNvPr id="10" name="TextovéPole 9">
            <a:extLst>
              <a:ext uri="{FF2B5EF4-FFF2-40B4-BE49-F238E27FC236}">
                <a16:creationId xmlns:a16="http://schemas.microsoft.com/office/drawing/2014/main" id="{1D624368-A52D-4347-9C7F-EC60C2C9941A}"/>
              </a:ext>
            </a:extLst>
          </p:cNvPr>
          <p:cNvSpPr txBox="1"/>
          <p:nvPr/>
        </p:nvSpPr>
        <p:spPr>
          <a:xfrm>
            <a:off x="8518525" y="5205942"/>
            <a:ext cx="2743200" cy="27699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cs-CZ" sz="1200">
                <a:ea typeface="+mn-lt"/>
                <a:cs typeface="+mn-lt"/>
              </a:rPr>
              <a:t>Tvar ruky Open 8 v ASL</a:t>
            </a:r>
            <a:endParaRPr lang="cs-CZ" sz="1200"/>
          </a:p>
        </p:txBody>
      </p:sp>
      <p:sp>
        <p:nvSpPr>
          <p:cNvPr id="18" name="TextovéPole 17">
            <a:extLst>
              <a:ext uri="{FF2B5EF4-FFF2-40B4-BE49-F238E27FC236}">
                <a16:creationId xmlns:a16="http://schemas.microsoft.com/office/drawing/2014/main" id="{AD3AFEF3-5750-4D05-A2EC-9DA7EC1692A8}"/>
              </a:ext>
            </a:extLst>
          </p:cNvPr>
          <p:cNvSpPr txBox="1"/>
          <p:nvPr/>
        </p:nvSpPr>
        <p:spPr>
          <a:xfrm>
            <a:off x="8499185" y="2918338"/>
            <a:ext cx="548548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050"/>
              <a:t>Obr. 7</a:t>
            </a:r>
          </a:p>
        </p:txBody>
      </p:sp>
      <p:sp>
        <p:nvSpPr>
          <p:cNvPr id="19" name="TextovéPole 18">
            <a:extLst>
              <a:ext uri="{FF2B5EF4-FFF2-40B4-BE49-F238E27FC236}">
                <a16:creationId xmlns:a16="http://schemas.microsoft.com/office/drawing/2014/main" id="{5B6D378A-4FAF-4FC9-A8A3-5FD3312DDAE3}"/>
              </a:ext>
            </a:extLst>
          </p:cNvPr>
          <p:cNvSpPr txBox="1"/>
          <p:nvPr/>
        </p:nvSpPr>
        <p:spPr>
          <a:xfrm>
            <a:off x="8518525" y="5409182"/>
            <a:ext cx="548548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050"/>
              <a:t>Obr. 8</a:t>
            </a:r>
          </a:p>
        </p:txBody>
      </p:sp>
    </p:spTree>
    <p:extLst>
      <p:ext uri="{BB962C8B-B14F-4D97-AF65-F5344CB8AC3E}">
        <p14:creationId xmlns:p14="http://schemas.microsoft.com/office/powerpoint/2010/main" val="105146458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C33976D1-3430-450C-A978-87A9A6E8E7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D6AAC78-7D86-415A-ADC1-2B47480796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249680" y="1248156"/>
            <a:ext cx="9692640" cy="4361688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2A658D9-F185-44F1-BA33-D50320D1D0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62228" y="1060704"/>
            <a:ext cx="10067544" cy="4736592"/>
          </a:xfrm>
          <a:prstGeom prst="rect">
            <a:avLst/>
          </a:prstGeom>
          <a:noFill/>
          <a:ln w="317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E8ABFD36-F45F-49E5-A170-62B55D278D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1136" y="467418"/>
            <a:ext cx="7729728" cy="1188720"/>
          </a:xfrm>
          <a:solidFill>
            <a:srgbClr val="FFFFFF"/>
          </a:solidFill>
        </p:spPr>
        <p:txBody>
          <a:bodyPr>
            <a:normAutofit/>
          </a:bodyPr>
          <a:lstStyle/>
          <a:p>
            <a:r>
              <a:rPr lang="cs-CZ" b="1"/>
              <a:t>ČESKÝ ZNAKOVÝ JAZYK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4EAF23F-14CD-4765-A4FA-7ED61C257F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42562" y="1920845"/>
            <a:ext cx="8906512" cy="3154422"/>
          </a:xfrm>
        </p:spPr>
        <p:txBody>
          <a:bodyPr vert="horz" lIns="91440" tIns="45720" rIns="91440" bIns="45720" rtlCol="0" anchor="t">
            <a:normAutofit fontScale="92500" lnSpcReduction="20000"/>
          </a:bodyPr>
          <a:lstStyle/>
          <a:p>
            <a:r>
              <a:rPr lang="cs-CZ" b="1">
                <a:solidFill>
                  <a:srgbClr val="404040"/>
                </a:solidFill>
              </a:rPr>
              <a:t>MYSL JE NÁDOBA, MYŠLENKY JSOU PŘEDMĚTY </a:t>
            </a:r>
          </a:p>
          <a:p>
            <a:r>
              <a:rPr lang="cs-CZ">
                <a:solidFill>
                  <a:srgbClr val="404040"/>
                </a:solidFill>
              </a:rPr>
              <a:t>znaky související s myšlením - oblast čela (PŘEMÝŠLET,  ZAPOMENOUT)</a:t>
            </a:r>
            <a:endParaRPr lang="cs-CZ"/>
          </a:p>
          <a:p>
            <a:r>
              <a:rPr lang="cs-CZ">
                <a:solidFill>
                  <a:srgbClr val="404040"/>
                </a:solidFill>
              </a:rPr>
              <a:t>časté užívání klasifikátorů držení (PAMATOVAT – rukou držíme myšlenky) </a:t>
            </a:r>
          </a:p>
          <a:p>
            <a:r>
              <a:rPr lang="cs-CZ">
                <a:solidFill>
                  <a:srgbClr val="404040"/>
                </a:solidFill>
              </a:rPr>
              <a:t>místem emocí - hruď (VZTEK) </a:t>
            </a:r>
          </a:p>
          <a:p>
            <a:endParaRPr lang="cs-CZ">
              <a:solidFill>
                <a:srgbClr val="404040"/>
              </a:solidFill>
            </a:endParaRPr>
          </a:p>
          <a:p>
            <a:r>
              <a:rPr lang="cs-CZ" b="1">
                <a:solidFill>
                  <a:srgbClr val="404040"/>
                </a:solidFill>
              </a:rPr>
              <a:t>3 TYPY FONOLOGICKÝCH STRUKTUR:</a:t>
            </a:r>
          </a:p>
          <a:p>
            <a:pPr marL="342900" indent="-342900">
              <a:buClrTx/>
              <a:buAutoNum type="arabicPeriod"/>
            </a:pPr>
            <a:r>
              <a:rPr lang="cs-CZ">
                <a:solidFill>
                  <a:srgbClr val="404040"/>
                </a:solidFill>
              </a:rPr>
              <a:t>směr dovnitř nádoby / směr z nádoby </a:t>
            </a:r>
          </a:p>
          <a:p>
            <a:pPr marL="342900" indent="-342900">
              <a:buClrTx/>
              <a:buAutoNum type="arabicPeriod"/>
            </a:pPr>
            <a:r>
              <a:rPr lang="cs-CZ">
                <a:solidFill>
                  <a:srgbClr val="404040"/>
                </a:solidFill>
              </a:rPr>
              <a:t>uvnitř nádoby </a:t>
            </a:r>
          </a:p>
          <a:p>
            <a:pPr marL="342900" indent="-342900">
              <a:buClrTx/>
              <a:buAutoNum type="arabicPeriod"/>
            </a:pPr>
            <a:r>
              <a:rPr lang="cs-CZ">
                <a:solidFill>
                  <a:srgbClr val="404040"/>
                </a:solidFill>
              </a:rPr>
              <a:t>metonymie</a:t>
            </a:r>
          </a:p>
          <a:p>
            <a:pPr marL="342900" indent="-342900">
              <a:buAutoNum type="arabicPeriod"/>
            </a:pPr>
            <a:endParaRPr lang="cs-CZ">
              <a:solidFill>
                <a:srgbClr val="40404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630680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>
            <a:extLst>
              <a:ext uri="{FF2B5EF4-FFF2-40B4-BE49-F238E27FC236}">
                <a16:creationId xmlns:a16="http://schemas.microsoft.com/office/drawing/2014/main" id="{DD593426-072D-4AF9-883D-74C819A22E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9620" y="804672"/>
            <a:ext cx="4486656" cy="1141497"/>
          </a:xfrm>
          <a:solidFill>
            <a:srgbClr val="FFFFFF"/>
          </a:solidFill>
        </p:spPr>
        <p:txBody>
          <a:bodyPr>
            <a:normAutofit fontScale="90000"/>
          </a:bodyPr>
          <a:lstStyle/>
          <a:p>
            <a:r>
              <a:rPr lang="cs-CZ" b="1"/>
              <a:t>1. SMĚR DOVNITŘ NÁDOBY  / SMĚR Z NÁDOBY </a:t>
            </a:r>
          </a:p>
        </p:txBody>
      </p:sp>
      <p:pic>
        <p:nvPicPr>
          <p:cNvPr id="9" name="Zástupný obsah 8">
            <a:extLst>
              <a:ext uri="{FF2B5EF4-FFF2-40B4-BE49-F238E27FC236}">
                <a16:creationId xmlns:a16="http://schemas.microsoft.com/office/drawing/2014/main" id="{E3761311-7FD9-4C05-9DC3-561BFFAE9E6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l="10124" t="9558" r="4185"/>
          <a:stretch/>
        </p:blipFill>
        <p:spPr>
          <a:xfrm>
            <a:off x="7407148" y="815411"/>
            <a:ext cx="3556800" cy="2446558"/>
          </a:xfrm>
          <a:prstGeom prst="rect">
            <a:avLst/>
          </a:prstGeom>
          <a:solidFill>
            <a:schemeClr val="tx1"/>
          </a:solidFill>
          <a:ln>
            <a:noFill/>
          </a:ln>
        </p:spPr>
      </p:pic>
      <p:sp>
        <p:nvSpPr>
          <p:cNvPr id="8" name="Zástupný text 7">
            <a:extLst>
              <a:ext uri="{FF2B5EF4-FFF2-40B4-BE49-F238E27FC236}">
                <a16:creationId xmlns:a16="http://schemas.microsoft.com/office/drawing/2014/main" id="{B3C2FFBF-BF22-463A-9A75-784B9F8B0BB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06373" y="2432040"/>
            <a:ext cx="4613150" cy="2112454"/>
          </a:xfrm>
          <a:solidFill>
            <a:schemeClr val="bg1"/>
          </a:solidFill>
          <a:ln>
            <a:solidFill>
              <a:schemeClr val="tx1"/>
            </a:solidFill>
          </a:ln>
        </p:spPr>
        <p:txBody>
          <a:bodyPr/>
          <a:lstStyle/>
          <a:p>
            <a:pPr algn="l"/>
            <a:endParaRPr lang="cs-CZ">
              <a:solidFill>
                <a:schemeClr val="tx1"/>
              </a:solidFill>
            </a:endParaRPr>
          </a:p>
          <a:p>
            <a:pPr algn="l"/>
            <a:r>
              <a:rPr lang="cs-CZ">
                <a:solidFill>
                  <a:schemeClr val="tx1"/>
                </a:solidFill>
              </a:rPr>
              <a:t>a) tvar ruky: </a:t>
            </a:r>
            <a:r>
              <a:rPr lang="cs-CZ" b="1">
                <a:solidFill>
                  <a:schemeClr val="tx1"/>
                </a:solidFill>
              </a:rPr>
              <a:t>klasifikátorové tvary ruky držení</a:t>
            </a:r>
          </a:p>
          <a:p>
            <a:pPr algn="l"/>
            <a:r>
              <a:rPr lang="cs-CZ">
                <a:solidFill>
                  <a:schemeClr val="tx1"/>
                </a:solidFill>
              </a:rPr>
              <a:t>b) pohyb: </a:t>
            </a:r>
            <a:r>
              <a:rPr lang="cs-CZ" b="1">
                <a:solidFill>
                  <a:schemeClr val="tx1"/>
                </a:solidFill>
              </a:rPr>
              <a:t>k tělu / od těla</a:t>
            </a:r>
          </a:p>
          <a:p>
            <a:pPr algn="l"/>
            <a:r>
              <a:rPr lang="cs-CZ">
                <a:solidFill>
                  <a:schemeClr val="tx1"/>
                </a:solidFill>
              </a:rPr>
              <a:t>c) místo artikulace a kontakt: </a:t>
            </a:r>
            <a:r>
              <a:rPr lang="cs-CZ" b="1">
                <a:solidFill>
                  <a:schemeClr val="tx1"/>
                </a:solidFill>
              </a:rPr>
              <a:t>v blízkosti těla / na těle</a:t>
            </a:r>
          </a:p>
          <a:p>
            <a:pPr algn="l"/>
            <a:r>
              <a:rPr lang="cs-CZ">
                <a:solidFill>
                  <a:schemeClr val="tx1"/>
                </a:solidFill>
              </a:rPr>
              <a:t>d) orientace dlaně a prstů: </a:t>
            </a:r>
            <a:r>
              <a:rPr lang="cs-CZ" b="1">
                <a:solidFill>
                  <a:schemeClr val="tx1"/>
                </a:solidFill>
              </a:rPr>
              <a:t>libovolná</a:t>
            </a:r>
          </a:p>
        </p:txBody>
      </p:sp>
      <p:sp>
        <p:nvSpPr>
          <p:cNvPr id="10" name="TextovéPole 9">
            <a:extLst>
              <a:ext uri="{FF2B5EF4-FFF2-40B4-BE49-F238E27FC236}">
                <a16:creationId xmlns:a16="http://schemas.microsoft.com/office/drawing/2014/main" id="{F20D0FFA-DB68-4439-8550-69A6CE2046EC}"/>
              </a:ext>
            </a:extLst>
          </p:cNvPr>
          <p:cNvSpPr txBox="1"/>
          <p:nvPr/>
        </p:nvSpPr>
        <p:spPr>
          <a:xfrm>
            <a:off x="8331981" y="450613"/>
            <a:ext cx="170713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200" b="1"/>
              <a:t>DOVNITŘ NÁDOBY</a:t>
            </a:r>
          </a:p>
        </p:txBody>
      </p:sp>
      <p:pic>
        <p:nvPicPr>
          <p:cNvPr id="12" name="Obrázek 11">
            <a:extLst>
              <a:ext uri="{FF2B5EF4-FFF2-40B4-BE49-F238E27FC236}">
                <a16:creationId xmlns:a16="http://schemas.microsoft.com/office/drawing/2014/main" id="{B10250C5-45F6-4A22-9AB5-75846C1AA403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9432" t="10385" r="3929"/>
          <a:stretch/>
        </p:blipFill>
        <p:spPr>
          <a:xfrm>
            <a:off x="7407148" y="3765266"/>
            <a:ext cx="3683999" cy="2534622"/>
          </a:xfrm>
          <a:prstGeom prst="rect">
            <a:avLst/>
          </a:prstGeom>
        </p:spPr>
      </p:pic>
      <p:sp>
        <p:nvSpPr>
          <p:cNvPr id="16" name="TextovéPole 15">
            <a:extLst>
              <a:ext uri="{FF2B5EF4-FFF2-40B4-BE49-F238E27FC236}">
                <a16:creationId xmlns:a16="http://schemas.microsoft.com/office/drawing/2014/main" id="{920D1296-28C6-4414-93DB-134B620B9769}"/>
              </a:ext>
            </a:extLst>
          </p:cNvPr>
          <p:cNvSpPr txBox="1"/>
          <p:nvPr/>
        </p:nvSpPr>
        <p:spPr>
          <a:xfrm>
            <a:off x="8655595" y="3488267"/>
            <a:ext cx="105990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200" b="1"/>
              <a:t>Z NÁDOBY</a:t>
            </a:r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D5A8A27B-5B32-4D28-8BA1-3D0F3C8B457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36318" y="4696500"/>
            <a:ext cx="1176630" cy="1603387"/>
          </a:xfrm>
          <a:prstGeom prst="rect">
            <a:avLst/>
          </a:prstGeom>
          <a:ln>
            <a:solidFill>
              <a:schemeClr val="bg1"/>
            </a:solidFill>
          </a:ln>
        </p:spPr>
      </p:pic>
      <p:pic>
        <p:nvPicPr>
          <p:cNvPr id="13" name="Obrázek 12">
            <a:extLst>
              <a:ext uri="{FF2B5EF4-FFF2-40B4-BE49-F238E27FC236}">
                <a16:creationId xmlns:a16="http://schemas.microsoft.com/office/drawing/2014/main" id="{F45C3E4A-1D30-4DB5-975F-F553E63315E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012948" y="4696500"/>
            <a:ext cx="1170845" cy="1603387"/>
          </a:xfrm>
          <a:prstGeom prst="rect">
            <a:avLst/>
          </a:prstGeom>
          <a:ln>
            <a:solidFill>
              <a:schemeClr val="bg1"/>
            </a:solidFill>
          </a:ln>
        </p:spPr>
      </p:pic>
      <p:sp>
        <p:nvSpPr>
          <p:cNvPr id="14" name="TextovéPole 13">
            <a:extLst>
              <a:ext uri="{FF2B5EF4-FFF2-40B4-BE49-F238E27FC236}">
                <a16:creationId xmlns:a16="http://schemas.microsoft.com/office/drawing/2014/main" id="{F10EE9D9-965A-4ED6-B7DE-D3196314E9DF}"/>
              </a:ext>
            </a:extLst>
          </p:cNvPr>
          <p:cNvSpPr txBox="1"/>
          <p:nvPr/>
        </p:nvSpPr>
        <p:spPr>
          <a:xfrm>
            <a:off x="2278413" y="6299887"/>
            <a:ext cx="2924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>
                <a:latin typeface="DEZ" panose="02000000000000000000" pitchFamily="2" charset="0"/>
              </a:rPr>
              <a:t>N</a:t>
            </a:r>
          </a:p>
        </p:txBody>
      </p:sp>
      <p:sp>
        <p:nvSpPr>
          <p:cNvPr id="17" name="TextovéPole 16">
            <a:extLst>
              <a:ext uri="{FF2B5EF4-FFF2-40B4-BE49-F238E27FC236}">
                <a16:creationId xmlns:a16="http://schemas.microsoft.com/office/drawing/2014/main" id="{9ABF83C9-3E85-4FE0-89EB-264AB8B55342}"/>
              </a:ext>
            </a:extLst>
          </p:cNvPr>
          <p:cNvSpPr txBox="1"/>
          <p:nvPr/>
        </p:nvSpPr>
        <p:spPr>
          <a:xfrm>
            <a:off x="3383880" y="6299887"/>
            <a:ext cx="4289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>
                <a:latin typeface="DEZ" panose="02000000000000000000" pitchFamily="2" charset="0"/>
              </a:rPr>
              <a:t>s</a:t>
            </a:r>
          </a:p>
        </p:txBody>
      </p:sp>
      <p:sp>
        <p:nvSpPr>
          <p:cNvPr id="18" name="TextovéPole 17">
            <a:extLst>
              <a:ext uri="{FF2B5EF4-FFF2-40B4-BE49-F238E27FC236}">
                <a16:creationId xmlns:a16="http://schemas.microsoft.com/office/drawing/2014/main" id="{AC636CB0-7831-4CC7-B9F5-B954C4A6B65A}"/>
              </a:ext>
            </a:extLst>
          </p:cNvPr>
          <p:cNvSpPr txBox="1"/>
          <p:nvPr/>
        </p:nvSpPr>
        <p:spPr>
          <a:xfrm>
            <a:off x="7132874" y="3175084"/>
            <a:ext cx="615874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050"/>
              <a:t>Obr. 11</a:t>
            </a:r>
          </a:p>
        </p:txBody>
      </p:sp>
      <p:sp>
        <p:nvSpPr>
          <p:cNvPr id="19" name="TextovéPole 18">
            <a:extLst>
              <a:ext uri="{FF2B5EF4-FFF2-40B4-BE49-F238E27FC236}">
                <a16:creationId xmlns:a16="http://schemas.microsoft.com/office/drawing/2014/main" id="{3714080A-20DB-4158-8557-F43CE39DF951}"/>
              </a:ext>
            </a:extLst>
          </p:cNvPr>
          <p:cNvSpPr txBox="1"/>
          <p:nvPr/>
        </p:nvSpPr>
        <p:spPr>
          <a:xfrm>
            <a:off x="7132874" y="6353748"/>
            <a:ext cx="615874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050"/>
              <a:t>Obr. 12</a:t>
            </a:r>
          </a:p>
        </p:txBody>
      </p:sp>
      <p:sp>
        <p:nvSpPr>
          <p:cNvPr id="20" name="TextovéPole 19">
            <a:extLst>
              <a:ext uri="{FF2B5EF4-FFF2-40B4-BE49-F238E27FC236}">
                <a16:creationId xmlns:a16="http://schemas.microsoft.com/office/drawing/2014/main" id="{C84E5379-9762-4EDC-94FD-5740C7062509}"/>
              </a:ext>
            </a:extLst>
          </p:cNvPr>
          <p:cNvSpPr txBox="1"/>
          <p:nvPr/>
        </p:nvSpPr>
        <p:spPr>
          <a:xfrm>
            <a:off x="2116696" y="4493539"/>
            <a:ext cx="548548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050"/>
              <a:t>Obr. 9</a:t>
            </a:r>
          </a:p>
        </p:txBody>
      </p:sp>
      <p:sp>
        <p:nvSpPr>
          <p:cNvPr id="21" name="TextovéPole 20">
            <a:extLst>
              <a:ext uri="{FF2B5EF4-FFF2-40B4-BE49-F238E27FC236}">
                <a16:creationId xmlns:a16="http://schemas.microsoft.com/office/drawing/2014/main" id="{08484F07-3B7B-407F-9AF3-FCF46EEC7EB9}"/>
              </a:ext>
            </a:extLst>
          </p:cNvPr>
          <p:cNvSpPr txBox="1"/>
          <p:nvPr/>
        </p:nvSpPr>
        <p:spPr>
          <a:xfrm>
            <a:off x="3290433" y="4493539"/>
            <a:ext cx="615874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050"/>
              <a:t>Obr. 10</a:t>
            </a:r>
          </a:p>
        </p:txBody>
      </p:sp>
    </p:spTree>
    <p:extLst>
      <p:ext uri="{BB962C8B-B14F-4D97-AF65-F5344CB8AC3E}">
        <p14:creationId xmlns:p14="http://schemas.microsoft.com/office/powerpoint/2010/main" val="164763230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55939A5-A162-48CE-994C-39D937154A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1135" y="523614"/>
            <a:ext cx="7729728" cy="1188720"/>
          </a:xfrm>
        </p:spPr>
        <p:txBody>
          <a:bodyPr/>
          <a:lstStyle/>
          <a:p>
            <a:r>
              <a:rPr lang="cs-CZ" b="1"/>
              <a:t>PAMATOVAT (SI)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AFB86D7D-AAD7-49E1-8BA5-D377C755D3B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681133" y="2241598"/>
            <a:ext cx="6350000" cy="3792693"/>
          </a:xfrm>
          <a:solidFill>
            <a:schemeClr val="bg1"/>
          </a:solidFill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pPr marL="342900" indent="-342900">
              <a:buClr>
                <a:schemeClr val="tx1"/>
              </a:buClr>
              <a:buFont typeface="+mj-lt"/>
              <a:buAutoNum type="alphaLcParenR"/>
            </a:pPr>
            <a:endParaRPr lang="cs-CZ">
              <a:solidFill>
                <a:schemeClr val="tx1"/>
              </a:solidFill>
            </a:endParaRPr>
          </a:p>
          <a:p>
            <a:pPr marL="342900" indent="-342900">
              <a:buClr>
                <a:schemeClr val="tx1"/>
              </a:buClr>
              <a:buFont typeface="+mj-lt"/>
              <a:buAutoNum type="alphaLcParenR"/>
            </a:pPr>
            <a:r>
              <a:rPr lang="cs-CZ">
                <a:solidFill>
                  <a:schemeClr val="tx1"/>
                </a:solidFill>
              </a:rPr>
              <a:t>ve tvaru ruky </a:t>
            </a:r>
            <a:r>
              <a:rPr lang="cs-CZ" b="1">
                <a:solidFill>
                  <a:schemeClr val="tx1"/>
                </a:solidFill>
                <a:latin typeface="DEZ" panose="02000000000000000000" pitchFamily="2" charset="0"/>
              </a:rPr>
              <a:t>N</a:t>
            </a:r>
            <a:r>
              <a:rPr lang="cs-CZ">
                <a:solidFill>
                  <a:schemeClr val="tx1"/>
                </a:solidFill>
                <a:latin typeface="DEZ" panose="02000000000000000000" pitchFamily="2" charset="0"/>
              </a:rPr>
              <a:t> </a:t>
            </a:r>
            <a:r>
              <a:rPr lang="cs-CZ">
                <a:solidFill>
                  <a:schemeClr val="tx1"/>
                </a:solidFill>
              </a:rPr>
              <a:t>= klasifikátorový tvar ruky zastupující držení předmětů </a:t>
            </a:r>
            <a:r>
              <a:rPr lang="cs-CZ">
                <a:solidFill>
                  <a:schemeClr val="tx1"/>
                </a:solidFill>
                <a:latin typeface="Garamond" panose="02020404030301010803" pitchFamily="18" charset="0"/>
              </a:rPr>
              <a:t>→ </a:t>
            </a:r>
            <a:r>
              <a:rPr lang="cs-CZ" b="1">
                <a:solidFill>
                  <a:schemeClr val="tx1"/>
                </a:solidFill>
              </a:rPr>
              <a:t>uchopení a držení myšlenky</a:t>
            </a:r>
          </a:p>
          <a:p>
            <a:pPr marL="0" indent="0">
              <a:buClr>
                <a:schemeClr val="tx1"/>
              </a:buClr>
              <a:buNone/>
            </a:pPr>
            <a:endParaRPr lang="cs-CZ" b="1">
              <a:solidFill>
                <a:schemeClr val="tx1"/>
              </a:solidFill>
            </a:endParaRPr>
          </a:p>
          <a:p>
            <a:pPr marL="342900" indent="-342900">
              <a:buClrTx/>
              <a:buFont typeface="+mj-lt"/>
              <a:buAutoNum type="alphaLcParenR" startAt="2"/>
            </a:pPr>
            <a:r>
              <a:rPr lang="cs-CZ">
                <a:solidFill>
                  <a:schemeClr val="tx1"/>
                </a:solidFill>
              </a:rPr>
              <a:t>v pohybu – veden směrem k hlavě (k čelu) </a:t>
            </a:r>
            <a:r>
              <a:rPr lang="cs-CZ">
                <a:solidFill>
                  <a:schemeClr val="tx1"/>
                </a:solidFill>
                <a:latin typeface="Garamond" panose="02020404030301010803" pitchFamily="18" charset="0"/>
              </a:rPr>
              <a:t>→ </a:t>
            </a:r>
            <a:r>
              <a:rPr lang="cs-CZ" b="1">
                <a:solidFill>
                  <a:schemeClr val="tx1"/>
                </a:solidFill>
              </a:rPr>
              <a:t>vkládání myšlenek do hlavy, resp. mysli (= nádoby)</a:t>
            </a:r>
          </a:p>
          <a:p>
            <a:pPr marL="0" indent="0">
              <a:buClrTx/>
              <a:buNone/>
            </a:pPr>
            <a:endParaRPr lang="cs-CZ" b="1">
              <a:solidFill>
                <a:schemeClr val="tx1"/>
              </a:solidFill>
            </a:endParaRPr>
          </a:p>
          <a:p>
            <a:pPr marL="342900" indent="-342900">
              <a:buClrTx/>
              <a:buFont typeface="+mj-lt"/>
              <a:buAutoNum type="alphaLcParenR" startAt="3"/>
            </a:pPr>
            <a:r>
              <a:rPr lang="cs-CZ">
                <a:solidFill>
                  <a:schemeClr val="tx1"/>
                </a:solidFill>
              </a:rPr>
              <a:t>v místu artikulace = hlava (čelo) </a:t>
            </a:r>
            <a:r>
              <a:rPr lang="cs-CZ">
                <a:solidFill>
                  <a:schemeClr val="tx1"/>
                </a:solidFill>
                <a:latin typeface="Garamond" panose="02020404030301010803" pitchFamily="18" charset="0"/>
              </a:rPr>
              <a:t>→ </a:t>
            </a:r>
            <a:r>
              <a:rPr lang="cs-CZ">
                <a:solidFill>
                  <a:schemeClr val="tx1"/>
                </a:solidFill>
              </a:rPr>
              <a:t>odkazuje k </a:t>
            </a:r>
            <a:r>
              <a:rPr lang="cs-CZ" b="1">
                <a:solidFill>
                  <a:schemeClr val="tx1"/>
                </a:solidFill>
              </a:rPr>
              <a:t>části lidského těla, která je konceptualizována jako nádoba</a:t>
            </a:r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C54B8735-8636-4972-9B5A-C4626AEB9A85}"/>
              </a:ext>
            </a:extLst>
          </p:cNvPr>
          <p:cNvSpPr txBox="1"/>
          <p:nvPr/>
        </p:nvSpPr>
        <p:spPr>
          <a:xfrm>
            <a:off x="5681133" y="1872266"/>
            <a:ext cx="61199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>
                <a:solidFill>
                  <a:schemeClr val="tx1"/>
                </a:solidFill>
                <a:latin typeface="+mj-lt"/>
              </a:rPr>
              <a:t>Schéma NÁDOBA se uplatňuje ve fonologické struktuře znaku:</a:t>
            </a:r>
          </a:p>
        </p:txBody>
      </p:sp>
      <p:pic>
        <p:nvPicPr>
          <p:cNvPr id="8" name="PAMATOVAT">
            <a:hlinkClick r:id="" action="ppaction://media"/>
            <a:extLst>
              <a:ext uri="{FF2B5EF4-FFF2-40B4-BE49-F238E27FC236}">
                <a16:creationId xmlns:a16="http://schemas.microsoft.com/office/drawing/2014/main" id="{6CF8F7B1-AB2E-494B-8D54-1C41E65CF486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79269" y="2911487"/>
            <a:ext cx="4415246" cy="24529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76908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883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55939A5-A162-48CE-994C-39D937154A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1136" y="523614"/>
            <a:ext cx="7729728" cy="1188720"/>
          </a:xfrm>
        </p:spPr>
        <p:txBody>
          <a:bodyPr/>
          <a:lstStyle/>
          <a:p>
            <a:r>
              <a:rPr lang="cs-CZ" b="1"/>
              <a:t>ZAPOMENOUT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AFB86D7D-AAD7-49E1-8BA5-D377C755D3B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solidFill>
            <a:schemeClr val="bg1"/>
          </a:solidFill>
          <a:ln>
            <a:solidFill>
              <a:schemeClr val="tx1"/>
            </a:solidFill>
          </a:ln>
        </p:spPr>
        <p:txBody>
          <a:bodyPr/>
          <a:lstStyle/>
          <a:p>
            <a:r>
              <a:rPr lang="cs-CZ">
                <a:solidFill>
                  <a:schemeClr val="tx1"/>
                </a:solidFill>
              </a:rPr>
              <a:t>POPIS ZNAKU</a:t>
            </a:r>
          </a:p>
        </p:txBody>
      </p:sp>
      <p:sp>
        <p:nvSpPr>
          <p:cNvPr id="5" name="Zástupný text 3">
            <a:extLst>
              <a:ext uri="{FF2B5EF4-FFF2-40B4-BE49-F238E27FC236}">
                <a16:creationId xmlns:a16="http://schemas.microsoft.com/office/drawing/2014/main" id="{F654CC53-34D5-4706-9738-38B25521E50C}"/>
              </a:ext>
            </a:extLst>
          </p:cNvPr>
          <p:cNvSpPr txBox="1">
            <a:spLocks/>
          </p:cNvSpPr>
          <p:nvPr/>
        </p:nvSpPr>
        <p:spPr>
          <a:xfrm>
            <a:off x="5681133" y="2241598"/>
            <a:ext cx="6350000" cy="3792693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6858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1430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312863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84313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65735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882775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Clr>
                <a:schemeClr val="tx1"/>
              </a:buClr>
              <a:buNone/>
            </a:pPr>
            <a:endParaRPr lang="cs-CZ">
              <a:solidFill>
                <a:schemeClr val="tx1"/>
              </a:solidFill>
            </a:endParaRPr>
          </a:p>
          <a:p>
            <a:pPr marL="342900" indent="-342900">
              <a:buClr>
                <a:schemeClr val="tx1"/>
              </a:buClr>
              <a:buFont typeface="+mj-lt"/>
              <a:buAutoNum type="alphaLcParenR"/>
            </a:pPr>
            <a:r>
              <a:rPr lang="cs-CZ">
                <a:solidFill>
                  <a:schemeClr val="tx1"/>
                </a:solidFill>
              </a:rPr>
              <a:t>ve tvaru ruky </a:t>
            </a:r>
            <a:r>
              <a:rPr lang="cs-CZ" b="1">
                <a:solidFill>
                  <a:schemeClr val="tx1"/>
                </a:solidFill>
                <a:latin typeface="DEZ" panose="02000000000000000000" pitchFamily="2" charset="0"/>
              </a:rPr>
              <a:t>N</a:t>
            </a:r>
            <a:r>
              <a:rPr lang="cs-CZ">
                <a:solidFill>
                  <a:schemeClr val="tx1"/>
                </a:solidFill>
                <a:latin typeface="DEZ" panose="02000000000000000000" pitchFamily="2" charset="0"/>
              </a:rPr>
              <a:t> </a:t>
            </a:r>
            <a:r>
              <a:rPr lang="cs-CZ">
                <a:solidFill>
                  <a:schemeClr val="tx1"/>
                </a:solidFill>
              </a:rPr>
              <a:t>= klasifikátorový tvar ruky zastupující držení předmětů </a:t>
            </a:r>
            <a:r>
              <a:rPr lang="cs-CZ">
                <a:solidFill>
                  <a:schemeClr val="tx1"/>
                </a:solidFill>
                <a:latin typeface="Garamond" panose="02020404030301010803" pitchFamily="18" charset="0"/>
              </a:rPr>
              <a:t>→ </a:t>
            </a:r>
            <a:r>
              <a:rPr lang="cs-CZ" b="1">
                <a:solidFill>
                  <a:schemeClr val="tx1"/>
                </a:solidFill>
              </a:rPr>
              <a:t>uchopení a držení myšlenky</a:t>
            </a:r>
          </a:p>
          <a:p>
            <a:pPr marL="0" indent="0">
              <a:buClr>
                <a:schemeClr val="tx1"/>
              </a:buClr>
              <a:buFont typeface="Arial" panose="020B0604020202020204" pitchFamily="34" charset="0"/>
              <a:buNone/>
            </a:pPr>
            <a:endParaRPr lang="cs-CZ" b="1">
              <a:solidFill>
                <a:schemeClr val="tx1"/>
              </a:solidFill>
            </a:endParaRPr>
          </a:p>
          <a:p>
            <a:pPr marL="342900" indent="-342900">
              <a:buClrTx/>
              <a:buFont typeface="+mj-lt"/>
              <a:buAutoNum type="alphaLcParenR" startAt="2"/>
            </a:pPr>
            <a:r>
              <a:rPr lang="cs-CZ">
                <a:solidFill>
                  <a:schemeClr val="tx1"/>
                </a:solidFill>
              </a:rPr>
              <a:t>v pohybu – veden směrem od hlavy (od čela) </a:t>
            </a:r>
            <a:r>
              <a:rPr lang="cs-CZ">
                <a:solidFill>
                  <a:schemeClr val="tx1"/>
                </a:solidFill>
                <a:latin typeface="Garamond" panose="02020404030301010803" pitchFamily="18" charset="0"/>
              </a:rPr>
              <a:t>→</a:t>
            </a:r>
            <a:r>
              <a:rPr lang="cs-CZ">
                <a:solidFill>
                  <a:schemeClr val="tx1"/>
                </a:solidFill>
              </a:rPr>
              <a:t> </a:t>
            </a:r>
            <a:r>
              <a:rPr lang="cs-CZ" b="1">
                <a:solidFill>
                  <a:schemeClr val="tx1"/>
                </a:solidFill>
              </a:rPr>
              <a:t>vyjímání myšlenek z hlavy, resp. mysli (nádoby)</a:t>
            </a:r>
          </a:p>
          <a:p>
            <a:pPr marL="0" indent="0">
              <a:buClrTx/>
              <a:buNone/>
            </a:pPr>
            <a:endParaRPr lang="cs-CZ" b="1">
              <a:solidFill>
                <a:schemeClr val="tx1"/>
              </a:solidFill>
            </a:endParaRPr>
          </a:p>
          <a:p>
            <a:pPr marL="342900" indent="-342900">
              <a:buClrTx/>
              <a:buFont typeface="+mj-lt"/>
              <a:buAutoNum type="alphaLcParenR" startAt="3"/>
            </a:pPr>
            <a:r>
              <a:rPr lang="cs-CZ">
                <a:solidFill>
                  <a:schemeClr val="tx1"/>
                </a:solidFill>
              </a:rPr>
              <a:t>v místu artikulace = hlava (čelo) </a:t>
            </a:r>
            <a:r>
              <a:rPr lang="cs-CZ">
                <a:solidFill>
                  <a:schemeClr val="tx1"/>
                </a:solidFill>
                <a:latin typeface="Garamond" panose="02020404030301010803" pitchFamily="18" charset="0"/>
              </a:rPr>
              <a:t>→ </a:t>
            </a:r>
            <a:r>
              <a:rPr lang="cs-CZ">
                <a:solidFill>
                  <a:schemeClr val="tx1"/>
                </a:solidFill>
              </a:rPr>
              <a:t>odkazuje k </a:t>
            </a:r>
            <a:r>
              <a:rPr lang="cs-CZ" b="1">
                <a:solidFill>
                  <a:schemeClr val="tx1"/>
                </a:solidFill>
              </a:rPr>
              <a:t>části lidského těla, která je konceptualizována jako nádoba</a:t>
            </a:r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5CA16B78-C87A-45EC-9ABE-B42AEA2EC3ED}"/>
              </a:ext>
            </a:extLst>
          </p:cNvPr>
          <p:cNvSpPr txBox="1"/>
          <p:nvPr/>
        </p:nvSpPr>
        <p:spPr>
          <a:xfrm>
            <a:off x="5681133" y="1872266"/>
            <a:ext cx="61199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>
                <a:solidFill>
                  <a:schemeClr val="tx1"/>
                </a:solidFill>
                <a:latin typeface="+mj-lt"/>
              </a:rPr>
              <a:t>Schéma NÁDOBA se uplatňuje ve fonologické struktuře znaku:</a:t>
            </a:r>
          </a:p>
        </p:txBody>
      </p:sp>
      <p:pic>
        <p:nvPicPr>
          <p:cNvPr id="9" name="ZAPOMENOUT">
            <a:hlinkClick r:id="" action="ppaction://media"/>
            <a:extLst>
              <a:ext uri="{FF2B5EF4-FFF2-40B4-BE49-F238E27FC236}">
                <a16:creationId xmlns:a16="http://schemas.microsoft.com/office/drawing/2014/main" id="{84D73801-543C-496A-BFAC-F98A078334BC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09600" y="2910944"/>
            <a:ext cx="4417200" cy="245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0639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943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9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55939A5-A162-48CE-994C-39D937154A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1136" y="337674"/>
            <a:ext cx="7729728" cy="1188720"/>
          </a:xfrm>
        </p:spPr>
        <p:txBody>
          <a:bodyPr/>
          <a:lstStyle/>
          <a:p>
            <a:r>
              <a:rPr lang="cs-CZ" b="1"/>
              <a:t>VYJÁDŘIT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AFB86D7D-AAD7-49E1-8BA5-D377C755D3B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682659" y="2241597"/>
            <a:ext cx="6343878" cy="4054699"/>
          </a:xfrm>
          <a:solidFill>
            <a:schemeClr val="bg1"/>
          </a:solidFill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+mj-lt"/>
              <a:buAutoNum type="alphaLcParenR"/>
              <a:tabLst/>
              <a:defRPr/>
            </a:pPr>
            <a:endParaRPr kumimoji="0" lang="cs-CZ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+mj-lt"/>
              <a:buAutoNum type="alphaLcParenR"/>
              <a:tabLst/>
              <a:defRPr/>
            </a:pPr>
            <a:r>
              <a:rPr kumimoji="0" lang="cs-CZ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v počátečním tvaru ruky </a:t>
            </a:r>
            <a:r>
              <a:rPr kumimoji="0" lang="cs-CZ" sz="1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DEZ" panose="02000000000000000000" pitchFamily="2" charset="0"/>
              </a:rPr>
              <a:t>s </a:t>
            </a:r>
            <a:r>
              <a:rPr kumimoji="0" lang="cs-CZ" sz="180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= klasifikátorový tvar ruky zastupující držení předmětů </a:t>
            </a:r>
            <a:r>
              <a:rPr kumimoji="0" lang="cs-CZ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aramond" panose="02020404030301010803" pitchFamily="18" charset="0"/>
                <a:ea typeface="+mn-ea"/>
                <a:cs typeface="+mn-cs"/>
              </a:rPr>
              <a:t>→ </a:t>
            </a:r>
            <a:r>
              <a:rPr lang="cs-CZ" b="1">
                <a:solidFill>
                  <a:srgbClr val="000000"/>
                </a:solidFill>
              </a:rPr>
              <a:t>uchopení a držení informace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None/>
              <a:tabLst/>
              <a:defRPr/>
            </a:pPr>
            <a:endParaRPr kumimoji="0" lang="cs-CZ" sz="18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+mj-lt"/>
              <a:buAutoNum type="alphaLcParenR" startAt="2"/>
              <a:tabLst/>
              <a:defRPr/>
            </a:pPr>
            <a:r>
              <a:rPr lang="cs-CZ">
                <a:solidFill>
                  <a:srgbClr val="000000"/>
                </a:solidFill>
                <a:latin typeface="Gill Sans MT" panose="020B0502020104020203"/>
              </a:rPr>
              <a:t>v konečném tvaru ruky </a:t>
            </a:r>
            <a:r>
              <a:rPr lang="cs-CZ" b="1">
                <a:solidFill>
                  <a:srgbClr val="000000"/>
                </a:solidFill>
                <a:latin typeface="DEZ" panose="02000000000000000000" pitchFamily="2" charset="0"/>
              </a:rPr>
              <a:t>7 </a:t>
            </a:r>
            <a:r>
              <a:rPr lang="cs-CZ">
                <a:solidFill>
                  <a:srgbClr val="000000"/>
                </a:solidFill>
              </a:rPr>
              <a:t>→ </a:t>
            </a:r>
            <a:r>
              <a:rPr lang="cs-CZ" b="1">
                <a:solidFill>
                  <a:srgbClr val="000000"/>
                </a:solidFill>
              </a:rPr>
              <a:t>vypuštění informace</a:t>
            </a:r>
            <a:endParaRPr kumimoji="0" lang="cs-CZ" sz="18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lphaLcParenR" startAt="2"/>
              <a:tabLst/>
              <a:defRPr/>
            </a:pPr>
            <a:endParaRPr kumimoji="0" lang="cs-CZ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lphaLcParenR" startAt="2"/>
              <a:tabLst/>
              <a:defRPr/>
            </a:pPr>
            <a:r>
              <a:rPr kumimoji="0" lang="cs-CZ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v pohybu – veden směrem dopředu od hrudi/trupu </a:t>
            </a:r>
            <a:r>
              <a:rPr kumimoji="0" lang="cs-CZ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aramond" panose="02020404030301010803" pitchFamily="18" charset="0"/>
                <a:ea typeface="+mn-ea"/>
                <a:cs typeface="+mn-cs"/>
              </a:rPr>
              <a:t>→</a:t>
            </a:r>
            <a:r>
              <a:rPr kumimoji="0" lang="cs-CZ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 </a:t>
            </a:r>
            <a:r>
              <a:rPr kumimoji="0" lang="cs-CZ" sz="1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vyjímání a vypouštění informací z hrudi/trupu (= nádoba)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lphaLcParenR" startAt="4"/>
              <a:tabLst/>
              <a:defRPr/>
            </a:pPr>
            <a:r>
              <a:rPr kumimoji="0" lang="cs-CZ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v místu artikulace = oblast hrudi/trupu </a:t>
            </a:r>
            <a:r>
              <a:rPr kumimoji="0" lang="cs-CZ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aramond" panose="02020404030301010803" pitchFamily="18" charset="0"/>
                <a:ea typeface="+mn-ea"/>
                <a:cs typeface="+mn-cs"/>
              </a:rPr>
              <a:t>→ </a:t>
            </a:r>
            <a:r>
              <a:rPr kumimoji="0" lang="cs-CZ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odkazuje k </a:t>
            </a:r>
            <a:r>
              <a:rPr kumimoji="0" lang="cs-CZ" sz="1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části lidského těla, která je konceptualizována jako nádoba</a:t>
            </a:r>
          </a:p>
          <a:p>
            <a:pPr marL="0" indent="0">
              <a:buNone/>
            </a:pPr>
            <a:endParaRPr lang="cs-CZ">
              <a:solidFill>
                <a:schemeClr val="tx1"/>
              </a:solidFill>
            </a:endParaRPr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0E26C985-BCBA-4512-A512-AE3A7A41A899}"/>
              </a:ext>
            </a:extLst>
          </p:cNvPr>
          <p:cNvSpPr txBox="1"/>
          <p:nvPr/>
        </p:nvSpPr>
        <p:spPr>
          <a:xfrm>
            <a:off x="5681133" y="1872266"/>
            <a:ext cx="61199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>
                <a:solidFill>
                  <a:schemeClr val="tx1"/>
                </a:solidFill>
                <a:latin typeface="+mj-lt"/>
              </a:rPr>
              <a:t>Schéma NÁDOBA se uplatňuje ve fonologické struktuře znaku:</a:t>
            </a:r>
          </a:p>
        </p:txBody>
      </p:sp>
      <p:pic>
        <p:nvPicPr>
          <p:cNvPr id="9" name="VYJÁDŘIT">
            <a:hlinkClick r:id="" action="ppaction://media"/>
            <a:extLst>
              <a:ext uri="{FF2B5EF4-FFF2-40B4-BE49-F238E27FC236}">
                <a16:creationId xmlns:a16="http://schemas.microsoft.com/office/drawing/2014/main" id="{CB2E810C-FD16-4CB0-BF91-15FCFD837C5B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61851" y="3041946"/>
            <a:ext cx="4417200" cy="245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68487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815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9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>
            <a:extLst>
              <a:ext uri="{FF2B5EF4-FFF2-40B4-BE49-F238E27FC236}">
                <a16:creationId xmlns:a16="http://schemas.microsoft.com/office/drawing/2014/main" id="{DD593426-072D-4AF9-883D-74C819A22E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9620" y="804672"/>
            <a:ext cx="4486656" cy="1141497"/>
          </a:xfrm>
          <a:solidFill>
            <a:srgbClr val="FFFFFF"/>
          </a:solidFill>
        </p:spPr>
        <p:txBody>
          <a:bodyPr>
            <a:normAutofit/>
          </a:bodyPr>
          <a:lstStyle/>
          <a:p>
            <a:r>
              <a:rPr lang="cs-CZ" b="1"/>
              <a:t>2. Uvnitř nádoby</a:t>
            </a:r>
          </a:p>
        </p:txBody>
      </p:sp>
      <p:sp>
        <p:nvSpPr>
          <p:cNvPr id="8" name="Zástupný text 7">
            <a:extLst>
              <a:ext uri="{FF2B5EF4-FFF2-40B4-BE49-F238E27FC236}">
                <a16:creationId xmlns:a16="http://schemas.microsoft.com/office/drawing/2014/main" id="{B3C2FFBF-BF22-463A-9A75-784B9F8B0BB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69621" y="2331982"/>
            <a:ext cx="4486656" cy="2194036"/>
          </a:xfrm>
          <a:solidFill>
            <a:schemeClr val="bg1"/>
          </a:solidFill>
          <a:ln>
            <a:solidFill>
              <a:schemeClr val="tx1"/>
            </a:solidFill>
          </a:ln>
        </p:spPr>
        <p:txBody>
          <a:bodyPr/>
          <a:lstStyle/>
          <a:p>
            <a:pPr algn="l"/>
            <a:endParaRPr lang="cs-CZ">
              <a:solidFill>
                <a:schemeClr val="tx1"/>
              </a:solidFill>
            </a:endParaRPr>
          </a:p>
          <a:p>
            <a:pPr algn="l"/>
            <a:r>
              <a:rPr lang="cs-CZ">
                <a:solidFill>
                  <a:schemeClr val="tx1"/>
                </a:solidFill>
              </a:rPr>
              <a:t>a) tvar ruky: </a:t>
            </a:r>
            <a:r>
              <a:rPr lang="cs-CZ" b="1">
                <a:solidFill>
                  <a:schemeClr val="tx1"/>
                </a:solidFill>
              </a:rPr>
              <a:t>klasifikátorové tvary ruky držení</a:t>
            </a:r>
          </a:p>
          <a:p>
            <a:pPr algn="l"/>
            <a:r>
              <a:rPr lang="cs-CZ">
                <a:solidFill>
                  <a:schemeClr val="tx1"/>
                </a:solidFill>
              </a:rPr>
              <a:t>b) pohyb: </a:t>
            </a:r>
            <a:r>
              <a:rPr lang="cs-CZ" b="1">
                <a:solidFill>
                  <a:schemeClr val="tx1"/>
                </a:solidFill>
              </a:rPr>
              <a:t>nahoru, dolů</a:t>
            </a:r>
          </a:p>
          <a:p>
            <a:pPr algn="l"/>
            <a:r>
              <a:rPr lang="cs-CZ">
                <a:solidFill>
                  <a:schemeClr val="tx1"/>
                </a:solidFill>
              </a:rPr>
              <a:t>c) místo artikulace a kontakt: </a:t>
            </a:r>
            <a:r>
              <a:rPr lang="cs-CZ" b="1">
                <a:solidFill>
                  <a:schemeClr val="tx1"/>
                </a:solidFill>
              </a:rPr>
              <a:t>na těle</a:t>
            </a:r>
          </a:p>
          <a:p>
            <a:pPr algn="l"/>
            <a:r>
              <a:rPr lang="cs-CZ">
                <a:solidFill>
                  <a:schemeClr val="tx1"/>
                </a:solidFill>
              </a:rPr>
              <a:t>d) orientace dlaně a prstů: </a:t>
            </a:r>
            <a:r>
              <a:rPr lang="cs-CZ" b="1">
                <a:solidFill>
                  <a:schemeClr val="tx1"/>
                </a:solidFill>
              </a:rPr>
              <a:t>libovolná</a:t>
            </a:r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CE9B5639-DCEC-4692-AF10-9771C099FC6E}"/>
              </a:ext>
            </a:extLst>
          </p:cNvPr>
          <p:cNvSpPr txBox="1"/>
          <p:nvPr/>
        </p:nvSpPr>
        <p:spPr>
          <a:xfrm>
            <a:off x="8585981" y="374413"/>
            <a:ext cx="139839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200" b="1"/>
              <a:t>SMĚR NAHORU</a:t>
            </a:r>
          </a:p>
        </p:txBody>
      </p:sp>
      <p:pic>
        <p:nvPicPr>
          <p:cNvPr id="2" name="Obrázek 1">
            <a:extLst>
              <a:ext uri="{FF2B5EF4-FFF2-40B4-BE49-F238E27FC236}">
                <a16:creationId xmlns:a16="http://schemas.microsoft.com/office/drawing/2014/main" id="{29D14793-64AC-4D49-8F14-9DEBE609F33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9309" t="7051" r="3778" b="3847"/>
          <a:stretch/>
        </p:blipFill>
        <p:spPr>
          <a:xfrm>
            <a:off x="7506779" y="804672"/>
            <a:ext cx="3556800" cy="2247251"/>
          </a:xfrm>
          <a:prstGeom prst="rect">
            <a:avLst/>
          </a:prstGeom>
        </p:spPr>
      </p:pic>
      <p:sp>
        <p:nvSpPr>
          <p:cNvPr id="9" name="TextovéPole 8">
            <a:extLst>
              <a:ext uri="{FF2B5EF4-FFF2-40B4-BE49-F238E27FC236}">
                <a16:creationId xmlns:a16="http://schemas.microsoft.com/office/drawing/2014/main" id="{CC3F0B23-483B-45D4-90CE-DBF2EFBB4349}"/>
              </a:ext>
            </a:extLst>
          </p:cNvPr>
          <p:cNvSpPr txBox="1"/>
          <p:nvPr/>
        </p:nvSpPr>
        <p:spPr>
          <a:xfrm>
            <a:off x="8715952" y="3596812"/>
            <a:ext cx="113845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200" b="1"/>
              <a:t>SMĚR DOLŮ</a:t>
            </a:r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id="{9E3D44BC-B9CC-41BF-8200-B32B9FDAA89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7528" t="12749" r="6213" b="6246"/>
          <a:stretch/>
        </p:blipFill>
        <p:spPr>
          <a:xfrm>
            <a:off x="7433734" y="3959887"/>
            <a:ext cx="3722978" cy="2332537"/>
          </a:xfrm>
          <a:prstGeom prst="rect">
            <a:avLst/>
          </a:prstGeom>
        </p:spPr>
      </p:pic>
      <p:pic>
        <p:nvPicPr>
          <p:cNvPr id="10" name="Obrázek 9">
            <a:extLst>
              <a:ext uri="{FF2B5EF4-FFF2-40B4-BE49-F238E27FC236}">
                <a16:creationId xmlns:a16="http://schemas.microsoft.com/office/drawing/2014/main" id="{264A0F95-4EDF-4739-AA87-885AA93EE38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22079" y="4696500"/>
            <a:ext cx="1176630" cy="1603387"/>
          </a:xfrm>
          <a:prstGeom prst="rect">
            <a:avLst/>
          </a:prstGeom>
          <a:ln>
            <a:solidFill>
              <a:schemeClr val="bg1"/>
            </a:solidFill>
          </a:ln>
        </p:spPr>
      </p:pic>
      <p:sp>
        <p:nvSpPr>
          <p:cNvPr id="11" name="TextovéPole 10">
            <a:extLst>
              <a:ext uri="{FF2B5EF4-FFF2-40B4-BE49-F238E27FC236}">
                <a16:creationId xmlns:a16="http://schemas.microsoft.com/office/drawing/2014/main" id="{D9B63B4C-92ED-40FA-8C7A-21C3F2797481}"/>
              </a:ext>
            </a:extLst>
          </p:cNvPr>
          <p:cNvSpPr txBox="1"/>
          <p:nvPr/>
        </p:nvSpPr>
        <p:spPr>
          <a:xfrm>
            <a:off x="3464173" y="6299887"/>
            <a:ext cx="2924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>
                <a:latin typeface="DEZ" panose="02000000000000000000" pitchFamily="2" charset="0"/>
              </a:rPr>
              <a:t>N</a:t>
            </a:r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F1A04A5E-F817-4343-91EE-4670BBE3120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36318" y="4696500"/>
            <a:ext cx="1185761" cy="1603387"/>
          </a:xfrm>
          <a:prstGeom prst="rect">
            <a:avLst/>
          </a:prstGeom>
          <a:ln>
            <a:solidFill>
              <a:schemeClr val="bg1"/>
            </a:solidFill>
          </a:ln>
        </p:spPr>
      </p:pic>
      <p:sp>
        <p:nvSpPr>
          <p:cNvPr id="12" name="TextovéPole 11">
            <a:extLst>
              <a:ext uri="{FF2B5EF4-FFF2-40B4-BE49-F238E27FC236}">
                <a16:creationId xmlns:a16="http://schemas.microsoft.com/office/drawing/2014/main" id="{AA0B23E3-5DCA-49DA-B336-808B01D10290}"/>
              </a:ext>
            </a:extLst>
          </p:cNvPr>
          <p:cNvSpPr txBox="1"/>
          <p:nvPr/>
        </p:nvSpPr>
        <p:spPr>
          <a:xfrm>
            <a:off x="2282977" y="6299887"/>
            <a:ext cx="2924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>
                <a:latin typeface="DEZ" panose="02000000000000000000" pitchFamily="2" charset="0"/>
              </a:rPr>
              <a:t>6</a:t>
            </a:r>
          </a:p>
        </p:txBody>
      </p:sp>
      <p:sp>
        <p:nvSpPr>
          <p:cNvPr id="13" name="TextovéPole 12">
            <a:extLst>
              <a:ext uri="{FF2B5EF4-FFF2-40B4-BE49-F238E27FC236}">
                <a16:creationId xmlns:a16="http://schemas.microsoft.com/office/drawing/2014/main" id="{52B4BDD9-C355-42F9-84F4-A5A272AA1B59}"/>
              </a:ext>
            </a:extLst>
          </p:cNvPr>
          <p:cNvSpPr txBox="1"/>
          <p:nvPr/>
        </p:nvSpPr>
        <p:spPr>
          <a:xfrm>
            <a:off x="7150643" y="3137999"/>
            <a:ext cx="615874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050"/>
              <a:t>Obr. 15</a:t>
            </a:r>
          </a:p>
        </p:txBody>
      </p:sp>
      <p:sp>
        <p:nvSpPr>
          <p:cNvPr id="14" name="TextovéPole 13">
            <a:extLst>
              <a:ext uri="{FF2B5EF4-FFF2-40B4-BE49-F238E27FC236}">
                <a16:creationId xmlns:a16="http://schemas.microsoft.com/office/drawing/2014/main" id="{33DB9D22-C22E-471F-A229-70CCFDD0E4F9}"/>
              </a:ext>
            </a:extLst>
          </p:cNvPr>
          <p:cNvSpPr txBox="1"/>
          <p:nvPr/>
        </p:nvSpPr>
        <p:spPr>
          <a:xfrm>
            <a:off x="7149315" y="6353748"/>
            <a:ext cx="615874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050"/>
              <a:t>Obr. 16</a:t>
            </a:r>
          </a:p>
        </p:txBody>
      </p:sp>
      <p:sp>
        <p:nvSpPr>
          <p:cNvPr id="15" name="TextovéPole 14">
            <a:extLst>
              <a:ext uri="{FF2B5EF4-FFF2-40B4-BE49-F238E27FC236}">
                <a16:creationId xmlns:a16="http://schemas.microsoft.com/office/drawing/2014/main" id="{96133EF1-2269-4C88-87AE-742443D7370E}"/>
              </a:ext>
            </a:extLst>
          </p:cNvPr>
          <p:cNvSpPr txBox="1"/>
          <p:nvPr/>
        </p:nvSpPr>
        <p:spPr>
          <a:xfrm>
            <a:off x="2129089" y="4484301"/>
            <a:ext cx="615874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050"/>
              <a:t>Obr. 13</a:t>
            </a:r>
          </a:p>
        </p:txBody>
      </p:sp>
      <p:sp>
        <p:nvSpPr>
          <p:cNvPr id="16" name="TextovéPole 15">
            <a:extLst>
              <a:ext uri="{FF2B5EF4-FFF2-40B4-BE49-F238E27FC236}">
                <a16:creationId xmlns:a16="http://schemas.microsoft.com/office/drawing/2014/main" id="{3DE406C6-276F-4638-BAB2-91F9FB75DDC5}"/>
              </a:ext>
            </a:extLst>
          </p:cNvPr>
          <p:cNvSpPr txBox="1"/>
          <p:nvPr/>
        </p:nvSpPr>
        <p:spPr>
          <a:xfrm>
            <a:off x="3299195" y="4484301"/>
            <a:ext cx="615874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050"/>
              <a:t>Obr. 14</a:t>
            </a:r>
          </a:p>
        </p:txBody>
      </p:sp>
    </p:spTree>
    <p:extLst>
      <p:ext uri="{BB962C8B-B14F-4D97-AF65-F5344CB8AC3E}">
        <p14:creationId xmlns:p14="http://schemas.microsoft.com/office/powerpoint/2010/main" val="19256475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55939A5-A162-48CE-994C-39D937154A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1136" y="424761"/>
            <a:ext cx="7729728" cy="1188720"/>
          </a:xfrm>
        </p:spPr>
        <p:txBody>
          <a:bodyPr/>
          <a:lstStyle/>
          <a:p>
            <a:r>
              <a:rPr lang="cs-CZ" b="1"/>
              <a:t>Vařit-v-těle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AFB86D7D-AAD7-49E1-8BA5-D377C755D3B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690617" y="2241597"/>
            <a:ext cx="6362046" cy="3871819"/>
          </a:xfrm>
          <a:solidFill>
            <a:schemeClr val="bg1"/>
          </a:solidFill>
          <a:ln>
            <a:solidFill>
              <a:schemeClr val="tx1"/>
            </a:solidFill>
          </a:ln>
        </p:spPr>
        <p:txBody>
          <a:bodyPr vert="horz" lIns="91440" tIns="45720" rIns="91440" bIns="45720" rtlCol="0" anchor="t">
            <a:normAutofit/>
          </a:bodyPr>
          <a:lstStyle/>
          <a:p>
            <a:pPr marL="342900" indent="-342900">
              <a:buClr>
                <a:schemeClr val="tx1"/>
              </a:buClr>
              <a:buFont typeface="+mj-lt"/>
              <a:buAutoNum type="alphaLcParenR"/>
            </a:pPr>
            <a:endParaRPr lang="cs-CZ">
              <a:solidFill>
                <a:schemeClr val="tx1"/>
              </a:solidFill>
            </a:endParaRPr>
          </a:p>
          <a:p>
            <a:pPr marL="342900" indent="-342900">
              <a:buClr>
                <a:schemeClr val="tx1"/>
              </a:buClr>
              <a:buFont typeface="+mj-lt"/>
              <a:buAutoNum type="alphaLcParenR"/>
            </a:pPr>
            <a:r>
              <a:rPr lang="cs-CZ">
                <a:solidFill>
                  <a:schemeClr val="tx1"/>
                </a:solidFill>
              </a:rPr>
              <a:t>ve tvaru ruky </a:t>
            </a:r>
            <a:r>
              <a:rPr lang="cs-CZ" b="1">
                <a:solidFill>
                  <a:schemeClr val="tx1"/>
                </a:solidFill>
                <a:latin typeface="DEZ"/>
              </a:rPr>
              <a:t>6</a:t>
            </a:r>
            <a:r>
              <a:rPr lang="cs-CZ">
                <a:solidFill>
                  <a:schemeClr val="tx1"/>
                </a:solidFill>
                <a:latin typeface="DEZ"/>
              </a:rPr>
              <a:t> </a:t>
            </a:r>
            <a:r>
              <a:rPr lang="cs-CZ">
                <a:solidFill>
                  <a:schemeClr val="tx1"/>
                </a:solidFill>
              </a:rPr>
              <a:t>= klasifikátorový tvar ruky zastupující velké objekty i jejich držení </a:t>
            </a:r>
            <a:r>
              <a:rPr lang="cs-CZ">
                <a:solidFill>
                  <a:schemeClr val="tx1"/>
                </a:solidFill>
                <a:latin typeface="Garamond"/>
              </a:rPr>
              <a:t>→ </a:t>
            </a:r>
            <a:r>
              <a:rPr lang="cs-CZ" b="1">
                <a:solidFill>
                  <a:schemeClr val="tx1"/>
                </a:solidFill>
              </a:rPr>
              <a:t>velké množství substance obsažené v trupu (nádobě)</a:t>
            </a:r>
          </a:p>
          <a:p>
            <a:pPr marL="0" indent="0">
              <a:buClr>
                <a:schemeClr val="tx1"/>
              </a:buClr>
              <a:buFont typeface="Arial" panose="020B0604020202020204" pitchFamily="34" charset="0"/>
              <a:buNone/>
            </a:pPr>
            <a:endParaRPr lang="cs-CZ" b="1">
              <a:solidFill>
                <a:schemeClr val="tx1"/>
              </a:solidFill>
            </a:endParaRPr>
          </a:p>
          <a:p>
            <a:pPr marL="342900" indent="-342900">
              <a:buClrTx/>
              <a:buFont typeface="+mj-lt"/>
              <a:buAutoNum type="alphaLcParenR" startAt="2"/>
            </a:pPr>
            <a:r>
              <a:rPr lang="cs-CZ">
                <a:solidFill>
                  <a:schemeClr val="tx1"/>
                </a:solidFill>
              </a:rPr>
              <a:t>v pohybu – alternativně nahoru a dolů</a:t>
            </a:r>
            <a:r>
              <a:rPr lang="cs-CZ">
                <a:solidFill>
                  <a:schemeClr val="tx1"/>
                </a:solidFill>
                <a:latin typeface="Garamond"/>
              </a:rPr>
              <a:t>→</a:t>
            </a:r>
            <a:r>
              <a:rPr lang="cs-CZ">
                <a:solidFill>
                  <a:schemeClr val="tx1"/>
                </a:solidFill>
              </a:rPr>
              <a:t> </a:t>
            </a:r>
            <a:r>
              <a:rPr lang="cs-CZ" b="1">
                <a:solidFill>
                  <a:schemeClr val="tx1"/>
                </a:solidFill>
              </a:rPr>
              <a:t>pohyb tekutiny, která se vaří v nádobě </a:t>
            </a:r>
            <a:r>
              <a:rPr lang="cs-CZ">
                <a:solidFill>
                  <a:schemeClr val="tx1"/>
                </a:solidFill>
              </a:rPr>
              <a:t>(tekutina = hněv)</a:t>
            </a:r>
            <a:endParaRPr lang="cs-CZ" b="1">
              <a:solidFill>
                <a:schemeClr val="tx1"/>
              </a:solidFill>
            </a:endParaRPr>
          </a:p>
          <a:p>
            <a:pPr marL="0" indent="0">
              <a:buClrTx/>
              <a:buNone/>
            </a:pPr>
            <a:endParaRPr lang="cs-CZ" b="1">
              <a:solidFill>
                <a:schemeClr val="tx1"/>
              </a:solidFill>
            </a:endParaRPr>
          </a:p>
          <a:p>
            <a:pPr marL="342900" indent="-342900">
              <a:buClrTx/>
              <a:buFont typeface="+mj-lt"/>
              <a:buAutoNum type="alphaLcParenR" startAt="3"/>
            </a:pPr>
            <a:r>
              <a:rPr lang="cs-CZ">
                <a:solidFill>
                  <a:schemeClr val="tx1"/>
                </a:solidFill>
              </a:rPr>
              <a:t>v místu artikulace = trup </a:t>
            </a:r>
            <a:r>
              <a:rPr lang="cs-CZ">
                <a:solidFill>
                  <a:schemeClr val="tx1"/>
                </a:solidFill>
                <a:latin typeface="Garamond"/>
              </a:rPr>
              <a:t>→ </a:t>
            </a:r>
            <a:r>
              <a:rPr lang="cs-CZ">
                <a:solidFill>
                  <a:schemeClr val="tx1"/>
                </a:solidFill>
              </a:rPr>
              <a:t>odkazuje k </a:t>
            </a:r>
            <a:r>
              <a:rPr lang="cs-CZ" b="1">
                <a:solidFill>
                  <a:schemeClr val="tx1"/>
                </a:solidFill>
              </a:rPr>
              <a:t>části lidského těla, která je konceptualizována jako nádoba</a:t>
            </a:r>
          </a:p>
          <a:p>
            <a:endParaRPr lang="cs-CZ">
              <a:solidFill>
                <a:schemeClr val="tx1"/>
              </a:solidFill>
            </a:endParaRPr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C3D83544-820D-499E-9069-1FB9B118E7BA}"/>
              </a:ext>
            </a:extLst>
          </p:cNvPr>
          <p:cNvSpPr txBox="1"/>
          <p:nvPr/>
        </p:nvSpPr>
        <p:spPr>
          <a:xfrm>
            <a:off x="5681133" y="1872266"/>
            <a:ext cx="61199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>
                <a:solidFill>
                  <a:schemeClr val="tx1"/>
                </a:solidFill>
                <a:latin typeface="+mj-lt"/>
              </a:rPr>
              <a:t>Schéma NÁDOBA se uplatňuje ve fonologické struktuře znaku:</a:t>
            </a:r>
          </a:p>
        </p:txBody>
      </p:sp>
      <p:pic>
        <p:nvPicPr>
          <p:cNvPr id="8" name="VAŘIT">
            <a:hlinkClick r:id="" action="ppaction://media"/>
            <a:extLst>
              <a:ext uri="{FF2B5EF4-FFF2-40B4-BE49-F238E27FC236}">
                <a16:creationId xmlns:a16="http://schemas.microsoft.com/office/drawing/2014/main" id="{59970145-677D-465B-9BDA-B0E0BDFF9A9A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27017" y="2950506"/>
            <a:ext cx="4417200" cy="245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49905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94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55939A5-A162-48CE-994C-39D937154A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1136" y="355093"/>
            <a:ext cx="7729728" cy="1188720"/>
          </a:xfrm>
        </p:spPr>
        <p:txBody>
          <a:bodyPr/>
          <a:lstStyle/>
          <a:p>
            <a:r>
              <a:rPr lang="cs-CZ" b="1"/>
              <a:t>Uklidnit-se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AFB86D7D-AAD7-49E1-8BA5-D377C755D3B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681132" y="2241597"/>
            <a:ext cx="6388947" cy="3897945"/>
          </a:xfrm>
          <a:solidFill>
            <a:schemeClr val="bg1"/>
          </a:solidFill>
          <a:ln>
            <a:solidFill>
              <a:schemeClr val="tx1"/>
            </a:solidFill>
          </a:ln>
        </p:spPr>
        <p:txBody>
          <a:bodyPr/>
          <a:lstStyle/>
          <a:p>
            <a:pPr marL="342900" indent="-342900">
              <a:buClr>
                <a:schemeClr val="tx1"/>
              </a:buClr>
              <a:buFont typeface="+mj-lt"/>
              <a:buAutoNum type="alphaLcParenR"/>
            </a:pPr>
            <a:endParaRPr lang="cs-CZ">
              <a:solidFill>
                <a:schemeClr val="tx1"/>
              </a:solidFill>
            </a:endParaRPr>
          </a:p>
          <a:p>
            <a:pPr marL="342900" indent="-342900">
              <a:buClr>
                <a:schemeClr val="tx1"/>
              </a:buClr>
              <a:buFont typeface="+mj-lt"/>
              <a:buAutoNum type="alphaLcParenR"/>
            </a:pPr>
            <a:r>
              <a:rPr lang="cs-CZ">
                <a:solidFill>
                  <a:schemeClr val="tx1"/>
                </a:solidFill>
              </a:rPr>
              <a:t>ve tvaru ruky </a:t>
            </a:r>
            <a:r>
              <a:rPr lang="cs-CZ" b="1">
                <a:solidFill>
                  <a:schemeClr val="tx1"/>
                </a:solidFill>
                <a:latin typeface="DEZ" panose="02000000000000000000" pitchFamily="2" charset="0"/>
              </a:rPr>
              <a:t>N</a:t>
            </a:r>
            <a:r>
              <a:rPr lang="cs-CZ">
                <a:solidFill>
                  <a:schemeClr val="tx1"/>
                </a:solidFill>
                <a:latin typeface="DEZ" panose="02000000000000000000" pitchFamily="2" charset="0"/>
              </a:rPr>
              <a:t> </a:t>
            </a:r>
            <a:r>
              <a:rPr lang="cs-CZ">
                <a:solidFill>
                  <a:schemeClr val="tx1"/>
                </a:solidFill>
              </a:rPr>
              <a:t>= klasifikátorový tvar ruky zastupující držení předmětů – navazuje na otevřený tvar ruky </a:t>
            </a:r>
            <a:r>
              <a:rPr lang="cs-CZ" b="1">
                <a:solidFill>
                  <a:schemeClr val="tx1"/>
                </a:solidFill>
                <a:latin typeface="DEZ" panose="02000000000000000000" pitchFamily="2" charset="0"/>
              </a:rPr>
              <a:t>h </a:t>
            </a:r>
            <a:r>
              <a:rPr lang="cs-CZ">
                <a:solidFill>
                  <a:schemeClr val="tx1"/>
                </a:solidFill>
              </a:rPr>
              <a:t>→ </a:t>
            </a:r>
            <a:r>
              <a:rPr lang="cs-CZ" b="1">
                <a:solidFill>
                  <a:schemeClr val="tx1"/>
                </a:solidFill>
              </a:rPr>
              <a:t>naznačení snížení hladiny tekutiny v nádobě </a:t>
            </a:r>
            <a:r>
              <a:rPr lang="cs-CZ">
                <a:solidFill>
                  <a:schemeClr val="tx1"/>
                </a:solidFill>
              </a:rPr>
              <a:t>(tekutina = pocit klidu)</a:t>
            </a:r>
            <a:endParaRPr lang="cs-CZ" b="1">
              <a:solidFill>
                <a:schemeClr val="tx1"/>
              </a:solidFill>
            </a:endParaRPr>
          </a:p>
          <a:p>
            <a:pPr marL="0" indent="0">
              <a:buClr>
                <a:schemeClr val="tx1"/>
              </a:buClr>
              <a:buFont typeface="Arial" panose="020B0604020202020204" pitchFamily="34" charset="0"/>
              <a:buNone/>
            </a:pPr>
            <a:endParaRPr lang="cs-CZ" b="1">
              <a:solidFill>
                <a:schemeClr val="tx1"/>
              </a:solidFill>
            </a:endParaRPr>
          </a:p>
          <a:p>
            <a:pPr marL="342900" indent="-342900">
              <a:buClrTx/>
              <a:buFont typeface="+mj-lt"/>
              <a:buAutoNum type="alphaLcParenR" startAt="2"/>
            </a:pPr>
            <a:r>
              <a:rPr lang="cs-CZ">
                <a:solidFill>
                  <a:schemeClr val="tx1"/>
                </a:solidFill>
              </a:rPr>
              <a:t>v pohybu – veden směrem dolů </a:t>
            </a:r>
            <a:r>
              <a:rPr lang="cs-CZ">
                <a:solidFill>
                  <a:schemeClr val="tx1"/>
                </a:solidFill>
                <a:latin typeface="Garamond" panose="02020404030301010803" pitchFamily="18" charset="0"/>
              </a:rPr>
              <a:t>→</a:t>
            </a:r>
            <a:r>
              <a:rPr lang="cs-CZ">
                <a:solidFill>
                  <a:schemeClr val="tx1"/>
                </a:solidFill>
              </a:rPr>
              <a:t> </a:t>
            </a:r>
            <a:r>
              <a:rPr lang="cs-CZ" b="1">
                <a:solidFill>
                  <a:schemeClr val="tx1"/>
                </a:solidFill>
              </a:rPr>
              <a:t>snížení hladiny tekutiny v nádobě (</a:t>
            </a:r>
            <a:r>
              <a:rPr lang="cs-CZ" b="1">
                <a:solidFill>
                  <a:schemeClr val="tx1"/>
                </a:solidFill>
                <a:latin typeface="Garamond" panose="02020404030301010803" pitchFamily="18" charset="0"/>
              </a:rPr>
              <a:t>→ </a:t>
            </a:r>
            <a:r>
              <a:rPr lang="cs-CZ" b="1">
                <a:solidFill>
                  <a:schemeClr val="tx1"/>
                </a:solidFill>
              </a:rPr>
              <a:t>snížení napětí v těle)</a:t>
            </a:r>
          </a:p>
          <a:p>
            <a:pPr marL="0" indent="0">
              <a:buClrTx/>
              <a:buNone/>
            </a:pPr>
            <a:endParaRPr lang="cs-CZ" b="1">
              <a:solidFill>
                <a:schemeClr val="tx1"/>
              </a:solidFill>
            </a:endParaRPr>
          </a:p>
          <a:p>
            <a:pPr marL="342900" indent="-342900">
              <a:buClrTx/>
              <a:buFont typeface="+mj-lt"/>
              <a:buAutoNum type="alphaLcParenR" startAt="3"/>
            </a:pPr>
            <a:r>
              <a:rPr lang="cs-CZ">
                <a:solidFill>
                  <a:schemeClr val="tx1"/>
                </a:solidFill>
              </a:rPr>
              <a:t>v místu artikulace = trup </a:t>
            </a:r>
            <a:r>
              <a:rPr lang="cs-CZ">
                <a:solidFill>
                  <a:schemeClr val="tx1"/>
                </a:solidFill>
                <a:latin typeface="Garamond" panose="02020404030301010803" pitchFamily="18" charset="0"/>
              </a:rPr>
              <a:t>→ </a:t>
            </a:r>
            <a:r>
              <a:rPr lang="cs-CZ">
                <a:solidFill>
                  <a:schemeClr val="tx1"/>
                </a:solidFill>
              </a:rPr>
              <a:t>odkazuje k </a:t>
            </a:r>
            <a:r>
              <a:rPr lang="cs-CZ" b="1">
                <a:solidFill>
                  <a:schemeClr val="tx1"/>
                </a:solidFill>
              </a:rPr>
              <a:t>části lidského těla, která je konceptualizována jako nádoba</a:t>
            </a:r>
          </a:p>
          <a:p>
            <a:pPr marL="0" indent="0">
              <a:buClrTx/>
              <a:buNone/>
            </a:pPr>
            <a:endParaRPr lang="cs-CZ" b="1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cs-CZ">
              <a:solidFill>
                <a:schemeClr val="tx1"/>
              </a:solidFill>
            </a:endParaRPr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ACD81325-48D8-4360-B7BF-1737F6C91D91}"/>
              </a:ext>
            </a:extLst>
          </p:cNvPr>
          <p:cNvSpPr txBox="1"/>
          <p:nvPr/>
        </p:nvSpPr>
        <p:spPr>
          <a:xfrm>
            <a:off x="5681132" y="1872265"/>
            <a:ext cx="61199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>
                <a:solidFill>
                  <a:schemeClr val="tx1"/>
                </a:solidFill>
                <a:latin typeface="+mj-lt"/>
              </a:rPr>
              <a:t>Schéma NÁDOBA se uplatňuje ve fonologické struktuře znaku:</a:t>
            </a:r>
          </a:p>
        </p:txBody>
      </p:sp>
      <p:pic>
        <p:nvPicPr>
          <p:cNvPr id="8" name="ZKLIDNIT">
            <a:hlinkClick r:id="" action="ppaction://media"/>
            <a:extLst>
              <a:ext uri="{FF2B5EF4-FFF2-40B4-BE49-F238E27FC236}">
                <a16:creationId xmlns:a16="http://schemas.microsoft.com/office/drawing/2014/main" id="{50BFB540-89AD-429A-9698-D51181D17422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61851" y="2963569"/>
            <a:ext cx="4417200" cy="245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44049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00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C33976D1-3430-450C-A978-87A9A6E8E7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D6AAC78-7D86-415A-ADC1-2B47480796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249680" y="1248156"/>
            <a:ext cx="9692640" cy="4361688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2A658D9-F185-44F1-BA33-D50320D1D0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62228" y="1060704"/>
            <a:ext cx="10067544" cy="4736592"/>
          </a:xfrm>
          <a:prstGeom prst="rect">
            <a:avLst/>
          </a:prstGeom>
          <a:noFill/>
          <a:ln w="317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4991132-C15A-4EFB-9282-0FF4C49D4A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06062" y="1858433"/>
            <a:ext cx="8779512" cy="3141134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cs-CZ">
                <a:solidFill>
                  <a:srgbClr val="404040"/>
                </a:solidFill>
              </a:rPr>
              <a:t>POKORNÁ, Karla. </a:t>
            </a:r>
            <a:r>
              <a:rPr lang="cs-CZ" i="1">
                <a:solidFill>
                  <a:srgbClr val="404040"/>
                </a:solidFill>
              </a:rPr>
              <a:t>Představové schéma NÁDOBA v českém znakovém jazyce</a:t>
            </a:r>
            <a:r>
              <a:rPr lang="cs-CZ">
                <a:solidFill>
                  <a:srgbClr val="404040"/>
                </a:solidFill>
              </a:rPr>
              <a:t>. 2018. Bakalářská práce. Univerzita Karlova, Filozofická fakulta, Ústav jazyků a komunikace neslyšících. Vedoucí práce Irena Vaňková.</a:t>
            </a:r>
          </a:p>
          <a:p>
            <a:pPr marL="0" indent="0">
              <a:buNone/>
            </a:pPr>
            <a:endParaRPr lang="cs-CZ">
              <a:solidFill>
                <a:srgbClr val="404040"/>
              </a:solidFill>
            </a:endParaRPr>
          </a:p>
          <a:p>
            <a:pPr marL="0" indent="0">
              <a:buNone/>
            </a:pPr>
            <a:r>
              <a:rPr lang="cs-CZ" b="1">
                <a:solidFill>
                  <a:srgbClr val="404040"/>
                </a:solidFill>
              </a:rPr>
              <a:t>Autorka práce: </a:t>
            </a:r>
            <a:r>
              <a:rPr lang="cs-CZ">
                <a:solidFill>
                  <a:srgbClr val="404040"/>
                </a:solidFill>
              </a:rPr>
              <a:t>Karla Pokorná</a:t>
            </a:r>
          </a:p>
          <a:p>
            <a:pPr marL="0" indent="0">
              <a:buNone/>
            </a:pPr>
            <a:r>
              <a:rPr lang="cs-CZ" b="1">
                <a:solidFill>
                  <a:srgbClr val="404040"/>
                </a:solidFill>
              </a:rPr>
              <a:t>Vedoucí práce:</a:t>
            </a:r>
            <a:r>
              <a:rPr lang="cs-CZ">
                <a:solidFill>
                  <a:srgbClr val="404040"/>
                </a:solidFill>
              </a:rPr>
              <a:t> </a:t>
            </a:r>
            <a:r>
              <a:rPr lang="cs-CZ">
                <a:ea typeface="+mn-lt"/>
                <a:cs typeface="+mn-lt"/>
              </a:rPr>
              <a:t>doc. PhDr. Irena Vaňková, CSc., Ph.D.</a:t>
            </a:r>
          </a:p>
          <a:p>
            <a:pPr marL="0" indent="0">
              <a:buNone/>
            </a:pPr>
            <a:r>
              <a:rPr lang="cs-CZ" b="1">
                <a:ea typeface="+mn-lt"/>
                <a:cs typeface="+mn-lt"/>
              </a:rPr>
              <a:t>Oponent: </a:t>
            </a:r>
            <a:r>
              <a:rPr lang="pt-BR">
                <a:ea typeface="+mn-lt"/>
                <a:cs typeface="+mn-lt"/>
              </a:rPr>
              <a:t>prof. PhDr. Alena Macurová, CSc.</a:t>
            </a:r>
            <a:endParaRPr lang="cs-CZ">
              <a:ea typeface="+mn-lt"/>
              <a:cs typeface="+mn-lt"/>
            </a:endParaRPr>
          </a:p>
          <a:p>
            <a:pPr marL="0" indent="0">
              <a:buNone/>
            </a:pPr>
            <a:r>
              <a:rPr lang="cs-CZ" b="1">
                <a:ea typeface="+mn-lt"/>
                <a:cs typeface="+mn-lt"/>
              </a:rPr>
              <a:t>Výsledek obhajoby: </a:t>
            </a:r>
            <a:r>
              <a:rPr lang="cs-CZ">
                <a:ea typeface="+mn-lt"/>
                <a:cs typeface="+mn-lt"/>
              </a:rPr>
              <a:t>Výborně </a:t>
            </a:r>
          </a:p>
          <a:p>
            <a:pPr marL="0" indent="0">
              <a:buNone/>
            </a:pPr>
            <a:endParaRPr lang="cs-CZ">
              <a:solidFill>
                <a:srgbClr val="404040"/>
              </a:solidFill>
            </a:endParaRP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1CE5B794-B431-4758-843D-D6867E689FB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174"/>
          <a:stretch/>
        </p:blipFill>
        <p:spPr>
          <a:xfrm>
            <a:off x="8590142" y="2664543"/>
            <a:ext cx="1895432" cy="2759536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2" name="TextovéPole 1">
            <a:extLst>
              <a:ext uri="{FF2B5EF4-FFF2-40B4-BE49-F238E27FC236}">
                <a16:creationId xmlns:a16="http://schemas.microsoft.com/office/drawing/2014/main" id="{33C1D5DA-80D4-4DE1-856F-CB3E5A2AA194}"/>
              </a:ext>
            </a:extLst>
          </p:cNvPr>
          <p:cNvSpPr txBox="1"/>
          <p:nvPr/>
        </p:nvSpPr>
        <p:spPr>
          <a:xfrm>
            <a:off x="8590142" y="5399114"/>
            <a:ext cx="566181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050"/>
              <a:t>Obr. 1</a:t>
            </a:r>
          </a:p>
        </p:txBody>
      </p:sp>
    </p:spTree>
    <p:extLst>
      <p:ext uri="{BB962C8B-B14F-4D97-AF65-F5344CB8AC3E}">
        <p14:creationId xmlns:p14="http://schemas.microsoft.com/office/powerpoint/2010/main" val="222818877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>
            <a:extLst>
              <a:ext uri="{FF2B5EF4-FFF2-40B4-BE49-F238E27FC236}">
                <a16:creationId xmlns:a16="http://schemas.microsoft.com/office/drawing/2014/main" id="{DD593426-072D-4AF9-883D-74C819A22E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9620" y="804672"/>
            <a:ext cx="4486656" cy="1141497"/>
          </a:xfrm>
          <a:solidFill>
            <a:srgbClr val="FFFFFF"/>
          </a:solidFill>
        </p:spPr>
        <p:txBody>
          <a:bodyPr>
            <a:normAutofit/>
          </a:bodyPr>
          <a:lstStyle/>
          <a:p>
            <a:r>
              <a:rPr lang="cs-CZ" b="1"/>
              <a:t>3. metonymie</a:t>
            </a:r>
          </a:p>
        </p:txBody>
      </p:sp>
      <p:sp>
        <p:nvSpPr>
          <p:cNvPr id="8" name="Zástupný text 7">
            <a:extLst>
              <a:ext uri="{FF2B5EF4-FFF2-40B4-BE49-F238E27FC236}">
                <a16:creationId xmlns:a16="http://schemas.microsoft.com/office/drawing/2014/main" id="{B3C2FFBF-BF22-463A-9A75-784B9F8B0BB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34398" y="2331982"/>
            <a:ext cx="4557099" cy="2194036"/>
          </a:xfrm>
          <a:solidFill>
            <a:schemeClr val="bg1"/>
          </a:solidFill>
          <a:ln>
            <a:solidFill>
              <a:schemeClr val="tx1"/>
            </a:solidFill>
          </a:ln>
        </p:spPr>
        <p:txBody>
          <a:bodyPr/>
          <a:lstStyle/>
          <a:p>
            <a:pPr algn="l"/>
            <a:endParaRPr lang="cs-CZ">
              <a:solidFill>
                <a:schemeClr val="tx1"/>
              </a:solidFill>
            </a:endParaRPr>
          </a:p>
          <a:p>
            <a:pPr algn="l"/>
            <a:r>
              <a:rPr lang="cs-CZ">
                <a:solidFill>
                  <a:schemeClr val="tx1"/>
                </a:solidFill>
              </a:rPr>
              <a:t>a) tvar ruky: </a:t>
            </a:r>
            <a:r>
              <a:rPr lang="cs-CZ" b="1">
                <a:solidFill>
                  <a:schemeClr val="tx1"/>
                </a:solidFill>
              </a:rPr>
              <a:t>deiktický tvar ruky D</a:t>
            </a:r>
          </a:p>
          <a:p>
            <a:pPr algn="l"/>
            <a:r>
              <a:rPr lang="cs-CZ">
                <a:solidFill>
                  <a:schemeClr val="tx1"/>
                </a:solidFill>
              </a:rPr>
              <a:t>b) pohyb: </a:t>
            </a:r>
            <a:r>
              <a:rPr lang="cs-CZ" b="1">
                <a:solidFill>
                  <a:schemeClr val="tx1"/>
                </a:solidFill>
              </a:rPr>
              <a:t>pohyb k tělu</a:t>
            </a:r>
          </a:p>
          <a:p>
            <a:pPr algn="l"/>
            <a:r>
              <a:rPr lang="cs-CZ">
                <a:solidFill>
                  <a:schemeClr val="tx1"/>
                </a:solidFill>
              </a:rPr>
              <a:t>c) místo artikulace a kontakt: </a:t>
            </a:r>
            <a:r>
              <a:rPr lang="cs-CZ" b="1">
                <a:solidFill>
                  <a:schemeClr val="tx1"/>
                </a:solidFill>
              </a:rPr>
              <a:t>v blízkosti těla / na těle</a:t>
            </a:r>
          </a:p>
          <a:p>
            <a:pPr algn="l"/>
            <a:r>
              <a:rPr lang="cs-CZ">
                <a:solidFill>
                  <a:schemeClr val="tx1"/>
                </a:solidFill>
              </a:rPr>
              <a:t>d) orientace dlaně a prstů: </a:t>
            </a:r>
            <a:r>
              <a:rPr lang="cs-CZ" b="1">
                <a:solidFill>
                  <a:schemeClr val="tx1"/>
                </a:solidFill>
              </a:rPr>
              <a:t>libovolná</a:t>
            </a: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4C236A8E-B5F0-492A-BF34-D1BFE2A0FA2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30951" y="2331982"/>
            <a:ext cx="5649645" cy="2194037"/>
          </a:xfrm>
          <a:prstGeom prst="rect">
            <a:avLst/>
          </a:prstGeom>
        </p:spPr>
      </p:pic>
      <p:pic>
        <p:nvPicPr>
          <p:cNvPr id="2" name="Obrázek 1">
            <a:extLst>
              <a:ext uri="{FF2B5EF4-FFF2-40B4-BE49-F238E27FC236}">
                <a16:creationId xmlns:a16="http://schemas.microsoft.com/office/drawing/2014/main" id="{264D2E53-766A-48F7-BC05-2585F328657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3811"/>
          <a:stretch/>
        </p:blipFill>
        <p:spPr>
          <a:xfrm>
            <a:off x="2429445" y="4700016"/>
            <a:ext cx="1172755" cy="1640966"/>
          </a:xfrm>
          <a:prstGeom prst="rect">
            <a:avLst/>
          </a:prstGeom>
          <a:ln>
            <a:solidFill>
              <a:schemeClr val="bg1"/>
            </a:solidFill>
          </a:ln>
        </p:spPr>
      </p:pic>
      <p:sp>
        <p:nvSpPr>
          <p:cNvPr id="6" name="TextovéPole 5">
            <a:extLst>
              <a:ext uri="{FF2B5EF4-FFF2-40B4-BE49-F238E27FC236}">
                <a16:creationId xmlns:a16="http://schemas.microsoft.com/office/drawing/2014/main" id="{13CE6F06-497A-42B9-9490-5955ED2E41C0}"/>
              </a:ext>
            </a:extLst>
          </p:cNvPr>
          <p:cNvSpPr txBox="1"/>
          <p:nvPr/>
        </p:nvSpPr>
        <p:spPr>
          <a:xfrm>
            <a:off x="2866726" y="6340982"/>
            <a:ext cx="2924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>
                <a:latin typeface="DEZ" panose="02000000000000000000" pitchFamily="2" charset="0"/>
              </a:rPr>
              <a:t>d</a:t>
            </a:r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41E80D1B-EDCB-424F-A4CB-AA3E91EEA8BB}"/>
              </a:ext>
            </a:extLst>
          </p:cNvPr>
          <p:cNvSpPr txBox="1"/>
          <p:nvPr/>
        </p:nvSpPr>
        <p:spPr>
          <a:xfrm>
            <a:off x="2729855" y="4482212"/>
            <a:ext cx="615874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050"/>
              <a:t>Obr. 17</a:t>
            </a:r>
          </a:p>
        </p:txBody>
      </p:sp>
      <p:sp>
        <p:nvSpPr>
          <p:cNvPr id="9" name="TextovéPole 8">
            <a:extLst>
              <a:ext uri="{FF2B5EF4-FFF2-40B4-BE49-F238E27FC236}">
                <a16:creationId xmlns:a16="http://schemas.microsoft.com/office/drawing/2014/main" id="{84C6EBE1-B8B4-466A-8D45-C5CA525CF5AE}"/>
              </a:ext>
            </a:extLst>
          </p:cNvPr>
          <p:cNvSpPr txBox="1"/>
          <p:nvPr/>
        </p:nvSpPr>
        <p:spPr>
          <a:xfrm>
            <a:off x="6822302" y="4526018"/>
            <a:ext cx="615874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050"/>
              <a:t>Obr. 18</a:t>
            </a:r>
          </a:p>
        </p:txBody>
      </p:sp>
    </p:spTree>
    <p:extLst>
      <p:ext uri="{BB962C8B-B14F-4D97-AF65-F5344CB8AC3E}">
        <p14:creationId xmlns:p14="http://schemas.microsoft.com/office/powerpoint/2010/main" val="159554194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55939A5-A162-48CE-994C-39D937154A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1136" y="287098"/>
            <a:ext cx="7729728" cy="1188720"/>
          </a:xfrm>
        </p:spPr>
        <p:txBody>
          <a:bodyPr/>
          <a:lstStyle/>
          <a:p>
            <a:r>
              <a:rPr lang="cs-CZ" b="1"/>
              <a:t>Zmatek-v-hlavě/pomatený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AFB86D7D-AAD7-49E1-8BA5-D377C755D3B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681132" y="2241597"/>
            <a:ext cx="6406365" cy="3776026"/>
          </a:xfrm>
          <a:solidFill>
            <a:schemeClr val="bg1"/>
          </a:solidFill>
          <a:ln>
            <a:solidFill>
              <a:schemeClr val="tx1"/>
            </a:solidFill>
          </a:ln>
        </p:spPr>
        <p:txBody>
          <a:bodyPr/>
          <a:lstStyle/>
          <a:p>
            <a:pPr marL="342900" indent="-342900">
              <a:buClr>
                <a:schemeClr val="tx1"/>
              </a:buClr>
              <a:buFont typeface="+mj-lt"/>
              <a:buAutoNum type="alphaLcParenR"/>
            </a:pPr>
            <a:endParaRPr lang="cs-CZ">
              <a:solidFill>
                <a:schemeClr val="tx1"/>
              </a:solidFill>
            </a:endParaRPr>
          </a:p>
          <a:p>
            <a:pPr marL="342900" indent="-342900">
              <a:buClr>
                <a:schemeClr val="tx1"/>
              </a:buClr>
              <a:buFont typeface="+mj-lt"/>
              <a:buAutoNum type="alphaLcParenR"/>
            </a:pPr>
            <a:r>
              <a:rPr lang="cs-CZ">
                <a:solidFill>
                  <a:schemeClr val="tx1"/>
                </a:solidFill>
              </a:rPr>
              <a:t>v deiktickém tvaru ruky </a:t>
            </a:r>
            <a:r>
              <a:rPr lang="cs-CZ" b="1">
                <a:solidFill>
                  <a:schemeClr val="tx1"/>
                </a:solidFill>
                <a:latin typeface="DEZ" panose="02000000000000000000" pitchFamily="2" charset="0"/>
              </a:rPr>
              <a:t>d</a:t>
            </a:r>
            <a:r>
              <a:rPr lang="cs-CZ">
                <a:solidFill>
                  <a:schemeClr val="tx1"/>
                </a:solidFill>
                <a:latin typeface="DEZ" panose="02000000000000000000" pitchFamily="2" charset="0"/>
              </a:rPr>
              <a:t> </a:t>
            </a:r>
            <a:r>
              <a:rPr lang="cs-CZ">
                <a:solidFill>
                  <a:schemeClr val="tx1"/>
                </a:solidFill>
                <a:latin typeface="Garamond" panose="02020404030301010803" pitchFamily="18" charset="0"/>
              </a:rPr>
              <a:t>→ </a:t>
            </a:r>
            <a:r>
              <a:rPr lang="cs-CZ" b="1">
                <a:solidFill>
                  <a:schemeClr val="tx1"/>
                </a:solidFill>
              </a:rPr>
              <a:t>metonymicky odkazuje k mysli</a:t>
            </a:r>
          </a:p>
          <a:p>
            <a:pPr marL="0" indent="0">
              <a:buClr>
                <a:schemeClr val="tx1"/>
              </a:buClr>
              <a:buFont typeface="Arial" panose="020B0604020202020204" pitchFamily="34" charset="0"/>
              <a:buNone/>
            </a:pPr>
            <a:endParaRPr lang="cs-CZ" b="1">
              <a:solidFill>
                <a:schemeClr val="tx1"/>
              </a:solidFill>
            </a:endParaRPr>
          </a:p>
          <a:p>
            <a:pPr marL="342900" indent="-342900">
              <a:buClrTx/>
              <a:buFont typeface="+mj-lt"/>
              <a:buAutoNum type="alphaLcParenR" startAt="2"/>
            </a:pPr>
            <a:r>
              <a:rPr lang="cs-CZ">
                <a:solidFill>
                  <a:schemeClr val="tx1"/>
                </a:solidFill>
              </a:rPr>
              <a:t>v pohybu – k hlavě </a:t>
            </a:r>
            <a:r>
              <a:rPr lang="cs-CZ">
                <a:solidFill>
                  <a:schemeClr val="tx1"/>
                </a:solidFill>
                <a:latin typeface="Garamond" panose="02020404030301010803" pitchFamily="18" charset="0"/>
              </a:rPr>
              <a:t>→</a:t>
            </a:r>
            <a:r>
              <a:rPr lang="cs-CZ">
                <a:solidFill>
                  <a:schemeClr val="tx1"/>
                </a:solidFill>
              </a:rPr>
              <a:t> </a:t>
            </a:r>
            <a:r>
              <a:rPr lang="cs-CZ" b="1">
                <a:solidFill>
                  <a:schemeClr val="tx1"/>
                </a:solidFill>
              </a:rPr>
              <a:t>odkaz k mysli</a:t>
            </a:r>
            <a:r>
              <a:rPr lang="cs-CZ">
                <a:solidFill>
                  <a:schemeClr val="tx1"/>
                </a:solidFill>
              </a:rPr>
              <a:t>; následně horizontální kruhový pohyb </a:t>
            </a:r>
            <a:r>
              <a:rPr lang="cs-CZ">
                <a:solidFill>
                  <a:schemeClr val="tx1"/>
                </a:solidFill>
                <a:latin typeface="Garamond" panose="02020404030301010803" pitchFamily="18" charset="0"/>
              </a:rPr>
              <a:t>→ </a:t>
            </a:r>
            <a:r>
              <a:rPr lang="cs-CZ" b="1">
                <a:solidFill>
                  <a:schemeClr val="tx1"/>
                </a:solidFill>
              </a:rPr>
              <a:t>míchání myšlenek v hlavě</a:t>
            </a:r>
            <a:r>
              <a:rPr lang="cs-CZ">
                <a:solidFill>
                  <a:schemeClr val="tx1"/>
                </a:solidFill>
              </a:rPr>
              <a:t> (= míchání obsahu nádoby)</a:t>
            </a:r>
            <a:endParaRPr lang="cs-CZ" b="1">
              <a:solidFill>
                <a:schemeClr val="tx1"/>
              </a:solidFill>
            </a:endParaRPr>
          </a:p>
          <a:p>
            <a:pPr marL="0" indent="0">
              <a:buClrTx/>
              <a:buNone/>
            </a:pPr>
            <a:endParaRPr lang="cs-CZ" b="1">
              <a:solidFill>
                <a:schemeClr val="tx1"/>
              </a:solidFill>
            </a:endParaRPr>
          </a:p>
          <a:p>
            <a:pPr marL="342900" indent="-342900">
              <a:buClrTx/>
              <a:buFont typeface="+mj-lt"/>
              <a:buAutoNum type="alphaLcParenR" startAt="3"/>
            </a:pPr>
            <a:r>
              <a:rPr lang="cs-CZ">
                <a:solidFill>
                  <a:schemeClr val="tx1"/>
                </a:solidFill>
              </a:rPr>
              <a:t>v místu artikulace = hlava </a:t>
            </a:r>
            <a:r>
              <a:rPr lang="cs-CZ">
                <a:solidFill>
                  <a:schemeClr val="tx1"/>
                </a:solidFill>
                <a:latin typeface="Garamond" panose="02020404030301010803" pitchFamily="18" charset="0"/>
              </a:rPr>
              <a:t>→ </a:t>
            </a:r>
            <a:r>
              <a:rPr lang="cs-CZ">
                <a:solidFill>
                  <a:schemeClr val="tx1"/>
                </a:solidFill>
              </a:rPr>
              <a:t>odkazuje k </a:t>
            </a:r>
            <a:r>
              <a:rPr lang="cs-CZ" b="1">
                <a:solidFill>
                  <a:schemeClr val="tx1"/>
                </a:solidFill>
              </a:rPr>
              <a:t>části lidského těla, která je konceptualizována jako nádoba</a:t>
            </a:r>
          </a:p>
          <a:p>
            <a:pPr marL="0" indent="0">
              <a:buNone/>
            </a:pPr>
            <a:endParaRPr lang="cs-CZ">
              <a:solidFill>
                <a:schemeClr val="tx1"/>
              </a:solidFill>
            </a:endParaRPr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EFE7ABF0-E354-45CE-82D3-9E29C8D07C5E}"/>
              </a:ext>
            </a:extLst>
          </p:cNvPr>
          <p:cNvSpPr txBox="1"/>
          <p:nvPr/>
        </p:nvSpPr>
        <p:spPr>
          <a:xfrm>
            <a:off x="5681132" y="1872265"/>
            <a:ext cx="61199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>
                <a:solidFill>
                  <a:schemeClr val="tx1"/>
                </a:solidFill>
                <a:latin typeface="+mj-lt"/>
              </a:rPr>
              <a:t>Schéma NÁDOBA se uplatňuje ve fonologické struktuře znaku:</a:t>
            </a:r>
          </a:p>
        </p:txBody>
      </p:sp>
      <p:pic>
        <p:nvPicPr>
          <p:cNvPr id="8" name="ZMATEK">
            <a:hlinkClick r:id="" action="ppaction://media"/>
            <a:extLst>
              <a:ext uri="{FF2B5EF4-FFF2-40B4-BE49-F238E27FC236}">
                <a16:creationId xmlns:a16="http://schemas.microsoft.com/office/drawing/2014/main" id="{9D3BCAED-BDB5-4620-927B-0E994D8194B7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00891" y="2902610"/>
            <a:ext cx="4417200" cy="245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98507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922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55939A5-A162-48CE-994C-39D937154A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1136" y="287098"/>
            <a:ext cx="7729728" cy="1188720"/>
          </a:xfrm>
        </p:spPr>
        <p:txBody>
          <a:bodyPr/>
          <a:lstStyle/>
          <a:p>
            <a:r>
              <a:rPr lang="cs-CZ" b="1"/>
              <a:t>Zachovat-klid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AFB86D7D-AAD7-49E1-8BA5-D377C755D3B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681132" y="2241597"/>
            <a:ext cx="6423781" cy="4228872"/>
          </a:xfrm>
          <a:solidFill>
            <a:schemeClr val="bg1"/>
          </a:solidFill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pPr marL="342900" indent="-342900">
              <a:buClr>
                <a:schemeClr val="tx1"/>
              </a:buClr>
              <a:buFont typeface="+mj-lt"/>
              <a:buAutoNum type="alphaLcParenR"/>
            </a:pPr>
            <a:endParaRPr lang="cs-CZ">
              <a:solidFill>
                <a:schemeClr val="tx1"/>
              </a:solidFill>
            </a:endParaRPr>
          </a:p>
          <a:p>
            <a:pPr marL="342900" indent="-342900">
              <a:buClr>
                <a:schemeClr val="tx1"/>
              </a:buClr>
              <a:buFont typeface="+mj-lt"/>
              <a:buAutoNum type="alphaLcParenR"/>
            </a:pPr>
            <a:r>
              <a:rPr lang="cs-CZ">
                <a:solidFill>
                  <a:schemeClr val="tx1"/>
                </a:solidFill>
              </a:rPr>
              <a:t>v deiktickém tvaru ruky </a:t>
            </a:r>
            <a:r>
              <a:rPr lang="cs-CZ" b="1">
                <a:solidFill>
                  <a:schemeClr val="tx1"/>
                </a:solidFill>
                <a:latin typeface="DEZ" panose="02000000000000000000" pitchFamily="2" charset="0"/>
              </a:rPr>
              <a:t>d</a:t>
            </a:r>
            <a:r>
              <a:rPr lang="cs-CZ">
                <a:solidFill>
                  <a:schemeClr val="tx1"/>
                </a:solidFill>
                <a:latin typeface="DEZ" panose="02000000000000000000" pitchFamily="2" charset="0"/>
              </a:rPr>
              <a:t> </a:t>
            </a:r>
            <a:r>
              <a:rPr lang="cs-CZ">
                <a:solidFill>
                  <a:schemeClr val="tx1"/>
                </a:solidFill>
                <a:latin typeface="Garamond" panose="02020404030301010803" pitchFamily="18" charset="0"/>
              </a:rPr>
              <a:t>→ </a:t>
            </a:r>
            <a:r>
              <a:rPr lang="cs-CZ" b="1">
                <a:solidFill>
                  <a:schemeClr val="tx1"/>
                </a:solidFill>
              </a:rPr>
              <a:t>metonymicky odkazuje k mysli</a:t>
            </a:r>
          </a:p>
          <a:p>
            <a:pPr marL="0" indent="0">
              <a:buClr>
                <a:schemeClr val="tx1"/>
              </a:buClr>
              <a:buNone/>
            </a:pPr>
            <a:endParaRPr lang="cs-CZ" b="1">
              <a:solidFill>
                <a:schemeClr val="tx1"/>
              </a:solidFill>
            </a:endParaRPr>
          </a:p>
          <a:p>
            <a:pPr marL="342900" indent="-342900">
              <a:buClr>
                <a:schemeClr val="tx1"/>
              </a:buClr>
              <a:buFont typeface="+mj-lt"/>
              <a:buAutoNum type="alphaLcParenR" startAt="2"/>
            </a:pPr>
            <a:r>
              <a:rPr lang="cs-CZ">
                <a:solidFill>
                  <a:schemeClr val="tx1"/>
                </a:solidFill>
              </a:rPr>
              <a:t>ve tvaru ruky </a:t>
            </a:r>
            <a:r>
              <a:rPr lang="cs-CZ" b="1">
                <a:solidFill>
                  <a:schemeClr val="tx1"/>
                </a:solidFill>
                <a:latin typeface="DEZ" panose="02000000000000000000" pitchFamily="2" charset="0"/>
              </a:rPr>
              <a:t>u </a:t>
            </a:r>
            <a:r>
              <a:rPr lang="cs-CZ">
                <a:solidFill>
                  <a:schemeClr val="tx1"/>
                </a:solidFill>
              </a:rPr>
              <a:t>= klasifikátorový tvar pro absenci </a:t>
            </a:r>
            <a:r>
              <a:rPr lang="cs-CZ">
                <a:solidFill>
                  <a:schemeClr val="tx1"/>
                </a:solidFill>
                <a:latin typeface="Garamond" panose="02020404030301010803" pitchFamily="18" charset="0"/>
              </a:rPr>
              <a:t>→ </a:t>
            </a:r>
            <a:r>
              <a:rPr lang="cs-CZ" b="1">
                <a:solidFill>
                  <a:schemeClr val="tx1"/>
                </a:solidFill>
              </a:rPr>
              <a:t>metonymický odkaz k mysli, která je prázdná</a:t>
            </a:r>
          </a:p>
          <a:p>
            <a:pPr marL="0" indent="0">
              <a:buClr>
                <a:schemeClr val="tx1"/>
              </a:buClr>
              <a:buNone/>
            </a:pPr>
            <a:endParaRPr lang="cs-CZ">
              <a:solidFill>
                <a:schemeClr val="tx1"/>
              </a:solidFill>
            </a:endParaRPr>
          </a:p>
          <a:p>
            <a:pPr marL="342900" indent="-342900">
              <a:buClrTx/>
              <a:buFont typeface="+mj-lt"/>
              <a:buAutoNum type="alphaLcParenR" startAt="3"/>
            </a:pPr>
            <a:r>
              <a:rPr lang="cs-CZ">
                <a:solidFill>
                  <a:schemeClr val="tx1"/>
                </a:solidFill>
              </a:rPr>
              <a:t>v pohybu – k hlavě </a:t>
            </a:r>
            <a:r>
              <a:rPr lang="cs-CZ">
                <a:solidFill>
                  <a:schemeClr val="tx1"/>
                </a:solidFill>
                <a:latin typeface="Garamond" panose="02020404030301010803" pitchFamily="18" charset="0"/>
              </a:rPr>
              <a:t>→</a:t>
            </a:r>
            <a:r>
              <a:rPr lang="cs-CZ">
                <a:solidFill>
                  <a:schemeClr val="tx1"/>
                </a:solidFill>
              </a:rPr>
              <a:t> </a:t>
            </a:r>
            <a:r>
              <a:rPr lang="cs-CZ" b="1">
                <a:solidFill>
                  <a:schemeClr val="tx1"/>
                </a:solidFill>
              </a:rPr>
              <a:t>odkaz k mysli</a:t>
            </a:r>
          </a:p>
          <a:p>
            <a:pPr marL="0" indent="0">
              <a:buClrTx/>
              <a:buNone/>
            </a:pPr>
            <a:endParaRPr lang="cs-CZ" b="1">
              <a:solidFill>
                <a:schemeClr val="tx1"/>
              </a:solidFill>
            </a:endParaRPr>
          </a:p>
          <a:p>
            <a:pPr marL="342900" indent="-342900">
              <a:buClrTx/>
              <a:buFont typeface="+mj-lt"/>
              <a:buAutoNum type="alphaLcParenR" startAt="4"/>
            </a:pPr>
            <a:r>
              <a:rPr lang="cs-CZ">
                <a:solidFill>
                  <a:schemeClr val="tx1"/>
                </a:solidFill>
              </a:rPr>
              <a:t>v místu artikulace = hlava </a:t>
            </a:r>
            <a:r>
              <a:rPr lang="cs-CZ">
                <a:solidFill>
                  <a:schemeClr val="tx1"/>
                </a:solidFill>
                <a:latin typeface="Garamond" panose="02020404030301010803" pitchFamily="18" charset="0"/>
              </a:rPr>
              <a:t>→ </a:t>
            </a:r>
            <a:r>
              <a:rPr lang="cs-CZ">
                <a:solidFill>
                  <a:schemeClr val="tx1"/>
                </a:solidFill>
              </a:rPr>
              <a:t>odkazuje k </a:t>
            </a:r>
            <a:r>
              <a:rPr lang="cs-CZ" b="1">
                <a:solidFill>
                  <a:schemeClr val="tx1"/>
                </a:solidFill>
              </a:rPr>
              <a:t>části lidského těla, která je konceptualizována jako nádoba</a:t>
            </a:r>
          </a:p>
          <a:p>
            <a:pPr marL="0" indent="0">
              <a:buNone/>
            </a:pPr>
            <a:endParaRPr lang="cs-CZ">
              <a:solidFill>
                <a:schemeClr val="tx1"/>
              </a:solidFill>
            </a:endParaRPr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226F5E83-9DD8-4AA3-A66B-0ACFA8602557}"/>
              </a:ext>
            </a:extLst>
          </p:cNvPr>
          <p:cNvSpPr txBox="1"/>
          <p:nvPr/>
        </p:nvSpPr>
        <p:spPr>
          <a:xfrm>
            <a:off x="5681132" y="1872265"/>
            <a:ext cx="61199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>
                <a:solidFill>
                  <a:schemeClr val="tx1"/>
                </a:solidFill>
                <a:latin typeface="+mj-lt"/>
              </a:rPr>
              <a:t>Schéma NÁDOBA se uplatňuje ve fonologické struktuře znaku:</a:t>
            </a:r>
          </a:p>
        </p:txBody>
      </p:sp>
      <p:pic>
        <p:nvPicPr>
          <p:cNvPr id="8" name="ZNAK">
            <a:hlinkClick r:id="" action="ppaction://media"/>
            <a:extLst>
              <a:ext uri="{FF2B5EF4-FFF2-40B4-BE49-F238E27FC236}">
                <a16:creationId xmlns:a16="http://schemas.microsoft.com/office/drawing/2014/main" id="{12CC1F51-C608-4806-B2BC-38F75DF9F94B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09600" y="3129033"/>
            <a:ext cx="4417200" cy="245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54525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300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>
            <a:extLst>
              <a:ext uri="{FF2B5EF4-FFF2-40B4-BE49-F238E27FC236}">
                <a16:creationId xmlns:a16="http://schemas.microsoft.com/office/drawing/2014/main" id="{CFC20428-175F-4426-BE08-4DF5CBA85DB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00200" y="2606040"/>
            <a:ext cx="8991600" cy="1645920"/>
          </a:xfrm>
        </p:spPr>
        <p:txBody>
          <a:bodyPr/>
          <a:lstStyle/>
          <a:p>
            <a:r>
              <a:rPr lang="cs-CZ"/>
              <a:t>DĚKUJEME ZA POZORNOST!</a:t>
            </a:r>
          </a:p>
        </p:txBody>
      </p:sp>
    </p:spTree>
    <p:extLst>
      <p:ext uri="{BB962C8B-B14F-4D97-AF65-F5344CB8AC3E}">
        <p14:creationId xmlns:p14="http://schemas.microsoft.com/office/powerpoint/2010/main" val="135568805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C33976D1-3430-450C-A978-87A9A6E8E7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D6AAC78-7D86-415A-ADC1-2B47480796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249680" y="1248156"/>
            <a:ext cx="9692640" cy="4361688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2A658D9-F185-44F1-BA33-D50320D1D0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62228" y="1060704"/>
            <a:ext cx="10067544" cy="4736592"/>
          </a:xfrm>
          <a:prstGeom prst="rect">
            <a:avLst/>
          </a:prstGeom>
          <a:noFill/>
          <a:ln w="317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bdélník 8">
            <a:extLst>
              <a:ext uri="{FF2B5EF4-FFF2-40B4-BE49-F238E27FC236}">
                <a16:creationId xmlns:a16="http://schemas.microsoft.com/office/drawing/2014/main" id="{311AB7FD-10C4-4AD6-8A1C-0F920B3A481C}"/>
              </a:ext>
            </a:extLst>
          </p:cNvPr>
          <p:cNvSpPr/>
          <p:nvPr/>
        </p:nvSpPr>
        <p:spPr>
          <a:xfrm>
            <a:off x="161109" y="158931"/>
            <a:ext cx="11869783" cy="654013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9BAFB5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cs-CZ" sz="900" b="0" i="0" u="none" strike="noStrike" kern="1200" cap="none" spc="0" normalizeH="0" baseline="0" noProof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Obr. 1 POKORNÁ, Karla. </a:t>
            </a:r>
            <a:r>
              <a:rPr kumimoji="0" lang="cs-CZ" sz="900" b="0" i="1" u="none" strike="noStrike" kern="1200" cap="none" spc="0" normalizeH="0" baseline="0" noProof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Představové schéma NÁDOBA v českém znakovém jazyce</a:t>
            </a:r>
            <a:r>
              <a:rPr kumimoji="0" lang="cs-CZ" sz="900" b="0" i="0" u="none" strike="noStrike" kern="1200" cap="none" spc="0" normalizeH="0" baseline="0" noProof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. 2018. Bakalářská práce. Univerzita Karlova, Filozofická fakulta, Ústav jazyků a komunikace neslyšících. Vedoucí práce Irena Vaňková. Dostupné z: </a:t>
            </a:r>
            <a:r>
              <a:rPr kumimoji="0" lang="cs-CZ" sz="900" b="0" i="0" u="none" strike="noStrike" kern="1200" cap="none" spc="0" normalizeH="0" baseline="0" noProof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  <a:hlinkClick r:id="rId2"/>
              </a:rPr>
              <a:t>https://is.cuni.cz/webapps/zzp/detail/178047</a:t>
            </a:r>
            <a:r>
              <a:rPr kumimoji="0" lang="cs-CZ" sz="900" b="0" i="0" u="none" strike="noStrike" kern="1200" cap="none" spc="0" normalizeH="0" baseline="0" noProof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9BAFB5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cs-CZ" sz="900" b="0" i="0" u="none" strike="noStrike" kern="1200" cap="none" spc="0" normalizeH="0" baseline="0" noProof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Obr. 2 POKORNÁ, Karla. </a:t>
            </a:r>
            <a:r>
              <a:rPr kumimoji="0" lang="cs-CZ" sz="900" b="0" i="1" u="none" strike="noStrike" kern="1200" cap="none" spc="0" normalizeH="0" baseline="0" noProof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Představové schéma NÁDOBA v českém znakovém jazyce</a:t>
            </a:r>
            <a:r>
              <a:rPr kumimoji="0" lang="cs-CZ" sz="900" b="0" i="0" u="none" strike="noStrike" kern="1200" cap="none" spc="0" normalizeH="0" baseline="0" noProof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. 2018. Bakalářská práce. Univerzita Karlova, Filozofická fakulta, Ústav jazyků a komunikace neslyšících. Vedoucí práce Irena Vaňková. Dostupné z: </a:t>
            </a:r>
            <a:r>
              <a:rPr kumimoji="0" lang="cs-CZ" sz="900" b="0" i="0" u="none" strike="noStrike" kern="1200" cap="none" spc="0" normalizeH="0" baseline="0" noProof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  <a:hlinkClick r:id="rId2"/>
              </a:rPr>
              <a:t>https://is.cuni.cz/webapps/zzp/detail/178047</a:t>
            </a:r>
            <a:r>
              <a:rPr kumimoji="0" lang="cs-CZ" sz="900" b="0" i="0" u="none" strike="noStrike" kern="1200" cap="none" spc="0" normalizeH="0" baseline="0" noProof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9BAFB5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cs-CZ" sz="900" b="0" i="0" u="none" strike="noStrike" kern="1200" cap="none" spc="0" normalizeH="0" baseline="0" noProof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Obr. 3 JOHNSON, </a:t>
            </a:r>
            <a:r>
              <a:rPr kumimoji="0" lang="cs-CZ" sz="900" b="0" i="0" u="none" strike="noStrike" kern="1200" cap="none" spc="0" normalizeH="0" baseline="0" noProof="0" err="1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Gordon</a:t>
            </a:r>
            <a:r>
              <a:rPr kumimoji="0" lang="cs-CZ" sz="900" b="0" i="0" u="none" strike="noStrike" kern="1200" cap="none" spc="0" normalizeH="0" baseline="0" noProof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. In: </a:t>
            </a:r>
            <a:r>
              <a:rPr kumimoji="0" lang="cs-CZ" sz="900" b="0" i="1" u="none" strike="noStrike" kern="1200" cap="none" spc="0" normalizeH="0" baseline="0" noProof="0" err="1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Pixabay</a:t>
            </a:r>
            <a:r>
              <a:rPr kumimoji="0" lang="cs-CZ" sz="900" b="0" i="0" u="none" strike="noStrike" kern="1200" cap="none" spc="0" normalizeH="0" baseline="0" noProof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 [online]. [cit. 2020-11-29]. Dostupné z: </a:t>
            </a:r>
            <a:r>
              <a:rPr kumimoji="0" lang="cs-CZ" sz="900" b="0" i="0" u="none" strike="noStrike" kern="1200" cap="none" spc="0" normalizeH="0" baseline="0" noProof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  <a:hlinkClick r:id="rId3"/>
              </a:rPr>
              <a:t>https://pixabay.com/images/id-3350778/</a:t>
            </a:r>
            <a:r>
              <a:rPr kumimoji="0" lang="cs-CZ" sz="900" b="0" i="0" u="none" strike="noStrike" kern="1200" cap="none" spc="0" normalizeH="0" baseline="0" noProof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9BAFB5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cs-CZ" sz="900" b="0" i="0" u="none" strike="noStrike" kern="1200" cap="none" spc="0" normalizeH="0" baseline="0" noProof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Obr. 4 EDGMAN, Hannah. In: </a:t>
            </a:r>
            <a:r>
              <a:rPr kumimoji="0" lang="cs-CZ" sz="900" b="0" i="1" u="none" strike="noStrike" kern="1200" cap="none" spc="0" normalizeH="0" baseline="0" noProof="0" err="1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Pixabay</a:t>
            </a:r>
            <a:r>
              <a:rPr kumimoji="0" lang="cs-CZ" sz="900" b="0" i="0" u="none" strike="noStrike" kern="1200" cap="none" spc="0" normalizeH="0" baseline="0" noProof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 [online]. [cit. 2020-11-29]. Dostupné z: </a:t>
            </a:r>
            <a:r>
              <a:rPr kumimoji="0" lang="cs-CZ" sz="900" b="0" i="0" u="none" strike="noStrike" kern="1200" cap="none" spc="0" normalizeH="0" baseline="0" noProof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  <a:hlinkClick r:id="rId4"/>
              </a:rPr>
              <a:t>https://pixabay.com/images/id-1066717/</a:t>
            </a:r>
            <a:r>
              <a:rPr kumimoji="0" lang="cs-CZ" sz="900" b="0" i="0" u="none" strike="noStrike" kern="1200" cap="none" spc="0" normalizeH="0" baseline="0" noProof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9BAFB5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cs-CZ" sz="900" b="0" i="0" u="none" strike="noStrike" kern="1200" cap="none" spc="0" normalizeH="0" baseline="0" noProof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Obr. 5 POKORNÁ, Karla. Strukturní elementy schématu NÁDOBA. In: </a:t>
            </a:r>
            <a:r>
              <a:rPr kumimoji="0" lang="cs-CZ" sz="900" b="0" i="1" u="none" strike="noStrike" kern="1200" cap="none" spc="0" normalizeH="0" baseline="0" noProof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Představové schéma NÁDOBA v českém znakovém jazyce</a:t>
            </a:r>
            <a:r>
              <a:rPr kumimoji="0" lang="cs-CZ" sz="900" b="0" i="0" u="none" strike="noStrike" kern="1200" cap="none" spc="0" normalizeH="0" baseline="0" noProof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. 2018. Bakalářská práce. Univerzita Karlova, Filozofická fakulta, Ústav jazyků a komunikace neslyšících. Vedoucí práce Irena Vaňková. Dostupné z: </a:t>
            </a:r>
            <a:r>
              <a:rPr kumimoji="0" lang="cs-CZ" sz="900" b="0" i="0" u="none" strike="noStrike" kern="1200" cap="none" spc="0" normalizeH="0" baseline="0" noProof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  <a:hlinkClick r:id="rId2"/>
              </a:rPr>
              <a:t>https://is.cuni.cz/webapps/zzp/detail/178047</a:t>
            </a:r>
            <a:r>
              <a:rPr kumimoji="0" lang="cs-CZ" sz="900" b="0" i="0" u="none" strike="noStrike" kern="1200" cap="none" spc="0" normalizeH="0" baseline="0" noProof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9BAFB5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cs-CZ" sz="900" b="0" i="0" u="none" strike="noStrike" kern="1200" cap="none" spc="0" normalizeH="0" baseline="0" noProof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Obr. 6 </a:t>
            </a:r>
            <a:r>
              <a:rPr kumimoji="0" lang="cs-CZ" sz="900" b="0" i="0" u="none" strike="noStrike" kern="1200" cap="none" spc="0" normalizeH="0" baseline="0" noProof="0" err="1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WikimediaImages</a:t>
            </a:r>
            <a:r>
              <a:rPr kumimoji="0" lang="cs-CZ" sz="900" b="0" i="0" u="none" strike="noStrike" kern="1200" cap="none" spc="0" normalizeH="0" baseline="0" noProof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. In: </a:t>
            </a:r>
            <a:r>
              <a:rPr kumimoji="0" lang="cs-CZ" sz="900" b="0" i="1" u="none" strike="noStrike" kern="1200" cap="none" spc="0" normalizeH="0" baseline="0" noProof="0" err="1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Pixabay</a:t>
            </a:r>
            <a:r>
              <a:rPr kumimoji="0" lang="cs-CZ" sz="900" b="0" i="0" u="none" strike="noStrike" kern="1200" cap="none" spc="0" normalizeH="0" baseline="0" noProof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 [online]. [cit. 2020-11-29]. Dostupné z: </a:t>
            </a:r>
            <a:r>
              <a:rPr kumimoji="0" lang="cs-CZ" sz="900" b="0" i="0" u="none" strike="noStrike" kern="1200" cap="none" spc="0" normalizeH="0" baseline="0" noProof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  <a:hlinkClick r:id="rId5"/>
              </a:rPr>
              <a:t>https://pixabay.com/images/id-884270/</a:t>
            </a:r>
            <a:r>
              <a:rPr kumimoji="0" lang="cs-CZ" sz="900" b="0" i="0" u="none" strike="noStrike" kern="1200" cap="none" spc="0" normalizeH="0" baseline="0" noProof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9BAFB5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cs-CZ" sz="900" b="0" i="0" u="none" strike="noStrike" kern="1200" cap="none" spc="0" normalizeH="0" baseline="0" noProof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Obr. 7 Tvar ruky C v ASL. In: </a:t>
            </a:r>
            <a:r>
              <a:rPr kumimoji="0" lang="en-GB" sz="900" b="0" i="0" u="none" strike="noStrike" kern="1200" cap="none" spc="0" normalizeH="0" baseline="0" noProof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TENNANT, R. A. a BROWN, M. G. </a:t>
            </a:r>
            <a:r>
              <a:rPr kumimoji="0" lang="en-GB" sz="900" b="0" i="1" u="none" strike="noStrike" kern="1200" cap="none" spc="0" normalizeH="0" baseline="0" noProof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American Sign Language Handshape Dictionary</a:t>
            </a:r>
            <a:r>
              <a:rPr kumimoji="0" lang="en-GB" sz="900" b="0" i="0" u="none" strike="noStrike" kern="1200" cap="none" spc="0" normalizeH="0" baseline="0" noProof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.</a:t>
            </a:r>
            <a:r>
              <a:rPr kumimoji="0" lang="cs-CZ" sz="900" b="0" i="0" u="none" strike="noStrike" kern="1200" cap="none" spc="0" normalizeH="0" baseline="0" noProof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 </a:t>
            </a:r>
            <a:r>
              <a:rPr kumimoji="0" lang="en-GB" sz="900" b="0" i="0" u="none" strike="noStrike" kern="1200" cap="none" spc="0" normalizeH="0" baseline="0" noProof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Washington, D. C.: Gallaudet University Press, 1998.</a:t>
            </a:r>
            <a:endParaRPr kumimoji="0" lang="cs-CZ" sz="900" b="0" i="0" u="none" strike="noStrike" kern="1200" cap="none" spc="0" normalizeH="0" baseline="0" noProof="0">
              <a:ln>
                <a:noFill/>
              </a:ln>
              <a:solidFill>
                <a:srgbClr val="404040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9BAFB5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cs-CZ" sz="900" b="0" i="0" u="none" strike="noStrike" kern="1200" cap="none" spc="0" normalizeH="0" baseline="0" noProof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Obr. 8 Tvar ruky Open 8 v ASL. In: </a:t>
            </a:r>
            <a:r>
              <a:rPr kumimoji="0" lang="en-GB" sz="900" b="0" i="0" u="none" strike="noStrike" kern="1200" cap="none" spc="0" normalizeH="0" baseline="0" noProof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TENNANT, R. A. a BROWN, M. G. </a:t>
            </a:r>
            <a:r>
              <a:rPr kumimoji="0" lang="en-GB" sz="900" b="0" i="1" u="none" strike="noStrike" kern="1200" cap="none" spc="0" normalizeH="0" baseline="0" noProof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American Sign Language Handshape Dictionary</a:t>
            </a:r>
            <a:r>
              <a:rPr kumimoji="0" lang="en-GB" sz="900" b="0" i="0" u="none" strike="noStrike" kern="1200" cap="none" spc="0" normalizeH="0" baseline="0" noProof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.</a:t>
            </a:r>
            <a:r>
              <a:rPr kumimoji="0" lang="cs-CZ" sz="900" b="0" i="0" u="none" strike="noStrike" kern="1200" cap="none" spc="0" normalizeH="0" baseline="0" noProof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 </a:t>
            </a:r>
            <a:r>
              <a:rPr kumimoji="0" lang="en-GB" sz="900" b="0" i="0" u="none" strike="noStrike" kern="1200" cap="none" spc="0" normalizeH="0" baseline="0" noProof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Washington, D. C.: Gallaudet University Press, 1998.</a:t>
            </a:r>
            <a:endParaRPr kumimoji="0" lang="cs-CZ" sz="900" b="0" i="0" u="none" strike="noStrike" kern="1200" cap="none" spc="0" normalizeH="0" baseline="0" noProof="0">
              <a:ln>
                <a:noFill/>
              </a:ln>
              <a:solidFill>
                <a:srgbClr val="404040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9BAFB5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cs-CZ" sz="900" b="0" i="0" u="none" strike="noStrike" kern="1200" cap="none" spc="0" normalizeH="0" baseline="0" noProof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Obr. 9 </a:t>
            </a:r>
            <a:r>
              <a:rPr kumimoji="0" lang="cs-CZ" sz="900" b="0" i="0" u="none" strike="noStrike" kern="1200" cap="none" spc="0" normalizeH="0" baseline="0" noProof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DEZ" panose="02000000000000000000" pitchFamily="2" charset="0"/>
                <a:ea typeface="+mn-ea"/>
                <a:cs typeface="+mn-cs"/>
              </a:rPr>
              <a:t>N</a:t>
            </a:r>
            <a:r>
              <a:rPr kumimoji="0" lang="cs-CZ" sz="900" b="0" i="0" u="none" strike="noStrike" kern="1200" cap="none" spc="0" normalizeH="0" baseline="0" noProof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. In: MACUROVÁ, Alena. </a:t>
            </a:r>
            <a:r>
              <a:rPr kumimoji="0" lang="cs-CZ" sz="900" b="0" i="1" u="none" strike="noStrike" kern="1200" cap="none" spc="0" normalizeH="0" baseline="0" noProof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Notační systém pro český znakový jazyk.</a:t>
            </a:r>
            <a:endParaRPr kumimoji="0" lang="cs-CZ" sz="900" b="0" i="0" u="none" strike="noStrike" kern="1200" cap="none" spc="0" normalizeH="0" baseline="0" noProof="0">
              <a:ln>
                <a:noFill/>
              </a:ln>
              <a:solidFill>
                <a:srgbClr val="404040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9BAFB5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cs-CZ" sz="900" b="0" i="0" u="none" strike="noStrike" kern="1200" cap="none" spc="0" normalizeH="0" baseline="0" noProof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Obr. 10 </a:t>
            </a:r>
            <a:r>
              <a:rPr kumimoji="0" lang="cs-CZ" sz="900" b="0" i="0" u="none" strike="noStrike" kern="1200" cap="none" spc="0" normalizeH="0" baseline="0" noProof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DEZ" panose="02000000000000000000" pitchFamily="2" charset="0"/>
                <a:ea typeface="+mn-ea"/>
                <a:cs typeface="+mn-cs"/>
              </a:rPr>
              <a:t>s</a:t>
            </a:r>
            <a:r>
              <a:rPr kumimoji="0" lang="cs-CZ" sz="900" b="0" i="0" u="none" strike="noStrike" kern="1200" cap="none" spc="0" normalizeH="0" baseline="0" noProof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. In: MACUROVÁ, Alena. </a:t>
            </a:r>
            <a:r>
              <a:rPr kumimoji="0" lang="cs-CZ" sz="900" b="0" i="1" u="none" strike="noStrike" kern="1200" cap="none" spc="0" normalizeH="0" baseline="0" noProof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Notační systém pro český znakový jazyk.</a:t>
            </a:r>
            <a:endParaRPr kumimoji="0" lang="cs-CZ" sz="900" b="0" i="0" u="none" strike="noStrike" kern="1200" cap="none" spc="0" normalizeH="0" baseline="0" noProof="0">
              <a:ln>
                <a:noFill/>
              </a:ln>
              <a:solidFill>
                <a:srgbClr val="404040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9BAFB5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cs-CZ" sz="900" b="0" i="0" u="none" strike="noStrike" kern="1200" cap="none" spc="0" normalizeH="0" baseline="0" noProof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Obr. 11 POKORNÁ, Karla. Typ. č. 1 (směr dovnitř nádoby). In: </a:t>
            </a:r>
            <a:r>
              <a:rPr kumimoji="0" lang="cs-CZ" sz="900" b="0" i="1" u="none" strike="noStrike" kern="1200" cap="none" spc="0" normalizeH="0" baseline="0" noProof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Představové schéma NÁDOBA v českém znakovém jazyce</a:t>
            </a:r>
            <a:r>
              <a:rPr kumimoji="0" lang="cs-CZ" sz="900" b="0" i="0" u="none" strike="noStrike" kern="1200" cap="none" spc="0" normalizeH="0" baseline="0" noProof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. 2018. Bakalářská práce. Univerzita Karlova, Filozofická fakulta, Ústav jazyků a komunikace neslyšících. Vedoucí práce Irena Vaňková. Dostupné z: </a:t>
            </a:r>
            <a:r>
              <a:rPr kumimoji="0" lang="cs-CZ" sz="900" b="0" i="0" u="none" strike="noStrike" kern="1200" cap="none" spc="0" normalizeH="0" baseline="0" noProof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  <a:hlinkClick r:id="rId2"/>
              </a:rPr>
              <a:t>https://is.cuni.cz/webapps/zzp/detail/178047</a:t>
            </a:r>
            <a:r>
              <a:rPr kumimoji="0" lang="cs-CZ" sz="900" b="0" i="0" u="none" strike="noStrike" kern="1200" cap="none" spc="0" normalizeH="0" baseline="0" noProof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9BAFB5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cs-CZ" sz="900" b="0" i="0" u="none" strike="noStrike" kern="1200" cap="none" spc="0" normalizeH="0" baseline="0" noProof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Obr. 12 POKORNÁ, Karla. Typ. č. 1 (směr z nádoby). In: </a:t>
            </a:r>
            <a:r>
              <a:rPr kumimoji="0" lang="cs-CZ" sz="900" b="0" i="1" u="none" strike="noStrike" kern="1200" cap="none" spc="0" normalizeH="0" baseline="0" noProof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Představové schéma NÁDOBA v českém znakovém jazyce</a:t>
            </a:r>
            <a:r>
              <a:rPr kumimoji="0" lang="cs-CZ" sz="900" b="0" i="0" u="none" strike="noStrike" kern="1200" cap="none" spc="0" normalizeH="0" baseline="0" noProof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. 2018. Bakalářská práce. Univerzita Karlova, Filozofická fakulta, Ústav jazyků a komunikace neslyšících. Vedoucí práce Irena Vaňková. Dostupné z: </a:t>
            </a:r>
            <a:r>
              <a:rPr kumimoji="0" lang="cs-CZ" sz="900" b="0" i="0" u="none" strike="noStrike" kern="1200" cap="none" spc="0" normalizeH="0" baseline="0" noProof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  <a:hlinkClick r:id="rId2"/>
              </a:rPr>
              <a:t>https://is.cuni.cz/webapps/zzp/detail/178047</a:t>
            </a:r>
            <a:r>
              <a:rPr kumimoji="0" lang="cs-CZ" sz="900" b="0" i="0" u="none" strike="noStrike" kern="1200" cap="none" spc="0" normalizeH="0" baseline="0" noProof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9BAFB5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cs-CZ" sz="900" b="0" i="0" u="none" strike="noStrike" kern="1200" cap="none" spc="0" normalizeH="0" baseline="0" noProof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Obr. 13 </a:t>
            </a:r>
            <a:r>
              <a:rPr kumimoji="0" lang="cs-CZ" sz="900" b="0" i="0" u="none" strike="noStrike" kern="1200" cap="none" spc="0" normalizeH="0" baseline="0" noProof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DEZ" panose="02000000000000000000" pitchFamily="2" charset="0"/>
                <a:ea typeface="+mn-ea"/>
                <a:cs typeface="+mn-cs"/>
              </a:rPr>
              <a:t>6</a:t>
            </a:r>
            <a:r>
              <a:rPr kumimoji="0" lang="cs-CZ" sz="900" b="0" i="0" u="none" strike="noStrike" kern="1200" cap="none" spc="0" normalizeH="0" baseline="0" noProof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. In: MACUROVÁ, Alena. </a:t>
            </a:r>
            <a:r>
              <a:rPr kumimoji="0" lang="cs-CZ" sz="900" b="0" i="1" u="none" strike="noStrike" kern="1200" cap="none" spc="0" normalizeH="0" baseline="0" noProof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Notační systém pro český znakový jazyk</a:t>
            </a:r>
            <a:endParaRPr kumimoji="0" lang="cs-CZ" sz="900" b="0" i="0" u="none" strike="noStrike" kern="1200" cap="none" spc="0" normalizeH="0" baseline="0" noProof="0">
              <a:ln>
                <a:noFill/>
              </a:ln>
              <a:solidFill>
                <a:srgbClr val="404040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9BAFB5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cs-CZ" sz="900" b="0" i="0" u="none" strike="noStrike" kern="1200" cap="none" spc="0" normalizeH="0" baseline="0" noProof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Obr. 14 </a:t>
            </a:r>
            <a:r>
              <a:rPr kumimoji="0" lang="cs-CZ" sz="900" b="0" i="0" u="none" strike="noStrike" kern="1200" cap="none" spc="0" normalizeH="0" baseline="0" noProof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DEZ" panose="02000000000000000000" pitchFamily="2" charset="0"/>
                <a:ea typeface="+mn-ea"/>
                <a:cs typeface="+mn-cs"/>
              </a:rPr>
              <a:t>N</a:t>
            </a:r>
            <a:r>
              <a:rPr kumimoji="0" lang="cs-CZ" sz="900" b="0" i="0" u="none" strike="noStrike" kern="1200" cap="none" spc="0" normalizeH="0" baseline="0" noProof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. In: MACUROVÁ, Alena. </a:t>
            </a:r>
            <a:r>
              <a:rPr kumimoji="0" lang="cs-CZ" sz="900" b="0" i="1" u="none" strike="noStrike" kern="1200" cap="none" spc="0" normalizeH="0" baseline="0" noProof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Notační systém pro český znakový jazyk</a:t>
            </a:r>
            <a:endParaRPr kumimoji="0" lang="cs-CZ" sz="900" b="0" i="0" u="none" strike="noStrike" kern="1200" cap="none" spc="0" normalizeH="0" baseline="0" noProof="0">
              <a:ln>
                <a:noFill/>
              </a:ln>
              <a:solidFill>
                <a:srgbClr val="404040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9BAFB5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cs-CZ" sz="900" b="0" i="0" u="none" strike="noStrike" kern="1200" cap="none" spc="0" normalizeH="0" baseline="0" noProof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Obr. 15 POKORNÁ, Karla. Typ. č. 2 (směr nahoru uvnitř nádoby). In: </a:t>
            </a:r>
            <a:r>
              <a:rPr kumimoji="0" lang="cs-CZ" sz="900" b="0" i="1" u="none" strike="noStrike" kern="1200" cap="none" spc="0" normalizeH="0" baseline="0" noProof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Představové schéma NÁDOBA v českém znakovém jazyce</a:t>
            </a:r>
            <a:r>
              <a:rPr kumimoji="0" lang="cs-CZ" sz="900" b="0" i="0" u="none" strike="noStrike" kern="1200" cap="none" spc="0" normalizeH="0" baseline="0" noProof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. 2018. Bakalářská práce. Univerzita Karlova, Filozofická fakulta, Ústav jazyků a komunikace neslyšících. Vedoucí práce Irena Vaňková. Dostupné z: </a:t>
            </a:r>
            <a:r>
              <a:rPr kumimoji="0" lang="cs-CZ" sz="900" b="0" i="0" u="none" strike="noStrike" kern="1200" cap="none" spc="0" normalizeH="0" baseline="0" noProof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  <a:hlinkClick r:id="rId2"/>
              </a:rPr>
              <a:t>https://is.cuni.cz/webapps/zzp/detail/178047</a:t>
            </a:r>
            <a:r>
              <a:rPr kumimoji="0" lang="cs-CZ" sz="900" b="0" i="0" u="none" strike="noStrike" kern="1200" cap="none" spc="0" normalizeH="0" baseline="0" noProof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9BAFB5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cs-CZ" sz="900" b="0" i="0" u="none" strike="noStrike" kern="1200" cap="none" spc="0" normalizeH="0" baseline="0" noProof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Obr. 16 POKORNÁ, Karla. Typ. č. 2 (směr dolů uvnitř nádoby). In: </a:t>
            </a:r>
            <a:r>
              <a:rPr kumimoji="0" lang="cs-CZ" sz="900" b="0" i="1" u="none" strike="noStrike" kern="1200" cap="none" spc="0" normalizeH="0" baseline="0" noProof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Představové schéma NÁDOBA v českém znakovém jazyce</a:t>
            </a:r>
            <a:r>
              <a:rPr kumimoji="0" lang="cs-CZ" sz="900" b="0" i="0" u="none" strike="noStrike" kern="1200" cap="none" spc="0" normalizeH="0" baseline="0" noProof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. 2018. Bakalářská práce. Univerzita Karlova, Filozofická fakulta, Ústav jazyků a komunikace neslyšících. Vedoucí práce Irena Vaňková. Dostupné z: </a:t>
            </a:r>
            <a:r>
              <a:rPr kumimoji="0" lang="cs-CZ" sz="900" b="0" i="0" u="none" strike="noStrike" kern="1200" cap="none" spc="0" normalizeH="0" baseline="0" noProof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  <a:hlinkClick r:id="rId2"/>
              </a:rPr>
              <a:t>https://is.cuni.cz/webapps/zzp/detail/178047</a:t>
            </a:r>
            <a:r>
              <a:rPr kumimoji="0" lang="cs-CZ" sz="900" b="0" i="0" u="none" strike="noStrike" kern="1200" cap="none" spc="0" normalizeH="0" baseline="0" noProof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9BAFB5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cs-CZ" sz="900" b="0" i="0" u="none" strike="noStrike" kern="1200" cap="none" spc="0" normalizeH="0" baseline="0" noProof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Obr. 17 D. In: MACUROVÁ, Alena. </a:t>
            </a:r>
            <a:r>
              <a:rPr kumimoji="0" lang="cs-CZ" sz="900" b="0" i="1" u="none" strike="noStrike" kern="1200" cap="none" spc="0" normalizeH="0" baseline="0" noProof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Notační systém pro český znakový jazyk.</a:t>
            </a:r>
            <a:endParaRPr kumimoji="0" lang="cs-CZ" sz="900" b="0" i="0" u="none" strike="noStrike" kern="1200" cap="none" spc="0" normalizeH="0" baseline="0" noProof="0">
              <a:ln>
                <a:noFill/>
              </a:ln>
              <a:solidFill>
                <a:srgbClr val="404040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9BAFB5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cs-CZ" sz="900" b="0" i="0" u="none" strike="noStrike" kern="1200" cap="none" spc="0" normalizeH="0" baseline="0" noProof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Obr. 18 POKORNÁ, Karla. Typ. č. 3 (metonymie). In: </a:t>
            </a:r>
            <a:r>
              <a:rPr kumimoji="0" lang="cs-CZ" sz="900" b="0" i="1" u="none" strike="noStrike" kern="1200" cap="none" spc="0" normalizeH="0" baseline="0" noProof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Představové schéma NÁDOBA v českém znakovém jazyce</a:t>
            </a:r>
            <a:r>
              <a:rPr kumimoji="0" lang="cs-CZ" sz="900" b="0" i="0" u="none" strike="noStrike" kern="1200" cap="none" spc="0" normalizeH="0" baseline="0" noProof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. 2018. Bakalářská práce. Univerzita Karlova, Filozofická fakulta, Ústav jazyků a komunikace neslyšících. Vedoucí práce Irena Vaňková. Dostupné z: </a:t>
            </a:r>
            <a:r>
              <a:rPr kumimoji="0" lang="cs-CZ" sz="900" b="0" i="0" u="none" strike="noStrike" kern="1200" cap="none" spc="0" normalizeH="0" baseline="0" noProof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  <a:hlinkClick r:id="rId2"/>
              </a:rPr>
              <a:t>https://is.cuni.cz/webapps/zzp/detail/178047</a:t>
            </a:r>
            <a:r>
              <a:rPr kumimoji="0" lang="cs-CZ" sz="900" b="0" i="0" u="none" strike="noStrike" kern="1200" cap="none" spc="0" normalizeH="0" baseline="0" noProof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 </a:t>
            </a:r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30493628-8C1C-4EB4-8EF0-9160F7DD65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85008" y="63136"/>
            <a:ext cx="3021984" cy="450887"/>
          </a:xfrm>
          <a:solidFill>
            <a:srgbClr val="FFFFFF"/>
          </a:solidFill>
        </p:spPr>
        <p:txBody>
          <a:bodyPr>
            <a:normAutofit fontScale="90000"/>
          </a:bodyPr>
          <a:lstStyle/>
          <a:p>
            <a:r>
              <a:rPr lang="cs-CZ" sz="2000"/>
              <a:t>ZDROJE obrázků</a:t>
            </a:r>
          </a:p>
        </p:txBody>
      </p:sp>
    </p:spTree>
    <p:extLst>
      <p:ext uri="{BB962C8B-B14F-4D97-AF65-F5344CB8AC3E}">
        <p14:creationId xmlns:p14="http://schemas.microsoft.com/office/powerpoint/2010/main" val="34796670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ástupný text 4">
            <a:extLst>
              <a:ext uri="{FF2B5EF4-FFF2-40B4-BE49-F238E27FC236}">
                <a16:creationId xmlns:a16="http://schemas.microsoft.com/office/drawing/2014/main" id="{3FE8DFAA-FE24-4F85-ABF2-EFEC284618D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82448" y="1969856"/>
            <a:ext cx="5427132" cy="2918288"/>
          </a:xfrm>
          <a:solidFill>
            <a:schemeClr val="bg1"/>
          </a:solidFill>
          <a:ln>
            <a:solidFill>
              <a:schemeClr val="tx1"/>
            </a:solidFill>
          </a:ln>
        </p:spPr>
        <p:txBody>
          <a:bodyPr/>
          <a:lstStyle/>
          <a:p>
            <a:endParaRPr lang="cs-CZ" sz="1050" b="1">
              <a:solidFill>
                <a:srgbClr val="404040"/>
              </a:solidFill>
              <a:latin typeface="+mj-lt"/>
            </a:endParaRPr>
          </a:p>
          <a:p>
            <a:r>
              <a:rPr lang="cs-CZ" sz="2400" b="1">
                <a:solidFill>
                  <a:srgbClr val="404040"/>
                </a:solidFill>
                <a:latin typeface="+mj-lt"/>
              </a:rPr>
              <a:t>OBSAH PRÁCE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cs-CZ" sz="1800">
                <a:solidFill>
                  <a:srgbClr val="404040"/>
                </a:solidFill>
              </a:rPr>
              <a:t>Kognitivní lingvistika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cs-CZ" sz="1800">
                <a:solidFill>
                  <a:srgbClr val="404040"/>
                </a:solidFill>
              </a:rPr>
              <a:t>Představová schémata a konceptuální metafory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cs-CZ" sz="1800">
                <a:solidFill>
                  <a:srgbClr val="404040"/>
                </a:solidFill>
              </a:rPr>
              <a:t>Představové schéma NÁDOBA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cs-CZ" sz="1800">
                <a:solidFill>
                  <a:srgbClr val="404040"/>
                </a:solidFill>
              </a:rPr>
              <a:t>Představové schéma NÁDOBA ve znakových jazycích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endParaRPr lang="cs-CZ" sz="1800">
              <a:solidFill>
                <a:srgbClr val="404040"/>
              </a:solidFill>
            </a:endParaRPr>
          </a:p>
          <a:p>
            <a:endParaRPr lang="cs-CZ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7B796E84-9D3D-4970-8462-F0B259C1757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846" t="4604"/>
          <a:stretch/>
        </p:blipFill>
        <p:spPr>
          <a:xfrm>
            <a:off x="6900674" y="457385"/>
            <a:ext cx="4486654" cy="5943231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6" name="TextovéPole 5">
            <a:extLst>
              <a:ext uri="{FF2B5EF4-FFF2-40B4-BE49-F238E27FC236}">
                <a16:creationId xmlns:a16="http://schemas.microsoft.com/office/drawing/2014/main" id="{A49D32A3-833F-4872-9CB9-38E616C7B7D8}"/>
              </a:ext>
            </a:extLst>
          </p:cNvPr>
          <p:cNvSpPr txBox="1"/>
          <p:nvPr/>
        </p:nvSpPr>
        <p:spPr>
          <a:xfrm>
            <a:off x="6900674" y="6400615"/>
            <a:ext cx="548548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050"/>
              <a:t>Obr. 2</a:t>
            </a:r>
          </a:p>
        </p:txBody>
      </p:sp>
    </p:spTree>
    <p:extLst>
      <p:ext uri="{BB962C8B-B14F-4D97-AF65-F5344CB8AC3E}">
        <p14:creationId xmlns:p14="http://schemas.microsoft.com/office/powerpoint/2010/main" val="25814913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C33976D1-3430-450C-A978-87A9A6E8E7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D6AAC78-7D86-415A-ADC1-2B47480796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249680" y="1248156"/>
            <a:ext cx="9692640" cy="4361688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2A658D9-F185-44F1-BA33-D50320D1D0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62228" y="1060704"/>
            <a:ext cx="10067544" cy="4736592"/>
          </a:xfrm>
          <a:prstGeom prst="rect">
            <a:avLst/>
          </a:prstGeom>
          <a:noFill/>
          <a:ln w="317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C18A2695-5E08-4D5F-B9AC-F86E66984E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1136" y="467418"/>
            <a:ext cx="7729728" cy="1188720"/>
          </a:xfrm>
          <a:solidFill>
            <a:srgbClr val="FFFFFF"/>
          </a:solidFill>
        </p:spPr>
        <p:txBody>
          <a:bodyPr>
            <a:normAutofit/>
          </a:bodyPr>
          <a:lstStyle/>
          <a:p>
            <a:r>
              <a:rPr lang="cs-CZ" b="1"/>
              <a:t>PŘEDSTAVOVÉ SCHÉMA</a:t>
            </a:r>
            <a:br>
              <a:rPr lang="cs-CZ" b="1"/>
            </a:br>
            <a:r>
              <a:rPr lang="cs-CZ" sz="1200" b="1"/>
              <a:t>(jinak také pojmové nebo konceptuální)</a:t>
            </a:r>
            <a:endParaRPr lang="cs-CZ" b="1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8A7B726-2CD3-4D51-8912-790803491A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06062" y="1950720"/>
            <a:ext cx="8779512" cy="2325189"/>
          </a:xfrm>
        </p:spPr>
        <p:txBody>
          <a:bodyPr>
            <a:normAutofit/>
          </a:bodyPr>
          <a:lstStyle/>
          <a:p>
            <a:r>
              <a:rPr lang="cs-CZ" b="1">
                <a:solidFill>
                  <a:srgbClr val="404040"/>
                </a:solidFill>
              </a:rPr>
              <a:t>základem našeho pojmového systému</a:t>
            </a:r>
            <a:endParaRPr lang="cs-CZ">
              <a:solidFill>
                <a:srgbClr val="404040"/>
              </a:solidFill>
            </a:endParaRPr>
          </a:p>
          <a:p>
            <a:pPr>
              <a:buFont typeface="Garamond" panose="02020404030301010803" pitchFamily="18" charset="0"/>
              <a:buChar char="→"/>
            </a:pPr>
            <a:r>
              <a:rPr lang="cs-CZ">
                <a:solidFill>
                  <a:srgbClr val="404040"/>
                </a:solidFill>
              </a:rPr>
              <a:t> utváření metafor pro různé neprostorové, zpravidla abstraktní pojmy</a:t>
            </a:r>
            <a:endParaRPr lang="cs-CZ" b="1">
              <a:solidFill>
                <a:srgbClr val="404040"/>
              </a:solidFill>
            </a:endParaRPr>
          </a:p>
          <a:p>
            <a:r>
              <a:rPr lang="cs-CZ">
                <a:solidFill>
                  <a:srgbClr val="404040"/>
                </a:solidFill>
              </a:rPr>
              <a:t>základem naše tělesnost</a:t>
            </a:r>
          </a:p>
          <a:p>
            <a:r>
              <a:rPr lang="cs-CZ">
                <a:solidFill>
                  <a:srgbClr val="404040"/>
                </a:solidFill>
              </a:rPr>
              <a:t>univerzální, </a:t>
            </a:r>
            <a:r>
              <a:rPr lang="cs-CZ" err="1">
                <a:solidFill>
                  <a:srgbClr val="404040"/>
                </a:solidFill>
              </a:rPr>
              <a:t>prekonceptuální</a:t>
            </a:r>
            <a:r>
              <a:rPr lang="cs-CZ">
                <a:solidFill>
                  <a:srgbClr val="404040"/>
                </a:solidFill>
              </a:rPr>
              <a:t>  </a:t>
            </a:r>
          </a:p>
          <a:p>
            <a:r>
              <a:rPr lang="cs-CZ">
                <a:solidFill>
                  <a:srgbClr val="404040"/>
                </a:solidFill>
              </a:rPr>
              <a:t>Johnson </a:t>
            </a:r>
            <a:r>
              <a:rPr lang="cs-CZ">
                <a:solidFill>
                  <a:srgbClr val="404040"/>
                </a:solidFill>
                <a:latin typeface="Garamond" panose="02020404030301010803" pitchFamily="18" charset="0"/>
              </a:rPr>
              <a:t>→ </a:t>
            </a:r>
            <a:r>
              <a:rPr lang="cs-CZ" b="1">
                <a:solidFill>
                  <a:srgbClr val="404040"/>
                </a:solidFill>
              </a:rPr>
              <a:t>27 nejdůležitějších schémat: </a:t>
            </a:r>
            <a:r>
              <a:rPr lang="cs-CZ">
                <a:solidFill>
                  <a:srgbClr val="404040"/>
                </a:solidFill>
              </a:rPr>
              <a:t>např. NÁDOBA, CESTA, PŘEKÁŽKA, PŘITAŽLIVOST, STUPNICE</a:t>
            </a:r>
          </a:p>
          <a:p>
            <a:pPr marL="0" indent="0">
              <a:buNone/>
            </a:pPr>
            <a:endParaRPr lang="cs-CZ">
              <a:solidFill>
                <a:srgbClr val="404040"/>
              </a:solidFill>
            </a:endParaRPr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70883B27-56F1-452C-BB42-B877C7873E5C}"/>
              </a:ext>
            </a:extLst>
          </p:cNvPr>
          <p:cNvSpPr txBox="1"/>
          <p:nvPr/>
        </p:nvSpPr>
        <p:spPr>
          <a:xfrm>
            <a:off x="3519760" y="4337147"/>
            <a:ext cx="5152115" cy="95410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1200" b="1"/>
              <a:t>KAŽDODENNÍ LIDSKÁ ZKUŠENOST SE SVĚTEM </a:t>
            </a:r>
            <a:endParaRPr lang="cs-CZ" sz="1200" b="1"/>
          </a:p>
          <a:p>
            <a:pPr algn="ctr"/>
            <a:r>
              <a:rPr lang="en-GB" sz="1200"/>
              <a:t>(</a:t>
            </a:r>
            <a:r>
              <a:rPr lang="en-GB" sz="1200" err="1"/>
              <a:t>např</a:t>
            </a:r>
            <a:r>
              <a:rPr lang="en-GB" sz="1200"/>
              <a:t>. </a:t>
            </a:r>
            <a:r>
              <a:rPr lang="en-GB" sz="1200" err="1"/>
              <a:t>pohyb</a:t>
            </a:r>
            <a:r>
              <a:rPr lang="en-GB" sz="1200"/>
              <a:t> </a:t>
            </a:r>
            <a:r>
              <a:rPr lang="en-GB" sz="1200" err="1"/>
              <a:t>skrze</a:t>
            </a:r>
            <a:r>
              <a:rPr lang="en-GB" sz="1200"/>
              <a:t> </a:t>
            </a:r>
            <a:r>
              <a:rPr lang="en-GB" sz="1200" err="1"/>
              <a:t>prostor</a:t>
            </a:r>
            <a:r>
              <a:rPr lang="en-GB" sz="1200"/>
              <a:t>, </a:t>
            </a:r>
            <a:r>
              <a:rPr lang="en-GB" sz="1200" err="1"/>
              <a:t>manipulace</a:t>
            </a:r>
            <a:r>
              <a:rPr lang="en-GB" sz="1200"/>
              <a:t> s </a:t>
            </a:r>
            <a:r>
              <a:rPr lang="en-GB" sz="1200" err="1"/>
              <a:t>předměty</a:t>
            </a:r>
            <a:r>
              <a:rPr lang="en-GB" sz="1200"/>
              <a:t>, </a:t>
            </a:r>
            <a:r>
              <a:rPr lang="en-GB" sz="1200" err="1"/>
              <a:t>orientace</a:t>
            </a:r>
            <a:r>
              <a:rPr lang="en-GB" sz="1200"/>
              <a:t> </a:t>
            </a:r>
            <a:r>
              <a:rPr lang="en-GB" sz="1200" err="1"/>
              <a:t>lidského</a:t>
            </a:r>
            <a:r>
              <a:rPr lang="en-GB" sz="1200"/>
              <a:t> </a:t>
            </a:r>
            <a:r>
              <a:rPr lang="en-GB" sz="1200" err="1"/>
              <a:t>těla</a:t>
            </a:r>
            <a:r>
              <a:rPr lang="en-GB" sz="1200"/>
              <a:t> </a:t>
            </a:r>
            <a:r>
              <a:rPr lang="en-GB" sz="1200" err="1"/>
              <a:t>aj</a:t>
            </a:r>
            <a:r>
              <a:rPr lang="en-GB" sz="1200"/>
              <a:t>.)</a:t>
            </a:r>
            <a:endParaRPr lang="cs-CZ" sz="1200"/>
          </a:p>
          <a:p>
            <a:pPr algn="ctr"/>
            <a:r>
              <a:rPr lang="en-GB" sz="2000" b="1">
                <a:latin typeface="Garamond" panose="02020404030301010803" pitchFamily="18" charset="0"/>
              </a:rPr>
              <a:t>↓</a:t>
            </a:r>
            <a:endParaRPr lang="cs-CZ" sz="2000" b="1">
              <a:latin typeface="Garamond" panose="02020404030301010803" pitchFamily="18" charset="0"/>
            </a:endParaRPr>
          </a:p>
          <a:p>
            <a:pPr algn="ctr"/>
            <a:r>
              <a:rPr lang="cs-CZ" sz="1200" b="1"/>
              <a:t>KONCEPTUÁLNÍ SCHÉMATA </a:t>
            </a:r>
          </a:p>
        </p:txBody>
      </p:sp>
    </p:spTree>
    <p:extLst>
      <p:ext uri="{BB962C8B-B14F-4D97-AF65-F5344CB8AC3E}">
        <p14:creationId xmlns:p14="http://schemas.microsoft.com/office/powerpoint/2010/main" val="18528195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C33976D1-3430-450C-A978-87A9A6E8E7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D6AAC78-7D86-415A-ADC1-2B47480796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249680" y="1248156"/>
            <a:ext cx="9692640" cy="4361688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2A658D9-F185-44F1-BA33-D50320D1D0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62228" y="1060704"/>
            <a:ext cx="10067544" cy="4736592"/>
          </a:xfrm>
          <a:prstGeom prst="rect">
            <a:avLst/>
          </a:prstGeom>
          <a:noFill/>
          <a:ln w="317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66757741-D881-4CD5-9892-C22A03B3CC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1136" y="467418"/>
            <a:ext cx="7729728" cy="1188720"/>
          </a:xfrm>
          <a:solidFill>
            <a:srgbClr val="FFFFFF"/>
          </a:solidFill>
        </p:spPr>
        <p:txBody>
          <a:bodyPr>
            <a:normAutofit/>
          </a:bodyPr>
          <a:lstStyle/>
          <a:p>
            <a:r>
              <a:rPr lang="cs-CZ" b="1"/>
              <a:t>KONCEPTUÁLNÍ METAFORA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A824D0F-ABB1-4AA4-BF2F-20D5E7961C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06244" y="1843590"/>
            <a:ext cx="8779512" cy="2879256"/>
          </a:xfrm>
        </p:spPr>
        <p:txBody>
          <a:bodyPr>
            <a:normAutofit/>
          </a:bodyPr>
          <a:lstStyle/>
          <a:p>
            <a:pPr>
              <a:buFont typeface="Gill Sans MT" panose="020B0502020104020203" pitchFamily="34" charset="0"/>
              <a:buChar char="="/>
            </a:pPr>
            <a:r>
              <a:rPr lang="cs-CZ" b="1">
                <a:solidFill>
                  <a:srgbClr val="404040"/>
                </a:solidFill>
              </a:rPr>
              <a:t>přenášení struktury poznání z jedné oblasti do druhé, respektive ze zdrojové oblasti do cílové</a:t>
            </a:r>
            <a:r>
              <a:rPr lang="cs-CZ">
                <a:solidFill>
                  <a:srgbClr val="404040"/>
                </a:solidFill>
              </a:rPr>
              <a:t> (</a:t>
            </a:r>
            <a:r>
              <a:rPr lang="cs-CZ" err="1">
                <a:solidFill>
                  <a:srgbClr val="404040"/>
                </a:solidFill>
              </a:rPr>
              <a:t>Lakoff</a:t>
            </a:r>
            <a:r>
              <a:rPr lang="cs-CZ">
                <a:solidFill>
                  <a:srgbClr val="404040"/>
                </a:solidFill>
              </a:rPr>
              <a:t>) </a:t>
            </a:r>
          </a:p>
          <a:p>
            <a:r>
              <a:rPr lang="cs-CZ">
                <a:solidFill>
                  <a:srgbClr val="404040"/>
                </a:solidFill>
              </a:rPr>
              <a:t>zdrojová oblast = konkrétní, základ v tělesné zkušenosti </a:t>
            </a:r>
            <a:r>
              <a:rPr lang="cs-CZ">
                <a:solidFill>
                  <a:srgbClr val="404040"/>
                </a:solidFill>
                <a:latin typeface="Garamond" panose="02020404030301010803" pitchFamily="18" charset="0"/>
              </a:rPr>
              <a:t>→ </a:t>
            </a:r>
            <a:r>
              <a:rPr lang="cs-CZ">
                <a:solidFill>
                  <a:srgbClr val="404040"/>
                </a:solidFill>
              </a:rPr>
              <a:t>cílová oblast = abstraktní (emoce, procesy intelektuální povahy, chápání času)</a:t>
            </a:r>
          </a:p>
          <a:p>
            <a:r>
              <a:rPr lang="cs-CZ">
                <a:solidFill>
                  <a:srgbClr val="404040"/>
                </a:solidFill>
              </a:rPr>
              <a:t>metaforické mapování</a:t>
            </a:r>
          </a:p>
          <a:p>
            <a:r>
              <a:rPr lang="cs-CZ">
                <a:solidFill>
                  <a:srgbClr val="404040"/>
                </a:solidFill>
              </a:rPr>
              <a:t>porozumění jedné oblasti zkušenosti na základě jiné</a:t>
            </a:r>
          </a:p>
          <a:p>
            <a:pPr marL="0" indent="0">
              <a:buNone/>
            </a:pPr>
            <a:endParaRPr lang="cs-CZ">
              <a:solidFill>
                <a:srgbClr val="404040"/>
              </a:solidFill>
            </a:endParaRPr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2BBB60F0-EF28-4BF0-A8DF-09FFA60BBD62}"/>
              </a:ext>
            </a:extLst>
          </p:cNvPr>
          <p:cNvSpPr txBox="1"/>
          <p:nvPr/>
        </p:nvSpPr>
        <p:spPr>
          <a:xfrm>
            <a:off x="3519942" y="3999571"/>
            <a:ext cx="5152115" cy="144655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1200" b="1"/>
              <a:t>KAŽDODENNÍ LIDSKÁ ZKUŠENOST SE SVĚTEM </a:t>
            </a:r>
            <a:endParaRPr lang="cs-CZ" sz="1200" b="1"/>
          </a:p>
          <a:p>
            <a:pPr algn="ctr"/>
            <a:r>
              <a:rPr lang="en-GB" sz="1200"/>
              <a:t>(</a:t>
            </a:r>
            <a:r>
              <a:rPr lang="en-GB" sz="1200" err="1"/>
              <a:t>např</a:t>
            </a:r>
            <a:r>
              <a:rPr lang="en-GB" sz="1200"/>
              <a:t>. </a:t>
            </a:r>
            <a:r>
              <a:rPr lang="en-GB" sz="1200" err="1"/>
              <a:t>pohyb</a:t>
            </a:r>
            <a:r>
              <a:rPr lang="en-GB" sz="1200"/>
              <a:t> </a:t>
            </a:r>
            <a:r>
              <a:rPr lang="en-GB" sz="1200" err="1"/>
              <a:t>skrze</a:t>
            </a:r>
            <a:r>
              <a:rPr lang="en-GB" sz="1200"/>
              <a:t> </a:t>
            </a:r>
            <a:r>
              <a:rPr lang="en-GB" sz="1200" err="1"/>
              <a:t>prostor</a:t>
            </a:r>
            <a:r>
              <a:rPr lang="en-GB" sz="1200"/>
              <a:t>, </a:t>
            </a:r>
            <a:r>
              <a:rPr lang="en-GB" sz="1200" err="1"/>
              <a:t>manipulace</a:t>
            </a:r>
            <a:r>
              <a:rPr lang="en-GB" sz="1200"/>
              <a:t> s </a:t>
            </a:r>
            <a:r>
              <a:rPr lang="en-GB" sz="1200" err="1"/>
              <a:t>předměty</a:t>
            </a:r>
            <a:r>
              <a:rPr lang="en-GB" sz="1200"/>
              <a:t>, </a:t>
            </a:r>
            <a:r>
              <a:rPr lang="en-GB" sz="1200" err="1"/>
              <a:t>orientace</a:t>
            </a:r>
            <a:r>
              <a:rPr lang="en-GB" sz="1200"/>
              <a:t> </a:t>
            </a:r>
            <a:r>
              <a:rPr lang="en-GB" sz="1200" err="1"/>
              <a:t>lidského</a:t>
            </a:r>
            <a:r>
              <a:rPr lang="en-GB" sz="1200"/>
              <a:t> </a:t>
            </a:r>
            <a:r>
              <a:rPr lang="en-GB" sz="1200" err="1"/>
              <a:t>těla</a:t>
            </a:r>
            <a:r>
              <a:rPr lang="en-GB" sz="1200"/>
              <a:t> </a:t>
            </a:r>
            <a:r>
              <a:rPr lang="en-GB" sz="1200" err="1"/>
              <a:t>aj</a:t>
            </a:r>
            <a:r>
              <a:rPr lang="en-GB" sz="1200"/>
              <a:t>.)</a:t>
            </a:r>
            <a:endParaRPr lang="cs-CZ" sz="1200"/>
          </a:p>
          <a:p>
            <a:pPr algn="ctr"/>
            <a:r>
              <a:rPr lang="en-GB" sz="2000" b="1">
                <a:latin typeface="Garamond" panose="02020404030301010803" pitchFamily="18" charset="0"/>
              </a:rPr>
              <a:t>↓</a:t>
            </a:r>
            <a:endParaRPr lang="cs-CZ" sz="2000" b="1">
              <a:latin typeface="Garamond" panose="02020404030301010803" pitchFamily="18" charset="0"/>
            </a:endParaRPr>
          </a:p>
          <a:p>
            <a:pPr algn="ctr"/>
            <a:r>
              <a:rPr lang="cs-CZ" sz="1200" b="1"/>
              <a:t>KONCEPTUÁLNÍ SCHÉMATA </a:t>
            </a:r>
          </a:p>
          <a:p>
            <a:pPr algn="ctr"/>
            <a:r>
              <a:rPr lang="en-GB" sz="2000" b="1">
                <a:latin typeface="Garamond" panose="02020404030301010803" pitchFamily="18" charset="0"/>
              </a:rPr>
              <a:t>↓</a:t>
            </a:r>
            <a:endParaRPr lang="cs-CZ" sz="2000" b="1">
              <a:latin typeface="Garamond" panose="02020404030301010803" pitchFamily="18" charset="0"/>
            </a:endParaRPr>
          </a:p>
          <a:p>
            <a:pPr algn="ctr"/>
            <a:r>
              <a:rPr lang="cs-CZ" sz="1200" b="1"/>
              <a:t>KONCEPTUÁLNÍ METAFORA</a:t>
            </a:r>
          </a:p>
        </p:txBody>
      </p:sp>
    </p:spTree>
    <p:extLst>
      <p:ext uri="{BB962C8B-B14F-4D97-AF65-F5344CB8AC3E}">
        <p14:creationId xmlns:p14="http://schemas.microsoft.com/office/powerpoint/2010/main" val="29786507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C33976D1-3430-450C-A978-87A9A6E8E7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D6AAC78-7D86-415A-ADC1-2B47480796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249680" y="1248156"/>
            <a:ext cx="9692640" cy="4361688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2A658D9-F185-44F1-BA33-D50320D1D0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62228" y="1060704"/>
            <a:ext cx="10067544" cy="4736592"/>
          </a:xfrm>
          <a:prstGeom prst="rect">
            <a:avLst/>
          </a:prstGeom>
          <a:noFill/>
          <a:ln w="317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1928C394-15C7-4480-8CF4-C6443D80D1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1136" y="467418"/>
            <a:ext cx="7729728" cy="1188720"/>
          </a:xfrm>
          <a:solidFill>
            <a:srgbClr val="FFFFFF"/>
          </a:solidFill>
        </p:spPr>
        <p:txBody>
          <a:bodyPr>
            <a:normAutofit/>
          </a:bodyPr>
          <a:lstStyle/>
          <a:p>
            <a:r>
              <a:rPr lang="cs-CZ" b="1"/>
              <a:t>ZDVOJENÉ MAPOVÁNÍ</a:t>
            </a:r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0C05DBF6-6255-4B55-BEDF-6999743AD4B6}"/>
              </a:ext>
            </a:extLst>
          </p:cNvPr>
          <p:cNvSpPr txBox="1"/>
          <p:nvPr/>
        </p:nvSpPr>
        <p:spPr>
          <a:xfrm>
            <a:off x="2619524" y="2421002"/>
            <a:ext cx="2654355" cy="276999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cs-CZ" sz="1200" b="1"/>
              <a:t>KONKRÉTNÍ OBLAST</a:t>
            </a:r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5B0391F4-8A40-4FAC-94E8-7D94AEA4C3BD}"/>
              </a:ext>
            </a:extLst>
          </p:cNvPr>
          <p:cNvSpPr txBox="1"/>
          <p:nvPr/>
        </p:nvSpPr>
        <p:spPr>
          <a:xfrm>
            <a:off x="4320546" y="1798318"/>
            <a:ext cx="35509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b="1"/>
              <a:t>1. METAFORICKÉ MAPOVÁNÍ</a:t>
            </a:r>
          </a:p>
        </p:txBody>
      </p:sp>
      <p:cxnSp>
        <p:nvCxnSpPr>
          <p:cNvPr id="6" name="Přímá spojnice se šipkou 5">
            <a:extLst>
              <a:ext uri="{FF2B5EF4-FFF2-40B4-BE49-F238E27FC236}">
                <a16:creationId xmlns:a16="http://schemas.microsoft.com/office/drawing/2014/main" id="{9C52021D-C272-4179-88B3-2026819745C9}"/>
              </a:ext>
            </a:extLst>
          </p:cNvPr>
          <p:cNvCxnSpPr>
            <a:cxnSpLocks/>
          </p:cNvCxnSpPr>
          <p:nvPr/>
        </p:nvCxnSpPr>
        <p:spPr>
          <a:xfrm>
            <a:off x="5273879" y="2560361"/>
            <a:ext cx="1644242" cy="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1" name="TextovéPole 10">
            <a:extLst>
              <a:ext uri="{FF2B5EF4-FFF2-40B4-BE49-F238E27FC236}">
                <a16:creationId xmlns:a16="http://schemas.microsoft.com/office/drawing/2014/main" id="{51198D64-0578-47A9-857A-FDFF64FDF327}"/>
              </a:ext>
            </a:extLst>
          </p:cNvPr>
          <p:cNvSpPr txBox="1"/>
          <p:nvPr/>
        </p:nvSpPr>
        <p:spPr>
          <a:xfrm>
            <a:off x="6918121" y="2421002"/>
            <a:ext cx="2654355" cy="276999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cs-CZ" sz="1200" b="1"/>
              <a:t>ABSTRAKTNÍ OBLAST</a:t>
            </a:r>
          </a:p>
        </p:txBody>
      </p:sp>
      <p:sp>
        <p:nvSpPr>
          <p:cNvPr id="13" name="TextovéPole 12">
            <a:extLst>
              <a:ext uri="{FF2B5EF4-FFF2-40B4-BE49-F238E27FC236}">
                <a16:creationId xmlns:a16="http://schemas.microsoft.com/office/drawing/2014/main" id="{F68D7152-A6D2-47E4-A103-FC3407D16450}"/>
              </a:ext>
            </a:extLst>
          </p:cNvPr>
          <p:cNvSpPr txBox="1"/>
          <p:nvPr/>
        </p:nvSpPr>
        <p:spPr>
          <a:xfrm>
            <a:off x="4590458" y="3954357"/>
            <a:ext cx="30110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b="1"/>
              <a:t>2. IKONICKÉ MAPOVÁNÍ</a:t>
            </a:r>
          </a:p>
        </p:txBody>
      </p:sp>
      <p:sp>
        <p:nvSpPr>
          <p:cNvPr id="14" name="TextovéPole 13">
            <a:extLst>
              <a:ext uri="{FF2B5EF4-FFF2-40B4-BE49-F238E27FC236}">
                <a16:creationId xmlns:a16="http://schemas.microsoft.com/office/drawing/2014/main" id="{18B76EC9-4130-4110-9A70-F41F375EFE49}"/>
              </a:ext>
            </a:extLst>
          </p:cNvPr>
          <p:cNvSpPr txBox="1"/>
          <p:nvPr/>
        </p:nvSpPr>
        <p:spPr>
          <a:xfrm>
            <a:off x="2262799" y="4511141"/>
            <a:ext cx="3011080" cy="276999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cs-CZ" sz="1200" b="1"/>
              <a:t>KONKRÉTNÍ ZDROJOVÁ OBLAST</a:t>
            </a:r>
          </a:p>
        </p:txBody>
      </p:sp>
      <p:cxnSp>
        <p:nvCxnSpPr>
          <p:cNvPr id="15" name="Přímá spojnice se šipkou 14">
            <a:extLst>
              <a:ext uri="{FF2B5EF4-FFF2-40B4-BE49-F238E27FC236}">
                <a16:creationId xmlns:a16="http://schemas.microsoft.com/office/drawing/2014/main" id="{44CFED7C-E547-4A87-A113-0453476C05C6}"/>
              </a:ext>
            </a:extLst>
          </p:cNvPr>
          <p:cNvCxnSpPr>
            <a:cxnSpLocks/>
          </p:cNvCxnSpPr>
          <p:nvPr/>
        </p:nvCxnSpPr>
        <p:spPr>
          <a:xfrm>
            <a:off x="5273878" y="4649640"/>
            <a:ext cx="1644242" cy="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6" name="TextovéPole 15">
            <a:extLst>
              <a:ext uri="{FF2B5EF4-FFF2-40B4-BE49-F238E27FC236}">
                <a16:creationId xmlns:a16="http://schemas.microsoft.com/office/drawing/2014/main" id="{B4CB5B32-6D0A-44AA-BEA0-41E3CA053515}"/>
              </a:ext>
            </a:extLst>
          </p:cNvPr>
          <p:cNvSpPr txBox="1"/>
          <p:nvPr/>
        </p:nvSpPr>
        <p:spPr>
          <a:xfrm>
            <a:off x="6918120" y="4430349"/>
            <a:ext cx="2654355" cy="43858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cs-CZ" sz="1200" b="1"/>
              <a:t>JAZYKOVÉ PROSTŘEDKY</a:t>
            </a:r>
          </a:p>
          <a:p>
            <a:pPr algn="ctr"/>
            <a:r>
              <a:rPr lang="cs-CZ" sz="1050" b="1"/>
              <a:t>(= MANUÁLNÍ NOSIČE)</a:t>
            </a:r>
          </a:p>
        </p:txBody>
      </p:sp>
    </p:spTree>
    <p:extLst>
      <p:ext uri="{BB962C8B-B14F-4D97-AF65-F5344CB8AC3E}">
        <p14:creationId xmlns:p14="http://schemas.microsoft.com/office/powerpoint/2010/main" val="155348711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ovéPole 5">
            <a:extLst>
              <a:ext uri="{FF2B5EF4-FFF2-40B4-BE49-F238E27FC236}">
                <a16:creationId xmlns:a16="http://schemas.microsoft.com/office/drawing/2014/main" id="{7FC044FD-014C-476C-827E-50561EEBA33F}"/>
              </a:ext>
            </a:extLst>
          </p:cNvPr>
          <p:cNvSpPr txBox="1"/>
          <p:nvPr/>
        </p:nvSpPr>
        <p:spPr>
          <a:xfrm>
            <a:off x="1968138" y="1120676"/>
            <a:ext cx="8255724" cy="4616648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  <a:prstDash val="dash"/>
          </a:ln>
        </p:spPr>
        <p:txBody>
          <a:bodyPr wrap="square" rtlCol="0">
            <a:spAutoFit/>
          </a:bodyPr>
          <a:lstStyle/>
          <a:p>
            <a:pPr algn="ctr"/>
            <a:endParaRPr lang="cs-CZ" b="1">
              <a:solidFill>
                <a:sysClr val="windowText" lastClr="000000"/>
              </a:solidFill>
            </a:endParaRPr>
          </a:p>
          <a:p>
            <a:pPr algn="ctr"/>
            <a:r>
              <a:rPr lang="en-GB" b="1">
                <a:solidFill>
                  <a:sysClr val="windowText" lastClr="000000"/>
                </a:solidFill>
              </a:rPr>
              <a:t>KAŽDODENNÍ LIDSKÁ ZKUŠENOST SE SVĚTEM </a:t>
            </a:r>
            <a:endParaRPr lang="cs-CZ" b="1">
              <a:solidFill>
                <a:sysClr val="windowText" lastClr="000000"/>
              </a:solidFill>
            </a:endParaRPr>
          </a:p>
          <a:p>
            <a:pPr algn="ctr"/>
            <a:r>
              <a:rPr lang="en-GB">
                <a:solidFill>
                  <a:sysClr val="windowText" lastClr="000000"/>
                </a:solidFill>
              </a:rPr>
              <a:t>(</a:t>
            </a:r>
            <a:r>
              <a:rPr lang="cs-CZ">
                <a:solidFill>
                  <a:sysClr val="windowText" lastClr="000000"/>
                </a:solidFill>
              </a:rPr>
              <a:t>např. pohyb skrze prostor, manipulace s předměty, orientace lidského těla aj.)</a:t>
            </a:r>
          </a:p>
          <a:p>
            <a:pPr algn="ctr"/>
            <a:r>
              <a:rPr lang="en-GB" sz="3200" b="1">
                <a:solidFill>
                  <a:sysClr val="windowText" lastClr="000000"/>
                </a:solidFill>
                <a:latin typeface="Garamond" panose="02020404030301010803" pitchFamily="18" charset="0"/>
              </a:rPr>
              <a:t>↓</a:t>
            </a:r>
            <a:endParaRPr lang="cs-CZ" sz="3200" b="1">
              <a:solidFill>
                <a:sysClr val="windowText" lastClr="000000"/>
              </a:solidFill>
              <a:latin typeface="Garamond" panose="02020404030301010803" pitchFamily="18" charset="0"/>
            </a:endParaRPr>
          </a:p>
          <a:p>
            <a:pPr algn="ctr"/>
            <a:r>
              <a:rPr lang="cs-CZ" b="1">
                <a:solidFill>
                  <a:sysClr val="windowText" lastClr="000000"/>
                </a:solidFill>
              </a:rPr>
              <a:t>KONCEPTUÁLNÍ SCHÉMATA </a:t>
            </a:r>
          </a:p>
          <a:p>
            <a:pPr algn="ctr"/>
            <a:r>
              <a:rPr lang="cs-CZ">
                <a:solidFill>
                  <a:sysClr val="windowText" lastClr="000000"/>
                </a:solidFill>
              </a:rPr>
              <a:t>(např. NÁDOBA)</a:t>
            </a:r>
          </a:p>
          <a:p>
            <a:pPr algn="ctr"/>
            <a:r>
              <a:rPr lang="en-GB" sz="3200" b="1">
                <a:solidFill>
                  <a:sysClr val="windowText" lastClr="000000"/>
                </a:solidFill>
                <a:latin typeface="Garamond" panose="02020404030301010803" pitchFamily="18" charset="0"/>
              </a:rPr>
              <a:t>↓</a:t>
            </a:r>
            <a:endParaRPr lang="cs-CZ" sz="3200" b="1">
              <a:solidFill>
                <a:sysClr val="windowText" lastClr="000000"/>
              </a:solidFill>
              <a:latin typeface="Garamond" panose="02020404030301010803" pitchFamily="18" charset="0"/>
            </a:endParaRPr>
          </a:p>
          <a:p>
            <a:pPr algn="ctr"/>
            <a:r>
              <a:rPr lang="cs-CZ" b="1">
                <a:solidFill>
                  <a:sysClr val="windowText" lastClr="000000"/>
                </a:solidFill>
              </a:rPr>
              <a:t>KONCEPTUÁLNÍ METAFORA</a:t>
            </a:r>
          </a:p>
          <a:p>
            <a:pPr algn="ctr"/>
            <a:r>
              <a:rPr lang="cs-CZ">
                <a:solidFill>
                  <a:sysClr val="windowText" lastClr="000000"/>
                </a:solidFill>
              </a:rPr>
              <a:t>(např. HLAVA JE NÁDOBA)</a:t>
            </a:r>
          </a:p>
          <a:p>
            <a:pPr algn="ctr"/>
            <a:r>
              <a:rPr lang="en-GB" sz="3200" b="1">
                <a:solidFill>
                  <a:sysClr val="windowText" lastClr="000000"/>
                </a:solidFill>
                <a:latin typeface="Garamond" panose="02020404030301010803" pitchFamily="18" charset="0"/>
              </a:rPr>
              <a:t>↓</a:t>
            </a:r>
            <a:endParaRPr lang="cs-CZ" sz="3200" b="1">
              <a:solidFill>
                <a:sysClr val="windowText" lastClr="000000"/>
              </a:solidFill>
              <a:latin typeface="Garamond" panose="02020404030301010803" pitchFamily="18" charset="0"/>
            </a:endParaRPr>
          </a:p>
          <a:p>
            <a:pPr algn="ctr"/>
            <a:endParaRPr lang="cs-CZ" b="1">
              <a:solidFill>
                <a:sysClr val="windowText" lastClr="000000"/>
              </a:solidFill>
            </a:endParaRPr>
          </a:p>
          <a:p>
            <a:pPr algn="ctr"/>
            <a:r>
              <a:rPr lang="cs-CZ" b="1">
                <a:solidFill>
                  <a:sysClr val="windowText" lastClr="000000"/>
                </a:solidFill>
              </a:rPr>
              <a:t>METAFORICKÁ VYJÁDŘENÍ</a:t>
            </a:r>
          </a:p>
          <a:p>
            <a:pPr algn="ctr"/>
            <a:r>
              <a:rPr lang="cs-CZ">
                <a:solidFill>
                  <a:sysClr val="windowText" lastClr="000000"/>
                </a:solidFill>
              </a:rPr>
              <a:t>(např. „Mám plnou hlavu starostí.“)</a:t>
            </a:r>
          </a:p>
          <a:p>
            <a:pPr algn="ctr"/>
            <a:endParaRPr lang="cs-CZ">
              <a:solidFill>
                <a:sysClr val="windowText" lastClr="000000"/>
              </a:solidFill>
            </a:endParaRPr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id="{A6FE7FBE-AE65-4ED8-9422-9A15CCDE79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15078" y="3999964"/>
            <a:ext cx="1853813" cy="2120537"/>
          </a:xfrm>
          <a:prstGeom prst="rect">
            <a:avLst/>
          </a:prstGeom>
        </p:spPr>
      </p:pic>
      <p:sp>
        <p:nvSpPr>
          <p:cNvPr id="9" name="TextovéPole 8">
            <a:extLst>
              <a:ext uri="{FF2B5EF4-FFF2-40B4-BE49-F238E27FC236}">
                <a16:creationId xmlns:a16="http://schemas.microsoft.com/office/drawing/2014/main" id="{996B9EA6-47A8-45F7-8613-A699B56986C9}"/>
              </a:ext>
            </a:extLst>
          </p:cNvPr>
          <p:cNvSpPr txBox="1"/>
          <p:nvPr/>
        </p:nvSpPr>
        <p:spPr>
          <a:xfrm>
            <a:off x="9415078" y="6120501"/>
            <a:ext cx="548548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050">
                <a:solidFill>
                  <a:schemeClr val="bg1"/>
                </a:solidFill>
              </a:rPr>
              <a:t>Obr. 3</a:t>
            </a:r>
          </a:p>
        </p:txBody>
      </p:sp>
    </p:spTree>
    <p:extLst>
      <p:ext uri="{BB962C8B-B14F-4D97-AF65-F5344CB8AC3E}">
        <p14:creationId xmlns:p14="http://schemas.microsoft.com/office/powerpoint/2010/main" val="234004484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>
            <a:extLst>
              <a:ext uri="{FF2B5EF4-FFF2-40B4-BE49-F238E27FC236}">
                <a16:creationId xmlns:a16="http://schemas.microsoft.com/office/drawing/2014/main" id="{E5F7F105-DD5D-4405-90D5-28D6E02F1DE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91167" y="2606040"/>
            <a:ext cx="9609667" cy="1645920"/>
          </a:xfrm>
        </p:spPr>
        <p:txBody>
          <a:bodyPr/>
          <a:lstStyle/>
          <a:p>
            <a:r>
              <a:rPr lang="cs-CZ" b="1"/>
              <a:t>PŘEDSTAVOVÉ SCHÉMA NÁDOBA</a:t>
            </a:r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id="{98DF2ECD-C719-4534-8CCD-92E82B863CA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9469" y="4251960"/>
            <a:ext cx="3473061" cy="2483601"/>
          </a:xfrm>
          <a:prstGeom prst="rect">
            <a:avLst/>
          </a:prstGeom>
        </p:spPr>
      </p:pic>
      <p:sp>
        <p:nvSpPr>
          <p:cNvPr id="7" name="TextovéPole 6">
            <a:extLst>
              <a:ext uri="{FF2B5EF4-FFF2-40B4-BE49-F238E27FC236}">
                <a16:creationId xmlns:a16="http://schemas.microsoft.com/office/drawing/2014/main" id="{EC57C22F-0F1B-4EDC-833B-EB278C189A62}"/>
              </a:ext>
            </a:extLst>
          </p:cNvPr>
          <p:cNvSpPr txBox="1"/>
          <p:nvPr/>
        </p:nvSpPr>
        <p:spPr>
          <a:xfrm>
            <a:off x="4359469" y="6604084"/>
            <a:ext cx="548548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050">
                <a:solidFill>
                  <a:schemeClr val="bg1"/>
                </a:solidFill>
              </a:rPr>
              <a:t>Obr. 4</a:t>
            </a:r>
          </a:p>
        </p:txBody>
      </p:sp>
    </p:spTree>
    <p:extLst>
      <p:ext uri="{BB962C8B-B14F-4D97-AF65-F5344CB8AC3E}">
        <p14:creationId xmlns:p14="http://schemas.microsoft.com/office/powerpoint/2010/main" val="405205903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>
            <a:extLst>
              <a:ext uri="{FF2B5EF4-FFF2-40B4-BE49-F238E27FC236}">
                <a16:creationId xmlns:a16="http://schemas.microsoft.com/office/drawing/2014/main" id="{C33976D1-3430-450C-A978-87A9A6E8E7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9">
            <a:extLst>
              <a:ext uri="{FF2B5EF4-FFF2-40B4-BE49-F238E27FC236}">
                <a16:creationId xmlns:a16="http://schemas.microsoft.com/office/drawing/2014/main" id="{7D6AAC78-7D86-415A-ADC1-2B47480796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249680" y="1248156"/>
            <a:ext cx="9692640" cy="4361688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11">
            <a:extLst>
              <a:ext uri="{FF2B5EF4-FFF2-40B4-BE49-F238E27FC236}">
                <a16:creationId xmlns:a16="http://schemas.microsoft.com/office/drawing/2014/main" id="{F2A658D9-F185-44F1-BA33-D50320D1D0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62228" y="1060704"/>
            <a:ext cx="10067544" cy="4736592"/>
          </a:xfrm>
          <a:prstGeom prst="rect">
            <a:avLst/>
          </a:prstGeom>
          <a:noFill/>
          <a:ln w="317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2C0D006E-FD5B-4ABA-B96C-210CCD2C91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1136" y="467418"/>
            <a:ext cx="7729728" cy="1188720"/>
          </a:xfrm>
          <a:solidFill>
            <a:srgbClr val="FFFFFF"/>
          </a:solidFill>
        </p:spPr>
        <p:txBody>
          <a:bodyPr>
            <a:normAutofit/>
          </a:bodyPr>
          <a:lstStyle/>
          <a:p>
            <a:r>
              <a:rPr lang="cs-CZ" b="1"/>
              <a:t>Představové schéma nádoba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825F3FB-916A-4963-946B-04B4E76264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06062" y="2129337"/>
            <a:ext cx="8779512" cy="3145956"/>
          </a:xfrm>
        </p:spPr>
        <p:txBody>
          <a:bodyPr vert="horz" lIns="91440" tIns="45720" rIns="91440" bIns="45720" rtlCol="0" anchor="t">
            <a:normAutofit lnSpcReduction="10000"/>
          </a:bodyPr>
          <a:lstStyle/>
          <a:p>
            <a:r>
              <a:rPr lang="cs-CZ">
                <a:solidFill>
                  <a:srgbClr val="404040"/>
                </a:solidFill>
              </a:rPr>
              <a:t>prostorová orientace dovnitř-ven</a:t>
            </a:r>
          </a:p>
          <a:p>
            <a:r>
              <a:rPr lang="cs-CZ">
                <a:solidFill>
                  <a:srgbClr val="404040"/>
                </a:solidFill>
              </a:rPr>
              <a:t>vnitřek, hranice, vnějšek</a:t>
            </a:r>
          </a:p>
          <a:p>
            <a:r>
              <a:rPr lang="cs-CZ">
                <a:solidFill>
                  <a:srgbClr val="404040"/>
                </a:solidFill>
              </a:rPr>
              <a:t>tělo vnímáme jako nádobu</a:t>
            </a:r>
            <a:br>
              <a:rPr lang="cs-CZ">
                <a:solidFill>
                  <a:srgbClr val="404040"/>
                </a:solidFill>
              </a:rPr>
            </a:br>
            <a:r>
              <a:rPr lang="cs-CZ">
                <a:solidFill>
                  <a:srgbClr val="404040"/>
                </a:solidFill>
              </a:rPr>
              <a:t>→ </a:t>
            </a:r>
            <a:r>
              <a:rPr lang="cs-CZ" i="1">
                <a:solidFill>
                  <a:srgbClr val="404040"/>
                </a:solidFill>
              </a:rPr>
              <a:t>Být plný očekávání. Mít hlavu plnou starostí.</a:t>
            </a:r>
            <a:endParaRPr lang="cs-CZ" i="1"/>
          </a:p>
          <a:p>
            <a:r>
              <a:rPr lang="cs-CZ">
                <a:solidFill>
                  <a:srgbClr val="404040"/>
                </a:solidFill>
              </a:rPr>
              <a:t>tělo se nachází v nádobě</a:t>
            </a:r>
            <a:br>
              <a:rPr lang="cs-CZ">
                <a:solidFill>
                  <a:srgbClr val="404040"/>
                </a:solidFill>
              </a:rPr>
            </a:br>
            <a:r>
              <a:rPr lang="cs-CZ">
                <a:solidFill>
                  <a:srgbClr val="404040"/>
                </a:solidFill>
              </a:rPr>
              <a:t>→ </a:t>
            </a:r>
            <a:r>
              <a:rPr lang="cs-CZ" i="1">
                <a:solidFill>
                  <a:srgbClr val="404040"/>
                </a:solidFill>
              </a:rPr>
              <a:t>Být v těžké situaci. Mít hlavu v </a:t>
            </a:r>
            <a:r>
              <a:rPr lang="cs-CZ" i="1" err="1">
                <a:solidFill>
                  <a:srgbClr val="404040"/>
                </a:solidFill>
              </a:rPr>
              <a:t>pejru</a:t>
            </a:r>
            <a:r>
              <a:rPr lang="cs-CZ" i="1">
                <a:solidFill>
                  <a:srgbClr val="404040"/>
                </a:solidFill>
              </a:rPr>
              <a:t>.</a:t>
            </a:r>
          </a:p>
          <a:p>
            <a:r>
              <a:rPr lang="cs-CZ">
                <a:solidFill>
                  <a:srgbClr val="404040"/>
                </a:solidFill>
              </a:rPr>
              <a:t>nádobou mohou být i látky a abstraktní věci</a:t>
            </a:r>
          </a:p>
          <a:p>
            <a:r>
              <a:rPr lang="cs-CZ">
                <a:solidFill>
                  <a:srgbClr val="404040"/>
                </a:solidFill>
              </a:rPr>
              <a:t>přenášíme i na další objekty</a:t>
            </a:r>
            <a:br>
              <a:rPr lang="cs-CZ">
                <a:solidFill>
                  <a:srgbClr val="404040"/>
                </a:solidFill>
              </a:rPr>
            </a:br>
            <a:r>
              <a:rPr lang="cs-CZ">
                <a:solidFill>
                  <a:srgbClr val="404040"/>
                </a:solidFill>
              </a:rPr>
              <a:t>→ </a:t>
            </a:r>
            <a:r>
              <a:rPr lang="cs-CZ" i="1">
                <a:solidFill>
                  <a:srgbClr val="404040"/>
                </a:solidFill>
              </a:rPr>
              <a:t>Dům naplněný světlem. Stát je v krizi.</a:t>
            </a: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97E251BB-88B7-4A28-9F0C-88AF85B96AF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34271" y="2350362"/>
            <a:ext cx="3767637" cy="2157276"/>
          </a:xfrm>
          <a:prstGeom prst="rect">
            <a:avLst/>
          </a:prstGeom>
        </p:spPr>
      </p:pic>
      <p:sp>
        <p:nvSpPr>
          <p:cNvPr id="8" name="TextovéPole 7">
            <a:extLst>
              <a:ext uri="{FF2B5EF4-FFF2-40B4-BE49-F238E27FC236}">
                <a16:creationId xmlns:a16="http://schemas.microsoft.com/office/drawing/2014/main" id="{E9E100C3-5ADA-4466-8A4F-2C114A13BA38}"/>
              </a:ext>
            </a:extLst>
          </p:cNvPr>
          <p:cNvSpPr txBox="1"/>
          <p:nvPr/>
        </p:nvSpPr>
        <p:spPr>
          <a:xfrm>
            <a:off x="6773608" y="4376833"/>
            <a:ext cx="548548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050"/>
              <a:t>Obr. 5</a:t>
            </a:r>
          </a:p>
        </p:txBody>
      </p:sp>
    </p:spTree>
    <p:extLst>
      <p:ext uri="{BB962C8B-B14F-4D97-AF65-F5344CB8AC3E}">
        <p14:creationId xmlns:p14="http://schemas.microsoft.com/office/powerpoint/2010/main" val="1038352066"/>
      </p:ext>
    </p:extLst>
  </p:cSld>
  <p:clrMapOvr>
    <a:masterClrMapping/>
  </p:clrMapOvr>
</p:sld>
</file>

<file path=ppt/theme/theme1.xml><?xml version="1.0" encoding="utf-8"?>
<a:theme xmlns:a="http://schemas.openxmlformats.org/drawingml/2006/main" name="Balík">
  <a:themeElements>
    <a:clrScheme name="Balík">
      <a:dk1>
        <a:srgbClr val="000000"/>
      </a:dk1>
      <a:lt1>
        <a:srgbClr val="FFFFFF"/>
      </a:lt1>
      <a:dk2>
        <a:srgbClr val="4A5356"/>
      </a:dk2>
      <a:lt2>
        <a:srgbClr val="E8E3CE"/>
      </a:lt2>
      <a:accent1>
        <a:srgbClr val="F6A21D"/>
      </a:accent1>
      <a:accent2>
        <a:srgbClr val="9BAFB5"/>
      </a:accent2>
      <a:accent3>
        <a:srgbClr val="C96731"/>
      </a:accent3>
      <a:accent4>
        <a:srgbClr val="9CA383"/>
      </a:accent4>
      <a:accent5>
        <a:srgbClr val="87795D"/>
      </a:accent5>
      <a:accent6>
        <a:srgbClr val="A0988C"/>
      </a:accent6>
      <a:hlink>
        <a:srgbClr val="00B0F0"/>
      </a:hlink>
      <a:folHlink>
        <a:srgbClr val="738F97"/>
      </a:folHlink>
    </a:clrScheme>
    <a:fontScheme name="Balík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Balík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107000"/>
                <a:lumMod val="103000"/>
              </a:schemeClr>
            </a:gs>
            <a:gs pos="100000">
              <a:schemeClr val="phClr">
                <a:tint val="82000"/>
                <a:satMod val="109000"/>
                <a:lumMod val="103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3000"/>
                <a:lumMod val="100000"/>
              </a:schemeClr>
            </a:gs>
            <a:gs pos="100000">
              <a:schemeClr val="phClr">
                <a:shade val="93000"/>
                <a:satMod val="11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5880" dist="1524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prstMaterial="dkEdge">
            <a:bevelT w="0" h="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7000"/>
                <a:shade val="100000"/>
                <a:satMod val="185000"/>
                <a:lumMod val="120000"/>
              </a:schemeClr>
            </a:gs>
            <a:gs pos="100000">
              <a:schemeClr val="phClr">
                <a:tint val="96000"/>
                <a:shade val="95000"/>
                <a:satMod val="215000"/>
                <a:lumMod val="80000"/>
              </a:schemeClr>
            </a:gs>
          </a:gsLst>
          <a:path path="circle">
            <a:fillToRect l="50000" t="55000" r="125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cel" id="{8BEC4385-4EB9-4D53-BFB5-0EA123736B6D}" vid="{4DB32801-28C0-48B0-8C1D-A9A58613615A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CFB8830AAC1DC1458A22AF7AAB37B86F" ma:contentTypeVersion="2" ma:contentTypeDescription="Vytvoří nový dokument" ma:contentTypeScope="" ma:versionID="13ebce5bfcafaad7479ee6f7e13628e6">
  <xsd:schema xmlns:xsd="http://www.w3.org/2001/XMLSchema" xmlns:xs="http://www.w3.org/2001/XMLSchema" xmlns:p="http://schemas.microsoft.com/office/2006/metadata/properties" xmlns:ns3="9da4a899-4681-4ff9-98f0-8d2debd5d0b8" targetNamespace="http://schemas.microsoft.com/office/2006/metadata/properties" ma:root="true" ma:fieldsID="55ad64202810b2501d49770a8029a185" ns3:_="">
    <xsd:import namespace="9da4a899-4681-4ff9-98f0-8d2debd5d0b8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da4a899-4681-4ff9-98f0-8d2debd5d0b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B2A2FF19-273C-4D39-9DDA-08E3D1BA4DBB}">
  <ds:schemaRefs>
    <ds:schemaRef ds:uri="http://schemas.microsoft.com/office/2006/metadata/properties"/>
    <ds:schemaRef ds:uri="9da4a899-4681-4ff9-98f0-8d2debd5d0b8"/>
    <ds:schemaRef ds:uri="http://schemas.microsoft.com/office/2006/documentManagement/types"/>
    <ds:schemaRef ds:uri="http://www.w3.org/XML/1998/namespace"/>
    <ds:schemaRef ds:uri="http://purl.org/dc/terms/"/>
    <ds:schemaRef ds:uri="http://purl.org/dc/elements/1.1/"/>
    <ds:schemaRef ds:uri="http://schemas.microsoft.com/office/infopath/2007/PartnerControls"/>
    <ds:schemaRef ds:uri="http://schemas.openxmlformats.org/package/2006/metadata/core-properties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7CE39549-1B10-4828-A097-52EDB5333D13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7C25502A-2EEF-4D1C-8EAF-AA0D09A5C0DC}">
  <ds:schemaRefs>
    <ds:schemaRef ds:uri="9da4a899-4681-4ff9-98f0-8d2debd5d0b8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2113</Words>
  <Application>Microsoft Office PowerPoint</Application>
  <PresentationFormat>Širokoúhlá obrazovka</PresentationFormat>
  <Paragraphs>220</Paragraphs>
  <Slides>24</Slides>
  <Notes>1</Notes>
  <HiddenSlides>0</HiddenSlides>
  <MMClips>7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24</vt:i4>
      </vt:variant>
    </vt:vector>
  </HeadingPairs>
  <TitlesOfParts>
    <vt:vector size="30" baseType="lpstr">
      <vt:lpstr>Arial</vt:lpstr>
      <vt:lpstr>Calibri</vt:lpstr>
      <vt:lpstr>DEZ</vt:lpstr>
      <vt:lpstr>Garamond</vt:lpstr>
      <vt:lpstr>Gill Sans MT</vt:lpstr>
      <vt:lpstr>Balík</vt:lpstr>
      <vt:lpstr>PŘEDSTAVOVÉ SCHÉMA NÁDOBA V ČESKÉM ZNAKOVÉM JAZYCE  BAKALÁŘSKÁ PRÁCE KARLY POKORNÉ</vt:lpstr>
      <vt:lpstr>Prezentace aplikace PowerPoint</vt:lpstr>
      <vt:lpstr>Prezentace aplikace PowerPoint</vt:lpstr>
      <vt:lpstr>PŘEDSTAVOVÉ SCHÉMA (jinak také pojmové nebo konceptuální)</vt:lpstr>
      <vt:lpstr>KONCEPTUÁLNÍ METAFORA</vt:lpstr>
      <vt:lpstr>ZDVOJENÉ MAPOVÁNÍ</vt:lpstr>
      <vt:lpstr>Prezentace aplikace PowerPoint</vt:lpstr>
      <vt:lpstr>PŘEDSTAVOVÉ SCHÉMA NÁDOBA</vt:lpstr>
      <vt:lpstr>Představové schéma nádoba</vt:lpstr>
      <vt:lpstr>MLUVENÉ JAZYKY</vt:lpstr>
      <vt:lpstr>CIZÍ ZNAKOVÉ JAZYKY</vt:lpstr>
      <vt:lpstr>ČESKÝ ZNAKOVÝ JAZYK</vt:lpstr>
      <vt:lpstr>1. SMĚR DOVNITŘ NÁDOBY  / SMĚR Z NÁDOBY </vt:lpstr>
      <vt:lpstr>PAMATOVAT (SI)</vt:lpstr>
      <vt:lpstr>ZAPOMENOUT</vt:lpstr>
      <vt:lpstr>VYJÁDŘIT</vt:lpstr>
      <vt:lpstr>2. Uvnitř nádoby</vt:lpstr>
      <vt:lpstr>Vařit-v-těle</vt:lpstr>
      <vt:lpstr>Uklidnit-se</vt:lpstr>
      <vt:lpstr>3. metonymie</vt:lpstr>
      <vt:lpstr>Zmatek-v-hlavě/pomatený</vt:lpstr>
      <vt:lpstr>Zachovat-klid</vt:lpstr>
      <vt:lpstr>DĚKUJEME ZA POZORNOST!</vt:lpstr>
      <vt:lpstr>ZDROJE obrázků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PŘEDSTAVOVÉ SCHÉMA NÁDOBA V ČESKÉM ZNAKOVÉM JAZYCE  BAKALÁŘSKÁ PRÁCE KARLY POKORNÉ</dc:title>
  <dc:creator>Nováková, Eva</dc:creator>
  <cp:lastModifiedBy>Lenovo Allinone</cp:lastModifiedBy>
  <cp:revision>2</cp:revision>
  <dcterms:created xsi:type="dcterms:W3CDTF">2020-12-01T12:35:06Z</dcterms:created>
  <dcterms:modified xsi:type="dcterms:W3CDTF">2020-12-01T18:09:34Z</dcterms:modified>
</cp:coreProperties>
</file>