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6" r:id="rId2"/>
    <p:sldId id="361" r:id="rId3"/>
    <p:sldId id="359" r:id="rId4"/>
    <p:sldId id="360" r:id="rId5"/>
    <p:sldId id="362" r:id="rId6"/>
    <p:sldId id="363" r:id="rId7"/>
    <p:sldId id="364" r:id="rId8"/>
    <p:sldId id="355" r:id="rId9"/>
    <p:sldId id="356" r:id="rId10"/>
    <p:sldId id="357" r:id="rId11"/>
    <p:sldId id="358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82" r:id="rId23"/>
    <p:sldId id="375" r:id="rId24"/>
    <p:sldId id="376" r:id="rId25"/>
    <p:sldId id="384" r:id="rId26"/>
    <p:sldId id="385" r:id="rId27"/>
    <p:sldId id="379" r:id="rId28"/>
    <p:sldId id="381" r:id="rId29"/>
    <p:sldId id="378" r:id="rId30"/>
    <p:sldId id="377" r:id="rId31"/>
    <p:sldId id="386" r:id="rId32"/>
    <p:sldId id="351" r:id="rId33"/>
    <p:sldId id="352" r:id="rId34"/>
    <p:sldId id="387" r:id="rId35"/>
    <p:sldId id="350" r:id="rId36"/>
    <p:sldId id="301" r:id="rId37"/>
  </p:sldIdLst>
  <p:sldSz cx="18288000" cy="10287000"/>
  <p:notesSz cx="6858000" cy="9144000"/>
  <p:embeddedFontLst>
    <p:embeddedFont>
      <p:font typeface="Gill Sans MT" panose="020B0502020104020203" pitchFamily="34" charset="-18"/>
      <p:regular r:id="rId39"/>
      <p:bold r:id="rId40"/>
      <p:italic r:id="rId41"/>
      <p:boldItalic r:id="rId42"/>
    </p:embeddedFont>
    <p:embeddedFont>
      <p:font typeface="Silka" panose="020B0604020202020204" charset="-18"/>
      <p:regular r:id="rId43"/>
      <p:italic r:id="rId44"/>
    </p:embeddedFont>
    <p:embeddedFont>
      <p:font typeface="Silka Bold" panose="020B0604020202020204" charset="-18"/>
      <p:bold r:id="rId45"/>
      <p:boldItalic r:id="rId46"/>
    </p:embeddedFont>
    <p:embeddedFont>
      <p:font typeface="Silka Medium" panose="020B0604020202020204" charset="-18"/>
      <p:regular r:id="rId47"/>
      <p:italic r:id="rId48"/>
    </p:embeddedFont>
    <p:embeddedFont>
      <p:font typeface="Silka SemiBold" panose="020B0604020202020204" charset="-18"/>
      <p:bold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912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orient="horz" pos="1560" userDrawn="1">
          <p15:clr>
            <a:srgbClr val="A4A3A4"/>
          </p15:clr>
        </p15:guide>
        <p15:guide id="5" orient="horz" pos="2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 autoAdjust="0"/>
    <p:restoredTop sz="94560" autoAdjust="0"/>
  </p:normalViewPr>
  <p:slideViewPr>
    <p:cSldViewPr>
      <p:cViewPr>
        <p:scale>
          <a:sx n="75" d="100"/>
          <a:sy n="75" d="100"/>
        </p:scale>
        <p:origin x="810" y="258"/>
      </p:cViewPr>
      <p:guideLst>
        <p:guide orient="horz" pos="1032"/>
        <p:guide pos="912"/>
        <p:guide/>
        <p:guide orient="horz" pos="1560"/>
        <p:guide orient="horz" pos="21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B42B4-06A3-4A5E-88D7-8A181E7192EA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7BE75569-68DE-42F1-9784-0DCF6BC14F48}">
      <dgm:prSet phldrT="[Text]"/>
      <dgm:spPr/>
      <dgm:t>
        <a:bodyPr/>
        <a:lstStyle/>
        <a:p>
          <a:r>
            <a:rPr lang="cs-CZ" dirty="0"/>
            <a:t>Integrační zaměstnávání</a:t>
          </a:r>
        </a:p>
      </dgm:t>
    </dgm:pt>
    <dgm:pt modelId="{14DEB35B-6F97-4418-9B67-594DBC811058}" type="parTrans" cxnId="{7437226A-D3FD-48AF-A12E-2BFFBA166399}">
      <dgm:prSet/>
      <dgm:spPr/>
      <dgm:t>
        <a:bodyPr/>
        <a:lstStyle/>
        <a:p>
          <a:endParaRPr lang="cs-CZ"/>
        </a:p>
      </dgm:t>
    </dgm:pt>
    <dgm:pt modelId="{8480743D-CAC3-4DAB-A434-D802F32AE306}" type="sibTrans" cxnId="{7437226A-D3FD-48AF-A12E-2BFFBA166399}">
      <dgm:prSet/>
      <dgm:spPr/>
      <dgm:t>
        <a:bodyPr/>
        <a:lstStyle/>
        <a:p>
          <a:endParaRPr lang="cs-CZ"/>
        </a:p>
      </dgm:t>
    </dgm:pt>
    <dgm:pt modelId="{E4CD3B63-A493-43B5-9795-6BF9A433377F}">
      <dgm:prSet phldrT="[Text]"/>
      <dgm:spPr/>
      <dgm:t>
        <a:bodyPr/>
        <a:lstStyle/>
        <a:p>
          <a:r>
            <a:rPr lang="cs-CZ" dirty="0"/>
            <a:t>Rehabilitační, terapeutické, sociální služby, příprava na zaměstnání</a:t>
          </a:r>
        </a:p>
      </dgm:t>
    </dgm:pt>
    <dgm:pt modelId="{FEB35D12-BA2C-4E4B-823F-E7E1F99C6DD0}" type="parTrans" cxnId="{75FF914D-5031-4F76-AC12-B0DE9604BA97}">
      <dgm:prSet/>
      <dgm:spPr/>
      <dgm:t>
        <a:bodyPr/>
        <a:lstStyle/>
        <a:p>
          <a:endParaRPr lang="cs-CZ"/>
        </a:p>
      </dgm:t>
    </dgm:pt>
    <dgm:pt modelId="{73A81B71-E6C8-4C83-B5CF-275D2F022610}" type="sibTrans" cxnId="{75FF914D-5031-4F76-AC12-B0DE9604BA97}">
      <dgm:prSet/>
      <dgm:spPr/>
      <dgm:t>
        <a:bodyPr/>
        <a:lstStyle/>
        <a:p>
          <a:endParaRPr lang="cs-CZ"/>
        </a:p>
      </dgm:t>
    </dgm:pt>
    <dgm:pt modelId="{6CC576F4-487C-4EBF-BF4E-C4C25116042E}">
      <dgm:prSet phldrT="[Text]"/>
      <dgm:spPr/>
      <dgm:t>
        <a:bodyPr/>
        <a:lstStyle/>
        <a:p>
          <a:r>
            <a:rPr lang="cs-CZ" dirty="0"/>
            <a:t>Vzdělávání a ostatní činnosti</a:t>
          </a:r>
        </a:p>
      </dgm:t>
    </dgm:pt>
    <dgm:pt modelId="{4C8D0AAE-FC65-4060-9B17-90BDEC1ECA00}" type="parTrans" cxnId="{A0D188B0-80FE-46D4-8D2A-E91191E63A00}">
      <dgm:prSet/>
      <dgm:spPr/>
      <dgm:t>
        <a:bodyPr/>
        <a:lstStyle/>
        <a:p>
          <a:endParaRPr lang="cs-CZ"/>
        </a:p>
      </dgm:t>
    </dgm:pt>
    <dgm:pt modelId="{DA6BBCA3-50DD-4C96-ACF8-5170EC5032FE}" type="sibTrans" cxnId="{A0D188B0-80FE-46D4-8D2A-E91191E63A00}">
      <dgm:prSet/>
      <dgm:spPr/>
      <dgm:t>
        <a:bodyPr/>
        <a:lstStyle/>
        <a:p>
          <a:endParaRPr lang="cs-CZ"/>
        </a:p>
      </dgm:t>
    </dgm:pt>
    <dgm:pt modelId="{90A734A5-2809-4A87-B4C6-6D2A220C6376}" type="pres">
      <dgm:prSet presAssocID="{773B42B4-06A3-4A5E-88D7-8A181E7192E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4270DC7-AD6F-4752-AF64-197A6A82C438}" type="pres">
      <dgm:prSet presAssocID="{7BE75569-68DE-42F1-9784-0DCF6BC14F48}" presName="horFlow" presStyleCnt="0"/>
      <dgm:spPr/>
    </dgm:pt>
    <dgm:pt modelId="{5D7C0631-4654-4345-88A0-3EB4AC34336F}" type="pres">
      <dgm:prSet presAssocID="{7BE75569-68DE-42F1-9784-0DCF6BC14F48}" presName="bigChev" presStyleLbl="node1" presStyleIdx="0" presStyleCnt="3" custScaleX="163870"/>
      <dgm:spPr/>
    </dgm:pt>
    <dgm:pt modelId="{37CDFE34-44F9-4385-B699-C274DF504C2C}" type="pres">
      <dgm:prSet presAssocID="{7BE75569-68DE-42F1-9784-0DCF6BC14F48}" presName="vSp" presStyleCnt="0"/>
      <dgm:spPr/>
    </dgm:pt>
    <dgm:pt modelId="{FE5E0D7E-C8EA-4C1C-A320-53B4DF17F7CC}" type="pres">
      <dgm:prSet presAssocID="{E4CD3B63-A493-43B5-9795-6BF9A433377F}" presName="horFlow" presStyleCnt="0"/>
      <dgm:spPr/>
    </dgm:pt>
    <dgm:pt modelId="{025DFEAD-7CA0-48AB-921B-E13B17D83508}" type="pres">
      <dgm:prSet presAssocID="{E4CD3B63-A493-43B5-9795-6BF9A433377F}" presName="bigChev" presStyleLbl="node1" presStyleIdx="1" presStyleCnt="3" custScaleX="165443"/>
      <dgm:spPr/>
    </dgm:pt>
    <dgm:pt modelId="{08E532C7-42B6-463C-A716-24F184529494}" type="pres">
      <dgm:prSet presAssocID="{E4CD3B63-A493-43B5-9795-6BF9A433377F}" presName="vSp" presStyleCnt="0"/>
      <dgm:spPr/>
    </dgm:pt>
    <dgm:pt modelId="{1C0BAD37-8A25-4628-8CC5-9EE745C862F5}" type="pres">
      <dgm:prSet presAssocID="{6CC576F4-487C-4EBF-BF4E-C4C25116042E}" presName="horFlow" presStyleCnt="0"/>
      <dgm:spPr/>
    </dgm:pt>
    <dgm:pt modelId="{1B13C50A-6450-4E71-B91B-125FB0BB59DB}" type="pres">
      <dgm:prSet presAssocID="{6CC576F4-487C-4EBF-BF4E-C4C25116042E}" presName="bigChev" presStyleLbl="node1" presStyleIdx="2" presStyleCnt="3" custScaleX="167505"/>
      <dgm:spPr/>
    </dgm:pt>
  </dgm:ptLst>
  <dgm:cxnLst>
    <dgm:cxn modelId="{96239A31-01A5-427F-AB3B-9066EDDC9A57}" type="presOf" srcId="{773B42B4-06A3-4A5E-88D7-8A181E7192EA}" destId="{90A734A5-2809-4A87-B4C6-6D2A220C6376}" srcOrd="0" destOrd="0" presId="urn:microsoft.com/office/officeart/2005/8/layout/lProcess3"/>
    <dgm:cxn modelId="{7437226A-D3FD-48AF-A12E-2BFFBA166399}" srcId="{773B42B4-06A3-4A5E-88D7-8A181E7192EA}" destId="{7BE75569-68DE-42F1-9784-0DCF6BC14F48}" srcOrd="0" destOrd="0" parTransId="{14DEB35B-6F97-4418-9B67-594DBC811058}" sibTransId="{8480743D-CAC3-4DAB-A434-D802F32AE306}"/>
    <dgm:cxn modelId="{34427F6C-44B6-4B4B-9500-B3403038EB67}" type="presOf" srcId="{7BE75569-68DE-42F1-9784-0DCF6BC14F48}" destId="{5D7C0631-4654-4345-88A0-3EB4AC34336F}" srcOrd="0" destOrd="0" presId="urn:microsoft.com/office/officeart/2005/8/layout/lProcess3"/>
    <dgm:cxn modelId="{75FF914D-5031-4F76-AC12-B0DE9604BA97}" srcId="{773B42B4-06A3-4A5E-88D7-8A181E7192EA}" destId="{E4CD3B63-A493-43B5-9795-6BF9A433377F}" srcOrd="1" destOrd="0" parTransId="{FEB35D12-BA2C-4E4B-823F-E7E1F99C6DD0}" sibTransId="{73A81B71-E6C8-4C83-B5CF-275D2F022610}"/>
    <dgm:cxn modelId="{DB174158-8C68-48FC-A903-59B47591FF8B}" type="presOf" srcId="{6CC576F4-487C-4EBF-BF4E-C4C25116042E}" destId="{1B13C50A-6450-4E71-B91B-125FB0BB59DB}" srcOrd="0" destOrd="0" presId="urn:microsoft.com/office/officeart/2005/8/layout/lProcess3"/>
    <dgm:cxn modelId="{A0D188B0-80FE-46D4-8D2A-E91191E63A00}" srcId="{773B42B4-06A3-4A5E-88D7-8A181E7192EA}" destId="{6CC576F4-487C-4EBF-BF4E-C4C25116042E}" srcOrd="2" destOrd="0" parTransId="{4C8D0AAE-FC65-4060-9B17-90BDEC1ECA00}" sibTransId="{DA6BBCA3-50DD-4C96-ACF8-5170EC5032FE}"/>
    <dgm:cxn modelId="{A54F99D2-E8B9-478F-A4FB-71E35DADC4E1}" type="presOf" srcId="{E4CD3B63-A493-43B5-9795-6BF9A433377F}" destId="{025DFEAD-7CA0-48AB-921B-E13B17D83508}" srcOrd="0" destOrd="0" presId="urn:microsoft.com/office/officeart/2005/8/layout/lProcess3"/>
    <dgm:cxn modelId="{731FF3B2-2089-439D-83A0-CDC88D1097D2}" type="presParOf" srcId="{90A734A5-2809-4A87-B4C6-6D2A220C6376}" destId="{64270DC7-AD6F-4752-AF64-197A6A82C438}" srcOrd="0" destOrd="0" presId="urn:microsoft.com/office/officeart/2005/8/layout/lProcess3"/>
    <dgm:cxn modelId="{7B10D5F3-16CB-4E41-9471-AB379EE3A18F}" type="presParOf" srcId="{64270DC7-AD6F-4752-AF64-197A6A82C438}" destId="{5D7C0631-4654-4345-88A0-3EB4AC34336F}" srcOrd="0" destOrd="0" presId="urn:microsoft.com/office/officeart/2005/8/layout/lProcess3"/>
    <dgm:cxn modelId="{E4761D83-4986-4C59-A6D6-F4463D3AC296}" type="presParOf" srcId="{90A734A5-2809-4A87-B4C6-6D2A220C6376}" destId="{37CDFE34-44F9-4385-B699-C274DF504C2C}" srcOrd="1" destOrd="0" presId="urn:microsoft.com/office/officeart/2005/8/layout/lProcess3"/>
    <dgm:cxn modelId="{6678EFB5-CDE1-405C-ACC3-A22577E2579B}" type="presParOf" srcId="{90A734A5-2809-4A87-B4C6-6D2A220C6376}" destId="{FE5E0D7E-C8EA-4C1C-A320-53B4DF17F7CC}" srcOrd="2" destOrd="0" presId="urn:microsoft.com/office/officeart/2005/8/layout/lProcess3"/>
    <dgm:cxn modelId="{E30AD040-7469-4DFC-AB9C-07C8799A1D72}" type="presParOf" srcId="{FE5E0D7E-C8EA-4C1C-A320-53B4DF17F7CC}" destId="{025DFEAD-7CA0-48AB-921B-E13B17D83508}" srcOrd="0" destOrd="0" presId="urn:microsoft.com/office/officeart/2005/8/layout/lProcess3"/>
    <dgm:cxn modelId="{94B908FF-3E79-4AA3-A7EC-70233A18ED6C}" type="presParOf" srcId="{90A734A5-2809-4A87-B4C6-6D2A220C6376}" destId="{08E532C7-42B6-463C-A716-24F184529494}" srcOrd="3" destOrd="0" presId="urn:microsoft.com/office/officeart/2005/8/layout/lProcess3"/>
    <dgm:cxn modelId="{FC821DE4-DCCF-49E1-B9F7-757452422C8C}" type="presParOf" srcId="{90A734A5-2809-4A87-B4C6-6D2A220C6376}" destId="{1C0BAD37-8A25-4628-8CC5-9EE745C862F5}" srcOrd="4" destOrd="0" presId="urn:microsoft.com/office/officeart/2005/8/layout/lProcess3"/>
    <dgm:cxn modelId="{A5C522CE-BF9D-4347-AA7A-3FA7F0597770}" type="presParOf" srcId="{1C0BAD37-8A25-4628-8CC5-9EE745C862F5}" destId="{1B13C50A-6450-4E71-B91B-125FB0BB59DB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C0631-4654-4345-88A0-3EB4AC34336F}">
      <dsp:nvSpPr>
        <dsp:cNvPr id="0" name=""/>
        <dsp:cNvSpPr/>
      </dsp:nvSpPr>
      <dsp:spPr>
        <a:xfrm>
          <a:off x="1296148" y="2521"/>
          <a:ext cx="9736631" cy="237667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33020" rIns="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 dirty="0"/>
            <a:t>Integrační zaměstnávání</a:t>
          </a:r>
        </a:p>
      </dsp:txBody>
      <dsp:txXfrm>
        <a:off x="2484484" y="2521"/>
        <a:ext cx="7359959" cy="2376672"/>
      </dsp:txXfrm>
    </dsp:sp>
    <dsp:sp modelId="{025DFEAD-7CA0-48AB-921B-E13B17D83508}">
      <dsp:nvSpPr>
        <dsp:cNvPr id="0" name=""/>
        <dsp:cNvSpPr/>
      </dsp:nvSpPr>
      <dsp:spPr>
        <a:xfrm>
          <a:off x="1296148" y="2711927"/>
          <a:ext cx="9830093" cy="2376672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33020" rIns="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 dirty="0"/>
            <a:t>Rehabilitační, terapeutické, sociální služby, příprava na zaměstnání</a:t>
          </a:r>
        </a:p>
      </dsp:txBody>
      <dsp:txXfrm>
        <a:off x="2484484" y="2711927"/>
        <a:ext cx="7453421" cy="2376672"/>
      </dsp:txXfrm>
    </dsp:sp>
    <dsp:sp modelId="{1B13C50A-6450-4E71-B91B-125FB0BB59DB}">
      <dsp:nvSpPr>
        <dsp:cNvPr id="0" name=""/>
        <dsp:cNvSpPr/>
      </dsp:nvSpPr>
      <dsp:spPr>
        <a:xfrm>
          <a:off x="1296148" y="5421334"/>
          <a:ext cx="9952611" cy="2376672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33020" rIns="0" bIns="330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200" kern="1200" dirty="0"/>
            <a:t>Vzdělávání a ostatní činnosti</a:t>
          </a:r>
        </a:p>
      </dsp:txBody>
      <dsp:txXfrm>
        <a:off x="2484484" y="5421334"/>
        <a:ext cx="7575939" cy="2376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15.04.2025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ázev+text ve4 úrovn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73BB03D-30D0-4F9D-8CA1-257BD977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9450084"/>
            <a:ext cx="6172200" cy="817866"/>
          </a:xfrm>
        </p:spPr>
        <p:txBody>
          <a:bodyPr/>
          <a:lstStyle/>
          <a:p>
            <a:r>
              <a:rPr lang="da-DK"/>
              <a:t>Živé zemědělství 2022</a:t>
            </a:r>
            <a:endParaRPr lang="en-GB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25CB23-83F8-4E92-BCE7-5943D3DA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0E85F-03A9-4DC3-A879-6F4150C8850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F8AA3EE-05A3-45B3-B7EA-9A4E5EDC3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001" y="1002506"/>
            <a:ext cx="14816978" cy="1533527"/>
          </a:xfrm>
        </p:spPr>
        <p:txBody>
          <a:bodyPr lIns="0" tIns="46800" anchor="t" anchorCtr="0">
            <a:normAutofit/>
          </a:bodyPr>
          <a:lstStyle>
            <a:lvl1pPr>
              <a:lnSpc>
                <a:spcPts val="5100"/>
              </a:lnSpc>
              <a:defRPr sz="4650" cap="all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maximálně na dva řádky, zarovnání doleva, bez dělení slov </a:t>
            </a:r>
            <a:endParaRPr lang="en-GB" dirty="0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6A0F913-BDE8-4413-9F6C-9B23331613E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72001" y="2701622"/>
            <a:ext cx="14816978" cy="641654"/>
          </a:xfrm>
        </p:spPr>
        <p:txBody>
          <a:bodyPr lIns="0" anchor="t" anchorCtr="0">
            <a:normAutofit/>
          </a:bodyPr>
          <a:lstStyle>
            <a:lvl1pPr marL="0" indent="0">
              <a:lnSpc>
                <a:spcPts val="3750"/>
              </a:lnSpc>
              <a:spcBef>
                <a:spcPts val="0"/>
              </a:spcBef>
              <a:buNone/>
              <a:defRPr sz="33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 dirty="0"/>
              <a:t>Text ve čtyřech úrovních, s odrážkami a nadpisem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obsah 3">
            <a:extLst>
              <a:ext uri="{FF2B5EF4-FFF2-40B4-BE49-F238E27FC236}">
                <a16:creationId xmlns:a16="http://schemas.microsoft.com/office/drawing/2014/main" id="{F485995A-C222-438A-B0FE-6D92DF9C6DF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72001" y="3343276"/>
            <a:ext cx="14816978" cy="5941220"/>
          </a:xfrm>
        </p:spPr>
        <p:txBody>
          <a:bodyPr lIns="0" tIns="36000"/>
          <a:lstStyle>
            <a:lvl1pPr marL="0" indent="0">
              <a:lnSpc>
                <a:spcPts val="3600"/>
              </a:lnSpc>
              <a:spcBef>
                <a:spcPts val="750"/>
              </a:spcBef>
              <a:buNone/>
              <a:defRPr sz="3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0000" indent="-270000">
              <a:lnSpc>
                <a:spcPts val="3600"/>
              </a:lnSpc>
              <a:spcBef>
                <a:spcPts val="1050"/>
              </a:spcBef>
              <a:buClr>
                <a:schemeClr val="accent1"/>
              </a:buClr>
              <a:defRPr sz="25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40000" indent="-162000">
              <a:lnSpc>
                <a:spcPts val="2850"/>
              </a:lnSpc>
              <a:buClr>
                <a:schemeClr val="accent1"/>
              </a:buClr>
              <a:defRPr sz="225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cs-CZ" dirty="0" err="1"/>
              <a:t>Facercipid</a:t>
            </a:r>
            <a:r>
              <a:rPr lang="cs-CZ" dirty="0"/>
              <a:t> maxim </a:t>
            </a:r>
            <a:r>
              <a:rPr lang="cs-CZ" dirty="0" err="1"/>
              <a:t>ea</a:t>
            </a:r>
            <a:r>
              <a:rPr lang="cs-CZ" dirty="0"/>
              <a:t> </a:t>
            </a:r>
            <a:r>
              <a:rPr lang="cs-CZ" dirty="0" err="1"/>
              <a:t>nonectas</a:t>
            </a:r>
            <a:r>
              <a:rPr lang="cs-CZ" dirty="0"/>
              <a:t> </a:t>
            </a:r>
            <a:r>
              <a:rPr lang="cs-CZ" dirty="0" err="1"/>
              <a:t>venienimint</a:t>
            </a:r>
            <a:r>
              <a:rPr lang="cs-CZ" dirty="0"/>
              <a:t> </a:t>
            </a:r>
            <a:r>
              <a:rPr lang="cs-CZ" dirty="0" err="1"/>
              <a:t>adis</a:t>
            </a:r>
            <a:r>
              <a:rPr lang="cs-CZ" dirty="0"/>
              <a:t> </a:t>
            </a:r>
            <a:r>
              <a:rPr lang="cs-CZ" dirty="0" err="1"/>
              <a:t>sundeles</a:t>
            </a:r>
            <a:r>
              <a:rPr lang="cs-CZ" dirty="0"/>
              <a:t> </a:t>
            </a:r>
            <a:r>
              <a:rPr lang="cs-CZ" dirty="0" err="1"/>
              <a:t>derspis</a:t>
            </a:r>
            <a:r>
              <a:rPr lang="cs-CZ" dirty="0"/>
              <a:t> </a:t>
            </a:r>
            <a:r>
              <a:rPr lang="cs-CZ" dirty="0" err="1"/>
              <a:t>aspid</a:t>
            </a:r>
            <a:r>
              <a:rPr lang="cs-CZ" dirty="0"/>
              <a:t> </a:t>
            </a:r>
            <a:r>
              <a:rPr lang="cs-CZ" dirty="0" err="1"/>
              <a:t>eos</a:t>
            </a:r>
            <a:r>
              <a:rPr lang="cs-CZ" dirty="0"/>
              <a:t> </a:t>
            </a:r>
            <a:r>
              <a:rPr lang="cs-CZ" dirty="0" err="1"/>
              <a:t>auda</a:t>
            </a:r>
            <a:r>
              <a:rPr lang="cs-CZ" dirty="0"/>
              <a:t> non </a:t>
            </a:r>
            <a:r>
              <a:rPr lang="cs-CZ" dirty="0" err="1"/>
              <a:t>nonestiatur</a:t>
            </a:r>
            <a:r>
              <a:rPr lang="cs-CZ" dirty="0"/>
              <a:t> </a:t>
            </a:r>
            <a:r>
              <a:rPr lang="cs-CZ" dirty="0" err="1"/>
              <a:t>acercipid</a:t>
            </a:r>
            <a:r>
              <a:rPr lang="cs-CZ" dirty="0"/>
              <a:t> maxim. </a:t>
            </a:r>
          </a:p>
          <a:p>
            <a:pPr lvl="1"/>
            <a:r>
              <a:rPr lang="cs-CZ" dirty="0"/>
              <a:t>Quis et venimin </a:t>
            </a:r>
            <a:r>
              <a:rPr lang="cs-CZ" dirty="0" err="1"/>
              <a:t>numquam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Venimin </a:t>
            </a:r>
            <a:r>
              <a:rPr lang="cs-CZ" dirty="0" err="1"/>
              <a:t>munquam</a:t>
            </a:r>
            <a:r>
              <a:rPr lang="cs-CZ" dirty="0"/>
              <a:t> </a:t>
            </a:r>
            <a:r>
              <a:rPr lang="cs-CZ" dirty="0" err="1"/>
              <a:t>rera</a:t>
            </a:r>
            <a:r>
              <a:rPr lang="cs-CZ" dirty="0"/>
              <a:t> </a:t>
            </a:r>
            <a:r>
              <a:rPr lang="cs-CZ" dirty="0" err="1"/>
              <a:t>cus</a:t>
            </a:r>
            <a:r>
              <a:rPr lang="cs-CZ" dirty="0"/>
              <a:t> </a:t>
            </a:r>
            <a:r>
              <a:rPr lang="cs-CZ" dirty="0" err="1"/>
              <a:t>eliam</a:t>
            </a:r>
            <a:r>
              <a:rPr lang="cs-CZ" dirty="0"/>
              <a:t> et </a:t>
            </a:r>
            <a:r>
              <a:rPr lang="cs-CZ" dirty="0" err="1"/>
              <a:t>et</a:t>
            </a:r>
            <a:r>
              <a:rPr lang="cs-CZ" dirty="0"/>
              <a:t> </a:t>
            </a:r>
            <a:r>
              <a:rPr lang="cs-CZ" dirty="0" err="1"/>
              <a:t>volecusandit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977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tabulka/obrázek">
  <p:cSld name="Text + tabulka/obráze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972000" y="1002506"/>
            <a:ext cx="16090107" cy="96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t" anchorCtr="0">
            <a:normAutofit/>
          </a:bodyPr>
          <a:lstStyle>
            <a:lvl1pPr lvl="0" algn="l">
              <a:lnSpc>
                <a:spcPct val="109677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Arial"/>
              <a:buNone/>
              <a:defRPr sz="465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972001" y="2643188"/>
            <a:ext cx="8053388" cy="1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685800" lvl="0" indent="-34290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 sz="33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972001" y="3757613"/>
            <a:ext cx="8053388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91425" bIns="45700" anchor="t" anchorCtr="0">
            <a:normAutofit/>
          </a:bodyPr>
          <a:lstStyle>
            <a:lvl1pPr marL="685800" lvl="0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504825" algn="l">
              <a:lnSpc>
                <a:spcPct val="141176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•"/>
              <a:defRPr sz="25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485775" algn="l">
              <a:lnSpc>
                <a:spcPct val="126666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500"/>
              <a:buChar char="•"/>
              <a:defRPr sz="22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9472611" y="2643188"/>
            <a:ext cx="7872414" cy="515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5048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25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4857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2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ftr" idx="11"/>
          </p:nvPr>
        </p:nvSpPr>
        <p:spPr>
          <a:xfrm>
            <a:off x="0" y="9450084"/>
            <a:ext cx="6172200" cy="817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8000" tIns="45700" rIns="0" bIns="144000" anchor="b" anchorCtr="0">
            <a:noAutofit/>
          </a:bodyPr>
          <a:lstStyle>
            <a:lvl1pPr lvl="0" algn="l">
              <a:lnSpc>
                <a:spcPct val="741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sldNum" idx="12"/>
          </p:nvPr>
        </p:nvSpPr>
        <p:spPr>
          <a:xfrm>
            <a:off x="14158913" y="9450086"/>
            <a:ext cx="4114800" cy="817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648000" bIns="144000" anchor="b" anchorCtr="0">
            <a:noAutofit/>
          </a:bodyPr>
          <a:lstStyle>
            <a:lvl1pPr marL="0" lvl="0" indent="0" algn="r">
              <a:lnSpc>
                <a:spcPct val="121363"/>
              </a:lnSpc>
              <a:spcBef>
                <a:spcPts val="0"/>
              </a:spcBef>
              <a:buNone/>
              <a:defRPr/>
            </a:lvl1pPr>
            <a:lvl2pPr marL="0" lvl="1" indent="0" algn="r">
              <a:lnSpc>
                <a:spcPct val="121363"/>
              </a:lnSpc>
              <a:spcBef>
                <a:spcPts val="0"/>
              </a:spcBef>
              <a:buNone/>
              <a:defRPr/>
            </a:lvl2pPr>
            <a:lvl3pPr marL="0" lvl="2" indent="0" algn="r">
              <a:lnSpc>
                <a:spcPct val="121363"/>
              </a:lnSpc>
              <a:spcBef>
                <a:spcPts val="0"/>
              </a:spcBef>
              <a:buNone/>
              <a:defRPr/>
            </a:lvl3pPr>
            <a:lvl4pPr marL="0" lvl="3" indent="0" algn="r">
              <a:lnSpc>
                <a:spcPct val="121363"/>
              </a:lnSpc>
              <a:spcBef>
                <a:spcPts val="0"/>
              </a:spcBef>
              <a:buNone/>
              <a:defRPr/>
            </a:lvl4pPr>
            <a:lvl5pPr marL="0" lvl="4" indent="0" algn="r">
              <a:lnSpc>
                <a:spcPct val="121363"/>
              </a:lnSpc>
              <a:spcBef>
                <a:spcPts val="0"/>
              </a:spcBef>
              <a:buNone/>
              <a:defRPr/>
            </a:lvl5pPr>
            <a:lvl6pPr marL="0" lvl="5" indent="0" algn="r">
              <a:lnSpc>
                <a:spcPct val="121363"/>
              </a:lnSpc>
              <a:spcBef>
                <a:spcPts val="0"/>
              </a:spcBef>
              <a:buNone/>
              <a:defRPr/>
            </a:lvl6pPr>
            <a:lvl7pPr marL="0" lvl="6" indent="0" algn="r">
              <a:lnSpc>
                <a:spcPct val="121363"/>
              </a:lnSpc>
              <a:spcBef>
                <a:spcPts val="0"/>
              </a:spcBef>
              <a:buNone/>
              <a:defRPr/>
            </a:lvl7pPr>
            <a:lvl8pPr marL="0" lvl="7" indent="0" algn="r">
              <a:lnSpc>
                <a:spcPct val="121363"/>
              </a:lnSpc>
              <a:spcBef>
                <a:spcPts val="0"/>
              </a:spcBef>
              <a:buNone/>
              <a:defRPr/>
            </a:lvl8pPr>
            <a:lvl9pPr marL="0" lvl="8" indent="0" algn="r">
              <a:lnSpc>
                <a:spcPct val="121363"/>
              </a:lnSpc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4"/>
          </p:nvPr>
        </p:nvSpPr>
        <p:spPr>
          <a:xfrm>
            <a:off x="9443586" y="8101013"/>
            <a:ext cx="7872414" cy="118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6800" rIns="0" bIns="0" anchor="t" anchorCtr="0">
            <a:noAutofit/>
          </a:bodyPr>
          <a:lstStyle>
            <a:lvl1pPr marL="685800" lvl="0" indent="-34290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225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3429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696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modernism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tiskovaekonomika.org/hom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jatlas.org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rust.c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mesouzneni.cz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hyperlink" Target="https://ecovillage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trade.cz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cien.org/" TargetMode="External"/><Relationship Id="rId4" Type="http://schemas.openxmlformats.org/officeDocument/2006/relationships/hyperlink" Target="https://www.cirkularniakademie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eusepraha.com/prvni-re-use-market-v-praze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hyperlink" Target="https://www.kabinetcb.cz/" TargetMode="External"/><Relationship Id="rId4" Type="http://schemas.openxmlformats.org/officeDocument/2006/relationships/hyperlink" Target="https://www.facebook.com/bikekitchenpraha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uni.cz/" TargetMode="External"/><Relationship Id="rId5" Type="http://schemas.openxmlformats.org/officeDocument/2006/relationships/hyperlink" Target="mailto:hudcova@etf.cuni.cz" TargetMode="Externa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s://tichaudrzitelnost.geogr.muni.cz/c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hyperlink" Target="https://www.socialni-zemedelstvi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05410" y="2667990"/>
            <a:ext cx="18498819" cy="7619010"/>
            <a:chOff x="3482871" y="-1904848"/>
            <a:chExt cx="24373460" cy="9891776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3482871" y="-1904848"/>
              <a:ext cx="24373460" cy="9891776"/>
            </a:xfrm>
            <a:custGeom>
              <a:avLst/>
              <a:gdLst/>
              <a:ahLst/>
              <a:cxnLst/>
              <a:rect l="l" t="t" r="r" b="b"/>
              <a:pathLst>
                <a:path w="24373460" h="9891776">
                  <a:moveTo>
                    <a:pt x="24373460" y="0"/>
                  </a:moveTo>
                  <a:lnTo>
                    <a:pt x="0" y="0"/>
                  </a:lnTo>
                  <a:lnTo>
                    <a:pt x="0" y="9891776"/>
                  </a:lnTo>
                  <a:lnTo>
                    <a:pt x="24373460" y="9891776"/>
                  </a:lnTo>
                  <a:lnTo>
                    <a:pt x="2437346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1295400" y="3848100"/>
            <a:ext cx="1129657" cy="3012083"/>
          </a:xfrm>
          <a:custGeom>
            <a:avLst/>
            <a:gdLst/>
            <a:ahLst/>
            <a:cxnLst/>
            <a:rect l="l" t="t" r="r" b="b"/>
            <a:pathLst>
              <a:path w="1129657" h="3012083">
                <a:moveTo>
                  <a:pt x="0" y="0"/>
                </a:moveTo>
                <a:lnTo>
                  <a:pt x="1129657" y="0"/>
                </a:lnTo>
                <a:lnTo>
                  <a:pt x="1129657" y="3012083"/>
                </a:lnTo>
                <a:lnTo>
                  <a:pt x="0" y="3012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" b="-3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5456633" y="7424002"/>
            <a:ext cx="1885674" cy="2861719"/>
            <a:chOff x="0" y="0"/>
            <a:chExt cx="2514232" cy="3815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14219" cy="3815080"/>
            </a:xfrm>
            <a:custGeom>
              <a:avLst/>
              <a:gdLst/>
              <a:ahLst/>
              <a:cxnLst/>
              <a:rect l="l" t="t" r="r" b="b"/>
              <a:pathLst>
                <a:path w="2514219" h="3815080">
                  <a:moveTo>
                    <a:pt x="2514219" y="0"/>
                  </a:moveTo>
                  <a:lnTo>
                    <a:pt x="0" y="0"/>
                  </a:lnTo>
                  <a:lnTo>
                    <a:pt x="0" y="3815080"/>
                  </a:lnTo>
                  <a:lnTo>
                    <a:pt x="2514219" y="3815080"/>
                  </a:lnTo>
                  <a:lnTo>
                    <a:pt x="2514219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15643103" y="8009191"/>
            <a:ext cx="986441" cy="475894"/>
          </a:xfrm>
          <a:custGeom>
            <a:avLst/>
            <a:gdLst/>
            <a:ahLst/>
            <a:cxnLst/>
            <a:rect l="l" t="t" r="r" b="b"/>
            <a:pathLst>
              <a:path w="986441" h="475894">
                <a:moveTo>
                  <a:pt x="0" y="0"/>
                </a:moveTo>
                <a:lnTo>
                  <a:pt x="986441" y="0"/>
                </a:lnTo>
                <a:lnTo>
                  <a:pt x="986441" y="475894"/>
                </a:lnTo>
                <a:lnTo>
                  <a:pt x="0" y="4758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636889" y="8009184"/>
            <a:ext cx="332420" cy="200487"/>
          </a:xfrm>
          <a:custGeom>
            <a:avLst/>
            <a:gdLst/>
            <a:ahLst/>
            <a:cxnLst/>
            <a:rect l="l" t="t" r="r" b="b"/>
            <a:pathLst>
              <a:path w="332420" h="200487">
                <a:moveTo>
                  <a:pt x="0" y="0"/>
                </a:moveTo>
                <a:lnTo>
                  <a:pt x="332420" y="0"/>
                </a:lnTo>
                <a:lnTo>
                  <a:pt x="332420" y="200487"/>
                </a:lnTo>
                <a:lnTo>
                  <a:pt x="0" y="2004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7" r="-47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5562674" y="7610491"/>
            <a:ext cx="655510" cy="599488"/>
          </a:xfrm>
          <a:custGeom>
            <a:avLst/>
            <a:gdLst/>
            <a:ahLst/>
            <a:cxnLst/>
            <a:rect l="l" t="t" r="r" b="b"/>
            <a:pathLst>
              <a:path w="655510" h="599488">
                <a:moveTo>
                  <a:pt x="0" y="0"/>
                </a:moveTo>
                <a:lnTo>
                  <a:pt x="655510" y="0"/>
                </a:lnTo>
                <a:lnTo>
                  <a:pt x="655510" y="599488"/>
                </a:lnTo>
                <a:lnTo>
                  <a:pt x="0" y="599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 descr="Obsah obrázku text, Písmo, kruh, logo  Popis byl vytvořen automaticky"/>
          <p:cNvSpPr/>
          <p:nvPr/>
        </p:nvSpPr>
        <p:spPr>
          <a:xfrm>
            <a:off x="1086938" y="518863"/>
            <a:ext cx="3059700" cy="1195638"/>
          </a:xfrm>
          <a:custGeom>
            <a:avLst/>
            <a:gdLst/>
            <a:ahLst/>
            <a:cxnLst/>
            <a:rect l="l" t="t" r="r" b="b"/>
            <a:pathLst>
              <a:path w="3565426" h="1393259">
                <a:moveTo>
                  <a:pt x="0" y="0"/>
                </a:moveTo>
                <a:lnTo>
                  <a:pt x="3565426" y="0"/>
                </a:lnTo>
                <a:lnTo>
                  <a:pt x="3565426" y="1393259"/>
                </a:lnTo>
                <a:lnTo>
                  <a:pt x="0" y="13932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7" r="-6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590800" y="4982601"/>
            <a:ext cx="1149301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000" spc="255" dirty="0">
                <a:solidFill>
                  <a:srgbClr val="FFFFFF"/>
                </a:solidFill>
                <a:latin typeface="Silka Bold" panose="00000800000000000000" pitchFamily="50" charset="-18"/>
              </a:rPr>
              <a:t>Fakulta humanitních studií UK</a:t>
            </a:r>
          </a:p>
          <a:p>
            <a:pPr algn="l"/>
            <a:r>
              <a:rPr lang="cs-CZ" sz="4000" spc="255" dirty="0">
                <a:solidFill>
                  <a:srgbClr val="FFFFFF"/>
                </a:solidFill>
                <a:latin typeface="Silka Bold" panose="00000800000000000000" pitchFamily="50" charset="-18"/>
              </a:rPr>
              <a:t>Eliška Hudcová</a:t>
            </a:r>
          </a:p>
          <a:p>
            <a:pPr algn="l"/>
            <a:r>
              <a:rPr lang="cs-CZ" sz="4000" spc="255" dirty="0">
                <a:solidFill>
                  <a:srgbClr val="FFFFFF"/>
                </a:solidFill>
                <a:latin typeface="Silka Bold" panose="00000800000000000000" pitchFamily="50" charset="-18"/>
              </a:rPr>
              <a:t>22.4.2025</a:t>
            </a:r>
          </a:p>
          <a:p>
            <a:pPr algn="l"/>
            <a:endParaRPr lang="en-US" sz="4000" spc="255" dirty="0">
              <a:solidFill>
                <a:srgbClr val="FFFFFF"/>
              </a:solidFill>
              <a:latin typeface="Silka Bold" panose="00000800000000000000" pitchFamily="50" charset="-1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90800" y="4029671"/>
            <a:ext cx="11353800" cy="625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cs-CZ" sz="6000" b="1" spc="86" dirty="0" err="1">
                <a:solidFill>
                  <a:srgbClr val="FFFFFF"/>
                </a:solidFill>
                <a:latin typeface="Silka SemiBold" panose="00000700000000000000" pitchFamily="50" charset="-18"/>
              </a:rPr>
              <a:t>Enviro</a:t>
            </a:r>
            <a:r>
              <a:rPr lang="cs-CZ" sz="6000" b="1" spc="86" dirty="0">
                <a:solidFill>
                  <a:srgbClr val="FFFFFF"/>
                </a:solidFill>
                <a:latin typeface="Silka SemiBold" panose="00000700000000000000" pitchFamily="50" charset="-18"/>
              </a:rPr>
              <a:t>-sociální podnikání</a:t>
            </a:r>
            <a:endParaRPr lang="en-US" sz="6000" b="1" spc="86" dirty="0">
              <a:solidFill>
                <a:srgbClr val="FFFFFF"/>
              </a:solidFill>
              <a:latin typeface="Silka SemiBold" panose="00000700000000000000" pitchFamily="50" charset="-1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tráva, strom, obloha&#10;&#10;Popis byl vytvořen automaticky">
            <a:extLst>
              <a:ext uri="{FF2B5EF4-FFF2-40B4-BE49-F238E27FC236}">
                <a16:creationId xmlns:a16="http://schemas.microsoft.com/office/drawing/2014/main" id="{2BD4C200-D008-467A-BD63-41C107B3D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0500" cy="10287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163548B-EEC0-65CF-5687-A3F6462BE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973" y="1569673"/>
            <a:ext cx="2808027" cy="27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55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přeplněné&#10;&#10;Popis byl vytvořen automaticky">
            <a:extLst>
              <a:ext uri="{FF2B5EF4-FFF2-40B4-BE49-F238E27FC236}">
                <a16:creationId xmlns:a16="http://schemas.microsoft.com/office/drawing/2014/main" id="{F1C69D88-5C6F-BCE3-0D82-37F9B79E5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9095"/>
            <a:ext cx="14095661" cy="79288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27ED0F9-5FE4-F17A-7BEA-264AEBF94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018" y="3184666"/>
            <a:ext cx="3357999" cy="391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6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9D3F8-D7C2-AEBC-4E89-65113E581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304C33-FCB1-815A-613B-44430E19731A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E0D1C30-74D1-D47B-CFF9-BFBDE8923A51}"/>
              </a:ext>
            </a:extLst>
          </p:cNvPr>
          <p:cNvSpPr txBox="1"/>
          <p:nvPr/>
        </p:nvSpPr>
        <p:spPr>
          <a:xfrm>
            <a:off x="1467285" y="3390900"/>
            <a:ext cx="15296715" cy="6863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Revoluce: paleolitická, neolitická a industriální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Antropocén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(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Crutzen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a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Stoermer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2000) – zásadní vliv člověka na planetu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1784, James Watt a parní stroj, 1789 dobytí Bastily a konec feudalismu, 1776 A. Smith 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Bohatství národů 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a základ tržní ekonomiky, osvícenství – význam vědění a lidského rozumu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Demokratizace společnosti, kapitalismus a ekonomický růst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Růst populace: 18. a 19. stol. 800 mil., 2025 8,2 mld., průměrná doba očekávání dožití 1800 32 let, 2021 71,4 roku (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Worldindata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Worldometers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) </a:t>
            </a:r>
          </a:p>
          <a:p>
            <a:pPr algn="l">
              <a:spcAft>
                <a:spcPts val="1200"/>
              </a:spcAft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B1F1BD7-0E96-AA12-0CC4-39B248E7A7E1}"/>
              </a:ext>
            </a:extLst>
          </p:cNvPr>
          <p:cNvSpPr txBox="1"/>
          <p:nvPr/>
        </p:nvSpPr>
        <p:spPr>
          <a:xfrm>
            <a:off x="1467284" y="1485900"/>
            <a:ext cx="1643971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 err="1">
                <a:solidFill>
                  <a:srgbClr val="003657"/>
                </a:solidFill>
                <a:latin typeface="Silka Bold" panose="00000800000000000000" pitchFamily="50" charset="-18"/>
              </a:rPr>
              <a:t>Enviro</a:t>
            </a: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-sociální podnikání: vztah člověka a přírody</a:t>
            </a:r>
          </a:p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Globální industriální epocha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04593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6E50A-1C1B-CFC2-DB46-BEBDA4E8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8D8A300-3528-16E1-8A47-42F40298BDBE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8DA7883-9FE1-C6B0-C0C6-AC50C4B17F29}"/>
              </a:ext>
            </a:extLst>
          </p:cNvPr>
          <p:cNvSpPr txBox="1"/>
          <p:nvPr/>
        </p:nvSpPr>
        <p:spPr>
          <a:xfrm>
            <a:off x="1467285" y="3390900"/>
            <a:ext cx="15296715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Vzrůst hospodářského výkonu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Nové zdroje energie (biomasa vs. fosilní paliva)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Materiální blahobyt – efektivní využívání přírodních statků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Rozvoj technologií (parní stroj – průmyslová produkce – digitální revoluce)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Dopady lidské činnosti globální, ovlivňují podobu planety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Prudký pokles bohatství živé přírody – ztráta biologické rozmanitosti</a:t>
            </a:r>
          </a:p>
          <a:p>
            <a:pPr algn="l">
              <a:spcAft>
                <a:spcPts val="1200"/>
              </a:spcAft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B9E8E0B-F642-298A-33F3-BA8690823154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Globální industriální epocha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6970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F9D92-A36D-7319-24C0-1BD608078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1D523B-8C15-3EB5-47FA-82257732CAD5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6C71A0F-F2D8-D4D2-22E8-C08ABFFBBC8A}"/>
              </a:ext>
            </a:extLst>
          </p:cNvPr>
          <p:cNvSpPr txBox="1"/>
          <p:nvPr/>
        </p:nvSpPr>
        <p:spPr>
          <a:xfrm>
            <a:off x="1467285" y="3390900"/>
            <a:ext cx="15296715" cy="6617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75 % světové potravy pochází z 12 druhů rostlin a 5 druhů zvířat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Mezi 1970-2012 populace divokých savců snížena o 58 %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V 2016 ubylo 29,7 mil. ha lesa, o 50 % více než v 2015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90 % populace žije ve znečištěném prostředí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Části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mikroplastů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v 83 % pitné vody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Globální oceán mezi 1971-2010 absorboval 93 % zvýšené globální teploty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1/3 ryb na světě byla vylovena ilegálně (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Moldan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2021)</a:t>
            </a:r>
          </a:p>
          <a:p>
            <a:pPr algn="l">
              <a:spcAft>
                <a:spcPts val="1200"/>
              </a:spcAft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DAE6984-C217-291D-7A85-2EC6175F43C3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Globální industriální epocha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5706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00312-3B97-0F9A-D606-411F3DE3D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E06C50D-548B-D1D0-0A07-258816B5B9AB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DA0081F-DBD0-3E63-4013-BB42CF106872}"/>
              </a:ext>
            </a:extLst>
          </p:cNvPr>
          <p:cNvSpPr txBox="1"/>
          <p:nvPr/>
        </p:nvSpPr>
        <p:spPr>
          <a:xfrm>
            <a:off x="1467285" y="3390900"/>
            <a:ext cx="11334315" cy="7171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Od 50. let 20. stol. Environmentální havárie s větším dopadem (smog v Londýně 1952, havárie ropných tankerů aj.)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Mlčící jaro </a:t>
            </a: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(1962) od Rachel Carsonové, dopady pesticidů v zemědělství na celé populace všeho živého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Člověk svou činností ohrožuje základy své existence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Zákony na ochranu ovzduší, USA 1963, Úmluva o Antarktidě 1959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Občanské iniciativy, 22. duben jako Den Země, v USA 1970 </a:t>
            </a:r>
          </a:p>
          <a:p>
            <a:pPr algn="l">
              <a:spcAft>
                <a:spcPts val="1200"/>
              </a:spcAft>
            </a:pPr>
            <a:endParaRPr lang="cs-CZ" sz="32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810E4D44-F8E6-09B2-2219-45FF40992626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Globální vnímání environmentální problematiky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pic>
        <p:nvPicPr>
          <p:cNvPr id="10242" name="Picture 2" descr="Is Today Earth Day 2025 - Albert J Moore">
            <a:extLst>
              <a:ext uri="{FF2B5EF4-FFF2-40B4-BE49-F238E27FC236}">
                <a16:creationId xmlns:a16="http://schemas.microsoft.com/office/drawing/2014/main" id="{1B14905A-7F49-8FE0-9FF9-6810BA81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2933700"/>
            <a:ext cx="6284812" cy="5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331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9BCB7-CD45-D9E1-299F-94745BD45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A643B5-4687-3DDA-FE8B-56CB75EFF6DA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C174C22-1E3D-81C3-5FAE-31D9494895CF}"/>
              </a:ext>
            </a:extLst>
          </p:cNvPr>
          <p:cNvSpPr txBox="1"/>
          <p:nvPr/>
        </p:nvSpPr>
        <p:spPr>
          <a:xfrm>
            <a:off x="1467285" y="3390900"/>
            <a:ext cx="11715315" cy="7171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1972, Stockholmská konference (</a:t>
            </a:r>
            <a:r>
              <a:rPr lang="cs-CZ" sz="32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UN </a:t>
            </a:r>
            <a:r>
              <a:rPr lang="cs-CZ" sz="32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Conference</a:t>
            </a:r>
            <a:r>
              <a:rPr lang="cs-CZ" sz="32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on </a:t>
            </a:r>
            <a:r>
              <a:rPr lang="cs-CZ" sz="32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the</a:t>
            </a:r>
            <a:r>
              <a:rPr lang="cs-CZ" sz="32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2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Human</a:t>
            </a:r>
            <a:r>
              <a:rPr lang="cs-CZ" sz="32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Environment</a:t>
            </a: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Stockholmská deklarace: současná podoba průmyslové a jiné lidské činnosti podstatně ohrožuje životodárné planetární systému a lidské životní prostředí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Zranitelnost jediné planety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Ustavení environmentální politiky jako veřejného zájmu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1968, Římský klub </a:t>
            </a:r>
            <a:r>
              <a:rPr lang="cs-CZ" sz="32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think</a:t>
            </a: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tank  pro porozumění globálním výzvám, </a:t>
            </a:r>
            <a:r>
              <a:rPr lang="cs-CZ" sz="32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Meze růstu </a:t>
            </a: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1972 – rozpor mezi ekonomickým růstem a ochranou životního prostředí</a:t>
            </a:r>
          </a:p>
          <a:p>
            <a:pPr algn="l">
              <a:spcAft>
                <a:spcPts val="1200"/>
              </a:spcAft>
            </a:pPr>
            <a:endParaRPr lang="cs-CZ" sz="32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777B064-00A9-6FDC-B5E9-DA2A81EABD4D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Globální vnímání environmentální problematiky</a:t>
            </a:r>
          </a:p>
        </p:txBody>
      </p:sp>
      <p:pic>
        <p:nvPicPr>
          <p:cNvPr id="5124" name="Picture 4" descr="Římský klub">
            <a:extLst>
              <a:ext uri="{FF2B5EF4-FFF2-40B4-BE49-F238E27FC236}">
                <a16:creationId xmlns:a16="http://schemas.microsoft.com/office/drawing/2014/main" id="{BE743070-E5C4-A657-5290-9DBD60A3B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50" y="4229100"/>
            <a:ext cx="451485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53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EB15-7172-8392-1C7F-DF5A73AED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6860AE-195B-A0EA-E706-C593E5CEBE75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C8A2486-2DB6-1318-E94F-BE77870846AD}"/>
              </a:ext>
            </a:extLst>
          </p:cNvPr>
          <p:cNvSpPr txBox="1"/>
          <p:nvPr/>
        </p:nvSpPr>
        <p:spPr>
          <a:xfrm>
            <a:off x="1467285" y="3390900"/>
            <a:ext cx="15296715" cy="701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1991, 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UN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Conference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on Environment and Development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Rio de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Janeiro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– principy udržitelného rozvoje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Agenda 21, kvantitativní i kvalitativní, sociálně spravedlivý rozvoj bez redukce bohatství přírody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2002, Světový summit o udržitelném rozvoji v Johannesburgu, haslo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People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Planet, Prosperity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Millenium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Development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Goals</a:t>
            </a:r>
            <a:endParaRPr lang="cs-CZ" sz="3600" i="1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2015,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Sustainable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Development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Goals</a:t>
            </a:r>
            <a:endParaRPr lang="cs-CZ" sz="3600" i="1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2017, Česká republika 2030 – strategický rámec udržitelného rozvoje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65687BF-0E54-C54D-C0E2-FA9DF0A2E7D6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Udržitelný rozvoj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46201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943B9461-A1D1-5420-A536-64F348BE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0"/>
            <a:ext cx="1454943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21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8DDB6-D045-C8D0-0106-73F4248B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23A427-82CC-DE46-641A-AEEA40725077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A854BD7-6DD5-DA01-1DA1-796A5073EEAC}"/>
              </a:ext>
            </a:extLst>
          </p:cNvPr>
          <p:cNvSpPr txBox="1"/>
          <p:nvPr/>
        </p:nvSpPr>
        <p:spPr>
          <a:xfrm>
            <a:off x="1467285" y="3390900"/>
            <a:ext cx="15296715" cy="4893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„Transformování globální ekonomiky prostřednictvím 80 % zlepšení produktivity zdrojů (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Factor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Five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Weizsäcker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2009)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Eko-průmyslové parky, ekodesign, větší odpovědnost výrobců, oběhové hospodářství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Decoupling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– oddělení křivek růstu ekonomických ukazatelů od zátěže na životní prostředí charakterizované například spotřebou primárních zdrojů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0368855-59A4-FE18-9733-88055C6BD397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Průmyslová ekologie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94274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A577CB0-9CA4-4C4A-9D5A-EB1C35BB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Formy sociálního zemědělství</a:t>
            </a:r>
            <a:br>
              <a:rPr lang="en-US" sz="44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</a:br>
            <a:endParaRPr lang="en-GB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1E47733-C4DD-402E-825C-86042B8177F3}"/>
              </a:ext>
            </a:extLst>
          </p:cNvPr>
          <p:cNvGraphicFramePr/>
          <p:nvPr/>
        </p:nvGraphicFramePr>
        <p:xfrm>
          <a:off x="2499023" y="2058489"/>
          <a:ext cx="12544908" cy="78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6049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3D7A6-90CB-D3F2-F206-78328FD0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F453383-92F9-23F4-5138-1CB5AE62E7A9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4891197A-87DB-F03C-CD18-EED6CCB38ABA}"/>
              </a:ext>
            </a:extLst>
          </p:cNvPr>
          <p:cNvSpPr txBox="1"/>
          <p:nvPr/>
        </p:nvSpPr>
        <p:spPr>
          <a:xfrm>
            <a:off x="1467285" y="3390900"/>
            <a:ext cx="15296715" cy="575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Technokratický proud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Moderní technologie umožní dosáhnout maximálně efektivního využití přírodních zdrojů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Oddělení ekonomiky a techniky od přírody – snížení zátěže prostředí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Podpora jádra, geneticky upravené produkty,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geoinženýrské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projekty, umělé ovlivňování klimatu, odsávání CO2 z ovzduší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>
                <a:hlinkClick r:id="rId3"/>
              </a:rPr>
              <a:t>An ECOMODERNIST MANIFESTO</a:t>
            </a: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34491EC2-1168-C51D-D764-3691EEECAF24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 err="1">
                <a:solidFill>
                  <a:srgbClr val="003657"/>
                </a:solidFill>
                <a:latin typeface="Silka Bold" panose="00000800000000000000" pitchFamily="50" charset="-18"/>
              </a:rPr>
              <a:t>Ekomodernismus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044211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F6C0-2952-AC4A-FEB3-98E68EC32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00B2694-F0C0-4B13-4F97-7B816753AE37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844EB23-9A1A-4E7F-0904-B2366A166D1A}"/>
              </a:ext>
            </a:extLst>
          </p:cNvPr>
          <p:cNvSpPr txBox="1"/>
          <p:nvPr/>
        </p:nvSpPr>
        <p:spPr>
          <a:xfrm>
            <a:off x="1467285" y="3390900"/>
            <a:ext cx="15296715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Radikální reorientace lidských hodnot, uznání přírody jako rovnocenného až nadřazeného partnera člověka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Radikální odklon od antropocentrismu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Úprava právních systému, př. novozélandská řeka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Whangunui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s vlastními právy v rámci veřejných institucí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1973, Arne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Naess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–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deep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ecology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na člověku nezávislá hodnota přírody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Uvědomělá skromnost, citlivý přístup k přírodě (Hana Librová, Erazim Kohák)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715F8FA-E023-2547-4973-095CD99C49A5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Hlubinná ekologie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24038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w Zealand and India Have Rivers That Are Now Legally Living Entities ...">
            <a:extLst>
              <a:ext uri="{FF2B5EF4-FFF2-40B4-BE49-F238E27FC236}">
                <a16:creationId xmlns:a16="http://schemas.microsoft.com/office/drawing/2014/main" id="{AA38BB9A-19E6-8B21-28F9-387E55853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518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B2687-A387-C15D-874B-880DFF75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B3D47B-2BE1-4AEC-766C-6D25B4E3DF7C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EE59754-AA97-CAC3-1388-8AF686612CC6}"/>
              </a:ext>
            </a:extLst>
          </p:cNvPr>
          <p:cNvSpPr txBox="1"/>
          <p:nvPr/>
        </p:nvSpPr>
        <p:spPr>
          <a:xfrm>
            <a:off x="1467285" y="3390900"/>
            <a:ext cx="15296715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1967,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Lynn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White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židovsko-křesťanská tradice je vykořisťovatelská vzhledem k přírodě, bible jako základ nadvlády člověka nad přírodou 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„Hospodin Bůh postavil člověka do zahrady Edenu, aby ji obdělával a střežil“ (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Gn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2,15)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Papež František,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Laudato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si‘ 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(2015), integrální ekologie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Odpovědnost za stvoření od Boha, přednostní volba pro chudé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>
                <a:hlinkClick r:id="rId3"/>
              </a:rPr>
              <a:t>Františkova ekonomika</a:t>
            </a: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ACBBCF6-F108-2E55-AAC3-6CE9ABA3D74F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Křesťanské pojetí – Františkova ekonomika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9016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0BBF1-786B-0C2D-5626-258E21E06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D67687-D8F9-2AA8-F72E-D3C4ACBE822A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0C0299A-425B-B341-D14F-AE13B704FDFC}"/>
              </a:ext>
            </a:extLst>
          </p:cNvPr>
          <p:cNvSpPr txBox="1"/>
          <p:nvPr/>
        </p:nvSpPr>
        <p:spPr>
          <a:xfrm>
            <a:off x="1467285" y="3390900"/>
            <a:ext cx="15296715" cy="670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Environmentální ekonomie: náklady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enviro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opatření vs. přínosy ochrany životního prostředí 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Ekologická ekonomie: kritika neoliberální ekonomie zaměřené na růst, alternativa „ekonomie ustáleného stavu“ (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steady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state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economy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Rozlišení mezi morálním a ekonomickým přístupem k řešení environmentálních problémů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Morální: význam osvěty, vzdělávání – vhodné environmentální jednání, změna postojů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Ekonomický: ekonomické pobídky, daně, poplatky, povolenky, dotace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7BE7DEE-B4D3-6B07-B2BD-61BA7BD96360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Environmentální a ekologická ekonomie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73990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072CF-9929-36AC-B74F-62ED5D64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31079B-5E86-04CD-1709-AF075721B9D1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D42D1BD-8D52-D973-DEEA-294F2CFD6B90}"/>
              </a:ext>
            </a:extLst>
          </p:cNvPr>
          <p:cNvSpPr txBox="1"/>
          <p:nvPr/>
        </p:nvSpPr>
        <p:spPr>
          <a:xfrm>
            <a:off x="1467285" y="3390900"/>
            <a:ext cx="15296715" cy="57554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Od 80. let 20. století, cíl zajištění přežití druhů a variet ekosystémů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Ekonomika je součástí ekosystému Země, propojena energetickými a materiálními toky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Materiální limity růstu ekonomiky (E.F. Schumacher,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Small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is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i="1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Beautiful</a:t>
            </a:r>
            <a:r>
              <a:rPr lang="cs-CZ" sz="3600" i="1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1973)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Hodnota přírody jako takové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Sociální dimenze, vazba mezi chudobou a životním prostředím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Globální Sever a Jih – sociální spravedlnost a rovnost 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BB49F4F-7F2B-D638-CBE4-F33B01FCD2F2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Ekologická ekonomie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72072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F62259-FF00-4EF9-51AF-D9E8E3FE2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09700"/>
            <a:ext cx="6096000" cy="77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A6C14AA-B46A-52E0-23CF-73A713E980B2}"/>
              </a:ext>
            </a:extLst>
          </p:cNvPr>
          <p:cNvSpPr txBox="1"/>
          <p:nvPr/>
        </p:nvSpPr>
        <p:spPr>
          <a:xfrm>
            <a:off x="10210800" y="1562100"/>
            <a:ext cx="7086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J.K. Gibson-Graham,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The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End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of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Capitalism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(As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We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Knew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It):A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Feminist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Critique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of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Political</a:t>
            </a:r>
            <a:r>
              <a:rPr lang="cs-CZ" sz="2800" b="1" i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 </a:t>
            </a:r>
            <a:r>
              <a:rPr lang="cs-CZ" sz="2800" b="1" i="1" spc="86" dirty="0" err="1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Economy</a:t>
            </a:r>
            <a:r>
              <a:rPr lang="cs-CZ" sz="2800" b="1" spc="86" dirty="0">
                <a:solidFill>
                  <a:schemeClr val="tx2">
                    <a:lumMod val="50000"/>
                  </a:schemeClr>
                </a:solidFill>
                <a:latin typeface="Silka Medium" panose="00000600000000000000" pitchFamily="50" charset="-18"/>
              </a:rPr>
              <a:t>, 1996</a:t>
            </a:r>
          </a:p>
          <a:p>
            <a:endParaRPr lang="cs-CZ" sz="24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r>
              <a:rPr lang="cs-CZ" sz="24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Ekonomika jako ledovec</a:t>
            </a:r>
          </a:p>
          <a:p>
            <a:endParaRPr lang="cs-CZ" sz="24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r>
              <a:rPr lang="cs-CZ" sz="24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Mainstreamová ekonomie podle Gibson-Graham rozeznává jen produkci pomocí placené práce v rámci kapitalistické firmy určenou pro tržní peněžní směnu, tedy jen desetinu ledovce. Zbytek – velká část ekonomických aktivit zahrnujících výměnu, dary, péči o závislé osoby, domácí práce, ilegální obchod, neformální družstevní skupiny, samozásobitelství a další nepeněžní či jinak netržní aktivity – pro ni zůstává skrytý pod hladinou.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2836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7A62B-706D-8256-982E-970556A2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DF2B9A-36A5-D512-1593-3906FC772C5C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C0DDA80-2EF6-A279-6806-5C02D3F0A74D}"/>
              </a:ext>
            </a:extLst>
          </p:cNvPr>
          <p:cNvSpPr txBox="1"/>
          <p:nvPr/>
        </p:nvSpPr>
        <p:spPr>
          <a:xfrm>
            <a:off x="1467285" y="3390900"/>
            <a:ext cx="15296715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Změnit způsob pojetí a hodnocení růstu, zaměřit se na technologické a společenské změny, které povedou ke změně způsobů spotřeby a společenského chování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Kritika růstu jako základního principu organizačního uspořádání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Snížení ekonomické výroby a spotřeby v bohatých zemích pro environmentální udržitelnost, sociální spravedlnost a lepší kvalitu života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Péče, naplnění potřeb lidí a planety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Spolupráce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Otevřená lokalizace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Decentralizované a demokratické vlastnictví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hlinkClick r:id="rId3"/>
              </a:rPr>
              <a:t>Ej Atlas</a:t>
            </a:r>
            <a:endParaRPr lang="cs-CZ" sz="28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hlinkClick r:id="rId4"/>
              </a:rPr>
              <a:t>Nerůst — dobrý život všem v rámci planetárních limitů</a:t>
            </a:r>
            <a:endParaRPr lang="cs-CZ" sz="28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FDA8E00F-7797-ADB5-43FD-A4F325D9A8A1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Kritika růstu – </a:t>
            </a:r>
            <a:r>
              <a:rPr lang="cs-CZ" sz="4800" b="1" spc="193" dirty="0" err="1">
                <a:solidFill>
                  <a:srgbClr val="003657"/>
                </a:solidFill>
                <a:latin typeface="Silka Bold" panose="00000800000000000000" pitchFamily="50" charset="-18"/>
              </a:rPr>
              <a:t>postrůst</a:t>
            </a: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, nerůst, důstojný zánik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97475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97B59-60EF-8022-98F8-8375FF8FC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4F0501-AF75-951B-BF20-D6B75F1AAA20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C72E7A8-719A-A6E9-8C5F-6427B2149996}"/>
              </a:ext>
            </a:extLst>
          </p:cNvPr>
          <p:cNvSpPr txBox="1"/>
          <p:nvPr/>
        </p:nvSpPr>
        <p:spPr>
          <a:xfrm>
            <a:off x="1467285" y="3390900"/>
            <a:ext cx="15296715" cy="6001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Představa soběstačných vesnic, sdílejících hodnoty: láska a pokora, soulad s přírodou, pospolitost, společné tvoření, zdraví, svoboda, respekt, odpovědnost, jednoduchost, krása. 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Duchovní rozvoj a komunitní dovednosti (nenásilná komunikace,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sociokracie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), techniky zaměřené na udržitelnost (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permakultura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přírodní stavitelství), sociální a vědomé podnikání (cirkulární ekonomika, lokání měny, družstevní vlastnictví)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 err="1">
                <a:hlinkClick r:id="rId3"/>
              </a:rPr>
              <a:t>Home</a:t>
            </a:r>
            <a:r>
              <a:rPr lang="cs-CZ" sz="3600" dirty="0">
                <a:hlinkClick r:id="rId3"/>
              </a:rPr>
              <a:t> </a:t>
            </a:r>
            <a:r>
              <a:rPr lang="cs-CZ" sz="3600" dirty="0" err="1">
                <a:hlinkClick r:id="rId3"/>
              </a:rPr>
              <a:t>Page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Zeměsouznění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v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Pečkovicích</a:t>
            </a: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dirty="0" err="1">
                <a:hlinkClick r:id="rId4"/>
              </a:rPr>
              <a:t>Global</a:t>
            </a:r>
            <a:r>
              <a:rPr lang="cs-CZ" sz="3600" dirty="0">
                <a:hlinkClick r:id="rId4"/>
              </a:rPr>
              <a:t> </a:t>
            </a:r>
            <a:r>
              <a:rPr lang="cs-CZ" sz="3600" dirty="0" err="1">
                <a:hlinkClick r:id="rId4"/>
              </a:rPr>
              <a:t>Ecovillage</a:t>
            </a:r>
            <a:r>
              <a:rPr lang="cs-CZ" sz="3600" dirty="0">
                <a:hlinkClick r:id="rId4"/>
              </a:rPr>
              <a:t> Network</a:t>
            </a: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DF6A697-E671-018E-6342-DF8A36017F28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 err="1">
                <a:solidFill>
                  <a:srgbClr val="003657"/>
                </a:solidFill>
                <a:latin typeface="Silka Bold" panose="00000800000000000000" pitchFamily="50" charset="-18"/>
              </a:rPr>
              <a:t>Eco-villages</a:t>
            </a: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 - ekovesnice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81EB54A-D504-514B-A37A-F33D7FAC4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723900"/>
            <a:ext cx="5050584" cy="17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11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648A1-8381-216E-CE50-E5C38B77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7F4DC9-F8A2-196D-EBF1-1D4A86FAE077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91FEE53-81E8-C5CC-DD1A-874FBF5F10DE}"/>
              </a:ext>
            </a:extLst>
          </p:cNvPr>
          <p:cNvSpPr txBox="1"/>
          <p:nvPr/>
        </p:nvSpPr>
        <p:spPr>
          <a:xfrm>
            <a:off x="1467285" y="3390900"/>
            <a:ext cx="7371915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Obchod založený na partnerství, možnost uživit se vlastní prací za důstojných podmínek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b="0" i="0" dirty="0">
                <a:solidFill>
                  <a:schemeClr val="tx2">
                    <a:lumMod val="50000"/>
                  </a:schemeClr>
                </a:solidFill>
                <a:effectLst/>
                <a:latin typeface="exo2medium"/>
              </a:rPr>
              <a:t>Výkupní cena odpovídající nákladům udržitelné produkce a důstojného živobytí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chemeClr val="tx2">
                    <a:lumMod val="50000"/>
                  </a:schemeClr>
                </a:solidFill>
                <a:latin typeface="exo2medium"/>
              </a:rPr>
              <a:t>Dlouhodobé obchodní vztahy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chemeClr val="tx2">
                    <a:lumMod val="50000"/>
                  </a:schemeClr>
                </a:solidFill>
                <a:latin typeface="exo2medium"/>
              </a:rPr>
              <a:t>Dodržování úmluv ILO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chemeClr val="tx2">
                    <a:lumMod val="50000"/>
                  </a:schemeClr>
                </a:solidFill>
                <a:latin typeface="exo2medium"/>
              </a:rPr>
              <a:t>Zákaz nucené a dětské práce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chemeClr val="tx2">
                    <a:lumMod val="50000"/>
                  </a:schemeClr>
                </a:solidFill>
                <a:latin typeface="exo2medium"/>
              </a:rPr>
              <a:t>Dlouhodobě udržitelný rozvoj místních komunit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chemeClr val="tx2">
                    <a:lumMod val="50000"/>
                  </a:schemeClr>
                </a:solidFill>
                <a:latin typeface="exo2medium"/>
              </a:rPr>
              <a:t>Kontrolované využití pesticidů a zemědělské chemie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chemeClr val="tx2">
                    <a:lumMod val="50000"/>
                  </a:schemeClr>
                </a:solidFill>
                <a:latin typeface="exo2medium"/>
              </a:rPr>
              <a:t>Zákaz využívání GMO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spc="86" dirty="0">
                <a:solidFill>
                  <a:schemeClr val="tx2">
                    <a:lumMod val="50000"/>
                  </a:schemeClr>
                </a:solidFill>
                <a:latin typeface="exo2medium"/>
              </a:rPr>
              <a:t>Šetrnější přístup k využívání přírodních zdrojů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400" dirty="0" err="1">
                <a:hlinkClick r:id="rId3"/>
              </a:rPr>
              <a:t>Fairtrade</a:t>
            </a:r>
            <a:r>
              <a:rPr lang="cs-CZ" sz="2400" dirty="0">
                <a:hlinkClick r:id="rId3"/>
              </a:rPr>
              <a:t> Česko a Slovensko - </a:t>
            </a:r>
            <a:r>
              <a:rPr lang="cs-CZ" sz="2400" dirty="0" err="1">
                <a:hlinkClick r:id="rId3"/>
              </a:rPr>
              <a:t>Fairtrade</a:t>
            </a:r>
            <a:r>
              <a:rPr lang="cs-CZ" sz="2400" dirty="0">
                <a:hlinkClick r:id="rId3"/>
              </a:rPr>
              <a:t> Česko a Slovensko</a:t>
            </a:r>
            <a:endParaRPr lang="cs-CZ" sz="2400" spc="86" dirty="0">
              <a:solidFill>
                <a:schemeClr val="tx2">
                  <a:lumMod val="50000"/>
                </a:schemeClr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4E093F4-1334-9B0C-FB65-C3D54D3EAC29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Fair </a:t>
            </a:r>
            <a:r>
              <a:rPr lang="cs-CZ" sz="4800" b="1" spc="193" dirty="0" err="1">
                <a:solidFill>
                  <a:srgbClr val="003657"/>
                </a:solidFill>
                <a:latin typeface="Silka Bold" panose="00000800000000000000" pitchFamily="50" charset="-18"/>
              </a:rPr>
              <a:t>Trade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3C94E5-308A-603D-32C0-3E10A3910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555" y="3924300"/>
            <a:ext cx="9021445" cy="5943600"/>
          </a:xfrm>
          <a:prstGeom prst="rect">
            <a:avLst/>
          </a:prstGeom>
        </p:spPr>
      </p:pic>
      <p:pic>
        <p:nvPicPr>
          <p:cNvPr id="6146" name="Picture 2" descr="Welche Fairtrade-Siegel gibt es? Ein Überblick (2021)">
            <a:extLst>
              <a:ext uri="{FF2B5EF4-FFF2-40B4-BE49-F238E27FC236}">
                <a16:creationId xmlns:a16="http://schemas.microsoft.com/office/drawing/2014/main" id="{A46B3195-B38B-BA3B-BB67-668229C5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189" y="190500"/>
            <a:ext cx="3327059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2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D4A80-2DD8-0087-4CE5-EE4E078B2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2D947B9-BBE2-E25A-09BC-E35D0362A029}"/>
              </a:ext>
            </a:extLst>
          </p:cNvPr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Obsah obrázku text, Písmo, kruh, logo  Popis byl vytvořen automaticky">
            <a:extLst>
              <a:ext uri="{FF2B5EF4-FFF2-40B4-BE49-F238E27FC236}">
                <a16:creationId xmlns:a16="http://schemas.microsoft.com/office/drawing/2014/main" id="{B1DE4051-FC88-44BB-9BF5-A0DB231AF6E2}"/>
              </a:ext>
            </a:extLst>
          </p:cNvPr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E957EDD-5443-2400-C895-B362159FD103}"/>
              </a:ext>
            </a:extLst>
          </p:cNvPr>
          <p:cNvSpPr txBox="1"/>
          <p:nvPr/>
        </p:nvSpPr>
        <p:spPr>
          <a:xfrm>
            <a:off x="1447800" y="1412435"/>
            <a:ext cx="155209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Hlavní přínosy sociální farmy pro „klienta“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pic>
        <p:nvPicPr>
          <p:cNvPr id="2" name="Zástupný obsah 6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EA568047-2A5E-AFE6-4B57-2D0BF32CB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65" y="2808432"/>
            <a:ext cx="13434335" cy="7254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5332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C9CF-AD16-0882-8585-FCEA4FCE6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5B52F52-EE8B-08BA-2C7E-B7425A306379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5641E8C-9D26-E36A-155C-0C8AE26DFB27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Cirkulární ekonomika – oběhové hospodářství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D5B705-77BB-C674-171F-6AFF3AC7E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763" y="2402192"/>
            <a:ext cx="7430537" cy="777348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B966186-11D6-1A5C-9876-347C4452F769}"/>
              </a:ext>
            </a:extLst>
          </p:cNvPr>
          <p:cNvSpPr txBox="1"/>
          <p:nvPr/>
        </p:nvSpPr>
        <p:spPr>
          <a:xfrm>
            <a:off x="10972800" y="9867900"/>
            <a:ext cx="716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tx2">
                    <a:lumMod val="50000"/>
                  </a:schemeClr>
                </a:solidFill>
              </a:rPr>
              <a:t>Robert Čapek. Učebnice pro výuku cirkulární ekonomiky na ZŠ. Humpolec:  MŠ a ZŠ </a:t>
            </a:r>
            <a:r>
              <a:rPr lang="cs-CZ" sz="1400" dirty="0" err="1">
                <a:solidFill>
                  <a:schemeClr val="tx2">
                    <a:lumMod val="50000"/>
                  </a:schemeClr>
                </a:solidFill>
              </a:rPr>
              <a:t>Bambi</a:t>
            </a:r>
            <a:r>
              <a:rPr lang="cs-CZ" sz="1400" dirty="0">
                <a:solidFill>
                  <a:schemeClr val="tx2">
                    <a:lumMod val="50000"/>
                  </a:schemeClr>
                </a:solidFill>
              </a:rPr>
              <a:t>, 2022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DF07EF92-624C-F8C2-A2A0-840CD3348BE6}"/>
              </a:ext>
            </a:extLst>
          </p:cNvPr>
          <p:cNvSpPr txBox="1"/>
          <p:nvPr/>
        </p:nvSpPr>
        <p:spPr>
          <a:xfrm>
            <a:off x="1467285" y="3390900"/>
            <a:ext cx="8743515" cy="6186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Náhrada jednosměrného metabolismu: surovina-výrobek-odpadek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Hodnota produktu zachována co nejdéle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2015, Evropská komise Akční plán pro cirkulární ekonomiku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Cíle pro recyklaci odpadů a obalů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hlinkClick r:id="rId4"/>
              </a:rPr>
              <a:t>Cirkulární akademie – Expertní centrum na téma cirkulární ekonomiky</a:t>
            </a:r>
            <a:endParaRPr lang="cs-CZ" sz="3200" dirty="0"/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hlinkClick r:id="rId5"/>
              </a:rPr>
              <a:t>Institut cirkulární ekonomiky - Zavádíme cirkulární ekonomiku do praxe</a:t>
            </a:r>
            <a:endParaRPr lang="cs-CZ" sz="32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96728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37982-481B-60A4-08C8-2027F6402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AF65D0-BE01-1BB5-2CC4-C5DE227B884C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324B321-5C7D-AC1F-64FE-0168860BD630}"/>
              </a:ext>
            </a:extLst>
          </p:cNvPr>
          <p:cNvSpPr txBox="1"/>
          <p:nvPr/>
        </p:nvSpPr>
        <p:spPr>
          <a:xfrm>
            <a:off x="1467285" y="3390900"/>
            <a:ext cx="15296715" cy="5940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Potravinová banka: shromažďování potravin od potravinových řetězců, potravinových sbírek, pěstitelů, producentů, a jejich distribuce odběratelským dobročinným organizacím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Nábytková banka: darem čistý a funkční nábytek, přerozdělování lidem v nouzi přes dobročinné organizace, zajištění rozvoru, spolupráce se sběrnými dvory a re-use centry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Materiálová banka: shromažďování a opětovné využití různých materiálů, snížení odpadu, úspora nákladů, ochrana přírodních zdrojů, podpora cirkulární ekonomiky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hlinkClick r:id="rId3"/>
              </a:rPr>
              <a:t>pražská</a:t>
            </a:r>
            <a:r>
              <a:rPr lang="en-US" sz="2800" dirty="0">
                <a:hlinkClick r:id="rId3"/>
              </a:rPr>
              <a:t> RE-USE centra – RE-USE Praha</a:t>
            </a:r>
            <a:endParaRPr lang="cs-CZ" sz="28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hlinkClick r:id="rId4"/>
              </a:rPr>
              <a:t>(3) Facebook</a:t>
            </a: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Bike </a:t>
            </a:r>
            <a:r>
              <a:rPr lang="cs-CZ" sz="28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Kitchen</a:t>
            </a:r>
            <a:r>
              <a:rPr lang="cs-CZ" sz="28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Praha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hlinkClick r:id="rId5"/>
              </a:rPr>
              <a:t>Kabinet CB – českobudějovické </a:t>
            </a:r>
            <a:r>
              <a:rPr lang="cs-CZ" sz="2800" dirty="0" err="1">
                <a:hlinkClick r:id="rId5"/>
              </a:rPr>
              <a:t>reuse</a:t>
            </a:r>
            <a:r>
              <a:rPr lang="cs-CZ" sz="2800" dirty="0">
                <a:hlinkClick r:id="rId5"/>
              </a:rPr>
              <a:t> centrum</a:t>
            </a:r>
            <a:endParaRPr lang="cs-CZ" sz="28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4D87FF9E-64E1-4957-2C46-7DE24B48A0D4}"/>
              </a:ext>
            </a:extLst>
          </p:cNvPr>
          <p:cNvSpPr txBox="1"/>
          <p:nvPr/>
        </p:nvSpPr>
        <p:spPr>
          <a:xfrm>
            <a:off x="1467284" y="1485900"/>
            <a:ext cx="164397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Potravinové, nábytkové, materiálové banky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pic>
        <p:nvPicPr>
          <p:cNvPr id="8194" name="Picture 2" descr="Potravinová banka v Olomouckém kraji | Givt">
            <a:extLst>
              <a:ext uri="{FF2B5EF4-FFF2-40B4-BE49-F238E27FC236}">
                <a16:creationId xmlns:a16="http://schemas.microsoft.com/office/drawing/2014/main" id="{FBB95E34-D186-D927-D746-793B4A19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7086016"/>
            <a:ext cx="4507923" cy="28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87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5D44E-7F8D-A4DB-0475-FB1DE2C21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506B50-6CFC-AE38-D85E-0D6F6D8D6F09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381061E-4560-3C2F-FB58-F7DF1F6D7C4B}"/>
              </a:ext>
            </a:extLst>
          </p:cNvPr>
          <p:cNvSpPr txBox="1"/>
          <p:nvPr/>
        </p:nvSpPr>
        <p:spPr>
          <a:xfrm>
            <a:off x="1467285" y="3390900"/>
            <a:ext cx="15296715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Podnikání pro lidi a planetu současně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Péče o životní prostředí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Příležitost pro osoby se specifickými potřebami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Lokální ukotvenost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Odpovědné nakládání se ziskem a penězi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Mikropodniky, malé podniky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Pro sociální podnik je stejně důležité dosahování zisku i zvýšení společenského a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enviro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 prospěchu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  <a:p>
            <a:pPr algn="l">
              <a:spcAft>
                <a:spcPts val="1200"/>
              </a:spcAft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D0FA99A-9694-6F02-E6C2-9227DD1CFA28}"/>
              </a:ext>
            </a:extLst>
          </p:cNvPr>
          <p:cNvSpPr txBox="1"/>
          <p:nvPr/>
        </p:nvSpPr>
        <p:spPr>
          <a:xfrm>
            <a:off x="1467284" y="1485900"/>
            <a:ext cx="161349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 err="1">
                <a:solidFill>
                  <a:srgbClr val="003657"/>
                </a:solidFill>
                <a:latin typeface="Silka Bold" panose="00000800000000000000" pitchFamily="50" charset="-18"/>
              </a:rPr>
              <a:t>Enviro</a:t>
            </a: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-sociální podnikání a sociální zemědělství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97549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15E62-BCD0-8CA9-C51D-5FBF21C95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CA7B7E-CA2C-C71E-4667-87E537724F33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3AB2EB5-FE15-3157-A426-75A6061F2653}"/>
              </a:ext>
            </a:extLst>
          </p:cNvPr>
          <p:cNvSpPr txBox="1"/>
          <p:nvPr/>
        </p:nvSpPr>
        <p:spPr>
          <a:xfrm>
            <a:off x="1467285" y="3390900"/>
            <a:ext cx="15296715" cy="621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Biodiverzita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Stav půdy a vody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Nadměrné množství odpadu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Zapojení do kulturních a osvětových akcí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Občanská angažovanost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Vzdělávání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Řemesla a tradice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Zapojování a síťování</a:t>
            </a:r>
          </a:p>
          <a:p>
            <a:pPr algn="l">
              <a:spcAft>
                <a:spcPts val="1200"/>
              </a:spcAft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1846844-F9AB-02E7-D61D-F75551BA1814}"/>
              </a:ext>
            </a:extLst>
          </p:cNvPr>
          <p:cNvSpPr txBox="1"/>
          <p:nvPr/>
        </p:nvSpPr>
        <p:spPr>
          <a:xfrm>
            <a:off x="1467284" y="1485900"/>
            <a:ext cx="1529671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Řeší problémy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0FFF5A-25CE-D56E-D4DB-376AD7D9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2201" y="5642740"/>
            <a:ext cx="5640443" cy="39652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38FB4C-AF0E-FE46-048B-6DEADE32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2201" y="1497417"/>
            <a:ext cx="5640443" cy="378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44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45F9C-6786-5BAE-9D50-88471E061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4A638C-EBFA-743B-6D96-EECF10DA303D}"/>
              </a:ext>
            </a:extLst>
          </p:cNvPr>
          <p:cNvSpPr/>
          <p:nvPr/>
        </p:nvSpPr>
        <p:spPr>
          <a:xfrm>
            <a:off x="0" y="3390900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0E83D75-8A9D-E009-6E3E-BEBF98680B7F}"/>
              </a:ext>
            </a:extLst>
          </p:cNvPr>
          <p:cNvSpPr txBox="1"/>
          <p:nvPr/>
        </p:nvSpPr>
        <p:spPr>
          <a:xfrm>
            <a:off x="1467285" y="3390900"/>
            <a:ext cx="15296715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Bedřich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Moldan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: Životní prostředí v globální perspektivě. Univerzita Karlova, 2021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Marta Kolářová: V souladu s přírodou. Politika životního stylu, udržitelnost a soběstačnost. Univerzita Karlova, 2021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Eva Fraňková: Lokální ekonomiky v souvislostech aneb Produkce a spotřeba zblízka. Masarykova univerzita, 2015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Naďa </a:t>
            </a:r>
            <a:r>
              <a:rPr lang="cs-CZ" sz="3600" spc="86" dirty="0" err="1">
                <a:solidFill>
                  <a:srgbClr val="D22D40"/>
                </a:solidFill>
                <a:latin typeface="Silka Medium" panose="00000600000000000000" pitchFamily="50" charset="-18"/>
              </a:rPr>
              <a:t>Johanisová</a:t>
            </a:r>
            <a:r>
              <a:rPr lang="cs-CZ" sz="3600" spc="86" dirty="0">
                <a:solidFill>
                  <a:srgbClr val="D22D40"/>
                </a:solidFill>
                <a:latin typeface="Silka Medium" panose="00000600000000000000" pitchFamily="50" charset="-18"/>
              </a:rPr>
              <a:t>, Ekologická ekonomie: vybrané kapitoly. Masarykova univerzita, 2014</a:t>
            </a:r>
          </a:p>
          <a:p>
            <a:pPr algn="l">
              <a:spcAft>
                <a:spcPts val="1200"/>
              </a:spcAft>
            </a:pPr>
            <a:endParaRPr lang="cs-CZ" sz="3600" spc="86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CB7EF2E2-95CD-B052-A510-142CF8998600}"/>
              </a:ext>
            </a:extLst>
          </p:cNvPr>
          <p:cNvSpPr txBox="1"/>
          <p:nvPr/>
        </p:nvSpPr>
        <p:spPr>
          <a:xfrm>
            <a:off x="1467284" y="1485900"/>
            <a:ext cx="1529671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Zdroje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702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2A782B-F827-8239-94CF-B0A78E71C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b="12500"/>
          <a:stretch/>
        </p:blipFill>
        <p:spPr>
          <a:xfrm>
            <a:off x="-4570" y="10"/>
            <a:ext cx="18287998" cy="10286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11403"/>
            <a:ext cx="18287998" cy="474321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2291CAD-853E-040F-CB60-C247634C7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0" y="488325"/>
            <a:ext cx="15087600" cy="53621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7800">
                <a:solidFill>
                  <a:srgbClr val="FFFFFF"/>
                </a:solidFill>
              </a:rPr>
              <a:t>DISKUSE/OTÁZKY?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76736A-596D-23DC-82D8-375D472A9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0076" y="6108064"/>
            <a:ext cx="15087600" cy="1924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rgbClr val="FFFFFF"/>
                </a:solidFill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161392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F551401-2C44-DC6A-974F-D596EDDF9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 b="7925"/>
          <a:stretch/>
        </p:blipFill>
        <p:spPr bwMode="auto">
          <a:xfrm>
            <a:off x="0" y="0"/>
            <a:ext cx="18288000" cy="1028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4760" y="0"/>
            <a:ext cx="18280351" cy="10280977"/>
            <a:chOff x="0" y="0"/>
            <a:chExt cx="24373801" cy="137079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73460" cy="13707368"/>
            </a:xfrm>
            <a:custGeom>
              <a:avLst/>
              <a:gdLst/>
              <a:ahLst/>
              <a:cxnLst/>
              <a:rect l="l" t="t" r="r" b="b"/>
              <a:pathLst>
                <a:path w="24373460" h="13707368">
                  <a:moveTo>
                    <a:pt x="24373460" y="0"/>
                  </a:moveTo>
                  <a:lnTo>
                    <a:pt x="0" y="0"/>
                  </a:lnTo>
                  <a:lnTo>
                    <a:pt x="0" y="13707368"/>
                  </a:lnTo>
                  <a:lnTo>
                    <a:pt x="24373460" y="13707368"/>
                  </a:lnTo>
                  <a:lnTo>
                    <a:pt x="24373460" y="0"/>
                  </a:lnTo>
                  <a:close/>
                </a:path>
              </a:pathLst>
            </a:custGeom>
            <a:solidFill>
              <a:srgbClr val="000000">
                <a:alpha val="50980"/>
              </a:srgbClr>
            </a:solidFill>
          </p:spPr>
          <p:txBody>
            <a:bodyPr/>
            <a:lstStyle/>
            <a:p>
              <a:endParaRPr lang="cs-CZ" b="1"/>
            </a:p>
          </p:txBody>
        </p:sp>
      </p:grpSp>
      <p:sp>
        <p:nvSpPr>
          <p:cNvPr id="6" name="Freeform 6"/>
          <p:cNvSpPr/>
          <p:nvPr/>
        </p:nvSpPr>
        <p:spPr>
          <a:xfrm>
            <a:off x="14018585" y="8876945"/>
            <a:ext cx="2822766" cy="1408431"/>
          </a:xfrm>
          <a:custGeom>
            <a:avLst/>
            <a:gdLst/>
            <a:ahLst/>
            <a:cxnLst/>
            <a:rect l="l" t="t" r="r" b="b"/>
            <a:pathLst>
              <a:path w="2822766" h="1408431">
                <a:moveTo>
                  <a:pt x="0" y="0"/>
                </a:moveTo>
                <a:lnTo>
                  <a:pt x="2822765" y="0"/>
                </a:lnTo>
                <a:lnTo>
                  <a:pt x="2822765" y="1408431"/>
                </a:lnTo>
                <a:lnTo>
                  <a:pt x="0" y="1408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" r="-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373222" y="1124495"/>
            <a:ext cx="3541556" cy="3541556"/>
          </a:xfrm>
          <a:custGeom>
            <a:avLst/>
            <a:gdLst/>
            <a:ahLst/>
            <a:cxnLst/>
            <a:rect l="l" t="t" r="r" b="b"/>
            <a:pathLst>
              <a:path w="3541556" h="3541556">
                <a:moveTo>
                  <a:pt x="0" y="0"/>
                </a:moveTo>
                <a:lnTo>
                  <a:pt x="3541555" y="0"/>
                </a:lnTo>
                <a:lnTo>
                  <a:pt x="3541555" y="3541556"/>
                </a:lnTo>
                <a:lnTo>
                  <a:pt x="0" y="35415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4267200" y="4915275"/>
            <a:ext cx="10185114" cy="918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4"/>
              </a:lnSpc>
            </a:pPr>
            <a:r>
              <a:rPr lang="cs-CZ" sz="4400" spc="255" dirty="0">
                <a:solidFill>
                  <a:srgbClr val="FFFFFF"/>
                </a:solidFill>
                <a:latin typeface="Silka Bold" panose="00000800000000000000" pitchFamily="50" charset="-18"/>
              </a:rPr>
              <a:t>Děkuji za pozornost</a:t>
            </a:r>
            <a:endParaRPr lang="en-US" sz="1600" spc="142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007112" y="7339905"/>
            <a:ext cx="344268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cs-CZ" sz="1500" spc="34" dirty="0">
                <a:solidFill>
                  <a:srgbClr val="FFFFFF"/>
                </a:solidFill>
                <a:latin typeface="Silka" panose="00000500000000000000" pitchFamily="50" charset="-18"/>
              </a:rPr>
              <a:t>Eliška Hudcová, Ph.D.</a:t>
            </a:r>
            <a:endParaRPr lang="en-US" sz="1500" spc="34" dirty="0">
              <a:solidFill>
                <a:srgbClr val="FFFFFF"/>
              </a:solidFill>
              <a:latin typeface="Silka" panose="00000500000000000000" pitchFamily="50" charset="-18"/>
            </a:endParaRPr>
          </a:p>
          <a:p>
            <a:pPr algn="l">
              <a:lnSpc>
                <a:spcPts val="1800"/>
              </a:lnSpc>
            </a:pPr>
            <a:r>
              <a:rPr lang="cs-CZ" sz="1500" spc="34" dirty="0">
                <a:solidFill>
                  <a:schemeClr val="bg1"/>
                </a:solidFill>
                <a:latin typeface="Silka" panose="00000500000000000000" pitchFamily="50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hudcova@etf.cuni.cz</a:t>
            </a:r>
            <a:endParaRPr lang="cs-CZ" sz="1500" spc="34" dirty="0">
              <a:solidFill>
                <a:schemeClr val="bg1"/>
              </a:solidFill>
              <a:latin typeface="Silka" panose="00000500000000000000" pitchFamily="50" charset="-18"/>
            </a:endParaRPr>
          </a:p>
          <a:p>
            <a:pPr algn="l">
              <a:lnSpc>
                <a:spcPts val="1800"/>
              </a:lnSpc>
            </a:pPr>
            <a:r>
              <a:rPr lang="en-US" sz="1500" u="sng" spc="94" dirty="0">
                <a:solidFill>
                  <a:schemeClr val="bg1"/>
                </a:solidFill>
                <a:latin typeface="Silka" panose="00000500000000000000" pitchFamily="50" charset="-18"/>
                <a:hlinkClick r:id="rId6" tooltip="http://www.cuni.cz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www.etf.cuni.cz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5EA23-CDA4-E27F-CCE1-009617AD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8BACB40-95FF-972D-E2EC-FF801332D921}"/>
              </a:ext>
            </a:extLst>
          </p:cNvPr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Obsah obrázku text, Písmo, kruh, logo  Popis byl vytvořen automaticky">
            <a:extLst>
              <a:ext uri="{FF2B5EF4-FFF2-40B4-BE49-F238E27FC236}">
                <a16:creationId xmlns:a16="http://schemas.microsoft.com/office/drawing/2014/main" id="{84942CD9-5FEE-3881-1AE1-5D9427140741}"/>
              </a:ext>
            </a:extLst>
          </p:cNvPr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7C08E19-85A2-15C1-F1D0-574B51F8B4D6}"/>
              </a:ext>
            </a:extLst>
          </p:cNvPr>
          <p:cNvSpPr txBox="1"/>
          <p:nvPr/>
        </p:nvSpPr>
        <p:spPr>
          <a:xfrm>
            <a:off x="1447800" y="1412435"/>
            <a:ext cx="155209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Aktéři sociálního zemědělství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67F5645-1219-2358-BFA0-7AFD149510FB}"/>
              </a:ext>
            </a:extLst>
          </p:cNvPr>
          <p:cNvSpPr txBox="1"/>
          <p:nvPr/>
        </p:nvSpPr>
        <p:spPr>
          <a:xfrm>
            <a:off x="1143000" y="3390900"/>
            <a:ext cx="15894944" cy="3708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63283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600" spc="214" dirty="0">
                <a:solidFill>
                  <a:srgbClr val="D22D40"/>
                </a:solidFill>
                <a:latin typeface="Silka Medium" panose="00000600000000000000" pitchFamily="50" charset="-18"/>
              </a:rPr>
              <a:t>Zemědělec – podnikatel (FO/PO)</a:t>
            </a:r>
          </a:p>
          <a:p>
            <a:pPr marL="963283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600" spc="214" dirty="0">
                <a:solidFill>
                  <a:srgbClr val="D22D40"/>
                </a:solidFill>
                <a:latin typeface="Silka Medium" panose="00000600000000000000" pitchFamily="50" charset="-18"/>
              </a:rPr>
              <a:t>Podpořený člověk</a:t>
            </a:r>
          </a:p>
          <a:p>
            <a:pPr marL="963283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600" spc="214" dirty="0">
                <a:solidFill>
                  <a:srgbClr val="D22D40"/>
                </a:solidFill>
                <a:latin typeface="Silka Medium" panose="00000600000000000000" pitchFamily="50" charset="-18"/>
              </a:rPr>
              <a:t>Sociální (aktivizační) pracovník</a:t>
            </a:r>
          </a:p>
          <a:p>
            <a:pPr marL="963283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600" spc="214" dirty="0">
                <a:solidFill>
                  <a:srgbClr val="D22D40"/>
                </a:solidFill>
                <a:latin typeface="Silka Medium" panose="00000600000000000000" pitchFamily="50" charset="-18"/>
              </a:rPr>
              <a:t>Nevládní organizace</a:t>
            </a:r>
          </a:p>
          <a:p>
            <a:pPr marL="963283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600" spc="214" dirty="0">
                <a:solidFill>
                  <a:srgbClr val="D22D40"/>
                </a:solidFill>
                <a:latin typeface="Silka Medium" panose="00000600000000000000" pitchFamily="50" charset="-18"/>
              </a:rPr>
              <a:t>Veřejná správa</a:t>
            </a:r>
          </a:p>
          <a:p>
            <a:pPr marL="391783" lvl="1">
              <a:spcAft>
                <a:spcPts val="600"/>
              </a:spcAft>
            </a:pPr>
            <a:endParaRPr lang="en-US" sz="3600" spc="214" dirty="0">
              <a:solidFill>
                <a:srgbClr val="D22D40"/>
              </a:solidFill>
              <a:latin typeface="Silka Medium" panose="00000600000000000000" pitchFamily="50" charset="-18"/>
            </a:endParaRPr>
          </a:p>
        </p:txBody>
      </p:sp>
      <p:pic>
        <p:nvPicPr>
          <p:cNvPr id="2" name="Zástupný symbol pro obsah 4">
            <a:extLst>
              <a:ext uri="{FF2B5EF4-FFF2-40B4-BE49-F238E27FC236}">
                <a16:creationId xmlns:a16="http://schemas.microsoft.com/office/drawing/2014/main" id="{8F9118A9-77F0-1C5E-03DF-B80BFF1FD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249" y="2857500"/>
            <a:ext cx="7144751" cy="47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330AB-6F2F-FCE2-CB1D-4362B3AE1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55EC8CD-43FC-45E6-BBE8-0B6664584D90}"/>
              </a:ext>
            </a:extLst>
          </p:cNvPr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Obsah obrázku text, Písmo, kruh, logo  Popis byl vytvořen automaticky">
            <a:extLst>
              <a:ext uri="{FF2B5EF4-FFF2-40B4-BE49-F238E27FC236}">
                <a16:creationId xmlns:a16="http://schemas.microsoft.com/office/drawing/2014/main" id="{BDDC911E-4297-E51D-0A88-4E520E52E071}"/>
              </a:ext>
            </a:extLst>
          </p:cNvPr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7F6C237-5EF8-DC03-E990-C3B25D3F00B8}"/>
              </a:ext>
            </a:extLst>
          </p:cNvPr>
          <p:cNvSpPr txBox="1"/>
          <p:nvPr/>
        </p:nvSpPr>
        <p:spPr>
          <a:xfrm>
            <a:off x="1447800" y="1412435"/>
            <a:ext cx="155209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Sociální farmy v ČR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FAF314F-5538-14F5-7CD3-311DBCDB0C0D}"/>
              </a:ext>
            </a:extLst>
          </p:cNvPr>
          <p:cNvSpPr txBox="1"/>
          <p:nvPr/>
        </p:nvSpPr>
        <p:spPr>
          <a:xfrm>
            <a:off x="1143000" y="3390900"/>
            <a:ext cx="16306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Menší výměra zemědělské půdy (30 ha)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C00000"/>
                </a:solidFill>
              </a:rPr>
              <a:t>Rostlinná i živočišná produkce + zpracování (90 %), zelenina a ovoce, bylinky, mléko, maso a med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C00000"/>
                </a:solidFill>
              </a:rPr>
              <a:t>Mimoprodukční činnosti: vzdělávací akce, </a:t>
            </a:r>
            <a:r>
              <a:rPr lang="cs-CZ" sz="3600" b="1" dirty="0" err="1">
                <a:solidFill>
                  <a:srgbClr val="C00000"/>
                </a:solidFill>
              </a:rPr>
              <a:t>work</a:t>
            </a:r>
            <a:r>
              <a:rPr lang="cs-CZ" sz="3600" b="1" dirty="0">
                <a:solidFill>
                  <a:srgbClr val="C00000"/>
                </a:solidFill>
              </a:rPr>
              <a:t> campy, péče o krajinu, kulturní akce, agroturistika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C00000"/>
                </a:solidFill>
              </a:rPr>
              <a:t>Ekologie, agroekologie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C00000"/>
                </a:solidFill>
              </a:rPr>
              <a:t>Sítě a sociální kapitál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3600" b="1" dirty="0">
                <a:solidFill>
                  <a:srgbClr val="C00000"/>
                </a:solidFill>
              </a:rPr>
              <a:t>Důraz na tělesnost, tradici, řemeslo, um a hlubokou úctu</a:t>
            </a:r>
          </a:p>
        </p:txBody>
      </p:sp>
    </p:spTree>
    <p:extLst>
      <p:ext uri="{BB962C8B-B14F-4D97-AF65-F5344CB8AC3E}">
        <p14:creationId xmlns:p14="http://schemas.microsoft.com/office/powerpoint/2010/main" val="243846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45BD7-D025-3038-38D3-1CC48832B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FF45374-FD89-9B43-DD72-28A2CDD361FE}"/>
              </a:ext>
            </a:extLst>
          </p:cNvPr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Obsah obrázku text, Písmo, kruh, logo  Popis byl vytvořen automaticky">
            <a:extLst>
              <a:ext uri="{FF2B5EF4-FFF2-40B4-BE49-F238E27FC236}">
                <a16:creationId xmlns:a16="http://schemas.microsoft.com/office/drawing/2014/main" id="{B2EA7E21-84C7-DCCE-C7FC-18F97439E22E}"/>
              </a:ext>
            </a:extLst>
          </p:cNvPr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F310BF4-9B46-EBA6-2681-B3944A57F558}"/>
              </a:ext>
            </a:extLst>
          </p:cNvPr>
          <p:cNvSpPr txBox="1"/>
          <p:nvPr/>
        </p:nvSpPr>
        <p:spPr>
          <a:xfrm>
            <a:off x="1447800" y="1412435"/>
            <a:ext cx="1552097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cs-CZ" sz="48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Témata</a:t>
            </a:r>
            <a:endParaRPr lang="en-US" sz="48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D6A681A-FB0A-1DFD-9472-4FAA6C423030}"/>
              </a:ext>
            </a:extLst>
          </p:cNvPr>
          <p:cNvSpPr txBox="1"/>
          <p:nvPr/>
        </p:nvSpPr>
        <p:spPr>
          <a:xfrm>
            <a:off x="1143000" y="3390900"/>
            <a:ext cx="163068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Sociální a solidární ekonomika – nepeněžní výměna</a:t>
            </a:r>
          </a:p>
          <a:p>
            <a:pPr marL="742950" lvl="1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https://tichaudrzitelnost.geogr.muni.cz/cs/</a:t>
            </a:r>
            <a:endParaRPr lang="cs-CZ" sz="3600" b="1" dirty="0">
              <a:solidFill>
                <a:srgbClr val="C00000"/>
              </a:solidFill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Multifunkční zemědělství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Inovace v sociální práce (</a:t>
            </a:r>
            <a:r>
              <a:rPr lang="cs-CZ" sz="3600" b="1" i="1" dirty="0" err="1">
                <a:solidFill>
                  <a:srgbClr val="C00000"/>
                </a:solidFill>
              </a:rPr>
              <a:t>nature-based</a:t>
            </a:r>
            <a:r>
              <a:rPr lang="cs-CZ" sz="3600" b="1" i="1" dirty="0">
                <a:solidFill>
                  <a:srgbClr val="C00000"/>
                </a:solidFill>
              </a:rPr>
              <a:t> </a:t>
            </a:r>
            <a:r>
              <a:rPr lang="cs-CZ" sz="3600" b="1" i="1" dirty="0" err="1">
                <a:solidFill>
                  <a:srgbClr val="C00000"/>
                </a:solidFill>
              </a:rPr>
              <a:t>interventions</a:t>
            </a:r>
            <a:r>
              <a:rPr lang="cs-CZ" sz="3600" b="1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Rurální sociologie 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WWOOF a dobrovolnictví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MAS (CLLD/LEADER)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cs-CZ" sz="3600" b="1" dirty="0">
                <a:solidFill>
                  <a:srgbClr val="C00000"/>
                </a:solidFill>
              </a:rPr>
              <a:t>KPZ</a:t>
            </a:r>
          </a:p>
        </p:txBody>
      </p:sp>
      <p:pic>
        <p:nvPicPr>
          <p:cNvPr id="9218" name="Picture 2" descr="mýdla bylinky">
            <a:extLst>
              <a:ext uri="{FF2B5EF4-FFF2-40B4-BE49-F238E27FC236}">
                <a16:creationId xmlns:a16="http://schemas.microsoft.com/office/drawing/2014/main" id="{2F0D9D9E-3A1C-EB1D-E0AE-434F0D69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825" y="6057900"/>
            <a:ext cx="787717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623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 txBox="1">
            <a:spLocks noGrp="1"/>
          </p:cNvSpPr>
          <p:nvPr>
            <p:ph type="body" idx="2"/>
          </p:nvPr>
        </p:nvSpPr>
        <p:spPr>
          <a:xfrm>
            <a:off x="925015" y="1971677"/>
            <a:ext cx="8053388" cy="73826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27000" rIns="137138" bIns="68550" rtlCol="0" anchor="t" anchorCtr="0">
            <a:normAutofit/>
          </a:bodyPr>
          <a:lstStyle/>
          <a:p>
            <a:pPr marL="0" indent="0">
              <a:lnSpc>
                <a:spcPct val="110000"/>
              </a:lnSpc>
              <a:buClr>
                <a:schemeClr val="dk1"/>
              </a:buClr>
              <a:buSzPct val="100000"/>
            </a:pPr>
            <a:r>
              <a:rPr lang="cs-CZ" sz="2700" dirty="0">
                <a:solidFill>
                  <a:schemeClr val="dk1"/>
                </a:solidFill>
              </a:rPr>
              <a:t>	</a:t>
            </a:r>
            <a:endParaRPr dirty="0"/>
          </a:p>
        </p:txBody>
      </p:sp>
      <p:sp>
        <p:nvSpPr>
          <p:cNvPr id="153" name="Google Shape;153;p11"/>
          <p:cNvSpPr txBox="1">
            <a:spLocks noGrp="1"/>
          </p:cNvSpPr>
          <p:nvPr>
            <p:ph type="sldNum" idx="12"/>
          </p:nvPr>
        </p:nvSpPr>
        <p:spPr>
          <a:xfrm>
            <a:off x="14158913" y="9450086"/>
            <a:ext cx="4114800" cy="8178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68550" rIns="972000" bIns="216000" rtlCol="0" anchor="b" anchorCtr="0">
            <a:noAutofit/>
          </a:bodyPr>
          <a:lstStyle/>
          <a:p>
            <a:fld id="{00000000-1234-1234-1234-123412341234}" type="slidenum">
              <a:rPr lang="cs-CZ"/>
              <a:pPr/>
              <a:t>7</a:t>
            </a:fld>
            <a:endParaRPr/>
          </a:p>
        </p:txBody>
      </p:sp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4914" y="1661241"/>
            <a:ext cx="3750677" cy="2272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1177" y="1325157"/>
            <a:ext cx="2930973" cy="250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51247" y="3898776"/>
            <a:ext cx="3149616" cy="1686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 descr="Revitalis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53513" y="6607807"/>
            <a:ext cx="1945083" cy="185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 descr="Social Farms in Visegrad Countrie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8756" y="6619070"/>
            <a:ext cx="2364431" cy="204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 descr="trAE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73184" y="4200532"/>
            <a:ext cx="3337995" cy="140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79369" y="4077002"/>
            <a:ext cx="3883206" cy="1852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717355" y="6166519"/>
            <a:ext cx="3049652" cy="278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extFood Logo">
            <a:extLst>
              <a:ext uri="{FF2B5EF4-FFF2-40B4-BE49-F238E27FC236}">
                <a16:creationId xmlns:a16="http://schemas.microsoft.com/office/drawing/2014/main" id="{A2E8035F-6ACD-E952-5AB1-1FB85460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919" y="1846904"/>
            <a:ext cx="337185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5">
            <a:extLst>
              <a:ext uri="{FF2B5EF4-FFF2-40B4-BE49-F238E27FC236}">
                <a16:creationId xmlns:a16="http://schemas.microsoft.com/office/drawing/2014/main" id="{4C93E1C1-049A-0DFB-E582-EBF1EA7296E0}"/>
              </a:ext>
            </a:extLst>
          </p:cNvPr>
          <p:cNvSpPr txBox="1">
            <a:spLocks/>
          </p:cNvSpPr>
          <p:nvPr/>
        </p:nvSpPr>
        <p:spPr>
          <a:xfrm>
            <a:off x="1200601" y="2191408"/>
            <a:ext cx="14816978" cy="7321688"/>
          </a:xfrm>
          <a:prstGeom prst="rect">
            <a:avLst/>
          </a:prstGeom>
        </p:spPr>
        <p:txBody>
          <a:bodyPr vert="horz" lIns="0" tIns="54000" rIns="137160" bIns="68580" rtlCol="0">
            <a:norm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lnSpc>
                <a:spcPts val="2400"/>
              </a:lnSpc>
              <a:spcBef>
                <a:spcPts val="7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-1080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</a:pPr>
            <a:r>
              <a:rPr lang="cs-CZ" sz="3000" dirty="0">
                <a:solidFill>
                  <a:schemeClr val="tx2">
                    <a:lumMod val="50000"/>
                  </a:schemeClr>
                </a:solidFill>
              </a:rPr>
              <a:t>Zemědělské univerzity</a:t>
            </a:r>
          </a:p>
          <a:p>
            <a:pPr lvl="2">
              <a:lnSpc>
                <a:spcPct val="150000"/>
              </a:lnSpc>
            </a:pPr>
            <a:r>
              <a:rPr lang="cs-CZ" sz="3000" dirty="0">
                <a:solidFill>
                  <a:schemeClr val="tx2">
                    <a:lumMod val="50000"/>
                  </a:schemeClr>
                </a:solidFill>
              </a:rPr>
              <a:t>Katedry sociální práce</a:t>
            </a:r>
          </a:p>
          <a:p>
            <a:pPr lvl="2">
              <a:lnSpc>
                <a:spcPct val="150000"/>
              </a:lnSpc>
            </a:pPr>
            <a:r>
              <a:rPr lang="cs-CZ" sz="3000" dirty="0">
                <a:solidFill>
                  <a:schemeClr val="tx2">
                    <a:lumMod val="50000"/>
                  </a:schemeClr>
                </a:solidFill>
              </a:rPr>
              <a:t>Sociální ekonomika</a:t>
            </a:r>
          </a:p>
          <a:p>
            <a:pPr lvl="2">
              <a:lnSpc>
                <a:spcPct val="150000"/>
              </a:lnSpc>
            </a:pPr>
            <a:r>
              <a:rPr lang="cs-CZ" sz="3000" dirty="0">
                <a:solidFill>
                  <a:schemeClr val="tx2">
                    <a:lumMod val="50000"/>
                  </a:schemeClr>
                </a:solidFill>
              </a:rPr>
              <a:t>Environmentální pedagogika</a:t>
            </a:r>
          </a:p>
          <a:p>
            <a:pPr lvl="2">
              <a:lnSpc>
                <a:spcPct val="150000"/>
              </a:lnSpc>
            </a:pPr>
            <a:r>
              <a:rPr lang="cs-CZ" sz="3000" dirty="0">
                <a:solidFill>
                  <a:schemeClr val="tx2">
                    <a:lumMod val="50000"/>
                  </a:schemeClr>
                </a:solidFill>
              </a:rPr>
              <a:t>Neformální vzdělávání</a:t>
            </a:r>
          </a:p>
          <a:p>
            <a:pPr lvl="2">
              <a:lnSpc>
                <a:spcPct val="150000"/>
              </a:lnSpc>
            </a:pPr>
            <a:r>
              <a:rPr lang="cs-CZ" sz="3000" dirty="0">
                <a:solidFill>
                  <a:schemeClr val="tx2">
                    <a:lumMod val="50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https://www.socialni-zemedelstvi.cz/</a:t>
            </a:r>
            <a:endParaRPr lang="cs-CZ" sz="3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endParaRPr lang="cs-CZ" sz="2400" dirty="0"/>
          </a:p>
          <a:p>
            <a:pPr lvl="1">
              <a:lnSpc>
                <a:spcPct val="150000"/>
              </a:lnSpc>
            </a:pPr>
            <a:endParaRPr lang="cs-CZ" sz="2400" dirty="0"/>
          </a:p>
          <a:p>
            <a:pPr lvl="2"/>
            <a:endParaRPr lang="cs-CZ" sz="225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41FEF0-C1B4-20EA-ACF3-725BDCC46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01" y="1002506"/>
            <a:ext cx="14816978" cy="1533527"/>
          </a:xfrm>
        </p:spPr>
        <p:txBody>
          <a:bodyPr/>
          <a:lstStyle/>
          <a:p>
            <a:pPr algn="l">
              <a:lnSpc>
                <a:spcPts val="7200"/>
              </a:lnSpc>
            </a:pPr>
            <a:r>
              <a:rPr lang="cs-CZ" sz="4400" b="1" spc="193" dirty="0">
                <a:solidFill>
                  <a:srgbClr val="003657"/>
                </a:solidFill>
                <a:latin typeface="Silka Bold" panose="00000800000000000000" pitchFamily="50" charset="-18"/>
              </a:rPr>
              <a:t>Vzdělávání a výzkum</a:t>
            </a:r>
            <a:endParaRPr lang="en-US" sz="4400" b="1" spc="193" dirty="0">
              <a:solidFill>
                <a:srgbClr val="003657"/>
              </a:solidFill>
              <a:latin typeface="Silka Bold" panose="00000800000000000000" pitchFamily="50" charset="-1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patro&#10;&#10;Popis byl vytvořen automaticky">
            <a:extLst>
              <a:ext uri="{FF2B5EF4-FFF2-40B4-BE49-F238E27FC236}">
                <a16:creationId xmlns:a16="http://schemas.microsoft.com/office/drawing/2014/main" id="{281EE4BE-4944-F676-58A6-7B63AB39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716002" cy="10287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150592-35CC-D2E3-64AA-691B0CB23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553" y="1004096"/>
            <a:ext cx="3922364" cy="306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87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ráva, exteriér, budova, stojící&#10;&#10;Popis byl vytvořen automaticky">
            <a:extLst>
              <a:ext uri="{FF2B5EF4-FFF2-40B4-BE49-F238E27FC236}">
                <a16:creationId xmlns:a16="http://schemas.microsoft.com/office/drawing/2014/main" id="{85B7A750-4981-821D-E12C-08777A200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0500" cy="10287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7C10955-0157-47A9-C937-CBD8128EF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478" y="1671418"/>
            <a:ext cx="2297510" cy="211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5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6097</TotalTime>
  <Words>1650</Words>
  <Application>Microsoft Office PowerPoint</Application>
  <PresentationFormat>Vlastní</PresentationFormat>
  <Paragraphs>194</Paragraphs>
  <Slides>36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5" baseType="lpstr">
      <vt:lpstr>Silka Bold</vt:lpstr>
      <vt:lpstr>Gill Sans MT</vt:lpstr>
      <vt:lpstr>Silka Medium</vt:lpstr>
      <vt:lpstr>Arial</vt:lpstr>
      <vt:lpstr>Silka</vt:lpstr>
      <vt:lpstr>Calibri</vt:lpstr>
      <vt:lpstr>Silka SemiBold</vt:lpstr>
      <vt:lpstr>exo2medium</vt:lpstr>
      <vt:lpstr>Office Theme</vt:lpstr>
      <vt:lpstr>Prezentace aplikace PowerPoint</vt:lpstr>
      <vt:lpstr>Formy sociálního zemědělství </vt:lpstr>
      <vt:lpstr>Prezentace aplikace PowerPoint</vt:lpstr>
      <vt:lpstr>Prezentace aplikace PowerPoint</vt:lpstr>
      <vt:lpstr>Prezentace aplikace PowerPoint</vt:lpstr>
      <vt:lpstr>Prezentace aplikace PowerPoint</vt:lpstr>
      <vt:lpstr>Vzdělávání a výzkum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DISKUSE/OTÁZKY?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DOD24_SPP_finalPDF</dc:title>
  <dc:creator>Eliška Hudcová</dc:creator>
  <cp:lastModifiedBy>Eliška Hudcová</cp:lastModifiedBy>
  <cp:revision>27</cp:revision>
  <dcterms:created xsi:type="dcterms:W3CDTF">2006-08-16T00:00:00Z</dcterms:created>
  <dcterms:modified xsi:type="dcterms:W3CDTF">2025-04-19T08:58:52Z</dcterms:modified>
  <dc:identifier>DAF6jUoLF5Y</dc:identifier>
</cp:coreProperties>
</file>