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2"/>
  </p:notesMasterIdLst>
  <p:sldIdLst>
    <p:sldId id="258" r:id="rId2"/>
    <p:sldId id="257" r:id="rId3"/>
    <p:sldId id="259" r:id="rId4"/>
    <p:sldId id="260" r:id="rId5"/>
    <p:sldId id="261" r:id="rId6"/>
    <p:sldId id="263" r:id="rId7"/>
    <p:sldId id="267" r:id="rId8"/>
    <p:sldId id="268" r:id="rId9"/>
    <p:sldId id="270" r:id="rId10"/>
    <p:sldId id="293" r:id="rId11"/>
    <p:sldId id="287" r:id="rId12"/>
    <p:sldId id="271" r:id="rId13"/>
    <p:sldId id="273" r:id="rId14"/>
    <p:sldId id="274" r:id="rId15"/>
    <p:sldId id="275" r:id="rId16"/>
    <p:sldId id="276" r:id="rId17"/>
    <p:sldId id="374" r:id="rId18"/>
    <p:sldId id="277" r:id="rId19"/>
    <p:sldId id="283" r:id="rId20"/>
    <p:sldId id="278" r:id="rId21"/>
    <p:sldId id="279" r:id="rId22"/>
    <p:sldId id="280" r:id="rId23"/>
    <p:sldId id="282" r:id="rId24"/>
    <p:sldId id="375" r:id="rId25"/>
    <p:sldId id="284" r:id="rId26"/>
    <p:sldId id="286" r:id="rId27"/>
    <p:sldId id="288" r:id="rId28"/>
    <p:sldId id="376" r:id="rId29"/>
    <p:sldId id="265" r:id="rId30"/>
    <p:sldId id="289" r:id="rId31"/>
    <p:sldId id="290" r:id="rId32"/>
    <p:sldId id="292" r:id="rId33"/>
    <p:sldId id="294" r:id="rId34"/>
    <p:sldId id="296" r:id="rId35"/>
    <p:sldId id="298" r:id="rId36"/>
    <p:sldId id="299" r:id="rId37"/>
    <p:sldId id="306" r:id="rId38"/>
    <p:sldId id="305" r:id="rId39"/>
    <p:sldId id="309" r:id="rId40"/>
    <p:sldId id="307" r:id="rId41"/>
    <p:sldId id="308" r:id="rId42"/>
    <p:sldId id="310" r:id="rId43"/>
    <p:sldId id="313" r:id="rId44"/>
    <p:sldId id="315" r:id="rId45"/>
    <p:sldId id="314" r:id="rId46"/>
    <p:sldId id="316" r:id="rId47"/>
    <p:sldId id="317" r:id="rId48"/>
    <p:sldId id="318" r:id="rId49"/>
    <p:sldId id="319" r:id="rId50"/>
    <p:sldId id="264" r:id="rId51"/>
    <p:sldId id="331" r:id="rId52"/>
    <p:sldId id="332" r:id="rId53"/>
    <p:sldId id="333" r:id="rId54"/>
    <p:sldId id="334" r:id="rId55"/>
    <p:sldId id="335" r:id="rId56"/>
    <p:sldId id="337" r:id="rId57"/>
    <p:sldId id="342" r:id="rId58"/>
    <p:sldId id="338" r:id="rId59"/>
    <p:sldId id="339" r:id="rId60"/>
    <p:sldId id="340" r:id="rId61"/>
    <p:sldId id="377" r:id="rId62"/>
    <p:sldId id="382" r:id="rId63"/>
    <p:sldId id="383" r:id="rId64"/>
    <p:sldId id="384" r:id="rId65"/>
    <p:sldId id="385" r:id="rId66"/>
    <p:sldId id="386" r:id="rId67"/>
    <p:sldId id="387" r:id="rId68"/>
    <p:sldId id="388" r:id="rId69"/>
    <p:sldId id="389" r:id="rId70"/>
    <p:sldId id="390" r:id="rId71"/>
    <p:sldId id="343" r:id="rId72"/>
    <p:sldId id="344" r:id="rId73"/>
    <p:sldId id="346" r:id="rId74"/>
    <p:sldId id="348" r:id="rId75"/>
    <p:sldId id="349" r:id="rId76"/>
    <p:sldId id="350" r:id="rId77"/>
    <p:sldId id="351" r:id="rId78"/>
    <p:sldId id="353" r:id="rId79"/>
    <p:sldId id="352" r:id="rId80"/>
    <p:sldId id="355" r:id="rId81"/>
    <p:sldId id="356" r:id="rId82"/>
    <p:sldId id="358" r:id="rId83"/>
    <p:sldId id="357" r:id="rId84"/>
    <p:sldId id="359" r:id="rId85"/>
    <p:sldId id="360" r:id="rId86"/>
    <p:sldId id="361" r:id="rId87"/>
    <p:sldId id="362" r:id="rId88"/>
    <p:sldId id="363" r:id="rId89"/>
    <p:sldId id="364" r:id="rId90"/>
    <p:sldId id="365" r:id="rId91"/>
    <p:sldId id="366" r:id="rId92"/>
    <p:sldId id="367" r:id="rId93"/>
    <p:sldId id="368" r:id="rId94"/>
    <p:sldId id="369" r:id="rId95"/>
    <p:sldId id="266" r:id="rId96"/>
    <p:sldId id="370" r:id="rId97"/>
    <p:sldId id="320" r:id="rId98"/>
    <p:sldId id="321" r:id="rId99"/>
    <p:sldId id="322" r:id="rId100"/>
    <p:sldId id="323" r:id="rId101"/>
    <p:sldId id="324" r:id="rId102"/>
    <p:sldId id="326" r:id="rId103"/>
    <p:sldId id="371" r:id="rId104"/>
    <p:sldId id="327" r:id="rId105"/>
    <p:sldId id="328" r:id="rId106"/>
    <p:sldId id="329" r:id="rId107"/>
    <p:sldId id="372" r:id="rId108"/>
    <p:sldId id="373" r:id="rId109"/>
    <p:sldId id="262" r:id="rId110"/>
    <p:sldId id="378" r:id="rId1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CCFFFF"/>
    <a:srgbClr val="660033"/>
    <a:srgbClr val="663300"/>
    <a:srgbClr val="A50021"/>
    <a:srgbClr val="006600"/>
    <a:srgbClr val="000099"/>
    <a:srgbClr val="FFFF99"/>
    <a:srgbClr val="003300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97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E34B3-E818-4BE9-B126-52E90027AACA}" type="datetimeFigureOut">
              <a:rPr lang="cs-CZ" smtClean="0"/>
              <a:pPr/>
              <a:t>8.9.2019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96DBB-6FC2-4892-9C9E-2D1F348CE0D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3172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344C-0FFB-4CA0-9240-4B5DFD64E6F9}" type="datetimeFigureOut">
              <a:rPr lang="cs-CZ" smtClean="0"/>
              <a:pPr/>
              <a:t>8.9.2019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3131-BAB5-4980-A55D-4098E796E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344C-0FFB-4CA0-9240-4B5DFD64E6F9}" type="datetimeFigureOut">
              <a:rPr lang="cs-CZ" smtClean="0"/>
              <a:pPr/>
              <a:t>8.9.2019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3131-BAB5-4980-A55D-4098E796E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344C-0FFB-4CA0-9240-4B5DFD64E6F9}" type="datetimeFigureOut">
              <a:rPr lang="cs-CZ" smtClean="0"/>
              <a:pPr/>
              <a:t>8.9.2019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3131-BAB5-4980-A55D-4098E796E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6C074-1A25-407D-ACEE-B92AA15141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C3F5C-CDB5-4C7F-B12E-81C9543D983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3ED5F-26C3-4D65-848C-9E4DBDBF858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143AC-8541-47C4-A604-145609DD421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344C-0FFB-4CA0-9240-4B5DFD64E6F9}" type="datetimeFigureOut">
              <a:rPr lang="cs-CZ" smtClean="0"/>
              <a:pPr/>
              <a:t>8.9.2019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3131-BAB5-4980-A55D-4098E796E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344C-0FFB-4CA0-9240-4B5DFD64E6F9}" type="datetimeFigureOut">
              <a:rPr lang="cs-CZ" smtClean="0"/>
              <a:pPr/>
              <a:t>8.9.2019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3131-BAB5-4980-A55D-4098E796E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344C-0FFB-4CA0-9240-4B5DFD64E6F9}" type="datetimeFigureOut">
              <a:rPr lang="cs-CZ" smtClean="0"/>
              <a:pPr/>
              <a:t>8.9.2019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3131-BAB5-4980-A55D-4098E796E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344C-0FFB-4CA0-9240-4B5DFD64E6F9}" type="datetimeFigureOut">
              <a:rPr lang="cs-CZ" smtClean="0"/>
              <a:pPr/>
              <a:t>8.9.2019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3131-BAB5-4980-A55D-4098E796E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344C-0FFB-4CA0-9240-4B5DFD64E6F9}" type="datetimeFigureOut">
              <a:rPr lang="cs-CZ" smtClean="0"/>
              <a:pPr/>
              <a:t>8.9.2019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3131-BAB5-4980-A55D-4098E796E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344C-0FFB-4CA0-9240-4B5DFD64E6F9}" type="datetimeFigureOut">
              <a:rPr lang="cs-CZ" smtClean="0"/>
              <a:pPr/>
              <a:t>8.9.2019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3131-BAB5-4980-A55D-4098E796E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344C-0FFB-4CA0-9240-4B5DFD64E6F9}" type="datetimeFigureOut">
              <a:rPr lang="cs-CZ" smtClean="0"/>
              <a:pPr/>
              <a:t>8.9.2019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3131-BAB5-4980-A55D-4098E796E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344C-0FFB-4CA0-9240-4B5DFD64E6F9}" type="datetimeFigureOut">
              <a:rPr lang="cs-CZ" smtClean="0"/>
              <a:pPr/>
              <a:t>8.9.2019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3131-BAB5-4980-A55D-4098E796E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7344C-0FFB-4CA0-9240-4B5DFD64E6F9}" type="datetimeFigureOut">
              <a:rPr lang="cs-CZ" smtClean="0"/>
              <a:pPr/>
              <a:t>8.9.2019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D3131-BAB5-4980-A55D-4098E796EA8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1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5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://microbewiki.kenyon.edu/images/4/4f/ColorLM.jpg" TargetMode="Externa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g"/><Relationship Id="rId4" Type="http://schemas.openxmlformats.org/officeDocument/2006/relationships/image" Target="../media/image143.jp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png"/><Relationship Id="rId4" Type="http://schemas.openxmlformats.org/officeDocument/2006/relationships/image" Target="../media/image16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1.png"/><Relationship Id="rId5" Type="http://schemas.openxmlformats.org/officeDocument/2006/relationships/image" Target="../media/image169.png"/><Relationship Id="rId4" Type="http://schemas.openxmlformats.org/officeDocument/2006/relationships/oleObject" Target="../embeddings/oleObject2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9" b="3800"/>
          <a:stretch/>
        </p:blipFill>
        <p:spPr>
          <a:xfrm>
            <a:off x="-25840" y="0"/>
            <a:ext cx="9196974" cy="6858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846746" y="214290"/>
            <a:ext cx="7417415" cy="6647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Century Gothic" pitchFamily="34" charset="0"/>
              </a:rPr>
              <a:t>ZOOLOGIE BEZOBRATLÝCH</a:t>
            </a:r>
          </a:p>
          <a:p>
            <a:pPr algn="ctr"/>
            <a:r>
              <a:rPr lang="cs-CZ" sz="4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Century Gothic" pitchFamily="34" charset="0"/>
              </a:rPr>
              <a:t>A JEDNOBUNĚČNÝCH</a:t>
            </a:r>
          </a:p>
          <a:p>
            <a:pPr algn="ctr"/>
            <a:endParaRPr lang="cs-CZ" sz="2000" dirty="0" smtClean="0">
              <a:latin typeface="Century Gothic" pitchFamily="34" charset="0"/>
            </a:endParaRPr>
          </a:p>
          <a:p>
            <a:pPr algn="ctr"/>
            <a:endParaRPr lang="cs-CZ" sz="2000" dirty="0">
              <a:latin typeface="Century Gothic" pitchFamily="34" charset="0"/>
            </a:endParaRPr>
          </a:p>
          <a:p>
            <a:pPr algn="ctr"/>
            <a:endParaRPr lang="cs-CZ" sz="2000" dirty="0" smtClean="0">
              <a:latin typeface="Century Gothic" pitchFamily="34" charset="0"/>
            </a:endParaRPr>
          </a:p>
          <a:p>
            <a:pPr algn="ctr"/>
            <a:endParaRPr lang="cs-CZ" sz="2000" dirty="0">
              <a:latin typeface="Century Gothic" pitchFamily="34" charset="0"/>
            </a:endParaRPr>
          </a:p>
          <a:p>
            <a:pPr algn="ctr"/>
            <a:endParaRPr lang="cs-CZ" sz="2000" dirty="0" smtClean="0">
              <a:latin typeface="Century Gothic" pitchFamily="34" charset="0"/>
            </a:endParaRPr>
          </a:p>
          <a:p>
            <a:pPr algn="ctr"/>
            <a:endParaRPr lang="cs-CZ" sz="2000" dirty="0">
              <a:latin typeface="Century Gothic" pitchFamily="34" charset="0"/>
            </a:endParaRPr>
          </a:p>
          <a:p>
            <a:pPr algn="ctr"/>
            <a:endParaRPr lang="cs-CZ" sz="2000" dirty="0" smtClean="0">
              <a:latin typeface="Century Gothic" pitchFamily="34" charset="0"/>
            </a:endParaRPr>
          </a:p>
          <a:p>
            <a:pPr algn="ctr"/>
            <a:endParaRPr lang="cs-CZ" sz="2000" dirty="0">
              <a:latin typeface="Century Gothic" pitchFamily="34" charset="0"/>
            </a:endParaRPr>
          </a:p>
          <a:p>
            <a:pPr algn="ctr"/>
            <a:endParaRPr lang="cs-CZ" sz="2000" dirty="0" smtClean="0">
              <a:latin typeface="Century Gothic" pitchFamily="34" charset="0"/>
            </a:endParaRPr>
          </a:p>
          <a:p>
            <a:pPr algn="ctr"/>
            <a:endParaRPr lang="cs-CZ" sz="2000" dirty="0">
              <a:latin typeface="Century Gothic" pitchFamily="34" charset="0"/>
            </a:endParaRPr>
          </a:p>
          <a:p>
            <a:pPr algn="ctr"/>
            <a:endParaRPr lang="cs-CZ" sz="2000" dirty="0" smtClean="0">
              <a:latin typeface="Century Gothic" pitchFamily="34" charset="0"/>
            </a:endParaRPr>
          </a:p>
          <a:p>
            <a:pPr algn="ctr"/>
            <a:endParaRPr lang="cs-CZ" sz="2000" dirty="0">
              <a:latin typeface="Century Gothic" pitchFamily="34" charset="0"/>
            </a:endParaRPr>
          </a:p>
          <a:p>
            <a:pPr algn="ctr"/>
            <a:endParaRPr lang="cs-CZ" sz="2000" dirty="0" smtClean="0">
              <a:latin typeface="Century Gothic" pitchFamily="34" charset="0"/>
            </a:endParaRPr>
          </a:p>
          <a:p>
            <a:pPr algn="ctr"/>
            <a:endParaRPr lang="cs-CZ" sz="2000" dirty="0">
              <a:latin typeface="Century Gothic" pitchFamily="34" charset="0"/>
            </a:endParaRPr>
          </a:p>
          <a:p>
            <a:pPr algn="ctr"/>
            <a:endParaRPr lang="cs-CZ" sz="2000" dirty="0" smtClean="0">
              <a:latin typeface="Century Gothic" pitchFamily="34" charset="0"/>
            </a:endParaRPr>
          </a:p>
          <a:p>
            <a:pPr algn="ctr"/>
            <a:endParaRPr lang="cs-CZ" sz="2000" dirty="0" smtClean="0">
              <a:latin typeface="Century Gothic" pitchFamily="34" charset="0"/>
            </a:endParaRPr>
          </a:p>
          <a:p>
            <a:pPr algn="ctr"/>
            <a:r>
              <a:rPr lang="cs-CZ" dirty="0" smtClean="0">
                <a:latin typeface="Century Gothic" pitchFamily="34" charset="0"/>
              </a:rPr>
              <a:t>Prof. Lubomír </a:t>
            </a:r>
            <a:r>
              <a:rPr lang="cs-CZ" dirty="0" err="1" smtClean="0">
                <a:latin typeface="Century Gothic" pitchFamily="34" charset="0"/>
              </a:rPr>
              <a:t>Hanel</a:t>
            </a:r>
            <a:r>
              <a:rPr lang="cs-CZ" dirty="0" smtClean="0">
                <a:latin typeface="Century Gothic" pitchFamily="34" charset="0"/>
              </a:rPr>
              <a:t> a Mgr. Dagmar Říhová, </a:t>
            </a:r>
            <a:r>
              <a:rPr lang="cs-CZ" dirty="0" err="1" smtClean="0">
                <a:latin typeface="Century Gothic" pitchFamily="34" charset="0"/>
              </a:rPr>
              <a:t>Ph.D</a:t>
            </a:r>
            <a:r>
              <a:rPr lang="cs-CZ" dirty="0" smtClean="0">
                <a:latin typeface="Century Gothic" pitchFamily="34" charset="0"/>
              </a:rPr>
              <a:t>.</a:t>
            </a:r>
            <a:endParaRPr lang="cs-CZ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6214" y="272960"/>
            <a:ext cx="850112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000099"/>
                </a:solidFill>
                <a:latin typeface="Century Gothic" pitchFamily="34" charset="0"/>
              </a:rPr>
              <a:t>PROBÍRANÍ MĚŇAVKOVCI</a:t>
            </a:r>
          </a:p>
          <a:p>
            <a:pPr algn="ctr"/>
            <a:endParaRPr lang="cs-CZ" dirty="0" smtClean="0">
              <a:latin typeface="Century Gothic" pitchFamily="34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cs-CZ" sz="2800" dirty="0" smtClean="0">
                <a:latin typeface="Century Gothic" pitchFamily="34" charset="0"/>
              </a:rPr>
              <a:t> měňavka velká (</a:t>
            </a:r>
            <a:r>
              <a:rPr lang="cs-CZ" sz="2800" i="1" dirty="0" err="1" smtClean="0">
                <a:latin typeface="Century Gothic" pitchFamily="34" charset="0"/>
              </a:rPr>
              <a:t>Amoeba</a:t>
            </a:r>
            <a:r>
              <a:rPr lang="cs-CZ" sz="2800" i="1" dirty="0" smtClean="0">
                <a:latin typeface="Century Gothic" pitchFamily="34" charset="0"/>
              </a:rPr>
              <a:t> proteus</a:t>
            </a:r>
            <a:r>
              <a:rPr lang="cs-CZ" sz="2800" dirty="0" smtClean="0">
                <a:latin typeface="Century Gothic" pitchFamily="34" charset="0"/>
              </a:rPr>
              <a:t>)</a:t>
            </a:r>
          </a:p>
          <a:p>
            <a:pPr algn="ctr">
              <a:buFont typeface="Arial" pitchFamily="34" charset="0"/>
              <a:buChar char="•"/>
            </a:pPr>
            <a:r>
              <a:rPr lang="cs-CZ" sz="2800" dirty="0" smtClean="0">
                <a:latin typeface="Century Gothic" pitchFamily="34" charset="0"/>
              </a:rPr>
              <a:t> </a:t>
            </a:r>
            <a:r>
              <a:rPr lang="cs-CZ" sz="2800" b="1" dirty="0" err="1" smtClean="0">
                <a:latin typeface="Century Gothic" pitchFamily="34" charset="0"/>
              </a:rPr>
              <a:t>krytenky</a:t>
            </a:r>
            <a:r>
              <a:rPr lang="cs-CZ" sz="2800" dirty="0" smtClean="0">
                <a:latin typeface="Century Gothic" pitchFamily="34" charset="0"/>
              </a:rPr>
              <a:t>: </a:t>
            </a:r>
            <a:r>
              <a:rPr lang="cs-CZ" sz="2800" dirty="0" err="1" smtClean="0">
                <a:latin typeface="Century Gothic" pitchFamily="34" charset="0"/>
              </a:rPr>
              <a:t>štítovka</a:t>
            </a:r>
            <a:r>
              <a:rPr lang="cs-CZ" sz="2800" dirty="0" smtClean="0">
                <a:latin typeface="Century Gothic" pitchFamily="34" charset="0"/>
              </a:rPr>
              <a:t>, </a:t>
            </a:r>
            <a:r>
              <a:rPr lang="cs-CZ" sz="2800" dirty="0" err="1" smtClean="0">
                <a:latin typeface="Century Gothic" pitchFamily="34" charset="0"/>
              </a:rPr>
              <a:t>trnatka</a:t>
            </a:r>
            <a:r>
              <a:rPr lang="cs-CZ" sz="2800" dirty="0" smtClean="0">
                <a:latin typeface="Century Gothic" pitchFamily="34" charset="0"/>
              </a:rPr>
              <a:t>, </a:t>
            </a:r>
            <a:r>
              <a:rPr lang="cs-CZ" sz="2800" dirty="0" err="1" smtClean="0">
                <a:latin typeface="Century Gothic" pitchFamily="34" charset="0"/>
              </a:rPr>
              <a:t>zdobenka</a:t>
            </a:r>
            <a:r>
              <a:rPr lang="cs-CZ" sz="2800" dirty="0" smtClean="0">
                <a:latin typeface="Century Gothic" pitchFamily="34" charset="0"/>
              </a:rPr>
              <a:t> a </a:t>
            </a:r>
            <a:r>
              <a:rPr lang="cs-CZ" sz="2800" dirty="0" err="1" smtClean="0">
                <a:latin typeface="Century Gothic" pitchFamily="34" charset="0"/>
              </a:rPr>
              <a:t>rozlitka</a:t>
            </a:r>
            <a:endParaRPr lang="cs-CZ" sz="2800" dirty="0" smtClean="0">
              <a:latin typeface="Century Gothic" pitchFamily="34" charset="0"/>
            </a:endParaRPr>
          </a:p>
          <a:p>
            <a:pPr algn="ctr">
              <a:buFont typeface="Arial" pitchFamily="34" charset="0"/>
              <a:buChar char="•"/>
            </a:pPr>
            <a:endParaRPr lang="cs-CZ" sz="2000" dirty="0" smtClean="0">
              <a:latin typeface="Century Gothic" pitchFamily="34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cs-CZ" sz="2800" dirty="0" smtClean="0">
                <a:latin typeface="Century Gothic" pitchFamily="34" charset="0"/>
              </a:rPr>
              <a:t> </a:t>
            </a:r>
            <a:r>
              <a:rPr lang="cs-CZ" sz="2800" b="1" dirty="0" smtClean="0">
                <a:latin typeface="Century Gothic" pitchFamily="34" charset="0"/>
              </a:rPr>
              <a:t>hlenky</a:t>
            </a:r>
            <a:r>
              <a:rPr lang="cs-CZ" sz="2800" dirty="0" smtClean="0">
                <a:latin typeface="Century Gothic" pitchFamily="34" charset="0"/>
              </a:rPr>
              <a:t>: </a:t>
            </a:r>
            <a:r>
              <a:rPr lang="cs-CZ" sz="2800" dirty="0" err="1" smtClean="0">
                <a:latin typeface="Century Gothic" pitchFamily="34" charset="0"/>
              </a:rPr>
              <a:t>pýchavička</a:t>
            </a:r>
            <a:r>
              <a:rPr lang="cs-CZ" sz="2800" dirty="0" smtClean="0">
                <a:latin typeface="Century Gothic" pitchFamily="34" charset="0"/>
              </a:rPr>
              <a:t> vlčí mléko (</a:t>
            </a:r>
            <a:r>
              <a:rPr lang="cs-CZ" sz="2800" i="1" dirty="0" err="1" smtClean="0">
                <a:latin typeface="Century Gothic" pitchFamily="34" charset="0"/>
              </a:rPr>
              <a:t>Lycogala</a:t>
            </a:r>
            <a:r>
              <a:rPr lang="cs-CZ" sz="2800" i="1" dirty="0" smtClean="0">
                <a:latin typeface="Century Gothic" pitchFamily="34" charset="0"/>
              </a:rPr>
              <a:t> </a:t>
            </a:r>
            <a:r>
              <a:rPr lang="cs-CZ" sz="2800" i="1" dirty="0" err="1" smtClean="0">
                <a:latin typeface="Century Gothic" pitchFamily="34" charset="0"/>
              </a:rPr>
              <a:t>epidendrum</a:t>
            </a:r>
            <a:r>
              <a:rPr lang="cs-CZ" sz="2800" dirty="0" smtClean="0">
                <a:latin typeface="Century Gothic" pitchFamily="34" charset="0"/>
              </a:rPr>
              <a:t>) a pazderek (</a:t>
            </a:r>
            <a:r>
              <a:rPr lang="cs-CZ" sz="2800" i="1" dirty="0" err="1" smtClean="0">
                <a:latin typeface="Century Gothic" pitchFamily="34" charset="0"/>
              </a:rPr>
              <a:t>Stemonitis</a:t>
            </a:r>
            <a:r>
              <a:rPr lang="cs-CZ" sz="2800" dirty="0" smtClean="0">
                <a:latin typeface="Century Gothic" pitchFamily="34" charset="0"/>
              </a:rPr>
              <a:t> </a:t>
            </a:r>
            <a:r>
              <a:rPr lang="cs-CZ" sz="2800" dirty="0" err="1" smtClean="0">
                <a:latin typeface="Century Gothic" pitchFamily="34" charset="0"/>
              </a:rPr>
              <a:t>sp</a:t>
            </a:r>
            <a:r>
              <a:rPr lang="cs-CZ" sz="2800" dirty="0" smtClean="0">
                <a:latin typeface="Century Gothic" pitchFamily="34" charset="0"/>
              </a:rPr>
              <a:t>.)</a:t>
            </a:r>
          </a:p>
          <a:p>
            <a:pPr algn="ctr">
              <a:buFont typeface="Arial" pitchFamily="34" charset="0"/>
              <a:buChar char="•"/>
            </a:pPr>
            <a:endParaRPr lang="cs-CZ" sz="2000" dirty="0" smtClean="0">
              <a:latin typeface="Century Gothic" pitchFamily="34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cs-CZ" sz="2800" dirty="0" smtClean="0">
                <a:latin typeface="Century Gothic" pitchFamily="34" charset="0"/>
              </a:rPr>
              <a:t> parazitické měňavky rodu </a:t>
            </a:r>
            <a:r>
              <a:rPr lang="cs-CZ" sz="2800" i="1" dirty="0" err="1" smtClean="0">
                <a:latin typeface="Century Gothic" pitchFamily="34" charset="0"/>
              </a:rPr>
              <a:t>Acanthamoeba</a:t>
            </a:r>
            <a:endParaRPr lang="cs-CZ" sz="2800" i="1" dirty="0" smtClean="0">
              <a:latin typeface="Century Gothic" pitchFamily="34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cs-CZ" sz="2800" dirty="0" smtClean="0">
                <a:latin typeface="Century Gothic" pitchFamily="34" charset="0"/>
              </a:rPr>
              <a:t> </a:t>
            </a:r>
            <a:r>
              <a:rPr lang="cs-CZ" sz="2800" i="1" dirty="0" err="1" smtClean="0">
                <a:latin typeface="Century Gothic" pitchFamily="34" charset="0"/>
              </a:rPr>
              <a:t>Entamoeba</a:t>
            </a:r>
            <a:r>
              <a:rPr lang="cs-CZ" sz="2800" i="1" dirty="0" smtClean="0">
                <a:latin typeface="Century Gothic" pitchFamily="34" charset="0"/>
              </a:rPr>
              <a:t> </a:t>
            </a:r>
            <a:r>
              <a:rPr lang="cs-CZ" sz="2800" i="1" dirty="0" err="1" smtClean="0">
                <a:latin typeface="Century Gothic" pitchFamily="34" charset="0"/>
              </a:rPr>
              <a:t>histolytica</a:t>
            </a:r>
            <a:endParaRPr lang="cs-CZ" sz="2800" i="1" dirty="0">
              <a:latin typeface="Century Gothic" pitchFamily="34" charset="0"/>
            </a:endParaRPr>
          </a:p>
        </p:txBody>
      </p:sp>
      <p:pic>
        <p:nvPicPr>
          <p:cNvPr id="3" name="Obrázek 6" descr="amoeba_proteus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2521" y="4421072"/>
            <a:ext cx="1538893" cy="22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9" descr="arcella_bocn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2442" y="4439568"/>
            <a:ext cx="1775454" cy="22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7" descr="Stemonites_fusca.jpg"/>
          <p:cNvPicPr>
            <a:picLocks noChangeAspect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3843368" y="4429132"/>
            <a:ext cx="2292325" cy="22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Acanth%20trop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76061" y="4429132"/>
            <a:ext cx="2629012" cy="22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ovéPole 1"/>
          <p:cNvSpPr txBox="1">
            <a:spLocks noChangeArrowheads="1"/>
          </p:cNvSpPr>
          <p:nvPr/>
        </p:nvSpPr>
        <p:spPr bwMode="auto">
          <a:xfrm>
            <a:off x="129536" y="141265"/>
            <a:ext cx="8885268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3600" dirty="0">
                <a:solidFill>
                  <a:srgbClr val="000099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cs-CZ" sz="3600" dirty="0" err="1">
                <a:solidFill>
                  <a:srgbClr val="000099"/>
                </a:solidFill>
                <a:latin typeface="Century Gothic" pitchFamily="34" charset="0"/>
                <a:cs typeface="Arial" pitchFamily="34" charset="0"/>
              </a:rPr>
              <a:t>Hmyzomorky</a:t>
            </a:r>
            <a:r>
              <a:rPr lang="cs-CZ" sz="3600" dirty="0">
                <a:solidFill>
                  <a:srgbClr val="000099"/>
                </a:solidFill>
                <a:latin typeface="Century Gothic" pitchFamily="34" charset="0"/>
                <a:cs typeface="Arial" pitchFamily="34" charset="0"/>
              </a:rPr>
              <a:t> (</a:t>
            </a:r>
            <a:r>
              <a:rPr lang="cs-CZ" sz="3600" dirty="0" err="1">
                <a:solidFill>
                  <a:srgbClr val="000099"/>
                </a:solidFill>
                <a:latin typeface="Century Gothic" pitchFamily="34" charset="0"/>
                <a:cs typeface="Arial" pitchFamily="34" charset="0"/>
              </a:rPr>
              <a:t>Microsporidia</a:t>
            </a:r>
            <a:r>
              <a:rPr lang="cs-CZ" sz="3600" dirty="0">
                <a:solidFill>
                  <a:srgbClr val="000099"/>
                </a:solidFill>
                <a:latin typeface="Century Gothic" pitchFamily="34" charset="0"/>
                <a:cs typeface="Arial" pitchFamily="34" charset="0"/>
              </a:rPr>
              <a:t>)</a:t>
            </a:r>
          </a:p>
          <a:p>
            <a:pPr eaLnBrk="1" hangingPunct="1">
              <a:defRPr/>
            </a:pPr>
            <a:endParaRPr lang="cs-CZ" sz="800" dirty="0">
              <a:latin typeface="Century Gothic" pitchFamily="34" charset="0"/>
              <a:cs typeface="Arial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000" dirty="0">
                <a:latin typeface="Century Gothic" pitchFamily="34" charset="0"/>
                <a:cs typeface="Arial" pitchFamily="34" charset="0"/>
              </a:rPr>
              <a:t> obligátní intracelulární </a:t>
            </a:r>
            <a:r>
              <a:rPr lang="cs-CZ" sz="2000" b="1" dirty="0">
                <a:latin typeface="Century Gothic" pitchFamily="34" charset="0"/>
                <a:cs typeface="Arial" pitchFamily="34" charset="0"/>
              </a:rPr>
              <a:t>paraziti</a:t>
            </a:r>
            <a:r>
              <a:rPr lang="cs-CZ" sz="2000" dirty="0">
                <a:latin typeface="Century Gothic" pitchFamily="34" charset="0"/>
                <a:cs typeface="Arial" pitchFamily="34" charset="0"/>
              </a:rPr>
              <a:t> různých živočichů (</a:t>
            </a:r>
            <a:r>
              <a:rPr lang="cs-CZ" sz="2000" dirty="0" smtClean="0">
                <a:latin typeface="Century Gothic" pitchFamily="34" charset="0"/>
                <a:cs typeface="Arial" pitchFamily="34" charset="0"/>
              </a:rPr>
              <a:t>hmyz, korýši i </a:t>
            </a:r>
            <a:r>
              <a:rPr lang="cs-CZ" sz="2000" dirty="0">
                <a:latin typeface="Century Gothic" pitchFamily="34" charset="0"/>
                <a:cs typeface="Arial" pitchFamily="34" charset="0"/>
              </a:rPr>
              <a:t>ryby</a:t>
            </a:r>
            <a:r>
              <a:rPr lang="cs-CZ" sz="2000" dirty="0" smtClean="0">
                <a:latin typeface="Century Gothic" pitchFamily="34" charset="0"/>
                <a:cs typeface="Arial" pitchFamily="34" charset="0"/>
              </a:rPr>
              <a:t>)</a:t>
            </a:r>
            <a:endParaRPr lang="cs-CZ" sz="2000" dirty="0">
              <a:latin typeface="Century Gothic" pitchFamily="34" charset="0"/>
              <a:cs typeface="Arial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000" dirty="0">
                <a:latin typeface="Century Gothic" pitchFamily="34" charset="0"/>
                <a:cs typeface="Arial" pitchFamily="34" charset="0"/>
              </a:rPr>
              <a:t> tvoří odolné </a:t>
            </a:r>
            <a:r>
              <a:rPr lang="cs-CZ" sz="2000" b="1" dirty="0">
                <a:latin typeface="Century Gothic" pitchFamily="34" charset="0"/>
                <a:cs typeface="Arial" pitchFamily="34" charset="0"/>
              </a:rPr>
              <a:t>spory</a:t>
            </a:r>
            <a:r>
              <a:rPr lang="cs-CZ" sz="2000" dirty="0">
                <a:latin typeface="Century Gothic" pitchFamily="34" charset="0"/>
                <a:cs typeface="Arial" pitchFamily="34" charset="0"/>
              </a:rPr>
              <a:t> schopné přežít několik let ve vnějším prostředí </a:t>
            </a:r>
            <a:endParaRPr lang="cs-CZ" sz="1600" dirty="0">
              <a:latin typeface="Century Gothic" pitchFamily="34" charset="0"/>
              <a:cs typeface="Arial" pitchFamily="34" charset="0"/>
            </a:endParaRPr>
          </a:p>
          <a:p>
            <a:pPr eaLnBrk="1" hangingPunct="1">
              <a:defRPr/>
            </a:pPr>
            <a:endParaRPr lang="cs-CZ" sz="600" dirty="0">
              <a:latin typeface="Century Gothic" pitchFamily="34" charset="0"/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  <a:cs typeface="Arial" pitchFamily="34" charset="0"/>
              </a:rPr>
              <a:t> infekční stádium: </a:t>
            </a:r>
            <a:r>
              <a:rPr lang="cs-CZ" sz="2000" b="1" dirty="0">
                <a:latin typeface="Century Gothic" pitchFamily="34" charset="0"/>
                <a:cs typeface="Arial" pitchFamily="34" charset="0"/>
              </a:rPr>
              <a:t>spora</a:t>
            </a:r>
            <a:r>
              <a:rPr lang="cs-CZ" sz="2000" dirty="0">
                <a:latin typeface="Century Gothic" pitchFamily="34" charset="0"/>
                <a:cs typeface="Arial" pitchFamily="34" charset="0"/>
              </a:rPr>
              <a:t> s dlouhou injekční trubicí (</a:t>
            </a:r>
            <a:r>
              <a:rPr lang="cs-CZ" sz="2000" b="1" dirty="0">
                <a:latin typeface="Century Gothic" pitchFamily="34" charset="0"/>
                <a:cs typeface="Arial" pitchFamily="34" charset="0"/>
              </a:rPr>
              <a:t>pólové vlákno</a:t>
            </a:r>
            <a:r>
              <a:rPr lang="cs-CZ" sz="2000" dirty="0">
                <a:latin typeface="Century Gothic" pitchFamily="34" charset="0"/>
                <a:cs typeface="Arial" pitchFamily="34" charset="0"/>
              </a:rPr>
              <a:t>), </a:t>
            </a:r>
            <a:endParaRPr lang="cs-CZ" sz="2000" dirty="0" smtClean="0">
              <a:latin typeface="Century Gothic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cs-CZ" sz="2000" dirty="0" smtClean="0">
                <a:latin typeface="Century Gothic" pitchFamily="34" charset="0"/>
                <a:cs typeface="Arial" pitchFamily="34" charset="0"/>
              </a:rPr>
              <a:t>  kterou </a:t>
            </a:r>
            <a:r>
              <a:rPr lang="cs-CZ" sz="2000" dirty="0">
                <a:latin typeface="Century Gothic" pitchFamily="34" charset="0"/>
                <a:cs typeface="Arial" pitchFamily="34" charset="0"/>
              </a:rPr>
              <a:t>je </a:t>
            </a:r>
            <a:r>
              <a:rPr lang="cs-CZ" sz="2000" dirty="0" smtClean="0">
                <a:latin typeface="Century Gothic" pitchFamily="34" charset="0"/>
                <a:cs typeface="Arial" pitchFamily="34" charset="0"/>
              </a:rPr>
              <a:t> zárodek </a:t>
            </a:r>
            <a:r>
              <a:rPr lang="cs-CZ" sz="2000" dirty="0">
                <a:latin typeface="Century Gothic" pitchFamily="34" charset="0"/>
                <a:cs typeface="Arial" pitchFamily="34" charset="0"/>
              </a:rPr>
              <a:t>injikován přímo do hostitelské buňky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 smtClean="0">
                <a:latin typeface="Century Gothic" pitchFamily="34" charset="0"/>
                <a:cs typeface="Arial" pitchFamily="34" charset="0"/>
              </a:rPr>
              <a:t> jsou </a:t>
            </a:r>
            <a:r>
              <a:rPr lang="cs-CZ" sz="2000" dirty="0">
                <a:latin typeface="Century Gothic" pitchFamily="34" charset="0"/>
                <a:cs typeface="Arial" pitchFamily="34" charset="0"/>
              </a:rPr>
              <a:t>v přímém kontaktu s cytoplasmou </a:t>
            </a:r>
            <a:r>
              <a:rPr lang="cs-CZ" sz="2000" dirty="0" smtClean="0">
                <a:latin typeface="Century Gothic" pitchFamily="34" charset="0"/>
                <a:cs typeface="Arial" pitchFamily="34" charset="0"/>
              </a:rPr>
              <a:t>hostitele</a:t>
            </a:r>
            <a:endParaRPr lang="cs-CZ" sz="2000" dirty="0"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7171" name="Obrázek 2" descr="Microsporodie_spor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2942582"/>
            <a:ext cx="5163315" cy="376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Obrázek 3" descr="spora_mikroskopicky_snime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4150" y="2792413"/>
            <a:ext cx="3770313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2" descr="Nosema_api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079523"/>
            <a:ext cx="8424863" cy="570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ovéPole 3"/>
          <p:cNvSpPr txBox="1">
            <a:spLocks noChangeArrowheads="1"/>
          </p:cNvSpPr>
          <p:nvPr/>
        </p:nvSpPr>
        <p:spPr bwMode="auto">
          <a:xfrm>
            <a:off x="2978951" y="92406"/>
            <a:ext cx="3134191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altLang="cs-CZ" sz="2600" dirty="0" err="1">
                <a:latin typeface="Century Gothic" pitchFamily="34" charset="0"/>
                <a:cs typeface="Arial" charset="0"/>
              </a:rPr>
              <a:t>Hmyzomorka</a:t>
            </a:r>
            <a:r>
              <a:rPr lang="cs-CZ" altLang="cs-CZ" sz="2600" dirty="0">
                <a:latin typeface="Century Gothic" pitchFamily="34" charset="0"/>
                <a:cs typeface="Arial" charset="0"/>
              </a:rPr>
              <a:t> </a:t>
            </a:r>
            <a:r>
              <a:rPr lang="cs-CZ" altLang="cs-CZ" sz="2600" dirty="0" smtClean="0">
                <a:latin typeface="Century Gothic" pitchFamily="34" charset="0"/>
                <a:cs typeface="Arial" charset="0"/>
              </a:rPr>
              <a:t>včelí</a:t>
            </a:r>
          </a:p>
          <a:p>
            <a:pPr algn="ctr" eaLnBrk="1" hangingPunct="1"/>
            <a:r>
              <a:rPr lang="cs-CZ" altLang="cs-CZ" sz="2600" dirty="0" smtClean="0">
                <a:latin typeface="Century Gothic" pitchFamily="34" charset="0"/>
                <a:cs typeface="Arial" charset="0"/>
              </a:rPr>
              <a:t>(</a:t>
            </a:r>
            <a:r>
              <a:rPr lang="cs-CZ" altLang="cs-CZ" sz="2600" i="1" dirty="0" err="1" smtClean="0">
                <a:latin typeface="Century Gothic" pitchFamily="34" charset="0"/>
                <a:cs typeface="Arial" charset="0"/>
              </a:rPr>
              <a:t>Nosema</a:t>
            </a:r>
            <a:r>
              <a:rPr lang="cs-CZ" altLang="cs-CZ" sz="2600" i="1" dirty="0" smtClean="0">
                <a:latin typeface="Century Gothic" pitchFamily="34" charset="0"/>
                <a:cs typeface="Arial" charset="0"/>
              </a:rPr>
              <a:t> </a:t>
            </a:r>
            <a:r>
              <a:rPr lang="cs-CZ" altLang="cs-CZ" sz="2600" i="1" dirty="0" err="1">
                <a:latin typeface="Century Gothic" pitchFamily="34" charset="0"/>
                <a:cs typeface="Arial" charset="0"/>
              </a:rPr>
              <a:t>apis</a:t>
            </a:r>
            <a:r>
              <a:rPr lang="cs-CZ" altLang="cs-CZ" sz="2600" dirty="0">
                <a:latin typeface="Century Gothic" pitchFamily="34" charset="0"/>
                <a:cs typeface="Arial" charset="0"/>
              </a:rPr>
              <a:t>)</a:t>
            </a:r>
          </a:p>
        </p:txBody>
      </p:sp>
      <p:pic>
        <p:nvPicPr>
          <p:cNvPr id="8196" name="Picture 8" descr="mellifera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50" y="74613"/>
            <a:ext cx="18383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" descr="nosema_franc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94550" y="74613"/>
            <a:ext cx="187007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ovéPole 1"/>
          <p:cNvSpPr txBox="1">
            <a:spLocks noChangeArrowheads="1"/>
          </p:cNvSpPr>
          <p:nvPr/>
        </p:nvSpPr>
        <p:spPr bwMode="auto">
          <a:xfrm>
            <a:off x="279400" y="115888"/>
            <a:ext cx="8650318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 sz="3600" dirty="0">
                <a:latin typeface="Century Gothic" pitchFamily="34" charset="0"/>
                <a:cs typeface="Arial" charset="0"/>
              </a:rPr>
              <a:t> </a:t>
            </a:r>
            <a:r>
              <a:rPr lang="cs-CZ" altLang="cs-CZ" sz="4800" dirty="0">
                <a:solidFill>
                  <a:srgbClr val="333300"/>
                </a:solidFill>
                <a:latin typeface="Century Gothic" pitchFamily="34" charset="0"/>
                <a:cs typeface="Arial" charset="0"/>
              </a:rPr>
              <a:t>HOLOZOA</a:t>
            </a:r>
          </a:p>
          <a:p>
            <a:pPr eaLnBrk="1" hangingPunct="1"/>
            <a:endParaRPr lang="cs-CZ" altLang="cs-CZ" sz="800" dirty="0">
              <a:latin typeface="Century Gothic" pitchFamily="34" charset="0"/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cs-CZ" altLang="cs-CZ" sz="2200" dirty="0">
                <a:latin typeface="Century Gothic" pitchFamily="34" charset="0"/>
                <a:cs typeface="Arial" charset="0"/>
              </a:rPr>
              <a:t> živočichové a jejich nejbližší jednobuněční 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příbuzní</a:t>
            </a:r>
          </a:p>
          <a:p>
            <a:pPr eaLnBrk="1" hangingPunct="1">
              <a:buFontTx/>
              <a:buChar char="•"/>
            </a:pPr>
            <a:endParaRPr lang="cs-CZ" altLang="cs-CZ" sz="1400" dirty="0">
              <a:latin typeface="Century Gothic" pitchFamily="34" charset="0"/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cs-CZ" altLang="cs-CZ" sz="2200" dirty="0">
                <a:latin typeface="Century Gothic" pitchFamily="34" charset="0"/>
                <a:cs typeface="Arial" charset="0"/>
              </a:rPr>
              <a:t> </a:t>
            </a:r>
            <a:r>
              <a:rPr lang="cs-CZ" altLang="cs-CZ" sz="2200" b="1" dirty="0" err="1" smtClean="0">
                <a:solidFill>
                  <a:srgbClr val="333300"/>
                </a:solidFill>
                <a:latin typeface="Century Gothic" pitchFamily="34" charset="0"/>
                <a:cs typeface="Arial" charset="0"/>
              </a:rPr>
              <a:t>trubénky</a:t>
            </a:r>
            <a:r>
              <a:rPr lang="cs-CZ" altLang="cs-CZ" sz="2200" dirty="0">
                <a:latin typeface="Century Gothic" pitchFamily="34" charset="0"/>
                <a:cs typeface="Arial" charset="0"/>
              </a:rPr>
              <a:t>, 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podobné </a:t>
            </a:r>
            <a:r>
              <a:rPr lang="cs-CZ" altLang="cs-CZ" sz="2200" dirty="0">
                <a:latin typeface="Century Gothic" pitchFamily="34" charset="0"/>
                <a:cs typeface="Arial" charset="0"/>
              </a:rPr>
              <a:t>límečkovým buňkám houbovců</a:t>
            </a:r>
          </a:p>
          <a:p>
            <a:pPr eaLnBrk="1" hangingPunct="1">
              <a:buFontTx/>
              <a:buChar char="•"/>
            </a:pPr>
            <a:r>
              <a:rPr lang="cs-CZ" altLang="cs-CZ" sz="2200" dirty="0">
                <a:latin typeface="Century Gothic" pitchFamily="34" charset="0"/>
                <a:cs typeface="Arial" charset="0"/>
              </a:rPr>
              <a:t> 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několik jednobuněčných vodních linií </a:t>
            </a:r>
            <a:r>
              <a:rPr lang="cs-CZ" altLang="cs-CZ" sz="2000" dirty="0" smtClean="0">
                <a:latin typeface="Century Gothic" pitchFamily="34" charset="0"/>
                <a:cs typeface="Arial" charset="0"/>
              </a:rPr>
              <a:t>(</a:t>
            </a:r>
            <a:r>
              <a:rPr lang="cs-CZ" altLang="cs-CZ" sz="2000" i="1" dirty="0" smtClean="0">
                <a:latin typeface="Century Gothic" pitchFamily="34" charset="0"/>
                <a:cs typeface="Arial" charset="0"/>
              </a:rPr>
              <a:t>Ministeria</a:t>
            </a:r>
            <a:r>
              <a:rPr lang="cs-CZ" altLang="cs-CZ" sz="2000" dirty="0" smtClean="0">
                <a:latin typeface="Century Gothic" pitchFamily="34" charset="0"/>
                <a:cs typeface="Arial" charset="0"/>
              </a:rPr>
              <a:t>, </a:t>
            </a:r>
            <a:r>
              <a:rPr lang="cs-CZ" altLang="cs-CZ" sz="2000" i="1" dirty="0" err="1" smtClean="0">
                <a:latin typeface="Century Gothic" pitchFamily="34" charset="0"/>
                <a:cs typeface="Arial" charset="0"/>
              </a:rPr>
              <a:t>Capsaspora</a:t>
            </a:r>
            <a:r>
              <a:rPr lang="cs-CZ" altLang="cs-CZ" sz="2000" dirty="0" smtClean="0">
                <a:latin typeface="Century Gothic" pitchFamily="34" charset="0"/>
                <a:cs typeface="Arial" charset="0"/>
              </a:rPr>
              <a:t>)</a:t>
            </a:r>
          </a:p>
          <a:p>
            <a:pPr eaLnBrk="1" hangingPunct="1">
              <a:buFontTx/>
              <a:buChar char="•"/>
            </a:pPr>
            <a:endParaRPr lang="cs-CZ" altLang="cs-CZ" sz="1400" dirty="0">
              <a:latin typeface="Century Gothic" pitchFamily="34" charset="0"/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samotní živočichové (Metazoa=</a:t>
            </a:r>
            <a:r>
              <a:rPr lang="cs-CZ" altLang="cs-CZ" sz="2200" dirty="0" err="1" smtClean="0">
                <a:latin typeface="Century Gothic" pitchFamily="34" charset="0"/>
                <a:cs typeface="Arial" charset="0"/>
              </a:rPr>
              <a:t>Animalia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)</a:t>
            </a:r>
            <a:endParaRPr lang="cs-CZ" altLang="cs-CZ" sz="2200" dirty="0">
              <a:latin typeface="Century Gothic" pitchFamily="34" charset="0"/>
              <a:cs typeface="Arial" charset="0"/>
            </a:endParaRPr>
          </a:p>
        </p:txBody>
      </p:sp>
      <p:sp>
        <p:nvSpPr>
          <p:cNvPr id="12294" name="TextovéPole 5"/>
          <p:cNvSpPr txBox="1">
            <a:spLocks noChangeArrowheads="1"/>
          </p:cNvSpPr>
          <p:nvPr/>
        </p:nvSpPr>
        <p:spPr bwMode="auto">
          <a:xfrm>
            <a:off x="4675188" y="2725738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1800" i="1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Capsaspora</a:t>
            </a:r>
          </a:p>
        </p:txBody>
      </p:sp>
      <p:pic>
        <p:nvPicPr>
          <p:cNvPr id="7" name="Obrázek 1" descr="Bicosoeca_petiolat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" y="3115710"/>
            <a:ext cx="5534117" cy="35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6" descr="bombyx_mori_02.jpg"/>
          <p:cNvPicPr>
            <a:picLocks noChangeAspect="1"/>
          </p:cNvPicPr>
          <p:nvPr/>
        </p:nvPicPr>
        <p:blipFill>
          <a:blip r:embed="rId3"/>
          <a:srcRect l="4544" r="8477"/>
          <a:stretch>
            <a:fillRect/>
          </a:stretch>
        </p:blipFill>
        <p:spPr bwMode="auto">
          <a:xfrm>
            <a:off x="4786315" y="3098864"/>
            <a:ext cx="4338151" cy="35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ovéPole 1"/>
          <p:cNvSpPr txBox="1">
            <a:spLocks noChangeArrowheads="1"/>
          </p:cNvSpPr>
          <p:nvPr/>
        </p:nvSpPr>
        <p:spPr bwMode="auto">
          <a:xfrm>
            <a:off x="1645654" y="156500"/>
            <a:ext cx="58384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altLang="cs-CZ" sz="3600" dirty="0">
                <a:latin typeface="Century Gothic" pitchFamily="34" charset="0"/>
                <a:cs typeface="Arial" charset="0"/>
              </a:rPr>
              <a:t>DVĚ </a:t>
            </a:r>
            <a:r>
              <a:rPr lang="cs-CZ" altLang="cs-CZ" sz="3600" dirty="0" smtClean="0">
                <a:latin typeface="Century Gothic" pitchFamily="34" charset="0"/>
                <a:cs typeface="Arial" charset="0"/>
              </a:rPr>
              <a:t>LINIE </a:t>
            </a:r>
            <a:r>
              <a:rPr lang="cs-CZ" altLang="cs-CZ" sz="3600" dirty="0">
                <a:latin typeface="Century Gothic" pitchFamily="34" charset="0"/>
                <a:cs typeface="Arial" charset="0"/>
              </a:rPr>
              <a:t>OPISTHOKONTA</a:t>
            </a:r>
          </a:p>
        </p:txBody>
      </p:sp>
      <p:pic>
        <p:nvPicPr>
          <p:cNvPr id="5123" name="Obrázek 2" descr="Ophisthokonta_systematika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850" y="1389085"/>
            <a:ext cx="873760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ipsa 3"/>
          <p:cNvSpPr/>
          <p:nvPr/>
        </p:nvSpPr>
        <p:spPr>
          <a:xfrm>
            <a:off x="3786182" y="928670"/>
            <a:ext cx="4321175" cy="4500594"/>
          </a:xfrm>
          <a:prstGeom prst="ellipse">
            <a:avLst/>
          </a:prstGeom>
          <a:noFill/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28596" y="6215082"/>
            <a:ext cx="837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663300"/>
                </a:solidFill>
                <a:latin typeface="Century Gothic" pitchFamily="34" charset="0"/>
              </a:rPr>
              <a:t>K HOUBÁM</a:t>
            </a:r>
            <a:r>
              <a:rPr lang="cs-CZ" sz="2800" dirty="0" smtClean="0">
                <a:latin typeface="Century Gothic" pitchFamily="34" charset="0"/>
              </a:rPr>
              <a:t>                                    </a:t>
            </a:r>
            <a:r>
              <a:rPr lang="cs-CZ" sz="2800" dirty="0" smtClean="0">
                <a:solidFill>
                  <a:srgbClr val="A50021"/>
                </a:solidFill>
                <a:latin typeface="Century Gothic" pitchFamily="34" charset="0"/>
              </a:rPr>
              <a:t>K ŽIVOČICHŮM</a:t>
            </a:r>
            <a:endParaRPr lang="cs-CZ" sz="2800" dirty="0">
              <a:solidFill>
                <a:srgbClr val="A50021"/>
              </a:solidFill>
              <a:latin typeface="Century Gothic" pitchFamily="34" charset="0"/>
            </a:endParaRPr>
          </a:p>
        </p:txBody>
      </p:sp>
      <p:sp>
        <p:nvSpPr>
          <p:cNvPr id="6" name="Šipka doprava 5"/>
          <p:cNvSpPr/>
          <p:nvPr/>
        </p:nvSpPr>
        <p:spPr>
          <a:xfrm>
            <a:off x="5240882" y="6315754"/>
            <a:ext cx="714380" cy="35719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 flipH="1">
            <a:off x="2646372" y="6313816"/>
            <a:ext cx="714380" cy="35719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hoanodiagram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" y="3463925"/>
            <a:ext cx="2736850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ovéPole 1"/>
          <p:cNvSpPr txBox="1">
            <a:spLocks noChangeArrowheads="1"/>
          </p:cNvSpPr>
          <p:nvPr/>
        </p:nvSpPr>
        <p:spPr bwMode="auto">
          <a:xfrm>
            <a:off x="225734" y="156402"/>
            <a:ext cx="8659842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cs-CZ" sz="3600" dirty="0">
                <a:latin typeface="Century Gothic" pitchFamily="34" charset="0"/>
                <a:cs typeface="Arial" charset="0"/>
              </a:rPr>
              <a:t> </a:t>
            </a:r>
            <a:r>
              <a:rPr lang="cs-CZ" altLang="cs-CZ" sz="3600" dirty="0">
                <a:solidFill>
                  <a:srgbClr val="990033"/>
                </a:solidFill>
                <a:latin typeface="Century Gothic" pitchFamily="34" charset="0"/>
                <a:cs typeface="Arial" charset="0"/>
              </a:rPr>
              <a:t>TRUBÉNKY (CHOANOZOA</a:t>
            </a:r>
            <a:r>
              <a:rPr lang="cs-CZ" altLang="cs-CZ" sz="3600" dirty="0" smtClean="0">
                <a:solidFill>
                  <a:srgbClr val="990033"/>
                </a:solidFill>
                <a:latin typeface="Century Gothic" pitchFamily="34" charset="0"/>
                <a:cs typeface="Arial" charset="0"/>
              </a:rPr>
              <a:t>)</a:t>
            </a:r>
            <a:r>
              <a:rPr lang="cs-CZ" altLang="cs-CZ" sz="1400" dirty="0" smtClean="0">
                <a:latin typeface="Century Gothic" pitchFamily="34" charset="0"/>
                <a:cs typeface="Arial" charset="0"/>
              </a:rPr>
              <a:t> </a:t>
            </a:r>
            <a:r>
              <a:rPr lang="cs-CZ" altLang="cs-CZ" sz="1600" dirty="0" smtClean="0">
                <a:latin typeface="Century Gothic" pitchFamily="34" charset="0"/>
                <a:cs typeface="Arial" charset="0"/>
              </a:rPr>
              <a:t>límeček – řecky </a:t>
            </a:r>
            <a:r>
              <a:rPr lang="cs-CZ" altLang="cs-CZ" sz="1600" i="1" dirty="0" err="1" smtClean="0">
                <a:latin typeface="Century Gothic" pitchFamily="34" charset="0"/>
                <a:cs typeface="Arial" charset="0"/>
              </a:rPr>
              <a:t>choanos</a:t>
            </a:r>
            <a:endParaRPr lang="cs-CZ" altLang="cs-CZ" sz="1600" dirty="0">
              <a:solidFill>
                <a:srgbClr val="990033"/>
              </a:solidFill>
              <a:latin typeface="Century Gothic" pitchFamily="34" charset="0"/>
              <a:cs typeface="Arial" charset="0"/>
            </a:endParaRPr>
          </a:p>
          <a:p>
            <a:pPr eaLnBrk="1" hangingPunct="1"/>
            <a:endParaRPr lang="cs-CZ" altLang="cs-CZ" sz="800" dirty="0">
              <a:latin typeface="Century Gothic" pitchFamily="34" charset="0"/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cs-CZ" altLang="cs-CZ" sz="2000" dirty="0">
                <a:latin typeface="Century Gothic" pitchFamily="34" charset="0"/>
                <a:cs typeface="Arial" charset="0"/>
              </a:rPr>
              <a:t> volně žijící organismy (přisedlé nebo plovoucí); heterotrofní</a:t>
            </a:r>
          </a:p>
          <a:p>
            <a:pPr eaLnBrk="1" hangingPunct="1">
              <a:buFontTx/>
              <a:buChar char="•"/>
            </a:pPr>
            <a:r>
              <a:rPr lang="cs-CZ" altLang="cs-CZ" sz="2000" dirty="0">
                <a:latin typeface="Century Gothic" pitchFamily="34" charset="0"/>
                <a:cs typeface="Arial" charset="0"/>
              </a:rPr>
              <a:t> jednobuněčné či koloniální, nejbližší příbuzní živočichů</a:t>
            </a:r>
          </a:p>
          <a:p>
            <a:pPr eaLnBrk="1" hangingPunct="1">
              <a:buFontTx/>
              <a:buChar char="•"/>
            </a:pPr>
            <a:r>
              <a:rPr lang="cs-CZ" altLang="cs-CZ" sz="2000" dirty="0">
                <a:latin typeface="Century Gothic" pitchFamily="34" charset="0"/>
                <a:cs typeface="Arial" charset="0"/>
              </a:rPr>
              <a:t> buňka oválná (3–10 </a:t>
            </a:r>
            <a:r>
              <a:rPr lang="el-GR" altLang="cs-CZ" sz="2000" dirty="0">
                <a:latin typeface="Century Gothic" pitchFamily="34" charset="0"/>
                <a:cs typeface="Arial" charset="0"/>
              </a:rPr>
              <a:t>μ</a:t>
            </a:r>
            <a:r>
              <a:rPr lang="cs-CZ" altLang="cs-CZ" sz="2000" dirty="0">
                <a:latin typeface="Century Gothic" pitchFamily="34" charset="0"/>
                <a:cs typeface="Arial" charset="0"/>
              </a:rPr>
              <a:t>m v průměru) s (jediným) apikálním </a:t>
            </a:r>
            <a:r>
              <a:rPr lang="cs-CZ" altLang="cs-CZ" sz="2000" b="1" dirty="0">
                <a:latin typeface="Century Gothic" pitchFamily="34" charset="0"/>
                <a:cs typeface="Arial" charset="0"/>
              </a:rPr>
              <a:t>bičíkem</a:t>
            </a:r>
            <a:r>
              <a:rPr lang="cs-CZ" altLang="cs-CZ" sz="2000" dirty="0">
                <a:latin typeface="Century Gothic" pitchFamily="34" charset="0"/>
                <a:cs typeface="Arial" charset="0"/>
              </a:rPr>
              <a:t> </a:t>
            </a:r>
            <a:endParaRPr lang="cs-CZ" altLang="cs-CZ" sz="2000" dirty="0" smtClean="0">
              <a:latin typeface="Century Gothic" pitchFamily="34" charset="0"/>
              <a:cs typeface="Arial" charset="0"/>
            </a:endParaRPr>
          </a:p>
          <a:p>
            <a:pPr eaLnBrk="1" hangingPunct="1"/>
            <a:r>
              <a:rPr lang="cs-CZ" altLang="cs-CZ" sz="2000" dirty="0" smtClean="0">
                <a:latin typeface="Century Gothic" pitchFamily="34" charset="0"/>
                <a:cs typeface="Arial" charset="0"/>
              </a:rPr>
              <a:t>   obklopeným </a:t>
            </a:r>
            <a:r>
              <a:rPr lang="cs-CZ" altLang="cs-CZ" sz="2000" b="1" dirty="0" smtClean="0">
                <a:latin typeface="Century Gothic" pitchFamily="34" charset="0"/>
                <a:cs typeface="Arial" charset="0"/>
              </a:rPr>
              <a:t>límečkem:</a:t>
            </a:r>
            <a:r>
              <a:rPr lang="cs-CZ" altLang="cs-CZ" sz="2000" dirty="0" smtClean="0">
                <a:latin typeface="Century Gothic" pitchFamily="34" charset="0"/>
                <a:cs typeface="Arial" charset="0"/>
              </a:rPr>
              <a:t> </a:t>
            </a:r>
            <a:r>
              <a:rPr lang="cs-CZ" altLang="cs-CZ" sz="2000" dirty="0">
                <a:latin typeface="Century Gothic" pitchFamily="34" charset="0"/>
                <a:cs typeface="Arial" charset="0"/>
              </a:rPr>
              <a:t>30–40 aktinem vyztužených </a:t>
            </a:r>
            <a:r>
              <a:rPr lang="cs-CZ" altLang="cs-CZ" sz="2000" dirty="0" err="1" smtClean="0">
                <a:latin typeface="Century Gothic" pitchFamily="34" charset="0"/>
                <a:cs typeface="Arial" charset="0"/>
              </a:rPr>
              <a:t>mikrovili</a:t>
            </a:r>
            <a:endParaRPr lang="cs-CZ" altLang="cs-CZ" sz="1600" dirty="0">
              <a:latin typeface="Century Gothic" pitchFamily="34" charset="0"/>
              <a:cs typeface="Arial" charset="0"/>
            </a:endParaRPr>
          </a:p>
          <a:p>
            <a:pPr eaLnBrk="1" hangingPunct="1"/>
            <a:r>
              <a:rPr lang="cs-CZ" altLang="cs-CZ" sz="2000" dirty="0">
                <a:latin typeface="Century Gothic" pitchFamily="34" charset="0"/>
                <a:cs typeface="Arial" charset="0"/>
              </a:rPr>
              <a:t>  - proud vody přináší potravu, která je zachycována límečkem</a:t>
            </a:r>
          </a:p>
          <a:p>
            <a:pPr eaLnBrk="1" hangingPunct="1"/>
            <a:r>
              <a:rPr lang="cs-CZ" altLang="cs-CZ" sz="2000" dirty="0">
                <a:latin typeface="Century Gothic" pitchFamily="34" charset="0"/>
                <a:cs typeface="Arial" charset="0"/>
              </a:rPr>
              <a:t>  - pohyb </a:t>
            </a:r>
            <a:r>
              <a:rPr lang="cs-CZ" altLang="cs-CZ" sz="2000" dirty="0" err="1" smtClean="0">
                <a:latin typeface="Century Gothic" pitchFamily="34" charset="0"/>
                <a:cs typeface="Arial" charset="0"/>
              </a:rPr>
              <a:t>trubénky</a:t>
            </a:r>
            <a:r>
              <a:rPr lang="cs-CZ" altLang="cs-CZ" sz="2000" dirty="0" smtClean="0">
                <a:latin typeface="Century Gothic" pitchFamily="34" charset="0"/>
                <a:cs typeface="Arial" charset="0"/>
              </a:rPr>
              <a:t>: </a:t>
            </a:r>
            <a:r>
              <a:rPr lang="cs-CZ" altLang="cs-CZ" sz="2000" b="1" dirty="0" smtClean="0">
                <a:latin typeface="Century Gothic" pitchFamily="34" charset="0"/>
                <a:cs typeface="Arial" charset="0"/>
              </a:rPr>
              <a:t>tlačný bičík </a:t>
            </a:r>
            <a:r>
              <a:rPr lang="cs-CZ" altLang="cs-CZ" sz="2000" dirty="0" smtClean="0">
                <a:latin typeface="Century Gothic" pitchFamily="34" charset="0"/>
                <a:cs typeface="Arial" charset="0"/>
              </a:rPr>
              <a:t>(</a:t>
            </a:r>
            <a:r>
              <a:rPr lang="cs-CZ" altLang="cs-CZ" sz="2000" dirty="0" smtClean="0">
                <a:latin typeface="+mj-lt"/>
                <a:cs typeface="Arial" charset="0"/>
              </a:rPr>
              <a:t>→</a:t>
            </a:r>
            <a:r>
              <a:rPr lang="cs-CZ" altLang="cs-CZ" sz="2000" dirty="0" smtClean="0">
                <a:latin typeface="Century Gothic" pitchFamily="34" charset="0"/>
                <a:cs typeface="Arial" charset="0"/>
              </a:rPr>
              <a:t> </a:t>
            </a:r>
            <a:r>
              <a:rPr lang="cs-CZ" altLang="cs-CZ" sz="2000" dirty="0" err="1" smtClean="0">
                <a:latin typeface="Century Gothic" pitchFamily="34" charset="0"/>
                <a:cs typeface="Arial" charset="0"/>
              </a:rPr>
              <a:t>Opisthokonta</a:t>
            </a:r>
            <a:r>
              <a:rPr lang="cs-CZ" altLang="cs-CZ" sz="2000" dirty="0" smtClean="0">
                <a:latin typeface="Century Gothic" pitchFamily="34" charset="0"/>
                <a:cs typeface="Arial" charset="0"/>
              </a:rPr>
              <a:t>!)</a:t>
            </a:r>
            <a:endParaRPr lang="cs-CZ" altLang="cs-CZ" sz="2000" dirty="0">
              <a:latin typeface="Century Gothic" pitchFamily="34" charset="0"/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cs-CZ" altLang="cs-CZ" sz="2000" dirty="0">
                <a:latin typeface="Century Gothic" pitchFamily="34" charset="0"/>
                <a:cs typeface="Arial" charset="0"/>
              </a:rPr>
              <a:t> schránky </a:t>
            </a:r>
            <a:r>
              <a:rPr lang="cs-CZ" altLang="cs-CZ" sz="2000" b="1" dirty="0" err="1">
                <a:latin typeface="Century Gothic" pitchFamily="34" charset="0"/>
                <a:cs typeface="Arial" charset="0"/>
              </a:rPr>
              <a:t>loriky</a:t>
            </a:r>
            <a:r>
              <a:rPr lang="cs-CZ" altLang="cs-CZ" sz="2000" dirty="0">
                <a:latin typeface="Century Gothic" pitchFamily="34" charset="0"/>
                <a:cs typeface="Arial" charset="0"/>
              </a:rPr>
              <a:t> z křemičitých proužků; přisedlé mohou mít </a:t>
            </a:r>
            <a:r>
              <a:rPr lang="cs-CZ" altLang="cs-CZ" sz="2000" dirty="0" smtClean="0">
                <a:latin typeface="Century Gothic" pitchFamily="34" charset="0"/>
                <a:cs typeface="Arial" charset="0"/>
              </a:rPr>
              <a:t>stopku</a:t>
            </a:r>
            <a:endParaRPr lang="cs-CZ" altLang="cs-CZ" sz="2000" dirty="0">
              <a:latin typeface="Century Gothic" pitchFamily="34" charset="0"/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cs-CZ" altLang="cs-CZ" sz="2000" dirty="0">
                <a:latin typeface="Century Gothic" pitchFamily="34" charset="0"/>
                <a:cs typeface="Arial" charset="0"/>
              </a:rPr>
              <a:t> podélné </a:t>
            </a:r>
            <a:r>
              <a:rPr lang="cs-CZ" altLang="cs-CZ" sz="2000" dirty="0" smtClean="0">
                <a:latin typeface="Century Gothic" pitchFamily="34" charset="0"/>
                <a:cs typeface="Arial" charset="0"/>
              </a:rPr>
              <a:t>dělení; pohlavní rozmnožování nebylo pozorováno</a:t>
            </a:r>
            <a:endParaRPr lang="cs-CZ" altLang="cs-CZ" sz="2000" dirty="0">
              <a:latin typeface="Century Gothic" pitchFamily="34" charset="0"/>
              <a:cs typeface="Arial" charset="0"/>
            </a:endParaRPr>
          </a:p>
        </p:txBody>
      </p:sp>
      <p:pic>
        <p:nvPicPr>
          <p:cNvPr id="13316" name="Obrázek 3" descr="wiciowie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1600" y="3640138"/>
            <a:ext cx="3700463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Obrázek 4" descr="Salpingoeca_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1913" y="3632200"/>
            <a:ext cx="261143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ovéPole 5"/>
          <p:cNvSpPr txBox="1">
            <a:spLocks noChangeArrowheads="1"/>
          </p:cNvSpPr>
          <p:nvPr/>
        </p:nvSpPr>
        <p:spPr bwMode="auto">
          <a:xfrm>
            <a:off x="2630488" y="6416675"/>
            <a:ext cx="16578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1600" dirty="0">
                <a:solidFill>
                  <a:srgbClr val="C00000"/>
                </a:solidFill>
                <a:latin typeface="Century Gothic" pitchFamily="34" charset="0"/>
                <a:cs typeface="Arial" charset="0"/>
              </a:rPr>
              <a:t>aktin v límečku</a:t>
            </a:r>
          </a:p>
        </p:txBody>
      </p:sp>
      <p:sp>
        <p:nvSpPr>
          <p:cNvPr id="13319" name="TextovéPole 6"/>
          <p:cNvSpPr txBox="1">
            <a:spLocks noChangeArrowheads="1"/>
          </p:cNvSpPr>
          <p:nvPr/>
        </p:nvSpPr>
        <p:spPr bwMode="auto">
          <a:xfrm>
            <a:off x="7743709" y="3644900"/>
            <a:ext cx="12923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cs-CZ" altLang="cs-CZ" sz="1400" i="1">
                <a:latin typeface="Century Gothic" pitchFamily="34" charset="0"/>
                <a:cs typeface="Arial" charset="0"/>
              </a:rPr>
              <a:t>Salpingoeca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3" descr="trubenka.gif"/>
          <p:cNvPicPr>
            <a:picLocks noChangeAspect="1"/>
          </p:cNvPicPr>
          <p:nvPr/>
        </p:nvPicPr>
        <p:blipFill>
          <a:blip r:embed="rId2"/>
          <a:srcRect r="25478" b="23535"/>
          <a:stretch>
            <a:fillRect/>
          </a:stretch>
        </p:blipFill>
        <p:spPr bwMode="auto">
          <a:xfrm>
            <a:off x="134938" y="104775"/>
            <a:ext cx="4856162" cy="662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Obrázek 2" descr="kolonialni_trubenk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1025" y="120650"/>
            <a:ext cx="2870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Obrázek 3" descr="Sphaeroeca-colon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2388" y="3848100"/>
            <a:ext cx="384016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2" descr="Salpingoe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ovéPole 1"/>
          <p:cNvSpPr txBox="1">
            <a:spLocks noChangeArrowheads="1"/>
          </p:cNvSpPr>
          <p:nvPr/>
        </p:nvSpPr>
        <p:spPr bwMode="auto">
          <a:xfrm>
            <a:off x="130175" y="80963"/>
            <a:ext cx="8748713" cy="167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cs-CZ" sz="3200" i="1" dirty="0">
                <a:latin typeface="Century Gothic" pitchFamily="34" charset="0"/>
                <a:cs typeface="Arial" charset="0"/>
              </a:rPr>
              <a:t> </a:t>
            </a:r>
            <a:r>
              <a:rPr lang="cs-CZ" altLang="cs-CZ" sz="3200" dirty="0">
                <a:latin typeface="Century Gothic" pitchFamily="34" charset="0"/>
                <a:cs typeface="Arial" charset="0"/>
              </a:rPr>
              <a:t>rod </a:t>
            </a:r>
            <a:r>
              <a:rPr lang="cs-CZ" altLang="cs-CZ" sz="3200" i="1" dirty="0" err="1">
                <a:latin typeface="Century Gothic" pitchFamily="34" charset="0"/>
                <a:cs typeface="Arial" charset="0"/>
              </a:rPr>
              <a:t>Salpingoeca</a:t>
            </a:r>
            <a:endParaRPr lang="cs-CZ" altLang="cs-CZ" sz="3200" i="1" dirty="0">
              <a:latin typeface="Century Gothic" pitchFamily="34" charset="0"/>
              <a:cs typeface="Arial" charset="0"/>
            </a:endParaRPr>
          </a:p>
          <a:p>
            <a:pPr eaLnBrk="1" hangingPunct="1"/>
            <a:endParaRPr lang="cs-CZ" altLang="cs-CZ" sz="800" i="1" dirty="0">
              <a:latin typeface="Century Gothic" pitchFamily="34" charset="0"/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cs-CZ" altLang="cs-CZ" sz="2100" dirty="0">
                <a:latin typeface="Century Gothic" pitchFamily="34" charset="0"/>
                <a:cs typeface="Arial" charset="0"/>
              </a:rPr>
              <a:t> sladkovodní </a:t>
            </a:r>
            <a:r>
              <a:rPr lang="cs-CZ" altLang="cs-CZ" sz="2100" dirty="0" err="1">
                <a:latin typeface="Century Gothic" pitchFamily="34" charset="0"/>
                <a:cs typeface="Arial" charset="0"/>
              </a:rPr>
              <a:t>trubénka</a:t>
            </a:r>
            <a:r>
              <a:rPr lang="cs-CZ" altLang="cs-CZ" sz="2100" dirty="0">
                <a:latin typeface="Century Gothic" pitchFamily="34" charset="0"/>
                <a:cs typeface="Arial" charset="0"/>
              </a:rPr>
              <a:t>, solitérní nebo koloniální</a:t>
            </a:r>
          </a:p>
          <a:p>
            <a:pPr eaLnBrk="1" hangingPunct="1">
              <a:buFontTx/>
              <a:buChar char="•"/>
            </a:pPr>
            <a:r>
              <a:rPr lang="cs-CZ" altLang="cs-CZ" sz="2100" dirty="0">
                <a:latin typeface="Century Gothic" pitchFamily="34" charset="0"/>
                <a:cs typeface="Arial" charset="0"/>
              </a:rPr>
              <a:t> s pohárkovitou </a:t>
            </a:r>
            <a:r>
              <a:rPr lang="cs-CZ" altLang="cs-CZ" sz="2100" b="1" dirty="0" err="1">
                <a:latin typeface="Century Gothic" pitchFamily="34" charset="0"/>
                <a:cs typeface="Arial" charset="0"/>
              </a:rPr>
              <a:t>thékou</a:t>
            </a:r>
            <a:r>
              <a:rPr lang="cs-CZ" altLang="cs-CZ" sz="2100" dirty="0">
                <a:latin typeface="Century Gothic" pitchFamily="34" charset="0"/>
                <a:cs typeface="Arial" charset="0"/>
              </a:rPr>
              <a:t> (průsvitné či jantarové barvy</a:t>
            </a:r>
            <a:r>
              <a:rPr lang="cs-CZ" altLang="cs-CZ" sz="2100" dirty="0" smtClean="0">
                <a:latin typeface="Century Gothic" pitchFamily="34" charset="0"/>
                <a:cs typeface="Arial" charset="0"/>
              </a:rPr>
              <a:t>)</a:t>
            </a:r>
            <a:endParaRPr lang="cs-CZ" altLang="cs-CZ" sz="2100" b="1" dirty="0">
              <a:latin typeface="Century Gothic" pitchFamily="34" charset="0"/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cs-CZ" altLang="cs-CZ" sz="2100" dirty="0">
                <a:latin typeface="Century Gothic" pitchFamily="34" charset="0"/>
                <a:cs typeface="Arial" charset="0"/>
              </a:rPr>
              <a:t> kontraktilní vakuoly</a:t>
            </a:r>
          </a:p>
        </p:txBody>
      </p:sp>
      <p:pic>
        <p:nvPicPr>
          <p:cNvPr id="16388" name="Obrázek 3" descr="Salpingoeca_v_domecku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9763" y="4127500"/>
            <a:ext cx="2052637" cy="2667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389" name="Obrázek 4" descr="Salpingoeca_na_hromad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97700" y="1739900"/>
            <a:ext cx="2052638" cy="22733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ovéPole 1"/>
          <p:cNvSpPr txBox="1">
            <a:spLocks noChangeArrowheads="1"/>
          </p:cNvSpPr>
          <p:nvPr/>
        </p:nvSpPr>
        <p:spPr bwMode="auto">
          <a:xfrm>
            <a:off x="1645654" y="156500"/>
            <a:ext cx="58384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altLang="cs-CZ" sz="3600" dirty="0">
                <a:latin typeface="Century Gothic" pitchFamily="34" charset="0"/>
                <a:cs typeface="Arial" charset="0"/>
              </a:rPr>
              <a:t>DVĚ </a:t>
            </a:r>
            <a:r>
              <a:rPr lang="cs-CZ" altLang="cs-CZ" sz="3600" dirty="0" smtClean="0">
                <a:latin typeface="Century Gothic" pitchFamily="34" charset="0"/>
                <a:cs typeface="Arial" charset="0"/>
              </a:rPr>
              <a:t>LINIE </a:t>
            </a:r>
            <a:r>
              <a:rPr lang="cs-CZ" altLang="cs-CZ" sz="3600" dirty="0">
                <a:latin typeface="Century Gothic" pitchFamily="34" charset="0"/>
                <a:cs typeface="Arial" charset="0"/>
              </a:rPr>
              <a:t>OPISTHOKONTA</a:t>
            </a:r>
          </a:p>
        </p:txBody>
      </p:sp>
      <p:pic>
        <p:nvPicPr>
          <p:cNvPr id="5123" name="Obrázek 2" descr="Ophisthokonta_systematika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850" y="1389085"/>
            <a:ext cx="873760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ipsa 3"/>
          <p:cNvSpPr/>
          <p:nvPr/>
        </p:nvSpPr>
        <p:spPr>
          <a:xfrm>
            <a:off x="4143371" y="928670"/>
            <a:ext cx="1071571" cy="4500594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28596" y="6215082"/>
            <a:ext cx="837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663300"/>
                </a:solidFill>
                <a:latin typeface="Century Gothic" pitchFamily="34" charset="0"/>
              </a:rPr>
              <a:t>K HOUBÁM</a:t>
            </a:r>
            <a:r>
              <a:rPr lang="cs-CZ" sz="2800" dirty="0" smtClean="0">
                <a:latin typeface="Century Gothic" pitchFamily="34" charset="0"/>
              </a:rPr>
              <a:t>                                    </a:t>
            </a:r>
            <a:r>
              <a:rPr lang="cs-CZ" sz="2800" dirty="0" smtClean="0">
                <a:solidFill>
                  <a:srgbClr val="A50021"/>
                </a:solidFill>
                <a:latin typeface="Century Gothic" pitchFamily="34" charset="0"/>
              </a:rPr>
              <a:t>K ŽIVOČICHŮM</a:t>
            </a:r>
            <a:endParaRPr lang="cs-CZ" sz="2800" dirty="0">
              <a:solidFill>
                <a:srgbClr val="A50021"/>
              </a:solidFill>
              <a:latin typeface="Century Gothic" pitchFamily="34" charset="0"/>
            </a:endParaRPr>
          </a:p>
        </p:txBody>
      </p:sp>
      <p:sp>
        <p:nvSpPr>
          <p:cNvPr id="6" name="Šipka doprava 5"/>
          <p:cNvSpPr/>
          <p:nvPr/>
        </p:nvSpPr>
        <p:spPr>
          <a:xfrm>
            <a:off x="5240882" y="6315754"/>
            <a:ext cx="714380" cy="35719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 flipH="1">
            <a:off x="2646372" y="6313816"/>
            <a:ext cx="714380" cy="35719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2" descr="bombyx_mori_0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5338"/>
            <a:ext cx="9144000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1218583" y="130175"/>
            <a:ext cx="6673623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dirty="0">
                <a:latin typeface="Century Gothic" pitchFamily="34" charset="0"/>
                <a:cs typeface="Arial" pitchFamily="34" charset="0"/>
              </a:rPr>
              <a:t>KORUNOVÁ SKUPINA LINIE HOLOZOA:</a:t>
            </a:r>
          </a:p>
          <a:p>
            <a:pPr algn="ctr">
              <a:defRPr/>
            </a:pPr>
            <a:r>
              <a:rPr lang="cs-CZ" sz="4000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ŽIVOČICHOVÉ </a:t>
            </a:r>
            <a:r>
              <a:rPr lang="cs-CZ" sz="40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cs typeface="Arial" pitchFamily="34" charset="0"/>
              </a:rPr>
              <a:t>(METAZOA)</a:t>
            </a:r>
            <a:endParaRPr lang="cs-CZ" sz="4000" dirty="0">
              <a:solidFill>
                <a:schemeClr val="accent6">
                  <a:lumMod val="50000"/>
                </a:schemeClr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19460" name="Obrázek 3" descr="spermi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0" y="5638800"/>
            <a:ext cx="150812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39646" y="142852"/>
            <a:ext cx="8858281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Century Gothic" pitchFamily="34" charset="0"/>
              </a:rPr>
              <a:t>CO SI ZAPAMATOVAT ZE DNEŠNÍ HODINY</a:t>
            </a:r>
          </a:p>
          <a:p>
            <a:endParaRPr lang="cs-CZ" sz="1600" dirty="0" smtClean="0"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latin typeface="Century Gothic" pitchFamily="34" charset="0"/>
              </a:rPr>
              <a:t> </a:t>
            </a:r>
            <a:r>
              <a:rPr lang="cs-CZ" sz="2400" dirty="0" smtClean="0">
                <a:latin typeface="Century Gothic" pitchFamily="34" charset="0"/>
              </a:rPr>
              <a:t>základní divergence </a:t>
            </a:r>
            <a:r>
              <a:rPr lang="cs-CZ" sz="2400" dirty="0" err="1" smtClean="0">
                <a:latin typeface="Century Gothic" pitchFamily="34" charset="0"/>
              </a:rPr>
              <a:t>Eukaryota</a:t>
            </a:r>
            <a:r>
              <a:rPr lang="cs-CZ" sz="2400" dirty="0" smtClean="0">
                <a:latin typeface="Century Gothic" pitchFamily="34" charset="0"/>
              </a:rPr>
              <a:t>: více superskupin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Century Gothic" pitchFamily="34" charset="0"/>
              </a:rPr>
              <a:t> </a:t>
            </a:r>
            <a:r>
              <a:rPr lang="cs-CZ" sz="2400" dirty="0" err="1" smtClean="0">
                <a:latin typeface="Century Gothic" pitchFamily="34" charset="0"/>
              </a:rPr>
              <a:t>mnohobuněčnost</a:t>
            </a:r>
            <a:r>
              <a:rPr lang="cs-CZ" sz="2400" dirty="0" smtClean="0">
                <a:latin typeface="Century Gothic" pitchFamily="34" charset="0"/>
              </a:rPr>
              <a:t> vznikla několikrát nezávisle na sobě</a:t>
            </a:r>
          </a:p>
          <a:p>
            <a:pPr>
              <a:buFont typeface="Arial" pitchFamily="34" charset="0"/>
              <a:buChar char="•"/>
            </a:pPr>
            <a:endParaRPr lang="cs-CZ" sz="800" dirty="0" smtClean="0"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Century Gothic" pitchFamily="34" charset="0"/>
              </a:rPr>
              <a:t> živočichové jsou korunovou skupinou </a:t>
            </a:r>
            <a:r>
              <a:rPr lang="cs-CZ" sz="2400" dirty="0" err="1" smtClean="0">
                <a:latin typeface="Century Gothic" pitchFamily="34" charset="0"/>
              </a:rPr>
              <a:t>Opisthokonta</a:t>
            </a:r>
            <a:endParaRPr lang="cs-CZ" sz="2400" dirty="0" smtClean="0"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Century Gothic" pitchFamily="34" charset="0"/>
              </a:rPr>
              <a:t> naši nejbližší příbuzní v </a:t>
            </a:r>
            <a:r>
              <a:rPr lang="cs-CZ" sz="2400" dirty="0" err="1" smtClean="0">
                <a:latin typeface="Century Gothic" pitchFamily="34" charset="0"/>
              </a:rPr>
              <a:t>Opisthokonta</a:t>
            </a:r>
            <a:r>
              <a:rPr lang="cs-CZ" sz="2400" dirty="0" smtClean="0">
                <a:latin typeface="Century Gothic" pitchFamily="34" charset="0"/>
              </a:rPr>
              <a:t>: </a:t>
            </a:r>
            <a:r>
              <a:rPr lang="cs-CZ" sz="2400" dirty="0" err="1" smtClean="0">
                <a:latin typeface="Century Gothic" pitchFamily="34" charset="0"/>
              </a:rPr>
              <a:t>trubénky</a:t>
            </a:r>
            <a:r>
              <a:rPr lang="cs-CZ" sz="2400" dirty="0" smtClean="0">
                <a:latin typeface="Century Gothic" pitchFamily="34" charset="0"/>
              </a:rPr>
              <a:t>, houby</a:t>
            </a:r>
          </a:p>
          <a:p>
            <a:r>
              <a:rPr lang="cs-CZ" sz="2400" dirty="0" smtClean="0">
                <a:latin typeface="Century Gothic" pitchFamily="34" charset="0"/>
              </a:rPr>
              <a:t>  a </a:t>
            </a:r>
            <a:r>
              <a:rPr lang="cs-CZ" sz="2400" dirty="0" err="1" smtClean="0">
                <a:latin typeface="Century Gothic" pitchFamily="34" charset="0"/>
              </a:rPr>
              <a:t>hmyzomorky</a:t>
            </a:r>
            <a:endParaRPr lang="cs-CZ" sz="2400" dirty="0" smtClean="0"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sz="2400" dirty="0" smtClean="0"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Century Gothic" pitchFamily="34" charset="0"/>
              </a:rPr>
              <a:t> důležití zástupci dalších superskupin:</a:t>
            </a:r>
          </a:p>
          <a:p>
            <a:pPr>
              <a:buFont typeface="Arial" pitchFamily="34" charset="0"/>
              <a:buChar char="•"/>
            </a:pPr>
            <a:endParaRPr lang="cs-CZ" sz="800" dirty="0" smtClean="0">
              <a:latin typeface="Century Gothic" pitchFamily="34" charset="0"/>
            </a:endParaRPr>
          </a:p>
          <a:p>
            <a:r>
              <a:rPr lang="cs-CZ" sz="2800" dirty="0" smtClean="0">
                <a:latin typeface="Century Gothic" pitchFamily="34" charset="0"/>
              </a:rPr>
              <a:t>AMOEBOZOA</a:t>
            </a:r>
            <a:r>
              <a:rPr lang="cs-CZ" sz="2200" dirty="0" smtClean="0">
                <a:latin typeface="Century Gothic" pitchFamily="34" charset="0"/>
              </a:rPr>
              <a:t>: měňavka velká, </a:t>
            </a:r>
            <a:r>
              <a:rPr lang="cs-CZ" sz="2200" dirty="0" err="1" smtClean="0">
                <a:latin typeface="Century Gothic" pitchFamily="34" charset="0"/>
              </a:rPr>
              <a:t>kryténky</a:t>
            </a:r>
            <a:r>
              <a:rPr lang="cs-CZ" sz="2200" dirty="0" smtClean="0">
                <a:latin typeface="Century Gothic" pitchFamily="34" charset="0"/>
              </a:rPr>
              <a:t>, hlenky, </a:t>
            </a:r>
            <a:r>
              <a:rPr lang="cs-CZ" sz="2200" i="1" dirty="0" err="1" smtClean="0">
                <a:latin typeface="Century Gothic" pitchFamily="34" charset="0"/>
              </a:rPr>
              <a:t>Acanthamoeba</a:t>
            </a:r>
            <a:r>
              <a:rPr lang="cs-CZ" sz="2200" dirty="0" smtClean="0">
                <a:latin typeface="Century Gothic" pitchFamily="34" charset="0"/>
              </a:rPr>
              <a:t>, </a:t>
            </a:r>
            <a:r>
              <a:rPr lang="cs-CZ" sz="2200" i="1" dirty="0" err="1" smtClean="0">
                <a:latin typeface="Century Gothic" pitchFamily="34" charset="0"/>
              </a:rPr>
              <a:t>Entamoeba</a:t>
            </a:r>
            <a:r>
              <a:rPr lang="cs-CZ" sz="2200" i="1" dirty="0" smtClean="0">
                <a:latin typeface="Century Gothic" pitchFamily="34" charset="0"/>
              </a:rPr>
              <a:t> </a:t>
            </a:r>
            <a:r>
              <a:rPr lang="cs-CZ" sz="2200" i="1" dirty="0" err="1" smtClean="0">
                <a:latin typeface="Century Gothic" pitchFamily="34" charset="0"/>
              </a:rPr>
              <a:t>histolytica</a:t>
            </a:r>
            <a:endParaRPr lang="cs-CZ" sz="2200" i="1" dirty="0" smtClean="0">
              <a:latin typeface="Century Gothic" pitchFamily="34" charset="0"/>
            </a:endParaRPr>
          </a:p>
          <a:p>
            <a:endParaRPr lang="cs-CZ" sz="800" i="1" dirty="0" smtClean="0">
              <a:latin typeface="Century Gothic" pitchFamily="34" charset="0"/>
            </a:endParaRPr>
          </a:p>
          <a:p>
            <a:r>
              <a:rPr lang="cs-CZ" sz="2800" dirty="0" smtClean="0">
                <a:latin typeface="Century Gothic" pitchFamily="34" charset="0"/>
              </a:rPr>
              <a:t>EXCAVATA</a:t>
            </a:r>
            <a:r>
              <a:rPr lang="cs-CZ" sz="2200" dirty="0" smtClean="0">
                <a:latin typeface="Century Gothic" pitchFamily="34" charset="0"/>
              </a:rPr>
              <a:t>: </a:t>
            </a:r>
            <a:r>
              <a:rPr lang="cs-CZ" sz="2200" dirty="0" err="1" smtClean="0">
                <a:latin typeface="Century Gothic" pitchFamily="34" charset="0"/>
              </a:rPr>
              <a:t>bičenky</a:t>
            </a:r>
            <a:r>
              <a:rPr lang="cs-CZ" sz="2200" dirty="0" smtClean="0">
                <a:latin typeface="Century Gothic" pitchFamily="34" charset="0"/>
              </a:rPr>
              <a:t>, </a:t>
            </a:r>
            <a:r>
              <a:rPr lang="cs-CZ" sz="2200" dirty="0" err="1" smtClean="0">
                <a:latin typeface="Century Gothic" pitchFamily="34" charset="0"/>
              </a:rPr>
              <a:t>brvitky</a:t>
            </a:r>
            <a:r>
              <a:rPr lang="cs-CZ" sz="2200" dirty="0" smtClean="0">
                <a:latin typeface="Century Gothic" pitchFamily="34" charset="0"/>
              </a:rPr>
              <a:t>, </a:t>
            </a:r>
            <a:r>
              <a:rPr lang="cs-CZ" sz="2200" dirty="0" err="1" smtClean="0">
                <a:latin typeface="Century Gothic" pitchFamily="34" charset="0"/>
              </a:rPr>
              <a:t>lamblie</a:t>
            </a:r>
            <a:r>
              <a:rPr lang="cs-CZ" sz="2200" dirty="0" smtClean="0">
                <a:latin typeface="Century Gothic" pitchFamily="34" charset="0"/>
              </a:rPr>
              <a:t> střevní, krásnoočka, </a:t>
            </a:r>
            <a:r>
              <a:rPr lang="cs-CZ" sz="2200" dirty="0" err="1" smtClean="0">
                <a:latin typeface="Century Gothic" pitchFamily="34" charset="0"/>
              </a:rPr>
              <a:t>Kinetoplastida</a:t>
            </a:r>
            <a:r>
              <a:rPr lang="cs-CZ" sz="2200" dirty="0" smtClean="0">
                <a:latin typeface="Century Gothic" pitchFamily="34" charset="0"/>
              </a:rPr>
              <a:t>(</a:t>
            </a:r>
            <a:r>
              <a:rPr lang="cs-CZ" sz="2200" dirty="0" err="1" smtClean="0">
                <a:latin typeface="Century Gothic" pitchFamily="34" charset="0"/>
              </a:rPr>
              <a:t>trypanozómy</a:t>
            </a:r>
            <a:r>
              <a:rPr lang="cs-CZ" sz="2200" dirty="0" smtClean="0">
                <a:latin typeface="Century Gothic" pitchFamily="34" charset="0"/>
              </a:rPr>
              <a:t> a ničivky)</a:t>
            </a:r>
          </a:p>
          <a:p>
            <a:endParaRPr lang="cs-CZ" sz="800" dirty="0" smtClean="0">
              <a:latin typeface="Century Gothic" pitchFamily="34" charset="0"/>
            </a:endParaRPr>
          </a:p>
          <a:p>
            <a:r>
              <a:rPr lang="cs-CZ" sz="2800" dirty="0" smtClean="0">
                <a:latin typeface="Century Gothic" pitchFamily="34" charset="0"/>
              </a:rPr>
              <a:t>SAR</a:t>
            </a:r>
            <a:r>
              <a:rPr lang="cs-CZ" sz="2200" dirty="0" smtClean="0">
                <a:latin typeface="Century Gothic" pitchFamily="34" charset="0"/>
              </a:rPr>
              <a:t>: nálevníci, obrněnky a výtrusovci, </a:t>
            </a:r>
            <a:r>
              <a:rPr lang="cs-CZ" sz="2200" dirty="0" err="1" smtClean="0">
                <a:latin typeface="Century Gothic" pitchFamily="34" charset="0"/>
              </a:rPr>
              <a:t>mřížovci</a:t>
            </a:r>
            <a:r>
              <a:rPr lang="cs-CZ" sz="2200" dirty="0" smtClean="0">
                <a:latin typeface="Century Gothic" pitchFamily="34" charset="0"/>
              </a:rPr>
              <a:t> a </a:t>
            </a:r>
            <a:r>
              <a:rPr lang="cs-CZ" sz="2200" dirty="0" err="1" smtClean="0">
                <a:latin typeface="Century Gothic" pitchFamily="34" charset="0"/>
              </a:rPr>
              <a:t>dírkonošci</a:t>
            </a:r>
            <a:endParaRPr lang="cs-CZ" sz="2200" dirty="0" smtClean="0">
              <a:latin typeface="Century Gothic" pitchFamily="34" charset="0"/>
            </a:endParaRPr>
          </a:p>
          <a:p>
            <a:endParaRPr lang="cs-CZ" sz="800" dirty="0" smtClean="0">
              <a:latin typeface="Century Gothic" pitchFamily="34" charset="0"/>
            </a:endParaRPr>
          </a:p>
          <a:p>
            <a:r>
              <a:rPr lang="cs-CZ" sz="2800" dirty="0" smtClean="0">
                <a:latin typeface="Century Gothic" pitchFamily="34" charset="0"/>
              </a:rPr>
              <a:t>OPISTHOKONTA</a:t>
            </a:r>
            <a:r>
              <a:rPr lang="cs-CZ" sz="2200" dirty="0" smtClean="0">
                <a:latin typeface="Century Gothic" pitchFamily="34" charset="0"/>
              </a:rPr>
              <a:t>: </a:t>
            </a:r>
            <a:r>
              <a:rPr lang="cs-CZ" sz="2200" dirty="0" err="1" smtClean="0">
                <a:latin typeface="Century Gothic" pitchFamily="34" charset="0"/>
              </a:rPr>
              <a:t>trubénky</a:t>
            </a:r>
            <a:r>
              <a:rPr lang="cs-CZ" sz="2200" dirty="0" smtClean="0">
                <a:latin typeface="Century Gothic" pitchFamily="34" charset="0"/>
              </a:rPr>
              <a:t> a bezobratlí živočichové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30594" y="129204"/>
            <a:ext cx="7053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dirty="0" smtClean="0">
                <a:latin typeface="Century Gothic" pitchFamily="34" charset="0"/>
              </a:rPr>
              <a:t>Měňavka velká (</a:t>
            </a:r>
            <a:r>
              <a:rPr lang="cs-CZ" sz="3200" i="1" dirty="0" err="1" smtClean="0">
                <a:latin typeface="Century Gothic" pitchFamily="34" charset="0"/>
              </a:rPr>
              <a:t>Amoeba</a:t>
            </a:r>
            <a:r>
              <a:rPr lang="cs-CZ" sz="3200" i="1" dirty="0" smtClean="0">
                <a:latin typeface="Century Gothic" pitchFamily="34" charset="0"/>
              </a:rPr>
              <a:t> proteus</a:t>
            </a:r>
            <a:r>
              <a:rPr lang="cs-CZ" sz="3200" dirty="0" smtClean="0">
                <a:latin typeface="Century Gothic" pitchFamily="34" charset="0"/>
              </a:rPr>
              <a:t>)</a:t>
            </a:r>
            <a:endParaRPr lang="cs-CZ" sz="3200" dirty="0">
              <a:latin typeface="Century Gothic" pitchFamily="34" charset="0"/>
            </a:endParaRPr>
          </a:p>
        </p:txBody>
      </p:sp>
      <p:pic>
        <p:nvPicPr>
          <p:cNvPr id="3" name="Obrázek 6" descr="amoeba_proteus.jpg"/>
          <p:cNvPicPr>
            <a:picLocks noChangeAspect="1"/>
          </p:cNvPicPr>
          <p:nvPr/>
        </p:nvPicPr>
        <p:blipFill>
          <a:blip r:embed="rId2"/>
          <a:srcRect t="1721"/>
          <a:stretch>
            <a:fillRect/>
          </a:stretch>
        </p:blipFill>
        <p:spPr bwMode="auto">
          <a:xfrm>
            <a:off x="5000625" y="908050"/>
            <a:ext cx="403225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7" descr="Amoeba_popi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513" y="901374"/>
            <a:ext cx="441801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91450" y="3637666"/>
            <a:ext cx="48577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738" indent="-185738">
              <a:buFontTx/>
              <a:buChar char="-"/>
            </a:pPr>
            <a:r>
              <a:rPr lang="cs-CZ" sz="2400" dirty="0" smtClean="0">
                <a:latin typeface="Century Gothic" pitchFamily="34" charset="0"/>
                <a:cs typeface="Arial" charset="0"/>
              </a:rPr>
              <a:t>volně žijící améba</a:t>
            </a:r>
          </a:p>
          <a:p>
            <a:pPr marL="185738" indent="-185738">
              <a:buFontTx/>
              <a:buChar char="-"/>
            </a:pPr>
            <a:r>
              <a:rPr lang="cs-CZ" sz="2400" dirty="0" smtClean="0">
                <a:latin typeface="Century Gothic" pitchFamily="34" charset="0"/>
                <a:cs typeface="Arial" charset="0"/>
              </a:rPr>
              <a:t>vyskytuje se v rašeliništních vodách; bentická </a:t>
            </a:r>
            <a:r>
              <a:rPr lang="cs-CZ" sz="2400" dirty="0" smtClean="0">
                <a:cs typeface="Arial" charset="0"/>
              </a:rPr>
              <a:t>→</a:t>
            </a:r>
            <a:r>
              <a:rPr lang="cs-CZ" sz="2400" dirty="0" smtClean="0">
                <a:latin typeface="Century Gothic" pitchFamily="34" charset="0"/>
                <a:cs typeface="Arial" charset="0"/>
              </a:rPr>
              <a:t> dna</a:t>
            </a:r>
          </a:p>
          <a:p>
            <a:pPr marL="185738" indent="-185738">
              <a:buFontTx/>
              <a:buChar char="-"/>
            </a:pPr>
            <a:r>
              <a:rPr lang="cs-CZ" sz="2400" dirty="0" smtClean="0">
                <a:latin typeface="Century Gothic" pitchFamily="34" charset="0"/>
                <a:cs typeface="Arial" charset="0"/>
              </a:rPr>
              <a:t>dravá; loví bakterie, vířníky, řasy i jiné prvoky</a:t>
            </a:r>
          </a:p>
          <a:p>
            <a:pPr marL="185738" indent="-185738">
              <a:buFontTx/>
              <a:buChar char="-"/>
            </a:pPr>
            <a:r>
              <a:rPr lang="cs-CZ" sz="2400" dirty="0" smtClean="0">
                <a:latin typeface="Century Gothic" pitchFamily="34" charset="0"/>
                <a:cs typeface="Arial" charset="0"/>
              </a:rPr>
              <a:t>dorůstá velikosti přes 1 mm</a:t>
            </a:r>
          </a:p>
          <a:p>
            <a:pPr marL="185738" indent="-185738">
              <a:buFontTx/>
              <a:buChar char="-"/>
            </a:pPr>
            <a:r>
              <a:rPr lang="cs-CZ" sz="2400" dirty="0" smtClean="0">
                <a:latin typeface="Century Gothic" pitchFamily="34" charset="0"/>
                <a:cs typeface="Arial" charset="0"/>
              </a:rPr>
              <a:t>tvoří více panožek najednou – je </a:t>
            </a:r>
            <a:r>
              <a:rPr lang="cs-CZ" sz="2400" b="1" dirty="0" err="1" smtClean="0">
                <a:latin typeface="Century Gothic" pitchFamily="34" charset="0"/>
                <a:cs typeface="Arial" charset="0"/>
              </a:rPr>
              <a:t>polytaktická</a:t>
            </a:r>
            <a:endParaRPr lang="cs-CZ" sz="2400" b="1" dirty="0">
              <a:latin typeface="Century Gothic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302698" y="6043935"/>
            <a:ext cx="65325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400" dirty="0" smtClean="0">
                <a:latin typeface="Century Gothic" pitchFamily="34" charset="0"/>
              </a:rPr>
              <a:t>DĚKUJI ZA POZORNOST!</a:t>
            </a:r>
            <a:endParaRPr lang="cs-CZ" sz="4400" dirty="0">
              <a:latin typeface="Century Gothic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3"/>
          <a:stretch/>
        </p:blipFill>
        <p:spPr>
          <a:xfrm>
            <a:off x="3982" y="290022"/>
            <a:ext cx="9140018" cy="5670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6108" y="115888"/>
            <a:ext cx="792075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sz="4000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KRYTENKY (TESTACEOLOBOSEA)</a:t>
            </a:r>
          </a:p>
        </p:txBody>
      </p:sp>
      <p:sp>
        <p:nvSpPr>
          <p:cNvPr id="23555" name="TextovéPole 2"/>
          <p:cNvSpPr txBox="1">
            <a:spLocks noChangeArrowheads="1"/>
          </p:cNvSpPr>
          <p:nvPr/>
        </p:nvSpPr>
        <p:spPr bwMode="auto">
          <a:xfrm>
            <a:off x="107950" y="843868"/>
            <a:ext cx="85677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charset="0"/>
              <a:buChar char="•"/>
            </a:pPr>
            <a:r>
              <a:rPr lang="cs-CZ" altLang="cs-CZ" sz="2400" dirty="0">
                <a:latin typeface="Century Gothic" pitchFamily="34" charset="0"/>
              </a:rPr>
              <a:t> hojné v půdě, mechu a stojatých vodách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400" dirty="0">
                <a:latin typeface="Century Gothic" pitchFamily="34" charset="0"/>
              </a:rPr>
              <a:t> chitinová/aglutinovaná </a:t>
            </a:r>
            <a:r>
              <a:rPr lang="cs-CZ" altLang="cs-CZ" sz="2400" dirty="0" smtClean="0">
                <a:latin typeface="Century Gothic" pitchFamily="34" charset="0"/>
              </a:rPr>
              <a:t>schránka, s jedním</a:t>
            </a:r>
          </a:p>
          <a:p>
            <a:pPr eaLnBrk="1" hangingPunct="1"/>
            <a:r>
              <a:rPr lang="cs-CZ" altLang="cs-CZ" sz="2400" dirty="0" smtClean="0">
                <a:latin typeface="Century Gothic" pitchFamily="34" charset="0"/>
              </a:rPr>
              <a:t>  otvorem, schránku </a:t>
            </a:r>
            <a:r>
              <a:rPr lang="cs-CZ" altLang="cs-CZ" sz="2400" dirty="0">
                <a:latin typeface="Century Gothic" pitchFamily="34" charset="0"/>
              </a:rPr>
              <a:t>tvoří jediná komůrka 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400" dirty="0">
                <a:latin typeface="Century Gothic" pitchFamily="34" charset="0"/>
              </a:rPr>
              <a:t> drobné panožky drží buňku ve schránce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400" dirty="0">
                <a:latin typeface="Century Gothic" pitchFamily="34" charset="0"/>
              </a:rPr>
              <a:t> mohutné </a:t>
            </a:r>
            <a:r>
              <a:rPr lang="cs-CZ" altLang="cs-CZ" sz="2400" dirty="0" smtClean="0">
                <a:latin typeface="Century Gothic" pitchFamily="34" charset="0"/>
              </a:rPr>
              <a:t>panožky: pohyb </a:t>
            </a:r>
            <a:r>
              <a:rPr lang="cs-CZ" altLang="cs-CZ" sz="2400" dirty="0">
                <a:latin typeface="Century Gothic" pitchFamily="34" charset="0"/>
              </a:rPr>
              <a:t>a </a:t>
            </a:r>
            <a:r>
              <a:rPr lang="cs-CZ" altLang="cs-CZ" sz="2400" dirty="0" smtClean="0">
                <a:latin typeface="Century Gothic" pitchFamily="34" charset="0"/>
              </a:rPr>
              <a:t>příjem </a:t>
            </a:r>
            <a:r>
              <a:rPr lang="cs-CZ" altLang="cs-CZ" sz="2400" dirty="0">
                <a:latin typeface="Century Gothic" pitchFamily="34" charset="0"/>
              </a:rPr>
              <a:t>potravy</a:t>
            </a:r>
          </a:p>
        </p:txBody>
      </p:sp>
      <p:pic>
        <p:nvPicPr>
          <p:cNvPr id="23556" name="Obrázek 9" descr="arcella_bocn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082925"/>
            <a:ext cx="2778125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Obrázek 4" descr="Arcella_dentata_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7838" y="3094038"/>
            <a:ext cx="3754437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Obrázek 5" descr="centropyxis_discoide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3888" y="1512888"/>
            <a:ext cx="1979612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Obrázek 6" descr="Nebela_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75475" y="3216275"/>
            <a:ext cx="19812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Obrázek 7" descr="Difflugia_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67538" y="5373688"/>
            <a:ext cx="1979612" cy="13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TextovéPole 8"/>
          <p:cNvSpPr txBox="1">
            <a:spLocks noChangeArrowheads="1"/>
          </p:cNvSpPr>
          <p:nvPr/>
        </p:nvSpPr>
        <p:spPr bwMode="auto">
          <a:xfrm>
            <a:off x="2962275" y="6337300"/>
            <a:ext cx="13708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1200" i="1">
                <a:latin typeface="Century Gothic" pitchFamily="34" charset="0"/>
              </a:rPr>
              <a:t>Arcella dentata</a:t>
            </a:r>
          </a:p>
        </p:txBody>
      </p:sp>
      <p:sp>
        <p:nvSpPr>
          <p:cNvPr id="23562" name="TextovéPole 9"/>
          <p:cNvSpPr txBox="1">
            <a:spLocks noChangeArrowheads="1"/>
          </p:cNvSpPr>
          <p:nvPr/>
        </p:nvSpPr>
        <p:spPr bwMode="auto">
          <a:xfrm>
            <a:off x="6892925" y="2952750"/>
            <a:ext cx="152317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1000" i="1">
                <a:latin typeface="Century Gothic" pitchFamily="34" charset="0"/>
              </a:rPr>
              <a:t>Centropyxis aculeata</a:t>
            </a:r>
          </a:p>
        </p:txBody>
      </p:sp>
      <p:sp>
        <p:nvSpPr>
          <p:cNvPr id="23563" name="TextovéPole 10"/>
          <p:cNvSpPr txBox="1">
            <a:spLocks noChangeArrowheads="1"/>
          </p:cNvSpPr>
          <p:nvPr/>
        </p:nvSpPr>
        <p:spPr bwMode="auto">
          <a:xfrm>
            <a:off x="8367479" y="5113338"/>
            <a:ext cx="6479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cs-CZ" altLang="cs-CZ" sz="1000" i="1">
                <a:latin typeface="Century Gothic" pitchFamily="34" charset="0"/>
              </a:rPr>
              <a:t>Nebela</a:t>
            </a:r>
          </a:p>
        </p:txBody>
      </p:sp>
      <p:sp>
        <p:nvSpPr>
          <p:cNvPr id="23564" name="TextovéPole 11"/>
          <p:cNvSpPr txBox="1">
            <a:spLocks noChangeArrowheads="1"/>
          </p:cNvSpPr>
          <p:nvPr/>
        </p:nvSpPr>
        <p:spPr bwMode="auto">
          <a:xfrm>
            <a:off x="6907213" y="6567488"/>
            <a:ext cx="69121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1000" i="1">
                <a:latin typeface="Century Gothic" pitchFamily="34" charset="0"/>
              </a:rPr>
              <a:t>Difflugia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4" descr="krytenka_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0"/>
            <a:ext cx="920591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163513" y="115888"/>
            <a:ext cx="644118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KRYTENKY</a:t>
            </a:r>
            <a:r>
              <a:rPr lang="cs-CZ" sz="3200" dirty="0">
                <a:latin typeface="Century Gothic" pitchFamily="34" charset="0"/>
              </a:rPr>
              <a:t>: rod </a:t>
            </a:r>
            <a:r>
              <a:rPr lang="cs-CZ" sz="3200" dirty="0" err="1">
                <a:latin typeface="Century Gothic" pitchFamily="34" charset="0"/>
              </a:rPr>
              <a:t>štítovka</a:t>
            </a:r>
            <a:r>
              <a:rPr lang="cs-CZ" sz="3200" dirty="0">
                <a:latin typeface="Century Gothic" pitchFamily="34" charset="0"/>
              </a:rPr>
              <a:t> (</a:t>
            </a:r>
            <a:r>
              <a:rPr lang="cs-CZ" sz="3200" i="1" dirty="0" err="1">
                <a:latin typeface="Century Gothic" pitchFamily="34" charset="0"/>
              </a:rPr>
              <a:t>Arcella</a:t>
            </a:r>
            <a:r>
              <a:rPr lang="cs-CZ" sz="3200" dirty="0">
                <a:latin typeface="Century Gothic" pitchFamily="34" charset="0"/>
              </a:rPr>
              <a:t>)</a:t>
            </a:r>
          </a:p>
        </p:txBody>
      </p:sp>
      <p:pic>
        <p:nvPicPr>
          <p:cNvPr id="24580" name="Picture 14" descr="PROT045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113" y="765175"/>
            <a:ext cx="2009775" cy="30241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24581" name="Picture 3" descr="obrazek_018"/>
          <p:cNvPicPr>
            <a:picLocks noChangeAspect="1" noChangeArrowheads="1"/>
          </p:cNvPicPr>
          <p:nvPr/>
        </p:nvPicPr>
        <p:blipFill>
          <a:blip r:embed="rId4"/>
          <a:srcRect l="5336" t="14230" r="12839" b="11060"/>
          <a:stretch>
            <a:fillRect/>
          </a:stretch>
        </p:blipFill>
        <p:spPr bwMode="auto">
          <a:xfrm>
            <a:off x="6664325" y="104775"/>
            <a:ext cx="244475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ovéPole 5"/>
          <p:cNvSpPr txBox="1">
            <a:spLocks noChangeArrowheads="1"/>
          </p:cNvSpPr>
          <p:nvPr/>
        </p:nvSpPr>
        <p:spPr bwMode="auto">
          <a:xfrm>
            <a:off x="114300" y="6181199"/>
            <a:ext cx="902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charset="0"/>
              <a:buChar char="•"/>
            </a:pPr>
            <a:r>
              <a:rPr lang="cs-CZ" altLang="cs-CZ" dirty="0">
                <a:latin typeface="Century Gothic" pitchFamily="34" charset="0"/>
              </a:rPr>
              <a:t> </a:t>
            </a:r>
            <a:r>
              <a:rPr lang="cs-CZ" altLang="cs-CZ" dirty="0" smtClean="0">
                <a:latin typeface="Century Gothic" pitchFamily="34" charset="0"/>
              </a:rPr>
              <a:t>bochníkovitá </a:t>
            </a:r>
            <a:r>
              <a:rPr lang="cs-CZ" altLang="cs-CZ" dirty="0">
                <a:latin typeface="Century Gothic" pitchFamily="34" charset="0"/>
              </a:rPr>
              <a:t>schránka tvořena </a:t>
            </a:r>
            <a:r>
              <a:rPr lang="cs-CZ" altLang="cs-CZ" b="1" dirty="0">
                <a:latin typeface="Century Gothic" pitchFamily="34" charset="0"/>
              </a:rPr>
              <a:t>chitinem</a:t>
            </a:r>
            <a:r>
              <a:rPr lang="cs-CZ" altLang="cs-CZ" dirty="0">
                <a:latin typeface="Century Gothic" pitchFamily="34" charset="0"/>
              </a:rPr>
              <a:t>, pigmentovaná hydroxidy železa</a:t>
            </a:r>
          </a:p>
          <a:p>
            <a:pPr algn="ctr" eaLnBrk="1" hangingPunct="1">
              <a:buFont typeface="Arial" charset="0"/>
              <a:buChar char="•"/>
            </a:pPr>
            <a:r>
              <a:rPr lang="cs-CZ" altLang="cs-CZ" dirty="0">
                <a:latin typeface="Century Gothic" pitchFamily="34" charset="0"/>
              </a:rPr>
              <a:t> povrch se strukturou včelího plástu, některé druhy mají na schránce zuby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1994" y="115888"/>
            <a:ext cx="814197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sz="3200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KRYTENKY</a:t>
            </a:r>
            <a:r>
              <a:rPr lang="cs-CZ" sz="3200" dirty="0">
                <a:latin typeface="Century Gothic" pitchFamily="34" charset="0"/>
              </a:rPr>
              <a:t>: </a:t>
            </a:r>
            <a:r>
              <a:rPr lang="cs-CZ" sz="3200" dirty="0" err="1">
                <a:latin typeface="Century Gothic" pitchFamily="34" charset="0"/>
              </a:rPr>
              <a:t>trnatka</a:t>
            </a:r>
            <a:r>
              <a:rPr lang="cs-CZ" sz="3200" dirty="0">
                <a:latin typeface="Century Gothic" pitchFamily="34" charset="0"/>
              </a:rPr>
              <a:t> </a:t>
            </a:r>
            <a:r>
              <a:rPr lang="cs-CZ" sz="3200" i="1" dirty="0" err="1">
                <a:latin typeface="Century Gothic" pitchFamily="34" charset="0"/>
              </a:rPr>
              <a:t>Centropyxis</a:t>
            </a:r>
            <a:r>
              <a:rPr lang="cs-CZ" sz="3200" i="1" dirty="0">
                <a:latin typeface="Century Gothic" pitchFamily="34" charset="0"/>
              </a:rPr>
              <a:t> aculeata</a:t>
            </a:r>
            <a:endParaRPr lang="cs-CZ" sz="3200" dirty="0">
              <a:latin typeface="Century Gothic" pitchFamily="34" charset="0"/>
            </a:endParaRPr>
          </a:p>
        </p:txBody>
      </p:sp>
      <p:sp>
        <p:nvSpPr>
          <p:cNvPr id="25603" name="TextovéPole 3"/>
          <p:cNvSpPr txBox="1">
            <a:spLocks noChangeArrowheads="1"/>
          </p:cNvSpPr>
          <p:nvPr/>
        </p:nvSpPr>
        <p:spPr bwMode="auto">
          <a:xfrm>
            <a:off x="424360" y="6145213"/>
            <a:ext cx="82878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Arial" charset="0"/>
              <a:buChar char="•"/>
            </a:pPr>
            <a:r>
              <a:rPr lang="cs-CZ" altLang="cs-CZ" dirty="0">
                <a:latin typeface="Century Gothic" pitchFamily="34" charset="0"/>
              </a:rPr>
              <a:t> </a:t>
            </a:r>
            <a:r>
              <a:rPr lang="cs-CZ" altLang="cs-CZ" dirty="0" err="1" smtClean="0">
                <a:latin typeface="Century Gothic" pitchFamily="34" charset="0"/>
              </a:rPr>
              <a:t>dorsoventrálně</a:t>
            </a:r>
            <a:r>
              <a:rPr lang="cs-CZ" altLang="cs-CZ" dirty="0" smtClean="0">
                <a:latin typeface="Century Gothic" pitchFamily="34" charset="0"/>
              </a:rPr>
              <a:t> </a:t>
            </a:r>
            <a:r>
              <a:rPr lang="cs-CZ" altLang="cs-CZ" dirty="0">
                <a:latin typeface="Century Gothic" pitchFamily="34" charset="0"/>
              </a:rPr>
              <a:t>zploštělá schránka s </a:t>
            </a:r>
            <a:r>
              <a:rPr lang="cs-CZ" altLang="cs-CZ" b="1" dirty="0">
                <a:latin typeface="Century Gothic" pitchFamily="34" charset="0"/>
              </a:rPr>
              <a:t>asymetricky umístěným otvorem</a:t>
            </a:r>
            <a:endParaRPr lang="cs-CZ" altLang="cs-CZ" dirty="0">
              <a:latin typeface="Century Gothic" pitchFamily="34" charset="0"/>
            </a:endParaRPr>
          </a:p>
          <a:p>
            <a:pPr algn="ctr">
              <a:buFont typeface="Arial" charset="0"/>
              <a:buChar char="•"/>
            </a:pPr>
            <a:r>
              <a:rPr lang="cs-CZ" altLang="cs-CZ" dirty="0">
                <a:latin typeface="Century Gothic" pitchFamily="34" charset="0"/>
              </a:rPr>
              <a:t> </a:t>
            </a:r>
            <a:r>
              <a:rPr lang="cs-CZ" altLang="cs-CZ" dirty="0" smtClean="0">
                <a:latin typeface="Century Gothic" pitchFamily="34" charset="0"/>
              </a:rPr>
              <a:t>aglutinovaná schránka </a:t>
            </a:r>
            <a:r>
              <a:rPr lang="cs-CZ" altLang="cs-CZ" dirty="0">
                <a:latin typeface="Century Gothic" pitchFamily="34" charset="0"/>
              </a:rPr>
              <a:t>na jedné straně s </a:t>
            </a:r>
            <a:r>
              <a:rPr lang="cs-CZ" altLang="cs-CZ" b="1" dirty="0">
                <a:latin typeface="Century Gothic" pitchFamily="34" charset="0"/>
              </a:rPr>
              <a:t>trny</a:t>
            </a:r>
            <a:r>
              <a:rPr lang="cs-CZ" altLang="cs-CZ" dirty="0">
                <a:latin typeface="Century Gothic" pitchFamily="34" charset="0"/>
              </a:rPr>
              <a:t>; </a:t>
            </a:r>
            <a:r>
              <a:rPr lang="cs-CZ" altLang="cs-CZ" b="1" dirty="0" err="1">
                <a:latin typeface="Century Gothic" pitchFamily="34" charset="0"/>
              </a:rPr>
              <a:t>xenosomata</a:t>
            </a:r>
            <a:r>
              <a:rPr lang="cs-CZ" altLang="cs-CZ" dirty="0">
                <a:latin typeface="Century Gothic" pitchFamily="34" charset="0"/>
              </a:rPr>
              <a:t> (různý detrit)</a:t>
            </a:r>
          </a:p>
        </p:txBody>
      </p:sp>
      <p:pic>
        <p:nvPicPr>
          <p:cNvPr id="25604" name="Obrázek 4" descr="centropyxis_discoid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914400"/>
            <a:ext cx="287972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Obrázek 5" descr="Centropyxis_ruzn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" y="776288"/>
            <a:ext cx="5761038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8" descr="E:\Honza\PedF UK\Jednobunecni\Centropyxis%20aculeat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0600" y="3659188"/>
            <a:ext cx="28797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334471" y="115888"/>
            <a:ext cx="6465887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sz="3200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KRYTENKY</a:t>
            </a:r>
            <a:r>
              <a:rPr lang="cs-CZ" sz="3200" dirty="0">
                <a:latin typeface="Century Gothic" pitchFamily="34" charset="0"/>
              </a:rPr>
              <a:t>: rod </a:t>
            </a:r>
            <a:r>
              <a:rPr lang="cs-CZ" sz="3200" dirty="0" err="1">
                <a:latin typeface="Century Gothic" pitchFamily="34" charset="0"/>
              </a:rPr>
              <a:t>rozlitka</a:t>
            </a:r>
            <a:r>
              <a:rPr lang="cs-CZ" sz="3200" dirty="0">
                <a:latin typeface="Century Gothic" pitchFamily="34" charset="0"/>
              </a:rPr>
              <a:t> (</a:t>
            </a:r>
            <a:r>
              <a:rPr lang="cs-CZ" sz="3200" i="1" dirty="0" err="1">
                <a:latin typeface="Century Gothic" pitchFamily="34" charset="0"/>
              </a:rPr>
              <a:t>Difflugia</a:t>
            </a:r>
            <a:r>
              <a:rPr lang="cs-CZ" sz="3200" dirty="0">
                <a:latin typeface="Century Gothic" pitchFamily="34" charset="0"/>
              </a:rPr>
              <a:t>)</a:t>
            </a:r>
          </a:p>
        </p:txBody>
      </p:sp>
      <p:pic>
        <p:nvPicPr>
          <p:cNvPr id="26627" name="Picture 2" descr="difflugia1"/>
          <p:cNvPicPr>
            <a:picLocks noChangeAspect="1" noChangeArrowheads="1"/>
          </p:cNvPicPr>
          <p:nvPr/>
        </p:nvPicPr>
        <p:blipFill>
          <a:blip r:embed="rId2">
            <a:lum bright="-18000" contrast="36000"/>
          </a:blip>
          <a:srcRect/>
          <a:stretch>
            <a:fillRect/>
          </a:stretch>
        </p:blipFill>
        <p:spPr bwMode="auto">
          <a:xfrm>
            <a:off x="34925" y="844550"/>
            <a:ext cx="221773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ovéPole 3"/>
          <p:cNvSpPr txBox="1">
            <a:spLocks noChangeArrowheads="1"/>
          </p:cNvSpPr>
          <p:nvPr/>
        </p:nvSpPr>
        <p:spPr bwMode="auto">
          <a:xfrm>
            <a:off x="272072" y="6067425"/>
            <a:ext cx="85883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charset="0"/>
              <a:buChar char="•"/>
            </a:pPr>
            <a:r>
              <a:rPr lang="cs-CZ" altLang="cs-CZ" sz="2000" dirty="0">
                <a:latin typeface="Century Gothic" pitchFamily="34" charset="0"/>
              </a:rPr>
              <a:t> </a:t>
            </a:r>
            <a:r>
              <a:rPr lang="cs-CZ" altLang="cs-CZ" sz="2000" dirty="0" smtClean="0">
                <a:latin typeface="Century Gothic" pitchFamily="34" charset="0"/>
              </a:rPr>
              <a:t>nepravidelná </a:t>
            </a:r>
            <a:r>
              <a:rPr lang="cs-CZ" altLang="cs-CZ" sz="2000" dirty="0">
                <a:latin typeface="Century Gothic" pitchFamily="34" charset="0"/>
              </a:rPr>
              <a:t>hruštičkovitá schránka často se špičkou</a:t>
            </a:r>
          </a:p>
          <a:p>
            <a:pPr algn="ctr" eaLnBrk="1" hangingPunct="1">
              <a:buFont typeface="Arial" charset="0"/>
              <a:buChar char="•"/>
            </a:pPr>
            <a:r>
              <a:rPr lang="cs-CZ" altLang="cs-CZ" sz="2000" dirty="0">
                <a:latin typeface="Century Gothic" pitchFamily="34" charset="0"/>
              </a:rPr>
              <a:t> </a:t>
            </a:r>
            <a:r>
              <a:rPr lang="cs-CZ" altLang="cs-CZ" sz="2000" dirty="0" smtClean="0">
                <a:latin typeface="Century Gothic" pitchFamily="34" charset="0"/>
              </a:rPr>
              <a:t>aglutinovaná schránka: </a:t>
            </a:r>
            <a:r>
              <a:rPr lang="cs-CZ" altLang="cs-CZ" sz="2000" b="1" dirty="0" err="1" smtClean="0">
                <a:latin typeface="Century Gothic" pitchFamily="34" charset="0"/>
              </a:rPr>
              <a:t>xenosomata</a:t>
            </a:r>
            <a:r>
              <a:rPr lang="cs-CZ" altLang="cs-CZ" sz="2000" dirty="0" smtClean="0">
                <a:latin typeface="Century Gothic" pitchFamily="34" charset="0"/>
              </a:rPr>
              <a:t> – zrnka písku, rozsivky, detrit</a:t>
            </a:r>
            <a:endParaRPr lang="cs-CZ" altLang="cs-CZ" sz="2000" dirty="0">
              <a:latin typeface="Century Gothic" pitchFamily="34" charset="0"/>
            </a:endParaRPr>
          </a:p>
        </p:txBody>
      </p:sp>
      <p:pic>
        <p:nvPicPr>
          <p:cNvPr id="26629" name="Obrázek 4" descr="Difflugia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625" y="833438"/>
            <a:ext cx="20891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Obrázek 5" descr="difflugia_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935038"/>
            <a:ext cx="4464050" cy="49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Obrázek 6" descr="difflugia_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9738" y="2736850"/>
            <a:ext cx="2089150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Obrázek 7" descr="Difflugia-varians-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8150" y="4149725"/>
            <a:ext cx="2087563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50988" y="115888"/>
            <a:ext cx="702147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sz="3200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KRYTENKY</a:t>
            </a:r>
            <a:r>
              <a:rPr lang="cs-CZ" sz="3200" dirty="0">
                <a:latin typeface="Century Gothic" pitchFamily="34" charset="0"/>
              </a:rPr>
              <a:t>: rod </a:t>
            </a:r>
            <a:r>
              <a:rPr lang="cs-CZ" sz="3200" dirty="0" err="1">
                <a:latin typeface="Century Gothic" pitchFamily="34" charset="0"/>
              </a:rPr>
              <a:t>zdobenka</a:t>
            </a:r>
            <a:r>
              <a:rPr lang="cs-CZ" sz="3200" dirty="0">
                <a:latin typeface="Century Gothic" pitchFamily="34" charset="0"/>
              </a:rPr>
              <a:t> (</a:t>
            </a:r>
            <a:r>
              <a:rPr lang="cs-CZ" sz="3200" i="1" dirty="0" err="1">
                <a:latin typeface="Century Gothic" pitchFamily="34" charset="0"/>
              </a:rPr>
              <a:t>Nebela</a:t>
            </a:r>
            <a:r>
              <a:rPr lang="cs-CZ" sz="3200" dirty="0">
                <a:latin typeface="Century Gothic" pitchFamily="34" charset="0"/>
              </a:rPr>
              <a:t>)</a:t>
            </a:r>
          </a:p>
        </p:txBody>
      </p:sp>
      <p:pic>
        <p:nvPicPr>
          <p:cNvPr id="27651" name="Picture 3" descr="Nebela 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1081088"/>
            <a:ext cx="2792412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ovéPole 3"/>
          <p:cNvSpPr txBox="1">
            <a:spLocks noChangeArrowheads="1"/>
          </p:cNvSpPr>
          <p:nvPr/>
        </p:nvSpPr>
        <p:spPr bwMode="auto">
          <a:xfrm>
            <a:off x="122832" y="6055056"/>
            <a:ext cx="88725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charset="0"/>
              <a:buChar char="•"/>
            </a:pPr>
            <a:r>
              <a:rPr lang="cs-CZ" altLang="cs-CZ" sz="2000" dirty="0">
                <a:latin typeface="Century Gothic" pitchFamily="34" charset="0"/>
              </a:rPr>
              <a:t> </a:t>
            </a:r>
            <a:r>
              <a:rPr lang="cs-CZ" altLang="cs-CZ" sz="2000" dirty="0" smtClean="0">
                <a:latin typeface="Century Gothic" pitchFamily="34" charset="0"/>
              </a:rPr>
              <a:t>hruškovitá </a:t>
            </a:r>
            <a:r>
              <a:rPr lang="cs-CZ" altLang="cs-CZ" sz="2000" dirty="0">
                <a:latin typeface="Century Gothic" pitchFamily="34" charset="0"/>
              </a:rPr>
              <a:t>schránka pokryta zaoblenými </a:t>
            </a:r>
            <a:r>
              <a:rPr lang="cs-CZ" altLang="cs-CZ" sz="2000" b="1" dirty="0" err="1">
                <a:latin typeface="Century Gothic" pitchFamily="34" charset="0"/>
              </a:rPr>
              <a:t>idiosomaty</a:t>
            </a:r>
            <a:r>
              <a:rPr lang="cs-CZ" altLang="cs-CZ" sz="2000" dirty="0">
                <a:latin typeface="Century Gothic" pitchFamily="34" charset="0"/>
              </a:rPr>
              <a:t> různého tvaru</a:t>
            </a:r>
          </a:p>
          <a:p>
            <a:pPr algn="ctr">
              <a:buFont typeface="Arial" charset="0"/>
              <a:buChar char="•"/>
            </a:pPr>
            <a:r>
              <a:rPr lang="cs-CZ" altLang="cs-CZ" sz="2000" dirty="0">
                <a:latin typeface="Century Gothic" pitchFamily="34" charset="0"/>
              </a:rPr>
              <a:t> schránka často ze strany zploštělá nebo velmi úzká</a:t>
            </a:r>
          </a:p>
        </p:txBody>
      </p:sp>
      <p:pic>
        <p:nvPicPr>
          <p:cNvPr id="27653" name="Obrázek 4" descr="Nebela_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038" y="936625"/>
            <a:ext cx="5999162" cy="49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rázek 1" descr="DSC_2526.jpg"/>
          <p:cNvPicPr>
            <a:picLocks noChangeAspect="1"/>
          </p:cNvPicPr>
          <p:nvPr/>
        </p:nvPicPr>
        <p:blipFill>
          <a:blip r:embed="rId2"/>
          <a:srcRect l="8708" r="16406"/>
          <a:stretch>
            <a:fillRect/>
          </a:stretch>
        </p:blipFill>
        <p:spPr bwMode="auto">
          <a:xfrm>
            <a:off x="0" y="-1"/>
            <a:ext cx="9154124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2248995" y="6123600"/>
            <a:ext cx="6748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4000" dirty="0" smtClean="0">
                <a:latin typeface="Century Gothic" pitchFamily="34" charset="0"/>
              </a:rPr>
              <a:t>HLENKY ((EU)MYCETOZOA)</a:t>
            </a:r>
            <a:endParaRPr lang="cs-CZ" sz="40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0686" y="760390"/>
            <a:ext cx="8718581" cy="3392488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ct val="0"/>
              </a:spcBef>
              <a:defRPr/>
            </a:pP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fagocytující suchozemské organismy tvořící plodnice</a:t>
            </a: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specifický životní cyklus: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 - samostatná měňavkovitá/bičíkatá </a:t>
            </a:r>
            <a:r>
              <a:rPr lang="cs-CZ" altLang="cs-CZ" sz="2400" dirty="0" err="1" smtClean="0">
                <a:latin typeface="Century Gothic" pitchFamily="34" charset="0"/>
                <a:cs typeface="Arial" charset="0"/>
              </a:rPr>
              <a:t>bakteriofágní</a:t>
            </a: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stádia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 - lezoucí </a:t>
            </a:r>
            <a:r>
              <a:rPr lang="cs-CZ" altLang="cs-CZ" sz="2400" dirty="0" err="1" smtClean="0">
                <a:latin typeface="Century Gothic" pitchFamily="34" charset="0"/>
                <a:cs typeface="Arial" charset="0"/>
              </a:rPr>
              <a:t>syncitiální</a:t>
            </a: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plasmodia vyhledávající potravu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 - zralá plasmodia se přeměňují v plodničky: tvorba spor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endParaRPr lang="cs-CZ" altLang="cs-CZ" sz="1000" dirty="0" smtClean="0">
              <a:latin typeface="Century Gothic" pitchFamily="34" charset="0"/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42938" y="143184"/>
            <a:ext cx="7845425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cs-CZ" sz="40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ea typeface="+mj-ea"/>
                <a:cs typeface="Arial" panose="020B0604020202020204" pitchFamily="34" charset="0"/>
              </a:rPr>
              <a:t>HLENKY </a:t>
            </a:r>
            <a:r>
              <a:rPr lang="cs-CZ" sz="4000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ea typeface="+mj-ea"/>
                <a:cs typeface="Arial" panose="020B0604020202020204" pitchFamily="34" charset="0"/>
              </a:rPr>
              <a:t>((EU)MYCETOZOA)</a:t>
            </a:r>
          </a:p>
        </p:txBody>
      </p:sp>
      <p:pic>
        <p:nvPicPr>
          <p:cNvPr id="39940" name="Obrázek 6" descr="Lycogala_krasn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0597" y="2786006"/>
            <a:ext cx="5183435" cy="38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Obrázek 7" descr="Stemonites_fusca.jpg"/>
          <p:cNvPicPr>
            <a:picLocks noChangeAspect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3166" y="2786058"/>
            <a:ext cx="3993081" cy="38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23210" y="6288026"/>
            <a:ext cx="25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latin typeface="Century Gothic" pitchFamily="34" charset="0"/>
              </a:rPr>
              <a:t>pazderek (</a:t>
            </a:r>
            <a:r>
              <a:rPr lang="cs-CZ" b="1" i="1" dirty="0" err="1" smtClean="0">
                <a:latin typeface="Century Gothic" pitchFamily="34" charset="0"/>
              </a:rPr>
              <a:t>Stemonitis</a:t>
            </a:r>
            <a:r>
              <a:rPr lang="cs-CZ" b="1" dirty="0" smtClean="0">
                <a:latin typeface="Century Gothic" pitchFamily="34" charset="0"/>
              </a:rPr>
              <a:t>)</a:t>
            </a:r>
            <a:endParaRPr lang="cs-CZ" b="1" dirty="0">
              <a:latin typeface="Century Gothic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429196" y="6048773"/>
            <a:ext cx="270618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700" dirty="0" err="1" smtClean="0">
                <a:solidFill>
                  <a:schemeClr val="bg1"/>
                </a:solidFill>
                <a:latin typeface="Century Gothic" pitchFamily="34" charset="0"/>
              </a:rPr>
              <a:t>pýchavička</a:t>
            </a:r>
            <a:r>
              <a:rPr lang="cs-CZ" sz="1700" dirty="0" smtClean="0">
                <a:solidFill>
                  <a:schemeClr val="bg1"/>
                </a:solidFill>
                <a:latin typeface="Century Gothic" pitchFamily="34" charset="0"/>
              </a:rPr>
              <a:t> vlčí mléko</a:t>
            </a:r>
          </a:p>
          <a:p>
            <a:pPr algn="r"/>
            <a:r>
              <a:rPr lang="cs-CZ" sz="1700" dirty="0" smtClean="0">
                <a:solidFill>
                  <a:schemeClr val="bg1"/>
                </a:solidFill>
                <a:latin typeface="Century Gothic" pitchFamily="34" charset="0"/>
              </a:rPr>
              <a:t>(</a:t>
            </a:r>
            <a:r>
              <a:rPr lang="cs-CZ" sz="1700" i="1" dirty="0" err="1" smtClean="0">
                <a:solidFill>
                  <a:schemeClr val="bg1"/>
                </a:solidFill>
                <a:latin typeface="Century Gothic" pitchFamily="34" charset="0"/>
              </a:rPr>
              <a:t>Lycogala</a:t>
            </a:r>
            <a:r>
              <a:rPr lang="cs-CZ" sz="1700" i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cs-CZ" sz="1700" i="1" dirty="0" err="1" smtClean="0">
                <a:solidFill>
                  <a:schemeClr val="bg1"/>
                </a:solidFill>
                <a:latin typeface="Century Gothic" pitchFamily="34" charset="0"/>
              </a:rPr>
              <a:t>epidendrum</a:t>
            </a:r>
            <a:r>
              <a:rPr lang="cs-CZ" sz="1700" dirty="0" smtClean="0">
                <a:solidFill>
                  <a:schemeClr val="bg1"/>
                </a:solidFill>
                <a:latin typeface="Century Gothic" pitchFamily="34" charset="0"/>
              </a:rPr>
              <a:t>)</a:t>
            </a:r>
            <a:endParaRPr lang="cs-CZ" sz="17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rázek 1" descr="hlenky_Z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850" y="180975"/>
            <a:ext cx="6956425" cy="656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Obrázek 2" descr="myxamoeba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5675" y="103188"/>
            <a:ext cx="1728788" cy="128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Obrázek 3" descr="plasmodium_hlenk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663" y="5408613"/>
            <a:ext cx="1800225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Obrázek 4" descr="stemoniti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663" y="103188"/>
            <a:ext cx="167005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2" descr="strom_zivota_2.jpg"/>
          <p:cNvPicPr>
            <a:picLocks noChangeAspect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1436688" y="41275"/>
            <a:ext cx="6275387" cy="676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ipsa 3"/>
          <p:cNvSpPr/>
          <p:nvPr/>
        </p:nvSpPr>
        <p:spPr>
          <a:xfrm>
            <a:off x="3924300" y="2349500"/>
            <a:ext cx="4103688" cy="4319588"/>
          </a:xfrm>
          <a:prstGeom prst="ellipse">
            <a:avLst/>
          </a:prstGeom>
          <a:noFill/>
          <a:ln w="317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ovéPole 1"/>
          <p:cNvSpPr txBox="1">
            <a:spLocks noChangeArrowheads="1"/>
          </p:cNvSpPr>
          <p:nvPr/>
        </p:nvSpPr>
        <p:spPr bwMode="auto">
          <a:xfrm>
            <a:off x="179388" y="115888"/>
            <a:ext cx="875033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cs-CZ" sz="3200" dirty="0">
                <a:solidFill>
                  <a:srgbClr val="000066"/>
                </a:solidFill>
                <a:latin typeface="Century Gothic" pitchFamily="34" charset="0"/>
              </a:rPr>
              <a:t>MYXOGASTRIA</a:t>
            </a:r>
            <a:r>
              <a:rPr lang="en-US" altLang="cs-CZ" sz="3200" dirty="0">
                <a:latin typeface="Century Gothic" pitchFamily="34" charset="0"/>
              </a:rPr>
              <a:t> </a:t>
            </a:r>
            <a:r>
              <a:rPr lang="cs-CZ" altLang="cs-CZ" sz="3200" dirty="0">
                <a:latin typeface="Century Gothic" pitchFamily="34" charset="0"/>
              </a:rPr>
              <a:t>(také </a:t>
            </a:r>
            <a:r>
              <a:rPr lang="en-US" altLang="cs-CZ" sz="3200" dirty="0">
                <a:solidFill>
                  <a:srgbClr val="000066"/>
                </a:solidFill>
                <a:latin typeface="Century Gothic" pitchFamily="34" charset="0"/>
              </a:rPr>
              <a:t>MYXOMYCOTA</a:t>
            </a:r>
            <a:r>
              <a:rPr lang="cs-CZ" altLang="cs-CZ" sz="3200" dirty="0">
                <a:latin typeface="Century Gothic" pitchFamily="34" charset="0"/>
              </a:rPr>
              <a:t>)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200" dirty="0">
                <a:latin typeface="Century Gothic" pitchFamily="34" charset="0"/>
              </a:rPr>
              <a:t> </a:t>
            </a:r>
            <a:r>
              <a:rPr lang="cs-CZ" altLang="cs-CZ" sz="2200" dirty="0" err="1">
                <a:latin typeface="Century Gothic" pitchFamily="34" charset="0"/>
              </a:rPr>
              <a:t>plasmodiální</a:t>
            </a:r>
            <a:r>
              <a:rPr lang="cs-CZ" altLang="cs-CZ" sz="2200" dirty="0">
                <a:latin typeface="Century Gothic" pitchFamily="34" charset="0"/>
              </a:rPr>
              <a:t> neboli nebuněčné hlenky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200" dirty="0">
                <a:latin typeface="Century Gothic" pitchFamily="34" charset="0"/>
              </a:rPr>
              <a:t> několik morfologicky odlišných fází:</a:t>
            </a:r>
          </a:p>
          <a:p>
            <a:pPr eaLnBrk="1" hangingPunct="1"/>
            <a:r>
              <a:rPr lang="cs-CZ" altLang="cs-CZ" sz="2200" dirty="0">
                <a:latin typeface="Century Gothic" pitchFamily="34" charset="0"/>
              </a:rPr>
              <a:t>  - samostatné </a:t>
            </a:r>
            <a:r>
              <a:rPr lang="cs-CZ" altLang="cs-CZ" sz="2200" b="1" dirty="0">
                <a:latin typeface="Century Gothic" pitchFamily="34" charset="0"/>
              </a:rPr>
              <a:t>buňky</a:t>
            </a:r>
            <a:r>
              <a:rPr lang="cs-CZ" altLang="cs-CZ" sz="2200" dirty="0">
                <a:latin typeface="Century Gothic" pitchFamily="34" charset="0"/>
              </a:rPr>
              <a:t>: </a:t>
            </a:r>
            <a:r>
              <a:rPr lang="cs-CZ" altLang="cs-CZ" dirty="0" err="1">
                <a:latin typeface="Century Gothic" pitchFamily="34" charset="0"/>
              </a:rPr>
              <a:t>myxomonády</a:t>
            </a:r>
            <a:r>
              <a:rPr lang="cs-CZ" altLang="cs-CZ" dirty="0">
                <a:latin typeface="Century Gothic" pitchFamily="34" charset="0"/>
              </a:rPr>
              <a:t> a </a:t>
            </a:r>
            <a:r>
              <a:rPr lang="cs-CZ" altLang="cs-CZ" dirty="0" err="1">
                <a:latin typeface="Century Gothic" pitchFamily="34" charset="0"/>
              </a:rPr>
              <a:t>myxaméby</a:t>
            </a:r>
            <a:endParaRPr lang="cs-CZ" altLang="cs-CZ" dirty="0">
              <a:latin typeface="Century Gothic" pitchFamily="34" charset="0"/>
            </a:endParaRPr>
          </a:p>
          <a:p>
            <a:pPr eaLnBrk="1" hangingPunct="1"/>
            <a:r>
              <a:rPr lang="cs-CZ" altLang="cs-CZ" sz="2200" dirty="0">
                <a:latin typeface="Century Gothic" pitchFamily="34" charset="0"/>
              </a:rPr>
              <a:t>  - slizovitá amorfní mnohojaderná </a:t>
            </a:r>
            <a:r>
              <a:rPr lang="cs-CZ" altLang="cs-CZ" sz="2200" b="1" dirty="0">
                <a:latin typeface="Century Gothic" pitchFamily="34" charset="0"/>
              </a:rPr>
              <a:t>plasmodia</a:t>
            </a:r>
          </a:p>
          <a:p>
            <a:pPr eaLnBrk="1" hangingPunct="1"/>
            <a:r>
              <a:rPr lang="cs-CZ" altLang="cs-CZ" sz="2200" dirty="0">
                <a:latin typeface="Century Gothic" pitchFamily="34" charset="0"/>
              </a:rPr>
              <a:t>  - nápadně zbarvené </a:t>
            </a:r>
            <a:r>
              <a:rPr lang="cs-CZ" altLang="cs-CZ" sz="2200" b="1" dirty="0">
                <a:latin typeface="Century Gothic" pitchFamily="34" charset="0"/>
              </a:rPr>
              <a:t>plodničky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200" dirty="0">
                <a:latin typeface="Century Gothic" pitchFamily="34" charset="0"/>
              </a:rPr>
              <a:t> tvoří soubuní mnohdy obrovských velikostí 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200" dirty="0">
                <a:latin typeface="Century Gothic" pitchFamily="34" charset="0"/>
              </a:rPr>
              <a:t> kosmopolitně rozšířené, nejvíce v mírném pásu (otevřené lesy)</a:t>
            </a:r>
          </a:p>
        </p:txBody>
      </p:sp>
      <p:pic>
        <p:nvPicPr>
          <p:cNvPr id="45059" name="Picture 5" descr="physar1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6870" y="781050"/>
            <a:ext cx="2279650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Obrázek 3" descr="lycogala_myxamoeb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438" y="3209925"/>
            <a:ext cx="3516312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ovéPole 4"/>
          <p:cNvSpPr txBox="1">
            <a:spLocks noChangeArrowheads="1"/>
          </p:cNvSpPr>
          <p:nvPr/>
        </p:nvSpPr>
        <p:spPr bwMode="auto">
          <a:xfrm>
            <a:off x="176213" y="6375400"/>
            <a:ext cx="11897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1400">
                <a:solidFill>
                  <a:schemeClr val="bg1"/>
                </a:solidFill>
                <a:latin typeface="Century Gothic" pitchFamily="34" charset="0"/>
              </a:rPr>
              <a:t>myxaméba</a:t>
            </a:r>
          </a:p>
        </p:txBody>
      </p:sp>
      <p:pic>
        <p:nvPicPr>
          <p:cNvPr id="45062" name="Obrázek 5" descr="plasmodium_hlenk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275" y="3209925"/>
            <a:ext cx="5081588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TextovéPole 6"/>
          <p:cNvSpPr txBox="1">
            <a:spLocks noChangeArrowheads="1"/>
          </p:cNvSpPr>
          <p:nvPr/>
        </p:nvSpPr>
        <p:spPr bwMode="auto">
          <a:xfrm>
            <a:off x="7694854" y="6434138"/>
            <a:ext cx="12554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cs-CZ" altLang="cs-CZ" sz="1400">
                <a:latin typeface="Century Gothic" pitchFamily="34" charset="0"/>
              </a:rPr>
              <a:t>plasmodium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ovéPole 1"/>
          <p:cNvSpPr txBox="1">
            <a:spLocks noChangeArrowheads="1"/>
          </p:cNvSpPr>
          <p:nvPr/>
        </p:nvSpPr>
        <p:spPr bwMode="auto">
          <a:xfrm>
            <a:off x="152400" y="115888"/>
            <a:ext cx="8991600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cs-CZ" sz="3200" dirty="0">
                <a:latin typeface="Century Gothic" pitchFamily="34" charset="0"/>
              </a:rPr>
              <a:t>JEDNOBUNĚČNÁ FÁZE</a:t>
            </a:r>
            <a:endParaRPr lang="cs-CZ" altLang="cs-CZ" sz="3200" dirty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cs-CZ" altLang="cs-CZ" sz="2000" dirty="0">
                <a:latin typeface="Century Gothic" pitchFamily="34" charset="0"/>
              </a:rPr>
              <a:t> haploidní </a:t>
            </a:r>
            <a:r>
              <a:rPr lang="cs-CZ" altLang="cs-CZ" sz="2000" dirty="0" smtClean="0">
                <a:latin typeface="Century Gothic" pitchFamily="34" charset="0"/>
              </a:rPr>
              <a:t> spory</a:t>
            </a:r>
            <a:r>
              <a:rPr lang="cs-CZ" altLang="cs-CZ" sz="2000" dirty="0">
                <a:latin typeface="Century Gothic" pitchFamily="34" charset="0"/>
              </a:rPr>
              <a:t>: po vytvoření diploidního (2n) jádra dochází k meióze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000" dirty="0">
                <a:latin typeface="Century Gothic" pitchFamily="34" charset="0"/>
              </a:rPr>
              <a:t> </a:t>
            </a:r>
            <a:r>
              <a:rPr lang="en-US" altLang="cs-CZ" sz="2000" dirty="0">
                <a:latin typeface="Century Gothic" pitchFamily="34" charset="0"/>
              </a:rPr>
              <a:t>v </a:t>
            </a:r>
            <a:r>
              <a:rPr lang="en-US" altLang="cs-CZ" sz="2000" dirty="0" err="1">
                <a:latin typeface="Century Gothic" pitchFamily="34" charset="0"/>
              </a:rPr>
              <a:t>závislosti</a:t>
            </a:r>
            <a:r>
              <a:rPr lang="en-US" altLang="cs-CZ" sz="2000" dirty="0">
                <a:latin typeface="Century Gothic" pitchFamily="34" charset="0"/>
              </a:rPr>
              <a:t> </a:t>
            </a:r>
            <a:r>
              <a:rPr lang="en-US" altLang="cs-CZ" sz="2000" dirty="0" err="1">
                <a:latin typeface="Century Gothic" pitchFamily="34" charset="0"/>
              </a:rPr>
              <a:t>na</a:t>
            </a:r>
            <a:r>
              <a:rPr lang="en-US" altLang="cs-CZ" sz="2000" dirty="0">
                <a:latin typeface="Century Gothic" pitchFamily="34" charset="0"/>
              </a:rPr>
              <a:t> </a:t>
            </a:r>
            <a:r>
              <a:rPr lang="en-US" altLang="cs-CZ" sz="2000" dirty="0" err="1">
                <a:latin typeface="Century Gothic" pitchFamily="34" charset="0"/>
              </a:rPr>
              <a:t>prostředí</a:t>
            </a:r>
            <a:r>
              <a:rPr lang="en-US" altLang="cs-CZ" sz="2000" dirty="0">
                <a:latin typeface="Century Gothic" pitchFamily="34" charset="0"/>
              </a:rPr>
              <a:t> se </a:t>
            </a:r>
            <a:r>
              <a:rPr lang="en-US" altLang="cs-CZ" sz="2000" dirty="0" err="1">
                <a:latin typeface="Century Gothic" pitchFamily="34" charset="0"/>
              </a:rPr>
              <a:t>vytváří</a:t>
            </a:r>
            <a:r>
              <a:rPr lang="en-US" altLang="cs-CZ" sz="2000" dirty="0">
                <a:latin typeface="Century Gothic" pitchFamily="34" charset="0"/>
              </a:rPr>
              <a:t> </a:t>
            </a:r>
            <a:r>
              <a:rPr lang="en-US" altLang="cs-CZ" sz="2000" dirty="0" err="1">
                <a:latin typeface="Century Gothic" pitchFamily="34" charset="0"/>
              </a:rPr>
              <a:t>myxaméby</a:t>
            </a:r>
            <a:r>
              <a:rPr lang="en-US" altLang="cs-CZ" sz="2000" dirty="0">
                <a:latin typeface="Century Gothic" pitchFamily="34" charset="0"/>
              </a:rPr>
              <a:t> </a:t>
            </a:r>
            <a:r>
              <a:rPr lang="en-US" altLang="cs-CZ" sz="2000" dirty="0" err="1">
                <a:latin typeface="Century Gothic" pitchFamily="34" charset="0"/>
              </a:rPr>
              <a:t>nebo</a:t>
            </a:r>
            <a:r>
              <a:rPr lang="en-US" altLang="cs-CZ" sz="2000" dirty="0">
                <a:latin typeface="Century Gothic" pitchFamily="34" charset="0"/>
              </a:rPr>
              <a:t> </a:t>
            </a:r>
            <a:r>
              <a:rPr lang="en-US" altLang="cs-CZ" sz="2000" dirty="0" err="1">
                <a:latin typeface="Century Gothic" pitchFamily="34" charset="0"/>
              </a:rPr>
              <a:t>myxoflageláti</a:t>
            </a:r>
            <a:endParaRPr lang="cs-CZ" altLang="cs-CZ" sz="2000" dirty="0">
              <a:latin typeface="Century Gothic" pitchFamily="34" charset="0"/>
            </a:endParaRPr>
          </a:p>
          <a:p>
            <a:pPr eaLnBrk="1" hangingPunct="1"/>
            <a:r>
              <a:rPr lang="cs-CZ" altLang="cs-CZ" sz="2000" dirty="0">
                <a:latin typeface="Century Gothic" pitchFamily="34" charset="0"/>
              </a:rPr>
              <a:t>  - </a:t>
            </a:r>
            <a:r>
              <a:rPr lang="en-US" altLang="cs-CZ" sz="2000" b="1" dirty="0" err="1">
                <a:latin typeface="Century Gothic" pitchFamily="34" charset="0"/>
              </a:rPr>
              <a:t>myxaméby</a:t>
            </a:r>
            <a:r>
              <a:rPr lang="cs-CZ" altLang="cs-CZ" sz="2000" dirty="0">
                <a:latin typeface="Century Gothic" pitchFamily="34" charset="0"/>
              </a:rPr>
              <a:t>: měňavkovitý pohyb, lezou po substrátu; </a:t>
            </a:r>
            <a:r>
              <a:rPr lang="cs-CZ" altLang="cs-CZ" sz="2000" dirty="0" smtClean="0">
                <a:latin typeface="Century Gothic" pitchFamily="34" charset="0"/>
              </a:rPr>
              <a:t> sušší </a:t>
            </a:r>
            <a:r>
              <a:rPr lang="cs-CZ" altLang="cs-CZ" sz="2000" dirty="0" err="1">
                <a:latin typeface="Century Gothic" pitchFamily="34" charset="0"/>
              </a:rPr>
              <a:t>pr</a:t>
            </a:r>
            <a:r>
              <a:rPr lang="cs-CZ" altLang="cs-CZ" sz="2000" dirty="0">
                <a:latin typeface="Century Gothic" pitchFamily="34" charset="0"/>
              </a:rPr>
              <a:t>.</a:t>
            </a:r>
          </a:p>
          <a:p>
            <a:pPr eaLnBrk="1" hangingPunct="1"/>
            <a:r>
              <a:rPr lang="cs-CZ" altLang="cs-CZ" sz="2000" dirty="0">
                <a:latin typeface="Century Gothic" pitchFamily="34" charset="0"/>
              </a:rPr>
              <a:t>  - </a:t>
            </a:r>
            <a:r>
              <a:rPr lang="cs-CZ" altLang="cs-CZ" sz="2000" b="1" dirty="0" err="1">
                <a:latin typeface="Century Gothic" pitchFamily="34" charset="0"/>
              </a:rPr>
              <a:t>myxoflageláti</a:t>
            </a:r>
            <a:r>
              <a:rPr lang="cs-CZ" altLang="cs-CZ" sz="2000" dirty="0">
                <a:latin typeface="Century Gothic" pitchFamily="34" charset="0"/>
              </a:rPr>
              <a:t>: plovoucí (dva bičíky), tvoří se ve vlhkém </a:t>
            </a:r>
            <a:r>
              <a:rPr lang="cs-CZ" altLang="cs-CZ" sz="2000" dirty="0" smtClean="0">
                <a:latin typeface="Century Gothic" pitchFamily="34" charset="0"/>
              </a:rPr>
              <a:t>prostředí</a:t>
            </a:r>
          </a:p>
          <a:p>
            <a:pPr eaLnBrk="1" hangingPunct="1"/>
            <a:endParaRPr lang="cs-CZ" altLang="cs-CZ" sz="800" dirty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cs-CZ" altLang="cs-CZ" sz="2000" dirty="0">
                <a:latin typeface="Century Gothic" pitchFamily="34" charset="0"/>
              </a:rPr>
              <a:t> oboje jsou </a:t>
            </a:r>
            <a:r>
              <a:rPr lang="cs-CZ" altLang="cs-CZ" sz="2000" b="1" dirty="0">
                <a:latin typeface="Century Gothic" pitchFamily="34" charset="0"/>
              </a:rPr>
              <a:t>trofická stádia</a:t>
            </a:r>
            <a:r>
              <a:rPr lang="cs-CZ" altLang="cs-CZ" sz="2000" dirty="0">
                <a:latin typeface="Century Gothic" pitchFamily="34" charset="0"/>
              </a:rPr>
              <a:t> (</a:t>
            </a:r>
            <a:r>
              <a:rPr lang="en-US" altLang="cs-CZ" sz="2000" dirty="0" err="1">
                <a:latin typeface="Century Gothic" pitchFamily="34" charset="0"/>
              </a:rPr>
              <a:t>bakterie</a:t>
            </a:r>
            <a:r>
              <a:rPr lang="en-US" altLang="cs-CZ" sz="2000" dirty="0">
                <a:latin typeface="Century Gothic" pitchFamily="34" charset="0"/>
              </a:rPr>
              <a:t> a </a:t>
            </a:r>
            <a:r>
              <a:rPr lang="en-US" altLang="cs-CZ" sz="2000" dirty="0" err="1">
                <a:latin typeface="Century Gothic" pitchFamily="34" charset="0"/>
              </a:rPr>
              <a:t>spory</a:t>
            </a:r>
            <a:r>
              <a:rPr lang="en-US" altLang="cs-CZ" sz="2000" dirty="0">
                <a:latin typeface="Century Gothic" pitchFamily="34" charset="0"/>
              </a:rPr>
              <a:t> hub</a:t>
            </a:r>
            <a:r>
              <a:rPr lang="cs-CZ" altLang="cs-CZ" sz="2000" dirty="0">
                <a:latin typeface="Century Gothic" pitchFamily="34" charset="0"/>
              </a:rPr>
              <a:t>);</a:t>
            </a:r>
            <a:r>
              <a:rPr lang="en-US" altLang="cs-CZ" sz="2000" dirty="0">
                <a:latin typeface="Century Gothic" pitchFamily="34" charset="0"/>
              </a:rPr>
              <a:t> </a:t>
            </a:r>
            <a:r>
              <a:rPr lang="en-US" altLang="cs-CZ" sz="2000" dirty="0" err="1">
                <a:latin typeface="Century Gothic" pitchFamily="34" charset="0"/>
              </a:rPr>
              <a:t>množí</a:t>
            </a:r>
            <a:r>
              <a:rPr lang="en-US" altLang="cs-CZ" sz="2000" dirty="0">
                <a:latin typeface="Century Gothic" pitchFamily="34" charset="0"/>
              </a:rPr>
              <a:t> se </a:t>
            </a:r>
            <a:r>
              <a:rPr lang="en-US" altLang="cs-CZ" sz="2000" dirty="0" err="1" smtClean="0">
                <a:latin typeface="Century Gothic" pitchFamily="34" charset="0"/>
              </a:rPr>
              <a:t>dělením</a:t>
            </a:r>
            <a:endParaRPr lang="cs-CZ" altLang="cs-CZ" sz="2000" dirty="0" smtClean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cs-CZ" altLang="cs-CZ" sz="2000" b="1" dirty="0" smtClean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cs-CZ" altLang="cs-CZ" sz="2000" b="1" dirty="0">
              <a:latin typeface="Century Gothic" pitchFamily="34" charset="0"/>
            </a:endParaRPr>
          </a:p>
          <a:p>
            <a:pPr eaLnBrk="1" hangingPunct="1"/>
            <a:r>
              <a:rPr lang="en-US" altLang="cs-CZ" sz="2000" dirty="0">
                <a:latin typeface="Century Gothic" pitchFamily="34" charset="0"/>
              </a:rPr>
              <a:t> </a:t>
            </a:r>
            <a:endParaRPr lang="cs-CZ" altLang="cs-CZ" sz="2000" dirty="0">
              <a:latin typeface="Century Gothic" pitchFamily="34" charset="0"/>
            </a:endParaRPr>
          </a:p>
          <a:p>
            <a:pPr eaLnBrk="1" hangingPunct="1"/>
            <a:endParaRPr lang="cs-CZ" altLang="cs-CZ" sz="2000" dirty="0">
              <a:latin typeface="Century Gothic" pitchFamily="34" charset="0"/>
            </a:endParaRPr>
          </a:p>
          <a:p>
            <a:pPr eaLnBrk="1" hangingPunct="1"/>
            <a:endParaRPr lang="cs-CZ" altLang="cs-CZ" sz="2000" dirty="0">
              <a:latin typeface="Century Gothic" pitchFamily="34" charset="0"/>
            </a:endParaRPr>
          </a:p>
          <a:p>
            <a:pPr eaLnBrk="1" hangingPunct="1"/>
            <a:endParaRPr lang="cs-CZ" altLang="cs-CZ" sz="2000" dirty="0">
              <a:latin typeface="Century Gothic" pitchFamily="34" charset="0"/>
            </a:endParaRPr>
          </a:p>
          <a:p>
            <a:pPr eaLnBrk="1" hangingPunct="1"/>
            <a:endParaRPr lang="cs-CZ" altLang="cs-CZ" sz="2000" dirty="0">
              <a:latin typeface="Century Gothic" pitchFamily="34" charset="0"/>
            </a:endParaRPr>
          </a:p>
          <a:p>
            <a:pPr eaLnBrk="1" hangingPunct="1"/>
            <a:endParaRPr lang="cs-CZ" altLang="cs-CZ" sz="2000" dirty="0">
              <a:latin typeface="Century Gothic" pitchFamily="34" charset="0"/>
            </a:endParaRPr>
          </a:p>
          <a:p>
            <a:pPr eaLnBrk="1" hangingPunct="1"/>
            <a:endParaRPr lang="cs-CZ" altLang="cs-CZ" sz="1600" dirty="0">
              <a:latin typeface="Century Gothic" pitchFamily="34" charset="0"/>
            </a:endParaRPr>
          </a:p>
          <a:p>
            <a:pPr eaLnBrk="1" hangingPunct="1"/>
            <a:endParaRPr lang="cs-CZ" altLang="cs-CZ" sz="2000" dirty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cs-CZ" altLang="cs-CZ" sz="2000" b="1" dirty="0">
                <a:latin typeface="Century Gothic" pitchFamily="34" charset="0"/>
              </a:rPr>
              <a:t> </a:t>
            </a:r>
            <a:r>
              <a:rPr lang="en-US" altLang="cs-CZ" sz="2000" b="1" dirty="0" err="1">
                <a:latin typeface="Century Gothic" pitchFamily="34" charset="0"/>
              </a:rPr>
              <a:t>zygogeneze</a:t>
            </a:r>
            <a:r>
              <a:rPr lang="en-US" altLang="cs-CZ" sz="2000" dirty="0">
                <a:latin typeface="Century Gothic" pitchFamily="34" charset="0"/>
              </a:rPr>
              <a:t>: </a:t>
            </a:r>
            <a:r>
              <a:rPr lang="en-US" altLang="cs-CZ" sz="2000" dirty="0" err="1">
                <a:latin typeface="Century Gothic" pitchFamily="34" charset="0"/>
              </a:rPr>
              <a:t>dvě</a:t>
            </a:r>
            <a:r>
              <a:rPr lang="en-US" altLang="cs-CZ" sz="2000" dirty="0">
                <a:latin typeface="Century Gothic" pitchFamily="34" charset="0"/>
              </a:rPr>
              <a:t> </a:t>
            </a:r>
            <a:r>
              <a:rPr lang="cs-CZ" altLang="cs-CZ" sz="2000" dirty="0" err="1" smtClean="0">
                <a:latin typeface="Century Gothic" pitchFamily="34" charset="0"/>
              </a:rPr>
              <a:t>myxaméby</a:t>
            </a:r>
            <a:r>
              <a:rPr lang="en-US" altLang="cs-CZ" sz="2000" dirty="0" smtClean="0">
                <a:latin typeface="Century Gothic" pitchFamily="34" charset="0"/>
              </a:rPr>
              <a:t> </a:t>
            </a:r>
            <a:r>
              <a:rPr lang="cs-CZ" altLang="cs-CZ" sz="2000" dirty="0">
                <a:latin typeface="Century Gothic" pitchFamily="34" charset="0"/>
              </a:rPr>
              <a:t>se </a:t>
            </a:r>
            <a:r>
              <a:rPr lang="en-US" altLang="cs-CZ" sz="2000" dirty="0" err="1" smtClean="0">
                <a:latin typeface="Century Gothic" pitchFamily="34" charset="0"/>
              </a:rPr>
              <a:t>potkají</a:t>
            </a:r>
            <a:r>
              <a:rPr lang="cs-CZ" altLang="cs-CZ" sz="2000" dirty="0" smtClean="0">
                <a:latin typeface="Century Gothic" pitchFamily="34" charset="0"/>
              </a:rPr>
              <a:t>, splynou </a:t>
            </a:r>
            <a:r>
              <a:rPr lang="cs-CZ" altLang="cs-CZ" sz="2000" dirty="0">
                <a:latin typeface="Century Gothic" pitchFamily="34" charset="0"/>
              </a:rPr>
              <a:t>a</a:t>
            </a:r>
            <a:r>
              <a:rPr lang="en-US" altLang="cs-CZ" sz="2000" dirty="0">
                <a:latin typeface="Century Gothic" pitchFamily="34" charset="0"/>
              </a:rPr>
              <a:t> </a:t>
            </a:r>
            <a:r>
              <a:rPr lang="en-US" altLang="cs-CZ" sz="2000" dirty="0" err="1" smtClean="0">
                <a:latin typeface="Century Gothic" pitchFamily="34" charset="0"/>
              </a:rPr>
              <a:t>vytvoří</a:t>
            </a:r>
            <a:r>
              <a:rPr lang="cs-CZ" altLang="cs-CZ" sz="2000" dirty="0" smtClean="0">
                <a:latin typeface="Century Gothic" pitchFamily="34" charset="0"/>
              </a:rPr>
              <a:t> </a:t>
            </a:r>
            <a:r>
              <a:rPr lang="en-US" altLang="cs-CZ" sz="2000" dirty="0" err="1" smtClean="0">
                <a:latin typeface="Century Gothic" pitchFamily="34" charset="0"/>
              </a:rPr>
              <a:t>zygotu</a:t>
            </a:r>
            <a:endParaRPr lang="cs-CZ" altLang="cs-CZ" sz="2000" dirty="0" smtClean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cs-CZ" altLang="cs-CZ" sz="800" dirty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cs-CZ" altLang="cs-CZ" sz="2000" dirty="0">
                <a:latin typeface="Century Gothic" pitchFamily="34" charset="0"/>
              </a:rPr>
              <a:t> </a:t>
            </a:r>
            <a:r>
              <a:rPr lang="en-US" altLang="cs-CZ" sz="2000" dirty="0" err="1">
                <a:latin typeface="Century Gothic" pitchFamily="34" charset="0"/>
              </a:rPr>
              <a:t>ze</a:t>
            </a:r>
            <a:r>
              <a:rPr lang="en-US" altLang="cs-CZ" sz="2000" dirty="0">
                <a:latin typeface="Century Gothic" pitchFamily="34" charset="0"/>
              </a:rPr>
              <a:t> </a:t>
            </a:r>
            <a:r>
              <a:rPr lang="en-US" altLang="cs-CZ" sz="2000" dirty="0" err="1">
                <a:latin typeface="Century Gothic" pitchFamily="34" charset="0"/>
              </a:rPr>
              <a:t>zygoty</a:t>
            </a:r>
            <a:r>
              <a:rPr lang="en-US" altLang="cs-CZ" sz="2000" dirty="0">
                <a:latin typeface="Century Gothic" pitchFamily="34" charset="0"/>
              </a:rPr>
              <a:t> </a:t>
            </a:r>
            <a:r>
              <a:rPr lang="cs-CZ" altLang="cs-CZ" sz="2000" dirty="0">
                <a:latin typeface="Century Gothic" pitchFamily="34" charset="0"/>
              </a:rPr>
              <a:t>vzniká</a:t>
            </a:r>
            <a:r>
              <a:rPr lang="en-US" altLang="cs-CZ" sz="2000" dirty="0">
                <a:latin typeface="Century Gothic" pitchFamily="34" charset="0"/>
              </a:rPr>
              <a:t> </a:t>
            </a:r>
            <a:r>
              <a:rPr lang="en-US" altLang="cs-CZ" sz="2000" b="1" dirty="0" err="1">
                <a:latin typeface="Century Gothic" pitchFamily="34" charset="0"/>
              </a:rPr>
              <a:t>mnohojaderné</a:t>
            </a:r>
            <a:r>
              <a:rPr lang="en-US" altLang="cs-CZ" sz="2000" b="1" dirty="0">
                <a:latin typeface="Century Gothic" pitchFamily="34" charset="0"/>
              </a:rPr>
              <a:t> plasmodium</a:t>
            </a:r>
            <a:r>
              <a:rPr lang="en-US" altLang="cs-CZ" sz="2000" dirty="0">
                <a:latin typeface="Century Gothic" pitchFamily="34" charset="0"/>
              </a:rPr>
              <a:t> (</a:t>
            </a:r>
            <a:r>
              <a:rPr lang="en-US" altLang="cs-CZ" sz="2000" dirty="0" err="1">
                <a:latin typeface="Century Gothic" pitchFamily="34" charset="0"/>
              </a:rPr>
              <a:t>mnoho</a:t>
            </a:r>
            <a:r>
              <a:rPr lang="en-US" altLang="cs-CZ" sz="2000" dirty="0">
                <a:latin typeface="Century Gothic" pitchFamily="34" charset="0"/>
              </a:rPr>
              <a:t> </a:t>
            </a:r>
            <a:r>
              <a:rPr lang="cs-CZ" altLang="cs-CZ" sz="2000" dirty="0" err="1" smtClean="0">
                <a:latin typeface="Century Gothic" pitchFamily="34" charset="0"/>
              </a:rPr>
              <a:t>synchro</a:t>
            </a:r>
            <a:r>
              <a:rPr lang="cs-CZ" altLang="cs-CZ" sz="2000" dirty="0" smtClean="0">
                <a:latin typeface="Century Gothic" pitchFamily="34" charset="0"/>
              </a:rPr>
              <a:t>-</a:t>
            </a:r>
          </a:p>
          <a:p>
            <a:pPr eaLnBrk="1" hangingPunct="1"/>
            <a:r>
              <a:rPr lang="cs-CZ" altLang="cs-CZ" sz="2000" dirty="0" smtClean="0">
                <a:latin typeface="Century Gothic" pitchFamily="34" charset="0"/>
              </a:rPr>
              <a:t>  </a:t>
            </a:r>
            <a:r>
              <a:rPr lang="cs-CZ" altLang="cs-CZ" sz="2000" dirty="0" err="1" smtClean="0">
                <a:latin typeface="Century Gothic" pitchFamily="34" charset="0"/>
              </a:rPr>
              <a:t>nizovaných</a:t>
            </a:r>
            <a:r>
              <a:rPr lang="cs-CZ" altLang="cs-CZ" sz="2000" dirty="0" smtClean="0">
                <a:latin typeface="Century Gothic" pitchFamily="34" charset="0"/>
              </a:rPr>
              <a:t> </a:t>
            </a:r>
            <a:r>
              <a:rPr lang="en-US" altLang="cs-CZ" sz="2000" dirty="0" err="1" smtClean="0">
                <a:latin typeface="Century Gothic" pitchFamily="34" charset="0"/>
              </a:rPr>
              <a:t>dělení</a:t>
            </a:r>
            <a:r>
              <a:rPr lang="cs-CZ" altLang="cs-CZ" sz="2000" dirty="0" smtClean="0">
                <a:latin typeface="Century Gothic" pitchFamily="34" charset="0"/>
              </a:rPr>
              <a:t> </a:t>
            </a:r>
            <a:r>
              <a:rPr lang="cs-CZ" altLang="cs-CZ" sz="2000" dirty="0">
                <a:latin typeface="Century Gothic" pitchFamily="34" charset="0"/>
              </a:rPr>
              <a:t>jader </a:t>
            </a:r>
            <a:r>
              <a:rPr lang="en-US" altLang="cs-CZ" sz="2000" dirty="0" err="1">
                <a:latin typeface="Century Gothic" pitchFamily="34" charset="0"/>
              </a:rPr>
              <a:t>bez</a:t>
            </a:r>
            <a:r>
              <a:rPr lang="cs-CZ" altLang="cs-CZ" sz="2000" dirty="0">
                <a:latin typeface="Century Gothic" pitchFamily="34" charset="0"/>
              </a:rPr>
              <a:t> </a:t>
            </a:r>
            <a:r>
              <a:rPr lang="en-US" altLang="cs-CZ" sz="2000" dirty="0" err="1">
                <a:latin typeface="Century Gothic" pitchFamily="34" charset="0"/>
              </a:rPr>
              <a:t>následného</a:t>
            </a:r>
            <a:r>
              <a:rPr lang="en-US" altLang="cs-CZ" sz="2000" dirty="0">
                <a:latin typeface="Century Gothic" pitchFamily="34" charset="0"/>
              </a:rPr>
              <a:t> </a:t>
            </a:r>
            <a:r>
              <a:rPr lang="en-US" altLang="cs-CZ" sz="2000" dirty="0" err="1">
                <a:latin typeface="Century Gothic" pitchFamily="34" charset="0"/>
              </a:rPr>
              <a:t>oddělení</a:t>
            </a:r>
            <a:r>
              <a:rPr lang="en-US" altLang="cs-CZ" sz="2000" dirty="0">
                <a:latin typeface="Century Gothic" pitchFamily="34" charset="0"/>
              </a:rPr>
              <a:t> </a:t>
            </a:r>
            <a:r>
              <a:rPr lang="en-US" altLang="cs-CZ" sz="2000" dirty="0" err="1">
                <a:latin typeface="Century Gothic" pitchFamily="34" charset="0"/>
              </a:rPr>
              <a:t>buněk</a:t>
            </a:r>
            <a:r>
              <a:rPr lang="en-US" altLang="cs-CZ" sz="2000" dirty="0" smtClean="0">
                <a:latin typeface="Century Gothic" pitchFamily="34" charset="0"/>
              </a:rPr>
              <a:t>)</a:t>
            </a:r>
            <a:endParaRPr lang="cs-CZ" altLang="cs-CZ" sz="2000" dirty="0" smtClean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sz="2000" dirty="0" smtClean="0">
                <a:latin typeface="Century Gothic" pitchFamily="34" charset="0"/>
              </a:rPr>
              <a:t> plasmodium je rovněž nazýváno coby soubuní (</a:t>
            </a:r>
            <a:r>
              <a:rPr lang="cs-CZ" altLang="cs-CZ" sz="2000" dirty="0" err="1" smtClean="0">
                <a:latin typeface="Century Gothic" pitchFamily="34" charset="0"/>
              </a:rPr>
              <a:t>syncitium</a:t>
            </a:r>
            <a:r>
              <a:rPr lang="cs-CZ" altLang="cs-CZ" sz="2000" dirty="0" smtClean="0">
                <a:latin typeface="Century Gothic" pitchFamily="34" charset="0"/>
              </a:rPr>
              <a:t>)</a:t>
            </a:r>
            <a:endParaRPr lang="cs-CZ" altLang="cs-CZ" sz="2000" dirty="0">
              <a:latin typeface="Century Gothic" pitchFamily="34" charset="0"/>
            </a:endParaRPr>
          </a:p>
        </p:txBody>
      </p:sp>
      <p:grpSp>
        <p:nvGrpSpPr>
          <p:cNvPr id="2" name="Skupina 7"/>
          <p:cNvGrpSpPr>
            <a:grpSpLocks/>
          </p:cNvGrpSpPr>
          <p:nvPr/>
        </p:nvGrpSpPr>
        <p:grpSpPr bwMode="auto">
          <a:xfrm>
            <a:off x="211138" y="2416804"/>
            <a:ext cx="6853237" cy="2781300"/>
            <a:chOff x="107504" y="2592614"/>
            <a:chExt cx="6853637" cy="2780298"/>
          </a:xfrm>
        </p:grpSpPr>
        <p:pic>
          <p:nvPicPr>
            <p:cNvPr id="46086" name="Obrázek 2" descr="myxoflagelati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38065" y="2636912"/>
              <a:ext cx="3074154" cy="27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7" name="Obrázek 3" descr="myxamoebae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7504" y="2636912"/>
              <a:ext cx="3668966" cy="27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88" name="TextovéPole 5"/>
            <p:cNvSpPr txBox="1">
              <a:spLocks noChangeArrowheads="1"/>
            </p:cNvSpPr>
            <p:nvPr/>
          </p:nvSpPr>
          <p:spPr bwMode="auto">
            <a:xfrm>
              <a:off x="5768116" y="2592614"/>
              <a:ext cx="1193025" cy="276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1" hangingPunct="1"/>
              <a:r>
                <a:rPr lang="cs-CZ" altLang="cs-CZ" sz="1200">
                  <a:latin typeface="Century Gothic" pitchFamily="34" charset="0"/>
                </a:rPr>
                <a:t>myxoflageláti</a:t>
              </a:r>
            </a:p>
          </p:txBody>
        </p:sp>
      </p:grpSp>
      <p:sp>
        <p:nvSpPr>
          <p:cNvPr id="46084" name="TextovéPole 4"/>
          <p:cNvSpPr txBox="1">
            <a:spLocks noChangeArrowheads="1"/>
          </p:cNvSpPr>
          <p:nvPr/>
        </p:nvSpPr>
        <p:spPr bwMode="auto">
          <a:xfrm>
            <a:off x="173986" y="2437621"/>
            <a:ext cx="10198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1200" dirty="0" err="1">
                <a:latin typeface="Century Gothic" pitchFamily="34" charset="0"/>
              </a:rPr>
              <a:t>myxaméby</a:t>
            </a:r>
            <a:endParaRPr lang="cs-CZ" altLang="cs-CZ" sz="1200" dirty="0">
              <a:latin typeface="Century Gothic" pitchFamily="34" charset="0"/>
            </a:endParaRPr>
          </a:p>
        </p:txBody>
      </p:sp>
      <p:pic>
        <p:nvPicPr>
          <p:cNvPr id="46085" name="Obrázek 6" descr="hlenk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1063" y="2466614"/>
            <a:ext cx="17145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ovéPole 1"/>
          <p:cNvSpPr txBox="1">
            <a:spLocks noChangeArrowheads="1"/>
          </p:cNvSpPr>
          <p:nvPr/>
        </p:nvSpPr>
        <p:spPr bwMode="auto">
          <a:xfrm>
            <a:off x="83852" y="88900"/>
            <a:ext cx="8964612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3200" dirty="0">
                <a:latin typeface="Century Gothic" pitchFamily="34" charset="0"/>
              </a:rPr>
              <a:t>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PLASMODIUM</a:t>
            </a:r>
            <a:endParaRPr lang="cs-CZ" sz="32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druhá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b="1" dirty="0" err="1">
                <a:latin typeface="Century Gothic" pitchFamily="34" charset="0"/>
              </a:rPr>
              <a:t>trofická</a:t>
            </a:r>
            <a:r>
              <a:rPr lang="en-US" sz="2000" b="1" dirty="0">
                <a:latin typeface="Century Gothic" pitchFamily="34" charset="0"/>
              </a:rPr>
              <a:t> </a:t>
            </a:r>
            <a:r>
              <a:rPr lang="en-US" sz="2000" b="1" dirty="0" err="1">
                <a:latin typeface="Century Gothic" pitchFamily="34" charset="0"/>
              </a:rPr>
              <a:t>fáze</a:t>
            </a:r>
            <a:r>
              <a:rPr lang="cs-CZ" sz="2000" dirty="0">
                <a:latin typeface="Century Gothic" pitchFamily="34" charset="0"/>
              </a:rPr>
              <a:t>: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živí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cs-CZ" sz="2000" dirty="0">
                <a:latin typeface="Century Gothic" pitchFamily="34" charset="0"/>
              </a:rPr>
              <a:t>se </a:t>
            </a:r>
            <a:r>
              <a:rPr lang="en-US" sz="2000" b="1" dirty="0" err="1">
                <a:latin typeface="Century Gothic" pitchFamily="34" charset="0"/>
              </a:rPr>
              <a:t>fagocyticky</a:t>
            </a:r>
            <a:r>
              <a:rPr lang="en-US" sz="2000" dirty="0">
                <a:latin typeface="Century Gothic" pitchFamily="34" charset="0"/>
              </a:rPr>
              <a:t> (</a:t>
            </a:r>
            <a:r>
              <a:rPr lang="en-US" sz="2000" dirty="0" err="1">
                <a:latin typeface="Century Gothic" pitchFamily="34" charset="0"/>
              </a:rPr>
              <a:t>bakterie</a:t>
            </a:r>
            <a:r>
              <a:rPr lang="en-US" sz="2000" dirty="0">
                <a:latin typeface="Century Gothic" pitchFamily="34" charset="0"/>
              </a:rPr>
              <a:t>, </a:t>
            </a:r>
            <a:r>
              <a:rPr lang="en-US" sz="2000" dirty="0" err="1">
                <a:latin typeface="Century Gothic" pitchFamily="34" charset="0"/>
              </a:rPr>
              <a:t>prvo</a:t>
            </a:r>
            <a:r>
              <a:rPr lang="cs-CZ" sz="2000" dirty="0" err="1">
                <a:latin typeface="Century Gothic" pitchFamily="34" charset="0"/>
              </a:rPr>
              <a:t>ci</a:t>
            </a:r>
            <a:r>
              <a:rPr lang="cs-CZ" sz="2000" dirty="0">
                <a:latin typeface="Century Gothic" pitchFamily="34" charset="0"/>
              </a:rPr>
              <a:t>,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jiné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hlenky</a:t>
            </a:r>
            <a:r>
              <a:rPr lang="en-US" sz="2000" dirty="0">
                <a:latin typeface="Century Gothic" pitchFamily="34" charset="0"/>
              </a:rPr>
              <a:t>,</a:t>
            </a:r>
            <a:endParaRPr lang="cs-CZ" sz="2000" dirty="0">
              <a:latin typeface="Century Gothic" pitchFamily="34" charset="0"/>
            </a:endParaRPr>
          </a:p>
          <a:p>
            <a:pPr eaLnBrk="1" hangingPunct="1">
              <a:defRPr/>
            </a:pPr>
            <a:r>
              <a:rPr lang="cs-CZ" sz="2000" dirty="0">
                <a:latin typeface="Century Gothic" pitchFamily="34" charset="0"/>
              </a:rPr>
              <a:t>  </a:t>
            </a:r>
            <a:r>
              <a:rPr lang="en-US" sz="2000" dirty="0" err="1">
                <a:latin typeface="Century Gothic" pitchFamily="34" charset="0"/>
              </a:rPr>
              <a:t>houby</a:t>
            </a:r>
            <a:r>
              <a:rPr lang="en-US" sz="2000" dirty="0">
                <a:latin typeface="Century Gothic" pitchFamily="34" charset="0"/>
              </a:rPr>
              <a:t>,</a:t>
            </a:r>
            <a:r>
              <a:rPr lang="cs-CZ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rozložené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živiny</a:t>
            </a:r>
            <a:r>
              <a:rPr lang="en-US" sz="2000" dirty="0">
                <a:latin typeface="Century Gothic" pitchFamily="34" charset="0"/>
              </a:rPr>
              <a:t>, </a:t>
            </a:r>
            <a:r>
              <a:rPr lang="en-US" sz="2000" dirty="0" err="1">
                <a:latin typeface="Century Gothic" pitchFamily="34" charset="0"/>
              </a:rPr>
              <a:t>malé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částice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organické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hmoty</a:t>
            </a:r>
            <a:r>
              <a:rPr lang="en-US" sz="2000" dirty="0">
                <a:latin typeface="Century Gothic" pitchFamily="34" charset="0"/>
              </a:rPr>
              <a:t>) a </a:t>
            </a:r>
            <a:r>
              <a:rPr lang="en-US" sz="2000" dirty="0" err="1">
                <a:latin typeface="Century Gothic" pitchFamily="34" charset="0"/>
              </a:rPr>
              <a:t>hodně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roste</a:t>
            </a:r>
            <a:endParaRPr lang="cs-CZ" sz="2000" dirty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jádra</a:t>
            </a:r>
            <a:r>
              <a:rPr lang="en-US" sz="2000" dirty="0">
                <a:latin typeface="Century Gothic" pitchFamily="34" charset="0"/>
              </a:rPr>
              <a:t> se </a:t>
            </a:r>
            <a:r>
              <a:rPr lang="en-US" sz="2000" b="1" dirty="0" err="1">
                <a:latin typeface="Century Gothic" pitchFamily="34" charset="0"/>
              </a:rPr>
              <a:t>mnohokrát</a:t>
            </a:r>
            <a:r>
              <a:rPr lang="en-US" sz="2000" b="1" dirty="0">
                <a:latin typeface="Century Gothic" pitchFamily="34" charset="0"/>
              </a:rPr>
              <a:t> </a:t>
            </a:r>
            <a:r>
              <a:rPr lang="en-US" sz="2000" b="1" dirty="0" err="1">
                <a:latin typeface="Century Gothic" pitchFamily="34" charset="0"/>
              </a:rPr>
              <a:t>dělí</a:t>
            </a:r>
            <a:r>
              <a:rPr lang="cs-CZ" sz="2000" dirty="0">
                <a:latin typeface="Century Gothic" pitchFamily="34" charset="0"/>
              </a:rPr>
              <a:t>, plasmodium roste a je viditelné okem</a:t>
            </a:r>
            <a:r>
              <a:rPr lang="en-US" sz="2000" dirty="0">
                <a:latin typeface="Century Gothic" pitchFamily="34" charset="0"/>
              </a:rPr>
              <a:t> (1 m</a:t>
            </a:r>
            <a:r>
              <a:rPr lang="cs-CZ" sz="2000" baseline="30000" dirty="0">
                <a:latin typeface="Century Gothic" pitchFamily="34" charset="0"/>
              </a:rPr>
              <a:t>2</a:t>
            </a:r>
            <a:r>
              <a:rPr lang="cs-CZ" sz="2000" dirty="0">
                <a:latin typeface="Century Gothic" pitchFamily="34" charset="0"/>
              </a:rPr>
              <a:t>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většinou</a:t>
            </a:r>
            <a:r>
              <a:rPr lang="cs-CZ" sz="2000" dirty="0">
                <a:latin typeface="Century Gothic" pitchFamily="34" charset="0"/>
              </a:rPr>
              <a:t> </a:t>
            </a:r>
            <a:r>
              <a:rPr lang="en-US" sz="2000" b="1" dirty="0" err="1">
                <a:latin typeface="Century Gothic" pitchFamily="34" charset="0"/>
              </a:rPr>
              <a:t>slizovité</a:t>
            </a:r>
            <a:r>
              <a:rPr lang="en-US" sz="2000" b="1" dirty="0">
                <a:latin typeface="Century Gothic" pitchFamily="34" charset="0"/>
              </a:rPr>
              <a:t> </a:t>
            </a:r>
            <a:r>
              <a:rPr lang="en-US" sz="2000" b="1" dirty="0" err="1">
                <a:latin typeface="Century Gothic" pitchFamily="34" charset="0"/>
              </a:rPr>
              <a:t>konzistence</a:t>
            </a:r>
            <a:r>
              <a:rPr lang="en-US" sz="2000" dirty="0">
                <a:latin typeface="Century Gothic" pitchFamily="34" charset="0"/>
              </a:rPr>
              <a:t>, </a:t>
            </a:r>
            <a:r>
              <a:rPr lang="en-US" sz="2000" dirty="0" err="1">
                <a:latin typeface="Century Gothic" pitchFamily="34" charset="0"/>
              </a:rPr>
              <a:t>průhledné</a:t>
            </a:r>
            <a:r>
              <a:rPr lang="en-US" sz="2000" dirty="0">
                <a:latin typeface="Century Gothic" pitchFamily="34" charset="0"/>
              </a:rPr>
              <a:t>, </a:t>
            </a:r>
            <a:r>
              <a:rPr lang="en-US" sz="2000" dirty="0" err="1">
                <a:latin typeface="Century Gothic" pitchFamily="34" charset="0"/>
              </a:rPr>
              <a:t>bílé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anebo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zářivě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barevné</a:t>
            </a:r>
            <a:endParaRPr lang="cs-CZ" sz="2000" dirty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</a:t>
            </a:r>
            <a:r>
              <a:rPr lang="en-US" sz="2000" b="1" dirty="0" err="1">
                <a:latin typeface="Century Gothic" pitchFamily="34" charset="0"/>
              </a:rPr>
              <a:t>chemotaxe</a:t>
            </a:r>
            <a:r>
              <a:rPr lang="en-US" sz="2000" dirty="0">
                <a:latin typeface="Century Gothic" pitchFamily="34" charset="0"/>
              </a:rPr>
              <a:t> a </a:t>
            </a:r>
            <a:r>
              <a:rPr lang="en-US" sz="2000" b="1" dirty="0" err="1">
                <a:latin typeface="Century Gothic" pitchFamily="34" charset="0"/>
              </a:rPr>
              <a:t>negativní</a:t>
            </a:r>
            <a:r>
              <a:rPr lang="en-US" sz="2000" b="1" dirty="0">
                <a:latin typeface="Century Gothic" pitchFamily="34" charset="0"/>
              </a:rPr>
              <a:t> </a:t>
            </a:r>
            <a:r>
              <a:rPr lang="en-US" sz="2000" b="1" dirty="0" err="1">
                <a:latin typeface="Century Gothic" pitchFamily="34" charset="0"/>
              </a:rPr>
              <a:t>fototaxe</a:t>
            </a:r>
            <a:r>
              <a:rPr lang="en-US" sz="2000" dirty="0">
                <a:latin typeface="Century Gothic" pitchFamily="34" charset="0"/>
              </a:rPr>
              <a:t> (</a:t>
            </a:r>
            <a:r>
              <a:rPr lang="en-US" sz="2000" dirty="0" err="1">
                <a:latin typeface="Century Gothic" pitchFamily="34" charset="0"/>
              </a:rPr>
              <a:t>leze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za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živinami</a:t>
            </a:r>
            <a:r>
              <a:rPr lang="en-US" sz="2000" dirty="0">
                <a:latin typeface="Century Gothic" pitchFamily="34" charset="0"/>
              </a:rPr>
              <a:t> a </a:t>
            </a:r>
            <a:r>
              <a:rPr lang="cs-CZ" sz="2000" dirty="0">
                <a:latin typeface="Century Gothic" pitchFamily="34" charset="0"/>
              </a:rPr>
              <a:t>pryč </a:t>
            </a:r>
            <a:r>
              <a:rPr lang="en-US" sz="2000" dirty="0" err="1">
                <a:latin typeface="Century Gothic" pitchFamily="34" charset="0"/>
              </a:rPr>
              <a:t>ze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světla</a:t>
            </a:r>
            <a:r>
              <a:rPr lang="en-US" sz="2000" dirty="0">
                <a:latin typeface="Century Gothic" pitchFamily="34" charset="0"/>
              </a:rPr>
              <a:t>)</a:t>
            </a:r>
            <a:endParaRPr lang="cs-CZ" sz="2000" dirty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pohyb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vzniká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smtClean="0">
                <a:latin typeface="Century Gothic" pitchFamily="34" charset="0"/>
              </a:rPr>
              <a:t>v</a:t>
            </a:r>
            <a:r>
              <a:rPr lang="cs-CZ" sz="2000" dirty="0" smtClean="0">
                <a:latin typeface="Century Gothic" pitchFamily="34" charset="0"/>
              </a:rPr>
              <a:t> </a:t>
            </a:r>
            <a:r>
              <a:rPr lang="en-US" sz="2000" dirty="0" err="1" smtClean="0">
                <a:latin typeface="Century Gothic" pitchFamily="34" charset="0"/>
              </a:rPr>
              <a:t>cytoplazmě</a:t>
            </a:r>
            <a:r>
              <a:rPr lang="en-US" sz="2000" dirty="0" smtClean="0">
                <a:latin typeface="Century Gothic" pitchFamily="34" charset="0"/>
              </a:rPr>
              <a:t> </a:t>
            </a:r>
            <a:r>
              <a:rPr lang="cs-CZ" sz="2000" dirty="0">
                <a:latin typeface="Century Gothic" pitchFamily="34" charset="0"/>
              </a:rPr>
              <a:t>(</a:t>
            </a:r>
            <a:r>
              <a:rPr lang="en-US" sz="2000" dirty="0" err="1">
                <a:latin typeface="Century Gothic" pitchFamily="34" charset="0"/>
              </a:rPr>
              <a:t>prou</a:t>
            </a:r>
            <a:r>
              <a:rPr lang="cs-CZ" sz="2000" dirty="0">
                <a:latin typeface="Century Gothic" pitchFamily="34" charset="0"/>
              </a:rPr>
              <a:t>d</a:t>
            </a:r>
            <a:r>
              <a:rPr lang="en-US" sz="2000" dirty="0">
                <a:latin typeface="Century Gothic" pitchFamily="34" charset="0"/>
              </a:rPr>
              <a:t>í </a:t>
            </a:r>
            <a:r>
              <a:rPr lang="en-US" sz="2000" dirty="0" err="1">
                <a:latin typeface="Century Gothic" pitchFamily="34" charset="0"/>
              </a:rPr>
              <a:t>díky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pulzaci</a:t>
            </a:r>
            <a:r>
              <a:rPr lang="en-US" sz="2000" dirty="0">
                <a:latin typeface="Century Gothic" pitchFamily="34" charset="0"/>
              </a:rPr>
              <a:t> v </a:t>
            </a:r>
            <a:r>
              <a:rPr lang="en-US" sz="2000" dirty="0" err="1">
                <a:latin typeface="Century Gothic" pitchFamily="34" charset="0"/>
              </a:rPr>
              <a:t>jednom</a:t>
            </a:r>
            <a:r>
              <a:rPr lang="en-US" sz="2000" dirty="0">
                <a:latin typeface="Century Gothic" pitchFamily="34" charset="0"/>
              </a:rPr>
              <a:t> </a:t>
            </a:r>
            <a:r>
              <a:rPr lang="en-US" sz="2000" dirty="0" err="1">
                <a:latin typeface="Century Gothic" pitchFamily="34" charset="0"/>
              </a:rPr>
              <a:t>směru</a:t>
            </a:r>
            <a:r>
              <a:rPr lang="cs-CZ" sz="2000" dirty="0" smtClean="0">
                <a:latin typeface="Century Gothic" pitchFamily="34" charset="0"/>
              </a:rPr>
              <a:t>)</a:t>
            </a:r>
            <a:endParaRPr lang="cs-CZ" sz="2000" dirty="0">
              <a:latin typeface="Century Gothic" pitchFamily="34" charset="0"/>
            </a:endParaRPr>
          </a:p>
        </p:txBody>
      </p:sp>
      <p:pic>
        <p:nvPicPr>
          <p:cNvPr id="47107" name="Obrázek 2" descr="plasmodium_pekn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930" y="2643183"/>
            <a:ext cx="8678914" cy="413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Obrázek 3" descr="plasmodium_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75" y="5256213"/>
            <a:ext cx="1701800" cy="14414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7109" name="TextovéPole 1"/>
          <p:cNvSpPr txBox="1">
            <a:spLocks noChangeArrowheads="1"/>
          </p:cNvSpPr>
          <p:nvPr/>
        </p:nvSpPr>
        <p:spPr bwMode="auto">
          <a:xfrm>
            <a:off x="3759713" y="6434446"/>
            <a:ext cx="51700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s-CZ" sz="1600" u="sng" dirty="0">
                <a:solidFill>
                  <a:schemeClr val="bg1"/>
                </a:solidFill>
                <a:latin typeface="Century Gothic" pitchFamily="34" charset="0"/>
              </a:rPr>
              <a:t>https://www.youtube.com/watch?v=Nx3Uu1hfl6Q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ovéPole 1"/>
          <p:cNvSpPr txBox="1">
            <a:spLocks noChangeArrowheads="1"/>
          </p:cNvSpPr>
          <p:nvPr/>
        </p:nvSpPr>
        <p:spPr bwMode="auto">
          <a:xfrm>
            <a:off x="79375" y="184358"/>
            <a:ext cx="896461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cs-CZ" sz="3200" dirty="0" smtClean="0">
                <a:solidFill>
                  <a:srgbClr val="3E1F00"/>
                </a:solidFill>
                <a:latin typeface="Century Gothic" pitchFamily="34" charset="0"/>
              </a:rPr>
              <a:t>PLODNIČKY</a:t>
            </a:r>
            <a:endParaRPr lang="cs-CZ" altLang="cs-CZ" sz="3200" dirty="0">
              <a:solidFill>
                <a:srgbClr val="3E1F00"/>
              </a:solidFill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cs-CZ" altLang="cs-CZ" sz="2000" dirty="0">
                <a:latin typeface="Century Gothic" pitchFamily="34" charset="0"/>
              </a:rPr>
              <a:t> </a:t>
            </a:r>
            <a:r>
              <a:rPr lang="en-US" altLang="cs-CZ" sz="2000" dirty="0" err="1">
                <a:latin typeface="Century Gothic" pitchFamily="34" charset="0"/>
              </a:rPr>
              <a:t>zralá</a:t>
            </a:r>
            <a:r>
              <a:rPr lang="en-US" altLang="cs-CZ" sz="2000" dirty="0">
                <a:latin typeface="Century Gothic" pitchFamily="34" charset="0"/>
              </a:rPr>
              <a:t> plasmodia </a:t>
            </a:r>
            <a:r>
              <a:rPr lang="en-US" altLang="cs-CZ" sz="2000" dirty="0" err="1">
                <a:latin typeface="Century Gothic" pitchFamily="34" charset="0"/>
              </a:rPr>
              <a:t>mohou</a:t>
            </a:r>
            <a:r>
              <a:rPr lang="en-US" altLang="cs-CZ" sz="2000" dirty="0">
                <a:latin typeface="Century Gothic" pitchFamily="34" charset="0"/>
              </a:rPr>
              <a:t> </a:t>
            </a:r>
            <a:r>
              <a:rPr lang="en-US" altLang="cs-CZ" sz="2000" dirty="0" err="1">
                <a:latin typeface="Century Gothic" pitchFamily="34" charset="0"/>
              </a:rPr>
              <a:t>tvořit</a:t>
            </a:r>
            <a:r>
              <a:rPr lang="en-US" altLang="cs-CZ" sz="2000" dirty="0">
                <a:latin typeface="Century Gothic" pitchFamily="34" charset="0"/>
              </a:rPr>
              <a:t> </a:t>
            </a:r>
            <a:r>
              <a:rPr lang="en-US" altLang="cs-CZ" sz="2000" b="1" dirty="0" err="1">
                <a:latin typeface="Century Gothic" pitchFamily="34" charset="0"/>
              </a:rPr>
              <a:t>plodničky</a:t>
            </a:r>
            <a:r>
              <a:rPr lang="en-US" altLang="cs-CZ" sz="2000" dirty="0">
                <a:latin typeface="Century Gothic" pitchFamily="34" charset="0"/>
              </a:rPr>
              <a:t> </a:t>
            </a:r>
            <a:r>
              <a:rPr lang="en-US" altLang="cs-CZ" sz="2000" dirty="0" smtClean="0">
                <a:latin typeface="Century Gothic" pitchFamily="34" charset="0"/>
              </a:rPr>
              <a:t>(</a:t>
            </a:r>
            <a:r>
              <a:rPr lang="en-US" altLang="cs-CZ" dirty="0" err="1" smtClean="0">
                <a:latin typeface="Century Gothic" pitchFamily="34" charset="0"/>
              </a:rPr>
              <a:t>teplota</a:t>
            </a:r>
            <a:r>
              <a:rPr lang="en-US" altLang="cs-CZ" dirty="0">
                <a:latin typeface="Century Gothic" pitchFamily="34" charset="0"/>
              </a:rPr>
              <a:t>, </a:t>
            </a:r>
            <a:r>
              <a:rPr lang="en-US" altLang="cs-CZ" dirty="0" err="1">
                <a:latin typeface="Century Gothic" pitchFamily="34" charset="0"/>
              </a:rPr>
              <a:t>vlhkost</a:t>
            </a:r>
            <a:r>
              <a:rPr lang="en-US" altLang="cs-CZ" dirty="0">
                <a:latin typeface="Century Gothic" pitchFamily="34" charset="0"/>
              </a:rPr>
              <a:t>, pH, </a:t>
            </a:r>
            <a:r>
              <a:rPr lang="en-US" altLang="cs-CZ" dirty="0" err="1">
                <a:latin typeface="Century Gothic" pitchFamily="34" charset="0"/>
              </a:rPr>
              <a:t>hladovění</a:t>
            </a:r>
            <a:r>
              <a:rPr lang="en-US" altLang="cs-CZ" sz="2000" dirty="0">
                <a:latin typeface="Century Gothic" pitchFamily="34" charset="0"/>
              </a:rPr>
              <a:t>)</a:t>
            </a:r>
            <a:endParaRPr lang="cs-CZ" altLang="cs-CZ" sz="2000" dirty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cs-CZ" altLang="cs-CZ" sz="2000" dirty="0">
                <a:latin typeface="Century Gothic" pitchFamily="34" charset="0"/>
              </a:rPr>
              <a:t> pozitivní fototaxe na </a:t>
            </a:r>
            <a:r>
              <a:rPr lang="cs-CZ" altLang="cs-CZ" sz="2000" b="1" dirty="0">
                <a:latin typeface="Century Gothic" pitchFamily="34" charset="0"/>
              </a:rPr>
              <a:t>suchá světlá místa</a:t>
            </a:r>
            <a:r>
              <a:rPr lang="cs-CZ" altLang="cs-CZ" sz="2000" dirty="0">
                <a:latin typeface="Century Gothic" pitchFamily="34" charset="0"/>
              </a:rPr>
              <a:t> (šíření spor)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000" dirty="0">
                <a:latin typeface="Century Gothic" pitchFamily="34" charset="0"/>
              </a:rPr>
              <a:t> stopkatá </a:t>
            </a:r>
            <a:r>
              <a:rPr lang="cs-CZ" altLang="cs-CZ" sz="2000" b="1" dirty="0">
                <a:latin typeface="Century Gothic" pitchFamily="34" charset="0"/>
              </a:rPr>
              <a:t>sporangia</a:t>
            </a:r>
            <a:r>
              <a:rPr lang="cs-CZ" altLang="cs-CZ" sz="2000" dirty="0">
                <a:latin typeface="Century Gothic" pitchFamily="34" charset="0"/>
              </a:rPr>
              <a:t>, poduškovitá </a:t>
            </a:r>
            <a:r>
              <a:rPr lang="cs-CZ" altLang="cs-CZ" sz="2000" b="1" dirty="0" err="1">
                <a:latin typeface="Century Gothic" pitchFamily="34" charset="0"/>
              </a:rPr>
              <a:t>aethalia</a:t>
            </a:r>
            <a:r>
              <a:rPr lang="cs-CZ" altLang="cs-CZ" sz="2000" dirty="0">
                <a:latin typeface="Century Gothic" pitchFamily="34" charset="0"/>
              </a:rPr>
              <a:t> či žilnaté </a:t>
            </a:r>
            <a:r>
              <a:rPr lang="cs-CZ" altLang="cs-CZ" sz="2000" b="1" dirty="0" err="1">
                <a:latin typeface="Century Gothic" pitchFamily="34" charset="0"/>
              </a:rPr>
              <a:t>plazmodiokarpy</a:t>
            </a:r>
            <a:endParaRPr lang="cs-CZ" altLang="cs-CZ" sz="2000" b="1" dirty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cs-CZ" altLang="cs-CZ" sz="2000" dirty="0">
                <a:latin typeface="Century Gothic" pitchFamily="34" charset="0"/>
              </a:rPr>
              <a:t> </a:t>
            </a:r>
            <a:r>
              <a:rPr lang="cs-CZ" altLang="cs-CZ" sz="2000" dirty="0" smtClean="0">
                <a:latin typeface="Century Gothic" pitchFamily="34" charset="0"/>
              </a:rPr>
              <a:t>spory po </a:t>
            </a:r>
            <a:r>
              <a:rPr lang="cs-CZ" altLang="cs-CZ" sz="2000" dirty="0">
                <a:latin typeface="Century Gothic" pitchFamily="34" charset="0"/>
              </a:rPr>
              <a:t>prasknutí </a:t>
            </a:r>
            <a:r>
              <a:rPr lang="cs-CZ" altLang="cs-CZ" sz="2000" dirty="0" smtClean="0">
                <a:latin typeface="Century Gothic" pitchFamily="34" charset="0"/>
              </a:rPr>
              <a:t>roznášeny větrem, vodou a půdními </a:t>
            </a:r>
            <a:r>
              <a:rPr lang="cs-CZ" altLang="cs-CZ" sz="2000" dirty="0">
                <a:latin typeface="Century Gothic" pitchFamily="34" charset="0"/>
              </a:rPr>
              <a:t>bezobratlými</a:t>
            </a:r>
          </a:p>
        </p:txBody>
      </p:sp>
      <p:pic>
        <p:nvPicPr>
          <p:cNvPr id="49155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8" y="2190750"/>
            <a:ext cx="35433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9" descr="Physarum-psittacin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2190750"/>
            <a:ext cx="33528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6" descr="Lepidoderma-tigrin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6925" y="4667250"/>
            <a:ext cx="229235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14" descr="wolfsm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1350" y="4667250"/>
            <a:ext cx="333216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838" y="4667250"/>
            <a:ext cx="314642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19938" y="2190750"/>
            <a:ext cx="1909762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1" name="Text Box 10"/>
          <p:cNvSpPr txBox="1">
            <a:spLocks noChangeArrowheads="1"/>
          </p:cNvSpPr>
          <p:nvPr/>
        </p:nvSpPr>
        <p:spPr bwMode="auto">
          <a:xfrm>
            <a:off x="66675" y="2176463"/>
            <a:ext cx="14237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1200" i="1">
                <a:solidFill>
                  <a:schemeClr val="bg1"/>
                </a:solidFill>
                <a:latin typeface="Century Gothic" pitchFamily="34" charset="0"/>
              </a:rPr>
              <a:t>Trichia decipiens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3667125" y="4348163"/>
            <a:ext cx="18117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1200" i="1">
                <a:solidFill>
                  <a:schemeClr val="bg1"/>
                </a:solidFill>
                <a:latin typeface="Century Gothic" pitchFamily="34" charset="0"/>
              </a:rPr>
              <a:t>Physarum psittacinum</a:t>
            </a:r>
          </a:p>
        </p:txBody>
      </p:sp>
      <p:sp>
        <p:nvSpPr>
          <p:cNvPr id="49163" name="Text Box 10"/>
          <p:cNvSpPr txBox="1">
            <a:spLocks noChangeArrowheads="1"/>
          </p:cNvSpPr>
          <p:nvPr/>
        </p:nvSpPr>
        <p:spPr bwMode="auto">
          <a:xfrm>
            <a:off x="7053263" y="2149475"/>
            <a:ext cx="16930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1200" i="1">
                <a:solidFill>
                  <a:schemeClr val="bg1"/>
                </a:solidFill>
                <a:latin typeface="Century Gothic" pitchFamily="34" charset="0"/>
              </a:rPr>
              <a:t>Cribraria cancellata</a:t>
            </a:r>
          </a:p>
        </p:txBody>
      </p:sp>
      <p:sp>
        <p:nvSpPr>
          <p:cNvPr id="49164" name="Text Box 10"/>
          <p:cNvSpPr txBox="1">
            <a:spLocks noChangeArrowheads="1"/>
          </p:cNvSpPr>
          <p:nvPr/>
        </p:nvSpPr>
        <p:spPr bwMode="auto">
          <a:xfrm>
            <a:off x="49213" y="6505575"/>
            <a:ext cx="15408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1200" i="1">
                <a:solidFill>
                  <a:schemeClr val="bg1"/>
                </a:solidFill>
                <a:latin typeface="Century Gothic" pitchFamily="34" charset="0"/>
              </a:rPr>
              <a:t>Didymium nigripes</a:t>
            </a:r>
          </a:p>
        </p:txBody>
      </p:sp>
      <p:sp>
        <p:nvSpPr>
          <p:cNvPr id="49165" name="Text Box 7"/>
          <p:cNvSpPr txBox="1">
            <a:spLocks noChangeArrowheads="1"/>
          </p:cNvSpPr>
          <p:nvPr/>
        </p:nvSpPr>
        <p:spPr bwMode="auto">
          <a:xfrm>
            <a:off x="3276600" y="6505575"/>
            <a:ext cx="18373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1200" i="1">
                <a:solidFill>
                  <a:schemeClr val="bg1"/>
                </a:solidFill>
                <a:latin typeface="Century Gothic" pitchFamily="34" charset="0"/>
              </a:rPr>
              <a:t>Lepidoderma tigrinum</a:t>
            </a:r>
          </a:p>
        </p:txBody>
      </p:sp>
      <p:sp>
        <p:nvSpPr>
          <p:cNvPr id="49166" name="Text Box 15"/>
          <p:cNvSpPr txBox="1">
            <a:spLocks noChangeArrowheads="1"/>
          </p:cNvSpPr>
          <p:nvPr/>
        </p:nvSpPr>
        <p:spPr bwMode="auto">
          <a:xfrm>
            <a:off x="7241427" y="6505575"/>
            <a:ext cx="18501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cs-CZ" altLang="cs-CZ" sz="1200" i="1">
                <a:solidFill>
                  <a:schemeClr val="bg1"/>
                </a:solidFill>
                <a:latin typeface="Century Gothic" pitchFamily="34" charset="0"/>
              </a:rPr>
              <a:t>Lycogala epidendrum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4"/>
            <a:ext cx="9152736" cy="612068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51522" y="6181557"/>
            <a:ext cx="8659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 err="1">
                <a:latin typeface="Century Gothic" panose="020B0502020202020204" pitchFamily="34" charset="0"/>
              </a:rPr>
              <a:t>Prashant</a:t>
            </a:r>
            <a:r>
              <a:rPr lang="cs-CZ" sz="1200" dirty="0">
                <a:latin typeface="Century Gothic" panose="020B0502020202020204" pitchFamily="34" charset="0"/>
              </a:rPr>
              <a:t> </a:t>
            </a:r>
            <a:r>
              <a:rPr lang="cs-CZ" sz="1200" dirty="0" err="1" smtClean="0">
                <a:latin typeface="Century Gothic" panose="020B0502020202020204" pitchFamily="34" charset="0"/>
              </a:rPr>
              <a:t>Garg</a:t>
            </a:r>
            <a:r>
              <a:rPr lang="cs-CZ" sz="1200" dirty="0" smtClean="0">
                <a:latin typeface="Century Gothic" panose="020B0502020202020204" pitchFamily="34" charset="0"/>
              </a:rPr>
              <a:t>, </a:t>
            </a:r>
            <a:r>
              <a:rPr lang="cs-CZ" sz="1200" dirty="0">
                <a:latin typeface="Century Gothic" panose="020B0502020202020204" pitchFamily="34" charset="0"/>
              </a:rPr>
              <a:t>Paavan </a:t>
            </a:r>
            <a:r>
              <a:rPr lang="cs-CZ" sz="1200" dirty="0" err="1" smtClean="0">
                <a:latin typeface="Century Gothic" panose="020B0502020202020204" pitchFamily="34" charset="0"/>
              </a:rPr>
              <a:t>Kalra</a:t>
            </a:r>
            <a:r>
              <a:rPr lang="cs-CZ" sz="1200" dirty="0" smtClean="0">
                <a:latin typeface="Century Gothic" panose="020B0502020202020204" pitchFamily="34" charset="0"/>
              </a:rPr>
              <a:t> a </a:t>
            </a:r>
            <a:r>
              <a:rPr lang="cs-CZ" sz="1200" dirty="0" err="1">
                <a:latin typeface="Century Gothic" panose="020B0502020202020204" pitchFamily="34" charset="0"/>
              </a:rPr>
              <a:t>Joveeta</a:t>
            </a:r>
            <a:r>
              <a:rPr lang="cs-CZ" sz="1200" dirty="0">
                <a:latin typeface="Century Gothic" panose="020B0502020202020204" pitchFamily="34" charset="0"/>
              </a:rPr>
              <a:t> </a:t>
            </a:r>
            <a:r>
              <a:rPr lang="cs-CZ" sz="1200" dirty="0" smtClean="0">
                <a:latin typeface="Century Gothic" panose="020B0502020202020204" pitchFamily="34" charset="0"/>
              </a:rPr>
              <a:t>Joseph (</a:t>
            </a:r>
            <a:r>
              <a:rPr lang="cs-CZ" sz="1200" b="1" dirty="0" smtClean="0">
                <a:latin typeface="Century Gothic" panose="020B0502020202020204" pitchFamily="34" charset="0"/>
              </a:rPr>
              <a:t>2017</a:t>
            </a:r>
            <a:r>
              <a:rPr lang="cs-CZ" sz="1200" dirty="0" smtClean="0">
                <a:latin typeface="Century Gothic" panose="020B0502020202020204" pitchFamily="34" charset="0"/>
              </a:rPr>
              <a:t>): </a:t>
            </a:r>
            <a:r>
              <a:rPr lang="en-US" sz="1200" dirty="0" smtClean="0">
                <a:latin typeface="Century Gothic" panose="020B0502020202020204" pitchFamily="34" charset="0"/>
              </a:rPr>
              <a:t>Non-contact </a:t>
            </a:r>
            <a:r>
              <a:rPr lang="en-US" sz="1200" dirty="0">
                <a:latin typeface="Century Gothic" panose="020B0502020202020204" pitchFamily="34" charset="0"/>
              </a:rPr>
              <a:t>lens related </a:t>
            </a:r>
            <a:r>
              <a:rPr lang="en-US" sz="1200" i="1" dirty="0" err="1">
                <a:latin typeface="Century Gothic" panose="020B0502020202020204" pitchFamily="34" charset="0"/>
              </a:rPr>
              <a:t>Acanthamoeba</a:t>
            </a:r>
            <a:r>
              <a:rPr lang="en-US" sz="1200" dirty="0">
                <a:latin typeface="Century Gothic" panose="020B0502020202020204" pitchFamily="34" charset="0"/>
              </a:rPr>
              <a:t> </a:t>
            </a:r>
            <a:r>
              <a:rPr lang="en-US" sz="1200" dirty="0" smtClean="0">
                <a:latin typeface="Century Gothic" panose="020B0502020202020204" pitchFamily="34" charset="0"/>
              </a:rPr>
              <a:t>keratitis</a:t>
            </a:r>
            <a:r>
              <a:rPr lang="cs-CZ" sz="1200" dirty="0" smtClean="0">
                <a:latin typeface="Century Gothic" panose="020B0502020202020204" pitchFamily="34" charset="0"/>
              </a:rPr>
              <a:t>.</a:t>
            </a:r>
          </a:p>
          <a:p>
            <a:pPr algn="ctr"/>
            <a:r>
              <a:rPr lang="cs-CZ" sz="1200" i="1" dirty="0" smtClean="0">
                <a:latin typeface="Century Gothic" panose="020B0502020202020204" pitchFamily="34" charset="0"/>
              </a:rPr>
              <a:t>Indian </a:t>
            </a:r>
            <a:r>
              <a:rPr lang="cs-CZ" sz="1200" i="1" dirty="0" err="1" smtClean="0">
                <a:latin typeface="Century Gothic" panose="020B0502020202020204" pitchFamily="34" charset="0"/>
              </a:rPr>
              <a:t>Journal</a:t>
            </a:r>
            <a:r>
              <a:rPr lang="cs-CZ" sz="1200" i="1" dirty="0" smtClean="0">
                <a:latin typeface="Century Gothic" panose="020B0502020202020204" pitchFamily="34" charset="0"/>
              </a:rPr>
              <a:t> </a:t>
            </a:r>
            <a:r>
              <a:rPr lang="cs-CZ" sz="1200" i="1" dirty="0" err="1" smtClean="0">
                <a:latin typeface="Century Gothic" panose="020B0502020202020204" pitchFamily="34" charset="0"/>
              </a:rPr>
              <a:t>of</a:t>
            </a:r>
            <a:r>
              <a:rPr lang="cs-CZ" sz="1200" i="1" dirty="0" smtClean="0">
                <a:latin typeface="Century Gothic" panose="020B0502020202020204" pitchFamily="34" charset="0"/>
              </a:rPr>
              <a:t> </a:t>
            </a:r>
            <a:r>
              <a:rPr lang="cs-CZ" sz="1200" i="1" dirty="0" err="1" smtClean="0">
                <a:latin typeface="Century Gothic" panose="020B0502020202020204" pitchFamily="34" charset="0"/>
              </a:rPr>
              <a:t>Ophthalmology</a:t>
            </a:r>
            <a:r>
              <a:rPr lang="cs-CZ" sz="1200" dirty="0" smtClean="0">
                <a:latin typeface="Century Gothic" panose="020B0502020202020204" pitchFamily="34" charset="0"/>
              </a:rPr>
              <a:t> </a:t>
            </a:r>
            <a:r>
              <a:rPr lang="cs-CZ" sz="1200" b="1" dirty="0" smtClean="0">
                <a:latin typeface="Century Gothic" panose="020B0502020202020204" pitchFamily="34" charset="0"/>
              </a:rPr>
              <a:t>65 (11)</a:t>
            </a:r>
            <a:r>
              <a:rPr lang="cs-CZ" sz="1200" dirty="0" smtClean="0">
                <a:latin typeface="Century Gothic" panose="020B0502020202020204" pitchFamily="34" charset="0"/>
              </a:rPr>
              <a:t>: 1079—1086.</a:t>
            </a:r>
            <a:endParaRPr lang="cs-CZ" sz="1200" dirty="0" smtClean="0">
              <a:latin typeface="Century Gothic" panose="020B0502020202020204" pitchFamily="34" charset="0"/>
            </a:endParaRPr>
          </a:p>
          <a:p>
            <a:pPr algn="ctr"/>
            <a:r>
              <a:rPr lang="cs-CZ" sz="1200" dirty="0" smtClean="0">
                <a:latin typeface="Century Gothic" panose="020B0502020202020204" pitchFamily="34" charset="0"/>
              </a:rPr>
              <a:t>http</a:t>
            </a:r>
            <a:r>
              <a:rPr lang="cs-CZ" sz="1200" dirty="0">
                <a:latin typeface="Century Gothic" panose="020B0502020202020204" pitchFamily="34" charset="0"/>
              </a:rPr>
              <a:t>://www.ijo.in/article.asp?issn=0301-4738;year=2017;volume=65;issue=11;spage=1079;epage=1086;aulast=Garg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Acanth%20trop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1549" y="159698"/>
            <a:ext cx="3059113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Acanthamoeba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5846154" y="4324285"/>
            <a:ext cx="3240088" cy="240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2"/>
          <p:cNvSpPr txBox="1">
            <a:spLocks noChangeArrowheads="1"/>
          </p:cNvSpPr>
          <p:nvPr/>
        </p:nvSpPr>
        <p:spPr bwMode="auto">
          <a:xfrm>
            <a:off x="179388" y="142852"/>
            <a:ext cx="82804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cs-CZ" sz="3600" dirty="0">
                <a:latin typeface="Century Gothic" pitchFamily="34" charset="0"/>
              </a:rPr>
              <a:t>R</a:t>
            </a:r>
            <a:r>
              <a:rPr lang="cs-CZ" altLang="cs-CZ" sz="3600" dirty="0" smtClean="0">
                <a:latin typeface="Century Gothic" pitchFamily="34" charset="0"/>
              </a:rPr>
              <a:t>od </a:t>
            </a:r>
            <a:r>
              <a:rPr lang="cs-CZ" altLang="cs-CZ" sz="3600" i="1" dirty="0" err="1" smtClean="0">
                <a:latin typeface="Century Gothic" pitchFamily="34" charset="0"/>
              </a:rPr>
              <a:t>Acathamoeba</a:t>
            </a:r>
            <a:endParaRPr lang="cs-CZ" altLang="cs-CZ" sz="3600" i="1" dirty="0" smtClean="0">
              <a:latin typeface="Century Gothic" pitchFamily="34" charset="0"/>
            </a:endParaRPr>
          </a:p>
          <a:p>
            <a:pPr eaLnBrk="1" hangingPunct="1"/>
            <a:endParaRPr lang="cs-CZ" altLang="cs-CZ" sz="1200" b="1" i="1" dirty="0">
              <a:latin typeface="Century Gothic" pitchFamily="34" charset="0"/>
            </a:endParaRPr>
          </a:p>
          <a:p>
            <a:pPr eaLnBrk="1" hangingPunct="1">
              <a:buFontTx/>
              <a:buChar char="•"/>
            </a:pPr>
            <a:r>
              <a:rPr lang="cs-CZ" altLang="cs-CZ" sz="2200" dirty="0">
                <a:latin typeface="Century Gothic" pitchFamily="34" charset="0"/>
              </a:rPr>
              <a:t> kosmopolitní termotolerantní </a:t>
            </a:r>
            <a:r>
              <a:rPr lang="cs-CZ" altLang="cs-CZ" sz="2200" dirty="0" smtClean="0">
                <a:latin typeface="Century Gothic" pitchFamily="34" charset="0"/>
              </a:rPr>
              <a:t>druhy</a:t>
            </a:r>
          </a:p>
          <a:p>
            <a:pPr eaLnBrk="1" hangingPunct="1">
              <a:buFontTx/>
              <a:buChar char="•"/>
            </a:pPr>
            <a:r>
              <a:rPr lang="cs-CZ" altLang="cs-CZ" sz="2200" dirty="0" smtClean="0">
                <a:latin typeface="Century Gothic" pitchFamily="34" charset="0"/>
              </a:rPr>
              <a:t> sladké </a:t>
            </a:r>
            <a:r>
              <a:rPr lang="cs-CZ" altLang="cs-CZ" sz="2200" dirty="0">
                <a:latin typeface="Century Gothic" pitchFamily="34" charset="0"/>
              </a:rPr>
              <a:t>i mořské vody, </a:t>
            </a:r>
            <a:r>
              <a:rPr lang="cs-CZ" altLang="cs-CZ" sz="2200" dirty="0" smtClean="0">
                <a:latin typeface="Century Gothic" pitchFamily="34" charset="0"/>
              </a:rPr>
              <a:t>půda </a:t>
            </a:r>
            <a:r>
              <a:rPr lang="cs-CZ" altLang="cs-CZ" sz="2200" dirty="0">
                <a:latin typeface="Century Gothic" pitchFamily="34" charset="0"/>
              </a:rPr>
              <a:t>a </a:t>
            </a:r>
            <a:r>
              <a:rPr lang="cs-CZ" altLang="cs-CZ" sz="2200" dirty="0" smtClean="0">
                <a:latin typeface="Century Gothic" pitchFamily="34" charset="0"/>
              </a:rPr>
              <a:t>prach</a:t>
            </a:r>
          </a:p>
          <a:p>
            <a:pPr eaLnBrk="1" hangingPunct="1">
              <a:buFontTx/>
              <a:buChar char="•"/>
            </a:pPr>
            <a:endParaRPr lang="cs-CZ" altLang="cs-CZ" sz="800" dirty="0">
              <a:latin typeface="Century Gothic" pitchFamily="34" charset="0"/>
            </a:endParaRPr>
          </a:p>
          <a:p>
            <a:pPr eaLnBrk="1" hangingPunct="1">
              <a:buFontTx/>
              <a:buChar char="•"/>
            </a:pPr>
            <a:r>
              <a:rPr lang="cs-CZ" altLang="cs-CZ" sz="2200" dirty="0">
                <a:latin typeface="Century Gothic" pitchFamily="34" charset="0"/>
              </a:rPr>
              <a:t> panožky se špičatými výběžky</a:t>
            </a:r>
          </a:p>
          <a:p>
            <a:pPr eaLnBrk="1" hangingPunct="1">
              <a:buFontTx/>
              <a:buChar char="•"/>
            </a:pPr>
            <a:r>
              <a:rPr lang="cs-CZ" altLang="cs-CZ" sz="2200" dirty="0">
                <a:latin typeface="Century Gothic" pitchFamily="34" charset="0"/>
              </a:rPr>
              <a:t> velmi odolné cysty: dvouvrstevný obal,</a:t>
            </a:r>
          </a:p>
          <a:p>
            <a:pPr eaLnBrk="1" hangingPunct="1"/>
            <a:r>
              <a:rPr lang="cs-CZ" altLang="cs-CZ" sz="2200" dirty="0">
                <a:latin typeface="Century Gothic" pitchFamily="34" charset="0"/>
              </a:rPr>
              <a:t>  přenos i </a:t>
            </a:r>
            <a:r>
              <a:rPr lang="cs-CZ" altLang="cs-CZ" sz="2200" dirty="0" smtClean="0">
                <a:latin typeface="Century Gothic" pitchFamily="34" charset="0"/>
              </a:rPr>
              <a:t>vzduchem</a:t>
            </a:r>
          </a:p>
          <a:p>
            <a:pPr eaLnBrk="1" hangingPunct="1"/>
            <a:endParaRPr lang="cs-CZ" altLang="cs-CZ" sz="800" dirty="0">
              <a:latin typeface="Century Gothic" pitchFamily="34" charset="0"/>
            </a:endParaRPr>
          </a:p>
          <a:p>
            <a:pPr eaLnBrk="1" hangingPunct="1">
              <a:buFontTx/>
              <a:buChar char="•"/>
            </a:pPr>
            <a:r>
              <a:rPr lang="cs-CZ" altLang="cs-CZ" sz="2200" dirty="0">
                <a:latin typeface="Century Gothic" pitchFamily="34" charset="0"/>
              </a:rPr>
              <a:t> patogenní druhy napadají kůži, plíce, oči</a:t>
            </a:r>
          </a:p>
          <a:p>
            <a:pPr eaLnBrk="1" hangingPunct="1">
              <a:buFontTx/>
              <a:buChar char="•"/>
            </a:pPr>
            <a:r>
              <a:rPr lang="cs-CZ" altLang="cs-CZ" sz="2200" b="1" dirty="0">
                <a:latin typeface="Century Gothic" pitchFamily="34" charset="0"/>
              </a:rPr>
              <a:t> </a:t>
            </a:r>
            <a:r>
              <a:rPr lang="cs-CZ" altLang="cs-CZ" sz="2200" dirty="0">
                <a:latin typeface="Century Gothic" pitchFamily="34" charset="0"/>
              </a:rPr>
              <a:t>napadení CNS → </a:t>
            </a:r>
            <a:r>
              <a:rPr lang="cs-CZ" altLang="cs-CZ" sz="2200" b="1" dirty="0">
                <a:latin typeface="Century Gothic" pitchFamily="34" charset="0"/>
              </a:rPr>
              <a:t>měňavková </a:t>
            </a:r>
            <a:r>
              <a:rPr lang="cs-CZ" altLang="cs-CZ" sz="2200" b="1" dirty="0" smtClean="0">
                <a:latin typeface="Century Gothic" pitchFamily="34" charset="0"/>
              </a:rPr>
              <a:t>encefalitida</a:t>
            </a:r>
            <a:endParaRPr lang="cs-CZ" altLang="cs-CZ" sz="2200" dirty="0" smtClean="0">
              <a:latin typeface="Century Gothic" pitchFamily="34" charset="0"/>
            </a:endParaRPr>
          </a:p>
          <a:p>
            <a:pPr eaLnBrk="1" hangingPunct="1">
              <a:buFontTx/>
              <a:buChar char="•"/>
            </a:pPr>
            <a:r>
              <a:rPr lang="cs-CZ" altLang="cs-CZ" sz="2200" dirty="0" smtClean="0">
                <a:latin typeface="Century Gothic" pitchFamily="34" charset="0"/>
              </a:rPr>
              <a:t> nebezpečné </a:t>
            </a:r>
            <a:r>
              <a:rPr lang="cs-CZ" altLang="cs-CZ" sz="2200" dirty="0">
                <a:latin typeface="Century Gothic" pitchFamily="34" charset="0"/>
              </a:rPr>
              <a:t>pro osoby s narušenou imunitou</a:t>
            </a:r>
          </a:p>
          <a:p>
            <a:pPr eaLnBrk="1" hangingPunct="1"/>
            <a:r>
              <a:rPr lang="cs-CZ" altLang="cs-CZ" sz="2200" dirty="0">
                <a:latin typeface="Century Gothic" pitchFamily="34" charset="0"/>
              </a:rPr>
              <a:t>  (AIDS, chemoterapie, ozařování nebo po transplantacích)</a:t>
            </a:r>
          </a:p>
          <a:p>
            <a:pPr eaLnBrk="1" hangingPunct="1">
              <a:buFont typeface="Arial" charset="0"/>
              <a:buChar char="•"/>
            </a:pPr>
            <a:endParaRPr lang="cs-CZ" altLang="cs-CZ" sz="2200" dirty="0">
              <a:latin typeface="Century Gothic" pitchFamily="34" charset="0"/>
            </a:endParaRPr>
          </a:p>
          <a:p>
            <a:pPr eaLnBrk="1" hangingPunct="1">
              <a:buFontTx/>
              <a:buChar char="•"/>
            </a:pPr>
            <a:r>
              <a:rPr lang="cs-CZ" altLang="cs-CZ" sz="2200" dirty="0">
                <a:latin typeface="Century Gothic" pitchFamily="34" charset="0"/>
              </a:rPr>
              <a:t> některé druhy </a:t>
            </a:r>
            <a:r>
              <a:rPr lang="cs-CZ" altLang="cs-CZ" sz="2200" b="1" dirty="0" err="1" smtClean="0">
                <a:latin typeface="Century Gothic" pitchFamily="34" charset="0"/>
              </a:rPr>
              <a:t>amfizoické</a:t>
            </a:r>
            <a:r>
              <a:rPr lang="cs-CZ" altLang="cs-CZ" sz="2200" dirty="0" smtClean="0">
                <a:latin typeface="Century Gothic" pitchFamily="34" charset="0"/>
              </a:rPr>
              <a:t>: schopné </a:t>
            </a:r>
            <a:r>
              <a:rPr lang="cs-CZ" altLang="cs-CZ" sz="2200" dirty="0">
                <a:latin typeface="Century Gothic" pitchFamily="34" charset="0"/>
              </a:rPr>
              <a:t>žít</a:t>
            </a:r>
          </a:p>
          <a:p>
            <a:pPr eaLnBrk="1" hangingPunct="1"/>
            <a:r>
              <a:rPr lang="cs-CZ" altLang="cs-CZ" sz="2200" dirty="0">
                <a:latin typeface="Century Gothic" pitchFamily="34" charset="0"/>
              </a:rPr>
              <a:t>  </a:t>
            </a:r>
            <a:r>
              <a:rPr lang="cs-CZ" altLang="cs-CZ" sz="2200" dirty="0" smtClean="0">
                <a:latin typeface="Century Gothic" pitchFamily="34" charset="0"/>
              </a:rPr>
              <a:t>volně (vody různých typů) </a:t>
            </a:r>
            <a:r>
              <a:rPr lang="cs-CZ" altLang="cs-CZ" sz="2200" dirty="0">
                <a:latin typeface="Century Gothic" pitchFamily="34" charset="0"/>
              </a:rPr>
              <a:t>i </a:t>
            </a:r>
            <a:r>
              <a:rPr lang="cs-CZ" altLang="cs-CZ" sz="2200" dirty="0" smtClean="0">
                <a:latin typeface="Century Gothic" pitchFamily="34" charset="0"/>
              </a:rPr>
              <a:t>parazitovat</a:t>
            </a:r>
          </a:p>
          <a:p>
            <a:pPr eaLnBrk="1" hangingPunct="1"/>
            <a:endParaRPr lang="cs-CZ" altLang="cs-CZ" sz="2200" dirty="0">
              <a:latin typeface="Century Gothic" pitchFamily="34" charset="0"/>
            </a:endParaRPr>
          </a:p>
          <a:p>
            <a:pPr eaLnBrk="1" hangingPunct="1">
              <a:buFontTx/>
              <a:buChar char="•"/>
            </a:pPr>
            <a:r>
              <a:rPr lang="cs-CZ" altLang="cs-CZ" sz="2200" dirty="0">
                <a:latin typeface="Century Gothic" pitchFamily="34" charset="0"/>
              </a:rPr>
              <a:t> přenos oděrkami nebo </a:t>
            </a:r>
            <a:r>
              <a:rPr lang="cs-CZ" altLang="cs-CZ" sz="2200" dirty="0" smtClean="0">
                <a:latin typeface="Century Gothic" pitchFamily="34" charset="0"/>
              </a:rPr>
              <a:t>vdechnutím </a:t>
            </a:r>
            <a:r>
              <a:rPr lang="cs-CZ" altLang="cs-CZ" sz="2200" dirty="0">
                <a:latin typeface="Century Gothic" pitchFamily="34" charset="0"/>
              </a:rPr>
              <a:t>cysty</a:t>
            </a:r>
          </a:p>
          <a:p>
            <a:pPr eaLnBrk="1" hangingPunct="1">
              <a:buFontTx/>
              <a:buChar char="•"/>
            </a:pPr>
            <a:endParaRPr lang="cs-CZ" altLang="cs-CZ" sz="20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ovéPole 1"/>
          <p:cNvSpPr txBox="1">
            <a:spLocks noChangeArrowheads="1"/>
          </p:cNvSpPr>
          <p:nvPr/>
        </p:nvSpPr>
        <p:spPr bwMode="auto">
          <a:xfrm>
            <a:off x="222250" y="133350"/>
            <a:ext cx="78935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3600" dirty="0" smtClean="0">
                <a:latin typeface="Century Gothic" pitchFamily="34" charset="0"/>
              </a:rPr>
              <a:t>Měňavka </a:t>
            </a:r>
            <a:r>
              <a:rPr lang="cs-CZ" altLang="cs-CZ" sz="3600" i="1" dirty="0" err="1" smtClean="0">
                <a:latin typeface="Century Gothic" pitchFamily="34" charset="0"/>
              </a:rPr>
              <a:t>Acanthamoeba</a:t>
            </a:r>
            <a:r>
              <a:rPr lang="cs-CZ" altLang="cs-CZ" sz="3600" i="1" dirty="0" smtClean="0">
                <a:latin typeface="Century Gothic" pitchFamily="34" charset="0"/>
              </a:rPr>
              <a:t> keratitis</a:t>
            </a:r>
            <a:endParaRPr lang="cs-CZ" altLang="cs-CZ" sz="3600" i="1" dirty="0">
              <a:latin typeface="Century Gothic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152400" y="901701"/>
            <a:ext cx="8829675" cy="2670175"/>
            <a:chOff x="152400" y="1049338"/>
            <a:chExt cx="8829675" cy="2670175"/>
          </a:xfrm>
        </p:grpSpPr>
        <p:pic>
          <p:nvPicPr>
            <p:cNvPr id="22531" name="Picture 8" descr="phot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935538" y="1055688"/>
              <a:ext cx="4046537" cy="266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2" name="Picture 5" descr="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400" y="1052513"/>
              <a:ext cx="2811463" cy="266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3" name="Picture 6" descr="acanthamoeba-phz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43238" y="1049338"/>
              <a:ext cx="1820862" cy="2665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34" name="TextovéPole 5"/>
          <p:cNvSpPr txBox="1">
            <a:spLocks noChangeArrowheads="1"/>
          </p:cNvSpPr>
          <p:nvPr/>
        </p:nvSpPr>
        <p:spPr bwMode="auto">
          <a:xfrm>
            <a:off x="83852" y="3714752"/>
            <a:ext cx="8964612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cs-CZ" altLang="cs-CZ" sz="2000" dirty="0">
                <a:latin typeface="Century Gothic" pitchFamily="34" charset="0"/>
              </a:rPr>
              <a:t> </a:t>
            </a:r>
            <a:r>
              <a:rPr lang="cs-CZ" altLang="cs-CZ" sz="2000" dirty="0" smtClean="0">
                <a:latin typeface="Century Gothic" pitchFamily="34" charset="0"/>
              </a:rPr>
              <a:t>klinické </a:t>
            </a:r>
            <a:r>
              <a:rPr lang="cs-CZ" altLang="cs-CZ" sz="2000" b="1" dirty="0" smtClean="0">
                <a:latin typeface="Century Gothic" pitchFamily="34" charset="0"/>
              </a:rPr>
              <a:t>záněty rohovky </a:t>
            </a:r>
            <a:r>
              <a:rPr lang="cs-CZ" altLang="cs-CZ" sz="2000" dirty="0" smtClean="0">
                <a:latin typeface="Century Gothic" pitchFamily="34" charset="0"/>
              </a:rPr>
              <a:t>u pacientů s kontaktními čočkami</a:t>
            </a:r>
          </a:p>
          <a:p>
            <a:pPr>
              <a:buFont typeface="Arial" charset="0"/>
              <a:buChar char="•"/>
            </a:pPr>
            <a:endParaRPr lang="cs-CZ" altLang="cs-CZ" sz="1200" dirty="0" smtClean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cs-CZ" altLang="cs-CZ" sz="2000" dirty="0" smtClean="0">
                <a:latin typeface="Century Gothic" pitchFamily="34" charset="0"/>
              </a:rPr>
              <a:t> měňavka žije mezi čočkou </a:t>
            </a:r>
            <a:r>
              <a:rPr lang="cs-CZ" altLang="cs-CZ" sz="2000" dirty="0">
                <a:latin typeface="Century Gothic" pitchFamily="34" charset="0"/>
              </a:rPr>
              <a:t>a </a:t>
            </a:r>
            <a:r>
              <a:rPr lang="cs-CZ" altLang="cs-CZ" sz="2000" dirty="0" smtClean="0">
                <a:latin typeface="Century Gothic" pitchFamily="34" charset="0"/>
              </a:rPr>
              <a:t>okem: hygienická </a:t>
            </a:r>
            <a:r>
              <a:rPr lang="cs-CZ" altLang="cs-CZ" sz="2000" dirty="0">
                <a:latin typeface="Century Gothic" pitchFamily="34" charset="0"/>
              </a:rPr>
              <a:t>pravidla použití čoček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000" dirty="0" smtClean="0">
                <a:latin typeface="Century Gothic" pitchFamily="34" charset="0"/>
              </a:rPr>
              <a:t> způsobuje </a:t>
            </a:r>
            <a:r>
              <a:rPr lang="cs-CZ" altLang="cs-CZ" sz="2000" dirty="0">
                <a:latin typeface="Century Gothic" pitchFamily="34" charset="0"/>
              </a:rPr>
              <a:t>otok okolo </a:t>
            </a:r>
            <a:r>
              <a:rPr lang="cs-CZ" altLang="cs-CZ" sz="2000" dirty="0" smtClean="0">
                <a:latin typeface="Century Gothic" pitchFamily="34" charset="0"/>
              </a:rPr>
              <a:t>duhovky, zamlžené </a:t>
            </a:r>
            <a:r>
              <a:rPr lang="cs-CZ" altLang="cs-CZ" sz="2000" dirty="0">
                <a:latin typeface="Century Gothic" pitchFamily="34" charset="0"/>
              </a:rPr>
              <a:t>zabarvení, silné bolesti oka</a:t>
            </a:r>
          </a:p>
          <a:p>
            <a:pPr eaLnBrk="1" hangingPunct="1">
              <a:buFont typeface="Arial" charset="0"/>
              <a:buChar char="•"/>
            </a:pPr>
            <a:endParaRPr lang="cs-CZ" altLang="cs-CZ" sz="1200" dirty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cs-CZ" altLang="cs-CZ" sz="2000" dirty="0">
                <a:latin typeface="Century Gothic" pitchFamily="34" charset="0"/>
              </a:rPr>
              <a:t> léčba: </a:t>
            </a:r>
            <a:r>
              <a:rPr lang="cs-CZ" altLang="cs-CZ" sz="2000" b="1" dirty="0">
                <a:latin typeface="Century Gothic" pitchFamily="34" charset="0"/>
              </a:rPr>
              <a:t>PHMB</a:t>
            </a:r>
            <a:r>
              <a:rPr lang="cs-CZ" altLang="cs-CZ" sz="2000" dirty="0">
                <a:latin typeface="Century Gothic" pitchFamily="34" charset="0"/>
              </a:rPr>
              <a:t> (</a:t>
            </a:r>
            <a:r>
              <a:rPr lang="cs-CZ" altLang="cs-CZ" sz="2000" dirty="0" err="1">
                <a:latin typeface="Century Gothic" pitchFamily="34" charset="0"/>
              </a:rPr>
              <a:t>polyhexanid</a:t>
            </a:r>
            <a:r>
              <a:rPr lang="cs-CZ" altLang="cs-CZ" sz="2000" dirty="0">
                <a:latin typeface="Century Gothic" pitchFamily="34" charset="0"/>
              </a:rPr>
              <a:t>) – </a:t>
            </a:r>
            <a:r>
              <a:rPr lang="cs-CZ" altLang="cs-CZ" sz="2000" b="1" dirty="0" err="1">
                <a:latin typeface="Century Gothic" pitchFamily="34" charset="0"/>
              </a:rPr>
              <a:t>Lavasept</a:t>
            </a:r>
            <a:r>
              <a:rPr lang="cs-CZ" altLang="cs-CZ" sz="2000" dirty="0">
                <a:latin typeface="Century Gothic" pitchFamily="34" charset="0"/>
              </a:rPr>
              <a:t>, </a:t>
            </a:r>
            <a:r>
              <a:rPr lang="cs-CZ" altLang="cs-CZ" sz="2000" b="1" dirty="0" err="1">
                <a:latin typeface="Century Gothic" pitchFamily="34" charset="0"/>
              </a:rPr>
              <a:t>Serasept</a:t>
            </a:r>
            <a:r>
              <a:rPr lang="cs-CZ" altLang="cs-CZ" sz="2000" dirty="0">
                <a:latin typeface="Century Gothic" pitchFamily="34" charset="0"/>
              </a:rPr>
              <a:t> s antiseptickými a</a:t>
            </a:r>
          </a:p>
          <a:p>
            <a:pPr eaLnBrk="1" hangingPunct="1"/>
            <a:r>
              <a:rPr lang="cs-CZ" altLang="cs-CZ" sz="2000" dirty="0">
                <a:latin typeface="Century Gothic" pitchFamily="34" charset="0"/>
              </a:rPr>
              <a:t>  dezinfekčními účinky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000" dirty="0">
                <a:latin typeface="Century Gothic" pitchFamily="34" charset="0"/>
              </a:rPr>
              <a:t> někdy se rovnou přidává do roztoku na kontaktní čočky (USA</a:t>
            </a:r>
            <a:r>
              <a:rPr lang="cs-CZ" altLang="cs-CZ" sz="2000" dirty="0" smtClean="0">
                <a:latin typeface="Century Gothic" pitchFamily="34" charset="0"/>
              </a:rPr>
              <a:t>)</a:t>
            </a:r>
          </a:p>
          <a:p>
            <a:pPr eaLnBrk="1" hangingPunct="1">
              <a:buFont typeface="Arial" charset="0"/>
              <a:buChar char="•"/>
            </a:pPr>
            <a:endParaRPr lang="cs-CZ" altLang="cs-CZ" sz="2000" dirty="0" smtClean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cs-CZ" altLang="cs-CZ" sz="2000" dirty="0" smtClean="0">
                <a:latin typeface="Century Gothic" pitchFamily="34" charset="0"/>
              </a:rPr>
              <a:t> léčba často složitá (rezistence vůči antibiotikům) – profylaxe nezbytná</a:t>
            </a:r>
            <a:endParaRPr lang="cs-CZ" altLang="cs-CZ" sz="20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obrazek_0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0088" y="1125538"/>
            <a:ext cx="4551362" cy="564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 descr="Entamoeba%20histolytica%20troph%2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6738" y="4462245"/>
            <a:ext cx="2835302" cy="233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6"/>
          <p:cNvSpPr>
            <a:spLocks noChangeArrowheads="1"/>
          </p:cNvSpPr>
          <p:nvPr/>
        </p:nvSpPr>
        <p:spPr bwMode="auto">
          <a:xfrm>
            <a:off x="101600" y="642918"/>
            <a:ext cx="5508625" cy="370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cs-CZ" altLang="cs-CZ" sz="2000" dirty="0">
                <a:latin typeface="Century Gothic" pitchFamily="34" charset="0"/>
              </a:rPr>
              <a:t> </a:t>
            </a:r>
            <a:r>
              <a:rPr lang="cs-CZ" altLang="cs-CZ" sz="2000" dirty="0" smtClean="0">
                <a:latin typeface="Century Gothic" pitchFamily="34" charset="0"/>
              </a:rPr>
              <a:t>dvě formy:</a:t>
            </a:r>
          </a:p>
          <a:p>
            <a:pPr eaLnBrk="1" hangingPunct="1"/>
            <a:r>
              <a:rPr lang="cs-CZ" altLang="cs-CZ" sz="2000" dirty="0" smtClean="0">
                <a:latin typeface="Century Gothic" pitchFamily="34" charset="0"/>
              </a:rPr>
              <a:t>   - neškodná </a:t>
            </a:r>
            <a:r>
              <a:rPr lang="cs-CZ" altLang="cs-CZ" sz="2000" b="1" dirty="0">
                <a:latin typeface="Century Gothic" pitchFamily="34" charset="0"/>
              </a:rPr>
              <a:t>minuta</a:t>
            </a:r>
            <a:r>
              <a:rPr lang="cs-CZ" altLang="cs-CZ" sz="2000" dirty="0">
                <a:latin typeface="Century Gothic" pitchFamily="34" charset="0"/>
              </a:rPr>
              <a:t> šířící </a:t>
            </a:r>
            <a:r>
              <a:rPr lang="cs-CZ" altLang="cs-CZ" sz="2000" dirty="0" smtClean="0">
                <a:latin typeface="Century Gothic" pitchFamily="34" charset="0"/>
              </a:rPr>
              <a:t>se cystami</a:t>
            </a:r>
          </a:p>
          <a:p>
            <a:pPr eaLnBrk="1" hangingPunct="1"/>
            <a:r>
              <a:rPr lang="cs-CZ" altLang="cs-CZ" sz="2000" dirty="0" smtClean="0">
                <a:latin typeface="Century Gothic" pitchFamily="34" charset="0"/>
              </a:rPr>
              <a:t>   - patogenní </a:t>
            </a:r>
            <a:r>
              <a:rPr lang="cs-CZ" altLang="cs-CZ" sz="2000" b="1" dirty="0" err="1" smtClean="0">
                <a:latin typeface="Century Gothic" pitchFamily="34" charset="0"/>
              </a:rPr>
              <a:t>magna</a:t>
            </a:r>
            <a:r>
              <a:rPr lang="cs-CZ" altLang="cs-CZ" sz="2000" dirty="0" smtClean="0">
                <a:latin typeface="Century Gothic" pitchFamily="34" charset="0"/>
              </a:rPr>
              <a:t> (neumí cysty)</a:t>
            </a:r>
          </a:p>
          <a:p>
            <a:pPr eaLnBrk="1" hangingPunct="1"/>
            <a:endParaRPr lang="cs-CZ" altLang="cs-CZ" sz="12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sz="2000" dirty="0" smtClean="0">
                <a:latin typeface="Century Gothic" pitchFamily="34" charset="0"/>
              </a:rPr>
              <a:t> může žít </a:t>
            </a:r>
            <a:r>
              <a:rPr lang="cs-CZ" altLang="cs-CZ" sz="2000" dirty="0">
                <a:latin typeface="Century Gothic" pitchFamily="34" charset="0"/>
              </a:rPr>
              <a:t>jako komenzál ve střevě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sz="2000" dirty="0">
                <a:latin typeface="Century Gothic" pitchFamily="34" charset="0"/>
              </a:rPr>
              <a:t> při působení neznámého </a:t>
            </a:r>
            <a:r>
              <a:rPr lang="cs-CZ" altLang="cs-CZ" sz="2000" dirty="0" smtClean="0">
                <a:latin typeface="Century Gothic" pitchFamily="34" charset="0"/>
              </a:rPr>
              <a:t>faktoru</a:t>
            </a:r>
          </a:p>
          <a:p>
            <a:pPr eaLnBrk="1" hangingPunct="1"/>
            <a:r>
              <a:rPr lang="cs-CZ" altLang="cs-CZ" sz="2000" dirty="0" smtClean="0">
                <a:latin typeface="Century Gothic" pitchFamily="34" charset="0"/>
              </a:rPr>
              <a:t>  se zvětší a </a:t>
            </a:r>
            <a:r>
              <a:rPr lang="cs-CZ" altLang="cs-CZ" sz="2000" dirty="0">
                <a:latin typeface="Century Gothic" pitchFamily="34" charset="0"/>
              </a:rPr>
              <a:t>napadne střevní </a:t>
            </a:r>
            <a:r>
              <a:rPr lang="cs-CZ" altLang="cs-CZ" sz="2000" dirty="0" smtClean="0">
                <a:latin typeface="Century Gothic" pitchFamily="34" charset="0"/>
              </a:rPr>
              <a:t>sliznici</a:t>
            </a:r>
          </a:p>
          <a:p>
            <a:pPr eaLnBrk="1" hangingPunct="1"/>
            <a:r>
              <a:rPr lang="cs-CZ" altLang="cs-CZ" sz="2000" dirty="0" smtClean="0">
                <a:latin typeface="Century Gothic" pitchFamily="34" charset="0"/>
              </a:rPr>
              <a:t>  proniká do podslizničního vaziva,</a:t>
            </a:r>
          </a:p>
          <a:p>
            <a:pPr eaLnBrk="1" hangingPunct="1"/>
            <a:r>
              <a:rPr lang="cs-CZ" altLang="cs-CZ" sz="2000" dirty="0" smtClean="0">
                <a:latin typeface="Century Gothic" pitchFamily="34" charset="0"/>
              </a:rPr>
              <a:t>  jater </a:t>
            </a:r>
            <a:r>
              <a:rPr lang="cs-CZ" altLang="cs-CZ" sz="2000" dirty="0">
                <a:latin typeface="Century Gothic" pitchFamily="34" charset="0"/>
              </a:rPr>
              <a:t>a NS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sz="2000" dirty="0">
                <a:latin typeface="Century Gothic" pitchFamily="34" charset="0"/>
              </a:rPr>
              <a:t> </a:t>
            </a:r>
            <a:r>
              <a:rPr lang="cs-CZ" altLang="cs-CZ" sz="2000" b="1" dirty="0" smtClean="0">
                <a:latin typeface="Century Gothic" pitchFamily="34" charset="0"/>
              </a:rPr>
              <a:t>měňavková </a:t>
            </a:r>
            <a:r>
              <a:rPr lang="cs-CZ" altLang="cs-CZ" sz="2000" b="1" dirty="0">
                <a:latin typeface="Century Gothic" pitchFamily="34" charset="0"/>
              </a:rPr>
              <a:t>dyzenterie</a:t>
            </a:r>
            <a:r>
              <a:rPr lang="cs-CZ" altLang="cs-CZ" sz="2000" dirty="0">
                <a:latin typeface="Century Gothic" pitchFamily="34" charset="0"/>
              </a:rPr>
              <a:t> – </a:t>
            </a:r>
            <a:r>
              <a:rPr lang="cs-CZ" altLang="cs-CZ" sz="2000" dirty="0" smtClean="0">
                <a:latin typeface="Century Gothic" pitchFamily="34" charset="0"/>
              </a:rPr>
              <a:t>krvavé</a:t>
            </a:r>
          </a:p>
          <a:p>
            <a:pPr eaLnBrk="1" hangingPunct="1"/>
            <a:r>
              <a:rPr lang="cs-CZ" altLang="cs-CZ" sz="2000" dirty="0" smtClean="0">
                <a:latin typeface="Century Gothic" pitchFamily="34" charset="0"/>
              </a:rPr>
              <a:t>  průjmy</a:t>
            </a:r>
            <a:r>
              <a:rPr lang="cs-CZ" altLang="cs-CZ" sz="2000" dirty="0">
                <a:latin typeface="Century Gothic" pitchFamily="34" charset="0"/>
              </a:rPr>
              <a:t> </a:t>
            </a:r>
            <a:r>
              <a:rPr lang="cs-CZ" altLang="cs-CZ" sz="2000" dirty="0" smtClean="0">
                <a:latin typeface="Century Gothic" pitchFamily="34" charset="0"/>
              </a:rPr>
              <a:t>doprovázené horečkami</a:t>
            </a:r>
          </a:p>
          <a:p>
            <a:pPr eaLnBrk="1" hangingPunct="1"/>
            <a:endParaRPr lang="cs-CZ" altLang="cs-CZ" sz="12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sz="2000" dirty="0">
                <a:latin typeface="Century Gothic" pitchFamily="34" charset="0"/>
              </a:rPr>
              <a:t> přenos </a:t>
            </a:r>
            <a:r>
              <a:rPr lang="cs-CZ" altLang="cs-CZ" sz="2000" b="1" dirty="0">
                <a:latin typeface="Century Gothic" pitchFamily="34" charset="0"/>
              </a:rPr>
              <a:t>kontaminovanou </a:t>
            </a:r>
            <a:r>
              <a:rPr lang="cs-CZ" altLang="cs-CZ" sz="2000" b="1" dirty="0" smtClean="0">
                <a:latin typeface="Century Gothic" pitchFamily="34" charset="0"/>
              </a:rPr>
              <a:t>vodou</a:t>
            </a:r>
            <a:endParaRPr lang="cs-CZ" altLang="cs-CZ" sz="2000" b="1" dirty="0">
              <a:latin typeface="Century Gothic" pitchFamily="34" charset="0"/>
            </a:endParaRPr>
          </a:p>
        </p:txBody>
      </p:sp>
      <p:sp>
        <p:nvSpPr>
          <p:cNvPr id="35846" name="TextovéPole 7"/>
          <p:cNvSpPr txBox="1">
            <a:spLocks noChangeArrowheads="1"/>
          </p:cNvSpPr>
          <p:nvPr/>
        </p:nvSpPr>
        <p:spPr bwMode="auto">
          <a:xfrm>
            <a:off x="40912" y="85062"/>
            <a:ext cx="90572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altLang="cs-CZ" sz="3200" dirty="0">
                <a:latin typeface="Century Gothic" pitchFamily="34" charset="0"/>
              </a:rPr>
              <a:t>Měňavka úplavičná (</a:t>
            </a:r>
            <a:r>
              <a:rPr lang="cs-CZ" altLang="cs-CZ" sz="3200" i="1" dirty="0" err="1">
                <a:latin typeface="Century Gothic" pitchFamily="34" charset="0"/>
              </a:rPr>
              <a:t>Entamoeba</a:t>
            </a:r>
            <a:r>
              <a:rPr lang="cs-CZ" altLang="cs-CZ" sz="3200" i="1" dirty="0">
                <a:latin typeface="Century Gothic" pitchFamily="34" charset="0"/>
              </a:rPr>
              <a:t> </a:t>
            </a:r>
            <a:r>
              <a:rPr lang="cs-CZ" altLang="cs-CZ" sz="3200" i="1" dirty="0" err="1">
                <a:latin typeface="Century Gothic" pitchFamily="34" charset="0"/>
              </a:rPr>
              <a:t>histolytica</a:t>
            </a:r>
            <a:r>
              <a:rPr lang="cs-CZ" altLang="cs-CZ" sz="3200" dirty="0">
                <a:latin typeface="Century Gothic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 descr="Phacus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78" y="-13649"/>
            <a:ext cx="8904253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3482446" y="6332173"/>
            <a:ext cx="5471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400" dirty="0" smtClean="0">
                <a:latin typeface="Century Gothic" pitchFamily="34" charset="0"/>
              </a:rPr>
              <a:t>krásnoočko rodu </a:t>
            </a:r>
            <a:r>
              <a:rPr lang="cs-CZ" sz="2400" i="1" dirty="0" err="1" smtClean="0">
                <a:latin typeface="Century Gothic" pitchFamily="34" charset="0"/>
              </a:rPr>
              <a:t>Phacus</a:t>
            </a:r>
            <a:r>
              <a:rPr lang="cs-CZ" sz="2400" dirty="0" smtClean="0">
                <a:latin typeface="Century Gothic" pitchFamily="34" charset="0"/>
              </a:rPr>
              <a:t>: </a:t>
            </a:r>
            <a:r>
              <a:rPr lang="cs-CZ" sz="2400" dirty="0" err="1" smtClean="0">
                <a:latin typeface="Century Gothic" pitchFamily="34" charset="0"/>
              </a:rPr>
              <a:t>Excavata</a:t>
            </a:r>
            <a:endParaRPr lang="cs-CZ" sz="24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Obrázek 1" descr="Strom_zivota_popsany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8547" y="1"/>
            <a:ext cx="72262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élník 1"/>
          <p:cNvSpPr/>
          <p:nvPr/>
        </p:nvSpPr>
        <p:spPr>
          <a:xfrm>
            <a:off x="7786710" y="6544976"/>
            <a:ext cx="360363" cy="217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" name="Elipsa 3"/>
          <p:cNvSpPr/>
          <p:nvPr/>
        </p:nvSpPr>
        <p:spPr>
          <a:xfrm>
            <a:off x="4429124" y="0"/>
            <a:ext cx="2357454" cy="2857496"/>
          </a:xfrm>
          <a:prstGeom prst="ellipse">
            <a:avLst/>
          </a:prstGeom>
          <a:noFill/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ovéPole 2"/>
          <p:cNvSpPr txBox="1">
            <a:spLocks noChangeArrowheads="1"/>
          </p:cNvSpPr>
          <p:nvPr/>
        </p:nvSpPr>
        <p:spPr bwMode="auto">
          <a:xfrm>
            <a:off x="486386" y="71414"/>
            <a:ext cx="81788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altLang="cs-CZ" sz="3200" dirty="0" smtClean="0">
                <a:latin typeface="Century Gothic" pitchFamily="34" charset="0"/>
              </a:rPr>
              <a:t>JAK NAZÍRAT NA SYSTÉM VŠEHO ŽIVÉHO?</a:t>
            </a:r>
            <a:endParaRPr lang="cs-CZ" altLang="cs-CZ" sz="3200" dirty="0">
              <a:latin typeface="Century Gothic" pitchFamily="34" charset="0"/>
            </a:endParaRPr>
          </a:p>
        </p:txBody>
      </p:sp>
      <p:pic>
        <p:nvPicPr>
          <p:cNvPr id="15363" name="Obrázek 1" descr="Strom_zivota_popsany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2225" y="620713"/>
            <a:ext cx="6572250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élník 1"/>
          <p:cNvSpPr/>
          <p:nvPr/>
        </p:nvSpPr>
        <p:spPr>
          <a:xfrm>
            <a:off x="7524750" y="6524625"/>
            <a:ext cx="360363" cy="217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latin typeface="Century Gothic" pitchFamily="34" charset="0"/>
            </a:endParaRPr>
          </a:p>
        </p:txBody>
      </p:sp>
      <p:sp>
        <p:nvSpPr>
          <p:cNvPr id="15365" name="TextovéPole 5"/>
          <p:cNvSpPr txBox="1">
            <a:spLocks noChangeArrowheads="1"/>
          </p:cNvSpPr>
          <p:nvPr/>
        </p:nvSpPr>
        <p:spPr bwMode="auto">
          <a:xfrm>
            <a:off x="363702" y="6581775"/>
            <a:ext cx="839364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altLang="cs-CZ" sz="900" dirty="0">
                <a:latin typeface="Century Gothic" pitchFamily="34" charset="0"/>
              </a:rPr>
              <a:t>Macháček T., Mikešová K., </a:t>
            </a:r>
            <a:r>
              <a:rPr lang="cs-CZ" altLang="cs-CZ" sz="900" dirty="0" err="1">
                <a:latin typeface="Century Gothic" pitchFamily="34" charset="0"/>
              </a:rPr>
              <a:t>Turjanicová</a:t>
            </a:r>
            <a:r>
              <a:rPr lang="cs-CZ" altLang="cs-CZ" sz="900" dirty="0">
                <a:latin typeface="Century Gothic" pitchFamily="34" charset="0"/>
              </a:rPr>
              <a:t> L. a Hampl V. (2016): Proměny vyšší systematiky </a:t>
            </a:r>
            <a:r>
              <a:rPr lang="cs-CZ" altLang="cs-CZ" sz="900" dirty="0" err="1">
                <a:latin typeface="Century Gothic" pitchFamily="34" charset="0"/>
              </a:rPr>
              <a:t>eukaryot</a:t>
            </a:r>
            <a:r>
              <a:rPr lang="cs-CZ" altLang="cs-CZ" sz="900" dirty="0">
                <a:latin typeface="Century Gothic" pitchFamily="34" charset="0"/>
              </a:rPr>
              <a:t> a její odraz ve středoškolské biologii. </a:t>
            </a:r>
            <a:r>
              <a:rPr lang="cs-CZ" altLang="cs-CZ" sz="900" i="1" dirty="0">
                <a:latin typeface="Century Gothic" pitchFamily="34" charset="0"/>
              </a:rPr>
              <a:t>Živa</a:t>
            </a:r>
            <a:r>
              <a:rPr lang="cs-CZ" altLang="cs-CZ" sz="900" dirty="0">
                <a:latin typeface="Century Gothic" pitchFamily="34" charset="0"/>
              </a:rPr>
              <a:t> 1/2016: 27</a:t>
            </a:r>
            <a:endParaRPr lang="cs-CZ" altLang="cs-CZ" sz="900" b="1" dirty="0">
              <a:latin typeface="Century Gothic" pitchFamily="34" charset="0"/>
            </a:endParaRPr>
          </a:p>
        </p:txBody>
      </p:sp>
      <p:sp>
        <p:nvSpPr>
          <p:cNvPr id="6" name="Elipsa 5"/>
          <p:cNvSpPr/>
          <p:nvPr/>
        </p:nvSpPr>
        <p:spPr>
          <a:xfrm>
            <a:off x="4857752" y="3000372"/>
            <a:ext cx="3643338" cy="2428892"/>
          </a:xfrm>
          <a:prstGeom prst="ellipse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itchFamily="34" charset="0"/>
            </a:endParaRPr>
          </a:p>
        </p:txBody>
      </p:sp>
      <p:sp>
        <p:nvSpPr>
          <p:cNvPr id="7" name="Šipka doprava 6"/>
          <p:cNvSpPr/>
          <p:nvPr/>
        </p:nvSpPr>
        <p:spPr>
          <a:xfrm rot="12688201">
            <a:off x="6718816" y="5122790"/>
            <a:ext cx="2071702" cy="1143008"/>
          </a:xfrm>
          <a:prstGeom prst="rightArrow">
            <a:avLst/>
          </a:prstGeom>
          <a:solidFill>
            <a:srgbClr val="CC99FF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Jakoba_libe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7104" y="81864"/>
            <a:ext cx="1763793" cy="6696000"/>
          </a:xfrm>
          <a:prstGeom prst="rect">
            <a:avLst/>
          </a:prstGeom>
          <a:noFill/>
          <a:ln w="19050" cap="rnd">
            <a:noFill/>
            <a:prstDash val="sysDot"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241578" y="771266"/>
            <a:ext cx="800105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název odvozen od „základní morfologie“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bičíkovci s ventrální rýhou, kterou prochází zpětný </a:t>
            </a:r>
          </a:p>
          <a:p>
            <a:pPr>
              <a:spcBef>
                <a:spcPct val="0"/>
              </a:spcBef>
            </a:pP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 bičík, sloužící k získávání potravy: </a:t>
            </a:r>
            <a:r>
              <a:rPr lang="cs-CZ" altLang="cs-CZ" sz="2400" b="1" dirty="0" smtClean="0">
                <a:latin typeface="Century Gothic" pitchFamily="34" charset="0"/>
                <a:cs typeface="Arial" charset="0"/>
              </a:rPr>
              <a:t>bakteriofagie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jeden tažný bičík pro pohyb organismu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ventrální rýha podložena </a:t>
            </a:r>
            <a:r>
              <a:rPr lang="cs-CZ" altLang="cs-CZ" sz="2400" dirty="0" err="1" smtClean="0">
                <a:latin typeface="Century Gothic" pitchFamily="34" charset="0"/>
                <a:cs typeface="Arial" charset="0"/>
              </a:rPr>
              <a:t>cytoskeletem</a:t>
            </a:r>
            <a:endParaRPr lang="cs-CZ" altLang="cs-CZ" sz="2400" dirty="0" smtClean="0">
              <a:latin typeface="Century Gothic" pitchFamily="34" charset="0"/>
              <a:cs typeface="Arial" charset="0"/>
            </a:endParaRP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jenže: </a:t>
            </a:r>
            <a:r>
              <a:rPr lang="cs-CZ" altLang="cs-CZ" sz="24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  <a:cs typeface="Arial" charset="0"/>
              </a:rPr>
              <a:t>platí jen pro některé volně žijící zástupce!</a:t>
            </a:r>
          </a:p>
          <a:p>
            <a:pPr>
              <a:spcBef>
                <a:spcPct val="0"/>
              </a:spcBef>
            </a:pPr>
            <a:endParaRPr lang="cs-CZ" altLang="cs-CZ" sz="800" dirty="0" smtClean="0">
              <a:latin typeface="Century Gothic" pitchFamily="34" charset="0"/>
              <a:cs typeface="Arial" charset="0"/>
            </a:endParaRP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morfologicky nejednotná skupina:</a:t>
            </a:r>
          </a:p>
          <a:p>
            <a:pPr>
              <a:spcBef>
                <a:spcPct val="0"/>
              </a:spcBef>
            </a:pP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 - většinou bičíkovci (i více bičíků)</a:t>
            </a:r>
          </a:p>
          <a:p>
            <a:pPr>
              <a:spcBef>
                <a:spcPct val="0"/>
              </a:spcBef>
            </a:pP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 - někteří měňavkovití s bičíkatým stádiem v ŽC</a:t>
            </a:r>
          </a:p>
          <a:p>
            <a:pPr>
              <a:spcBef>
                <a:spcPct val="0"/>
              </a:spcBef>
            </a:pP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 - značné proměny mitochondrií</a:t>
            </a:r>
          </a:p>
          <a:p>
            <a:pPr>
              <a:spcBef>
                <a:spcPct val="0"/>
              </a:spcBef>
            </a:pPr>
            <a:endParaRPr lang="cs-CZ" altLang="cs-CZ" sz="800" dirty="0" smtClean="0">
              <a:latin typeface="Century Gothic" pitchFamily="34" charset="0"/>
              <a:cs typeface="Arial" charset="0"/>
            </a:endParaRP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značné proměny a přeměny „základní</a:t>
            </a:r>
          </a:p>
          <a:p>
            <a:pPr>
              <a:spcBef>
                <a:spcPct val="0"/>
              </a:spcBef>
            </a:pP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  morfologie“ u většiny linií </a:t>
            </a:r>
            <a:r>
              <a:rPr lang="cs-CZ" altLang="cs-CZ" sz="2400" dirty="0" err="1" smtClean="0">
                <a:latin typeface="Century Gothic" pitchFamily="34" charset="0"/>
                <a:cs typeface="Arial" charset="0"/>
              </a:rPr>
              <a:t>exkavát</a:t>
            </a:r>
            <a:endParaRPr lang="cs-CZ" altLang="cs-CZ" sz="2400" dirty="0" smtClean="0">
              <a:latin typeface="Century Gothic" pitchFamily="34" charset="0"/>
              <a:cs typeface="Arial" charset="0"/>
            </a:endParaRPr>
          </a:p>
          <a:p>
            <a:pPr>
              <a:spcBef>
                <a:spcPct val="0"/>
              </a:spcBef>
            </a:pPr>
            <a:endParaRPr lang="cs-CZ" altLang="cs-CZ" sz="2400" dirty="0" smtClean="0">
              <a:latin typeface="Century Gothic" pitchFamily="34" charset="0"/>
              <a:cs typeface="Arial" charset="0"/>
              <a:sym typeface="Wingdings 3" pitchFamily="18" charset="2"/>
            </a:endParaRPr>
          </a:p>
          <a:p>
            <a:pPr>
              <a:spcBef>
                <a:spcPct val="0"/>
              </a:spcBef>
            </a:pPr>
            <a:r>
              <a:rPr lang="cs-CZ" altLang="cs-CZ" sz="2400" b="1" dirty="0" smtClean="0">
                <a:latin typeface="Century Gothic" pitchFamily="34" charset="0"/>
                <a:cs typeface="Arial" charset="0"/>
              </a:rPr>
              <a:t> </a:t>
            </a:r>
            <a:endParaRPr lang="cs-CZ" altLang="cs-CZ" sz="2400" dirty="0" smtClean="0">
              <a:latin typeface="Century Gothic" pitchFamily="34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cs-CZ" altLang="cs-CZ" sz="3200" dirty="0" smtClean="0">
                <a:solidFill>
                  <a:srgbClr val="800000"/>
                </a:solidFill>
                <a:latin typeface="Century Gothic" pitchFamily="34" charset="0"/>
                <a:cs typeface="Arial" charset="0"/>
              </a:rPr>
              <a:t>VĚTŠINA EXKAVÁT JE „NEEXKAVÁTNÍCH“</a:t>
            </a:r>
          </a:p>
        </p:txBody>
      </p:sp>
      <p:sp>
        <p:nvSpPr>
          <p:cNvPr id="8196" name="TextovéPole 6"/>
          <p:cNvSpPr txBox="1">
            <a:spLocks noChangeArrowheads="1"/>
          </p:cNvSpPr>
          <p:nvPr/>
        </p:nvSpPr>
        <p:spPr bwMode="auto">
          <a:xfrm>
            <a:off x="159690" y="115888"/>
            <a:ext cx="73244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4000" dirty="0" smtClean="0">
                <a:solidFill>
                  <a:srgbClr val="800000"/>
                </a:solidFill>
                <a:latin typeface="Century Gothic" pitchFamily="34" charset="0"/>
              </a:rPr>
              <a:t>EXCAVATA </a:t>
            </a:r>
            <a:r>
              <a:rPr lang="cs-CZ" altLang="cs-CZ" sz="1600" dirty="0" smtClean="0">
                <a:solidFill>
                  <a:srgbClr val="800000"/>
                </a:solidFill>
                <a:latin typeface="Century Gothic" pitchFamily="34" charset="0"/>
              </a:rPr>
              <a:t>(„</a:t>
            </a:r>
            <a:r>
              <a:rPr lang="cs-CZ" altLang="cs-CZ" sz="1600" dirty="0" err="1" smtClean="0">
                <a:solidFill>
                  <a:srgbClr val="800000"/>
                </a:solidFill>
                <a:latin typeface="Century Gothic" pitchFamily="34" charset="0"/>
              </a:rPr>
              <a:t>vykotlanci</a:t>
            </a:r>
            <a:r>
              <a:rPr lang="cs-CZ" altLang="cs-CZ" sz="1600" dirty="0" smtClean="0">
                <a:solidFill>
                  <a:srgbClr val="800000"/>
                </a:solidFill>
                <a:latin typeface="Century Gothic" pitchFamily="34" charset="0"/>
              </a:rPr>
              <a:t>“ – překlad prosím nepoužívat!)</a:t>
            </a:r>
            <a:endParaRPr lang="cs-CZ" altLang="cs-CZ" sz="1600" dirty="0">
              <a:solidFill>
                <a:srgbClr val="80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796594" y="115888"/>
            <a:ext cx="7518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cs-CZ" altLang="cs-CZ" sz="3600" dirty="0">
                <a:solidFill>
                  <a:srgbClr val="800000"/>
                </a:solidFill>
                <a:latin typeface="Century Gothic" pitchFamily="34" charset="0"/>
              </a:rPr>
              <a:t>MITOCHONDRIE U EXCAVATA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3663" y="723900"/>
            <a:ext cx="8915400" cy="32008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smtClean="0">
                <a:latin typeface="Century Gothic" pitchFamily="34" charset="0"/>
              </a:rPr>
              <a:t>tři </a:t>
            </a:r>
            <a:r>
              <a:rPr lang="cs-CZ" sz="2400" dirty="0">
                <a:latin typeface="Century Gothic" pitchFamily="34" charset="0"/>
              </a:rPr>
              <a:t>z mitochondrie </a:t>
            </a:r>
            <a:r>
              <a:rPr lang="cs-CZ" sz="2400" dirty="0" smtClean="0">
                <a:latin typeface="Century Gothic" pitchFamily="34" charset="0"/>
              </a:rPr>
              <a:t>derivované organely: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cs-CZ" sz="6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</a:t>
            </a:r>
            <a:r>
              <a:rPr lang="cs-CZ" sz="2000" b="1" dirty="0" err="1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kinetoplast</a:t>
            </a:r>
            <a:r>
              <a:rPr lang="cs-CZ" sz="2000" dirty="0">
                <a:latin typeface="Century Gothic" pitchFamily="34" charset="0"/>
              </a:rPr>
              <a:t>: mitochondrie se značně zmnoženou a specificky </a:t>
            </a:r>
            <a:endParaRPr lang="cs-CZ" sz="2000" dirty="0" smtClean="0">
              <a:latin typeface="Century Gothic" pitchFamily="34" charset="0"/>
            </a:endParaRPr>
          </a:p>
          <a:p>
            <a:pPr eaLnBrk="1" hangingPunct="1">
              <a:defRPr/>
            </a:pPr>
            <a:r>
              <a:rPr lang="cs-CZ" sz="2000" dirty="0" smtClean="0">
                <a:latin typeface="Century Gothic" pitchFamily="34" charset="0"/>
              </a:rPr>
              <a:t>  uspořádanou </a:t>
            </a:r>
            <a:r>
              <a:rPr lang="cs-CZ" sz="2000" dirty="0" err="1" smtClean="0">
                <a:latin typeface="Century Gothic" pitchFamily="34" charset="0"/>
              </a:rPr>
              <a:t>kDNA</a:t>
            </a:r>
            <a:r>
              <a:rPr lang="cs-CZ" sz="2000" dirty="0" smtClean="0">
                <a:latin typeface="Century Gothic" pitchFamily="34" charset="0"/>
              </a:rPr>
              <a:t>, obvykle </a:t>
            </a:r>
            <a:r>
              <a:rPr lang="cs-CZ" sz="2000" dirty="0">
                <a:latin typeface="Century Gothic" pitchFamily="34" charset="0"/>
              </a:rPr>
              <a:t>blízko bazálního tělíska </a:t>
            </a:r>
            <a:r>
              <a:rPr lang="cs-CZ" sz="2000" dirty="0" smtClean="0">
                <a:latin typeface="Century Gothic" pitchFamily="34" charset="0"/>
              </a:rPr>
              <a:t>bičíku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 smtClean="0">
                <a:latin typeface="Century Gothic" pitchFamily="34" charset="0"/>
              </a:rPr>
              <a:t> pouze </a:t>
            </a:r>
            <a:r>
              <a:rPr lang="cs-CZ" sz="2000" dirty="0">
                <a:latin typeface="Century Gothic" pitchFamily="34" charset="0"/>
              </a:rPr>
              <a:t>u skupiny </a:t>
            </a:r>
            <a:r>
              <a:rPr lang="cs-CZ" sz="2000" b="1" dirty="0" err="1" smtClean="0">
                <a:latin typeface="Century Gothic" pitchFamily="34" charset="0"/>
              </a:rPr>
              <a:t>Kinetoplastida</a:t>
            </a:r>
            <a:r>
              <a:rPr lang="cs-CZ" sz="2000" dirty="0" smtClean="0">
                <a:latin typeface="Century Gothic" pitchFamily="34" charset="0"/>
              </a:rPr>
              <a:t>: </a:t>
            </a:r>
            <a:r>
              <a:rPr lang="cs-CZ" sz="2000" dirty="0" err="1" smtClean="0">
                <a:latin typeface="Century Gothic" pitchFamily="34" charset="0"/>
              </a:rPr>
              <a:t>trypanozómy</a:t>
            </a:r>
            <a:r>
              <a:rPr lang="cs-CZ" sz="2000" dirty="0" smtClean="0">
                <a:latin typeface="Century Gothic" pitchFamily="34" charset="0"/>
              </a:rPr>
              <a:t> a ničivky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cs-CZ" sz="600" b="1" dirty="0"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cs-CZ" sz="2000" b="1" dirty="0" err="1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hydrogenosom</a:t>
            </a:r>
            <a:r>
              <a:rPr lang="cs-CZ" sz="2000" dirty="0">
                <a:latin typeface="Century Gothic" pitchFamily="34" charset="0"/>
              </a:rPr>
              <a:t>: </a:t>
            </a:r>
            <a:r>
              <a:rPr lang="cs-CZ" sz="2000" dirty="0" smtClean="0">
                <a:latin typeface="Century Gothic" pitchFamily="34" charset="0"/>
              </a:rPr>
              <a:t>produkuje </a:t>
            </a:r>
            <a:r>
              <a:rPr lang="cs-CZ" sz="2000" b="1" dirty="0" smtClean="0">
                <a:latin typeface="Century Gothic" pitchFamily="34" charset="0"/>
              </a:rPr>
              <a:t>vodík</a:t>
            </a:r>
            <a:r>
              <a:rPr lang="cs-CZ" sz="2000" dirty="0" smtClean="0">
                <a:latin typeface="Century Gothic" pitchFamily="34" charset="0"/>
              </a:rPr>
              <a:t>, acetát, CO</a:t>
            </a:r>
            <a:r>
              <a:rPr lang="cs-CZ" sz="2000" baseline="-25000" dirty="0" smtClean="0">
                <a:latin typeface="Century Gothic" pitchFamily="34" charset="0"/>
              </a:rPr>
              <a:t>2</a:t>
            </a:r>
            <a:r>
              <a:rPr lang="cs-CZ" sz="2000" dirty="0" smtClean="0">
                <a:latin typeface="Century Gothic" pitchFamily="34" charset="0"/>
              </a:rPr>
              <a:t> a ATP; nemá genom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2000" dirty="0" smtClean="0">
                <a:latin typeface="Century Gothic" pitchFamily="34" charset="0"/>
              </a:rPr>
              <a:t> nachází </a:t>
            </a:r>
            <a:r>
              <a:rPr lang="cs-CZ" sz="2000" dirty="0">
                <a:latin typeface="Century Gothic" pitchFamily="34" charset="0"/>
              </a:rPr>
              <a:t>se u anaerobních nálevníků, </a:t>
            </a:r>
            <a:r>
              <a:rPr lang="cs-CZ" sz="2000" b="1" dirty="0" err="1" smtClean="0">
                <a:latin typeface="Century Gothic" pitchFamily="34" charset="0"/>
              </a:rPr>
              <a:t>bičenek</a:t>
            </a:r>
            <a:r>
              <a:rPr lang="cs-CZ" sz="2000" dirty="0" smtClean="0">
                <a:latin typeface="Century Gothic" pitchFamily="34" charset="0"/>
              </a:rPr>
              <a:t> a </a:t>
            </a:r>
            <a:r>
              <a:rPr lang="cs-CZ" sz="2000" dirty="0">
                <a:latin typeface="Century Gothic" pitchFamily="34" charset="0"/>
              </a:rPr>
              <a:t>některých </a:t>
            </a:r>
            <a:r>
              <a:rPr lang="cs-CZ" sz="2000" dirty="0" smtClean="0">
                <a:latin typeface="Century Gothic" pitchFamily="34" charset="0"/>
              </a:rPr>
              <a:t>houbovců</a:t>
            </a:r>
          </a:p>
          <a:p>
            <a:pPr>
              <a:buFont typeface="Arial" pitchFamily="34" charset="0"/>
              <a:buChar char="•"/>
              <a:defRPr/>
            </a:pPr>
            <a:endParaRPr lang="cs-CZ" sz="6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cs-CZ" sz="2000" b="1" dirty="0" err="1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mitosom</a:t>
            </a:r>
            <a:r>
              <a:rPr lang="cs-CZ" sz="2000" dirty="0">
                <a:latin typeface="Century Gothic" pitchFamily="34" charset="0"/>
              </a:rPr>
              <a:t>: </a:t>
            </a:r>
            <a:r>
              <a:rPr lang="cs-CZ" sz="2000" dirty="0" smtClean="0">
                <a:latin typeface="Century Gothic" pitchFamily="34" charset="0"/>
              </a:rPr>
              <a:t>syntéza </a:t>
            </a:r>
            <a:r>
              <a:rPr lang="cs-CZ" sz="2000" dirty="0" err="1" smtClean="0">
                <a:latin typeface="Century Gothic" pitchFamily="34" charset="0"/>
              </a:rPr>
              <a:t>železosirných</a:t>
            </a:r>
            <a:r>
              <a:rPr lang="cs-CZ" sz="2000" dirty="0" smtClean="0">
                <a:latin typeface="Century Gothic" pitchFamily="34" charset="0"/>
              </a:rPr>
              <a:t> center pro proteiny buňky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 smtClean="0">
                <a:latin typeface="Century Gothic" pitchFamily="34" charset="0"/>
              </a:rPr>
              <a:t> ještě </a:t>
            </a:r>
            <a:r>
              <a:rPr lang="cs-CZ" sz="2000" dirty="0">
                <a:latin typeface="Century Gothic" pitchFamily="34" charset="0"/>
              </a:rPr>
              <a:t>více redukovaná </a:t>
            </a:r>
            <a:r>
              <a:rPr lang="cs-CZ" sz="2000" dirty="0" smtClean="0">
                <a:latin typeface="Century Gothic" pitchFamily="34" charset="0"/>
              </a:rPr>
              <a:t>mitochondrie: neobsahuje </a:t>
            </a:r>
            <a:r>
              <a:rPr lang="cs-CZ" sz="2000" dirty="0">
                <a:latin typeface="Century Gothic" pitchFamily="34" charset="0"/>
              </a:rPr>
              <a:t>žádné </a:t>
            </a:r>
            <a:r>
              <a:rPr lang="cs-CZ" sz="2000" dirty="0" smtClean="0">
                <a:latin typeface="Century Gothic" pitchFamily="34" charset="0"/>
              </a:rPr>
              <a:t>geny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2000" dirty="0" smtClean="0">
                <a:latin typeface="Century Gothic" pitchFamily="34" charset="0"/>
              </a:rPr>
              <a:t> </a:t>
            </a:r>
            <a:r>
              <a:rPr lang="cs-CZ" sz="2000" dirty="0" err="1" smtClean="0">
                <a:latin typeface="Century Gothic" pitchFamily="34" charset="0"/>
              </a:rPr>
              <a:t>lamblie</a:t>
            </a:r>
            <a:r>
              <a:rPr lang="cs-CZ" sz="2000" dirty="0" smtClean="0">
                <a:latin typeface="Century Gothic" pitchFamily="34" charset="0"/>
              </a:rPr>
              <a:t> </a:t>
            </a:r>
            <a:r>
              <a:rPr lang="cs-CZ" sz="2000" b="1" i="1" dirty="0" err="1" smtClean="0">
                <a:latin typeface="Century Gothic" pitchFamily="34" charset="0"/>
              </a:rPr>
              <a:t>Giardia</a:t>
            </a:r>
            <a:r>
              <a:rPr lang="cs-CZ" sz="2000" b="1" i="1" dirty="0" smtClean="0">
                <a:latin typeface="Century Gothic" pitchFamily="34" charset="0"/>
              </a:rPr>
              <a:t> </a:t>
            </a:r>
            <a:r>
              <a:rPr lang="cs-CZ" sz="2000" b="1" i="1" dirty="0" err="1" smtClean="0">
                <a:latin typeface="Century Gothic" pitchFamily="34" charset="0"/>
              </a:rPr>
              <a:t>intestinalis</a:t>
            </a:r>
            <a:r>
              <a:rPr lang="cs-CZ" sz="2000" b="1" i="1" dirty="0" smtClean="0">
                <a:latin typeface="Century Gothic" pitchFamily="34" charset="0"/>
              </a:rPr>
              <a:t> </a:t>
            </a:r>
            <a:r>
              <a:rPr lang="cs-CZ" sz="2000" dirty="0" smtClean="0">
                <a:latin typeface="Century Gothic" pitchFamily="34" charset="0"/>
              </a:rPr>
              <a:t>(a </a:t>
            </a:r>
            <a:r>
              <a:rPr lang="cs-CZ" sz="2000" i="1" dirty="0" err="1" smtClean="0">
                <a:latin typeface="Century Gothic" pitchFamily="34" charset="0"/>
              </a:rPr>
              <a:t>Entamoeba</a:t>
            </a:r>
            <a:r>
              <a:rPr lang="cs-CZ" sz="2000" i="1" dirty="0" smtClean="0">
                <a:latin typeface="Century Gothic" pitchFamily="34" charset="0"/>
              </a:rPr>
              <a:t> </a:t>
            </a:r>
            <a:r>
              <a:rPr lang="cs-CZ" sz="2000" i="1" dirty="0" err="1" smtClean="0">
                <a:latin typeface="Century Gothic" pitchFamily="34" charset="0"/>
              </a:rPr>
              <a:t>histolytica</a:t>
            </a:r>
            <a:r>
              <a:rPr lang="cs-CZ" sz="2000" dirty="0" smtClean="0">
                <a:latin typeface="Century Gothic" pitchFamily="34" charset="0"/>
              </a:rPr>
              <a:t> (</a:t>
            </a:r>
            <a:r>
              <a:rPr lang="cs-CZ" sz="2000" dirty="0" err="1" smtClean="0">
                <a:latin typeface="Century Gothic" pitchFamily="34" charset="0"/>
              </a:rPr>
              <a:t>Amoebozoa</a:t>
            </a:r>
            <a:r>
              <a:rPr lang="cs-CZ" sz="2000" dirty="0" smtClean="0">
                <a:latin typeface="Century Gothic" pitchFamily="34" charset="0"/>
              </a:rPr>
              <a:t>))</a:t>
            </a:r>
            <a:endParaRPr lang="cs-CZ" sz="2000" dirty="0">
              <a:latin typeface="Century Gothic" pitchFamily="34" charset="0"/>
            </a:endParaRPr>
          </a:p>
        </p:txBody>
      </p:sp>
      <p:pic>
        <p:nvPicPr>
          <p:cNvPr id="10244" name="Obrázek 6" descr="kinetoplas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663" y="4102717"/>
            <a:ext cx="39528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Obrázek 2" descr="hydrogenosom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8138" y="4087482"/>
            <a:ext cx="236220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Obrázek 8" descr="mitosome.jpg"/>
          <p:cNvPicPr>
            <a:picLocks noChangeAspect="1"/>
          </p:cNvPicPr>
          <p:nvPr/>
        </p:nvPicPr>
        <p:blipFill>
          <a:blip r:embed="rId4"/>
          <a:srcRect l="12357" r="11026" b="6839"/>
          <a:stretch>
            <a:fillRect/>
          </a:stretch>
        </p:blipFill>
        <p:spPr bwMode="auto">
          <a:xfrm>
            <a:off x="6602413" y="4102717"/>
            <a:ext cx="24288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0705" y="1176366"/>
            <a:ext cx="6723063" cy="418146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cs-CZ" sz="2400" b="1" dirty="0" err="1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  <a:cs typeface="Arial" pitchFamily="34" charset="0"/>
              </a:rPr>
              <a:t>Lamblie</a:t>
            </a:r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  <a:cs typeface="Arial" pitchFamily="34" charset="0"/>
              </a:rPr>
              <a:t> střevní (</a:t>
            </a:r>
            <a:r>
              <a:rPr lang="cs-CZ" sz="2400" b="1" i="1" dirty="0" err="1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  <a:cs typeface="Arial" pitchFamily="34" charset="0"/>
              </a:rPr>
              <a:t>Giardia</a:t>
            </a:r>
            <a:r>
              <a:rPr lang="cs-CZ" sz="2400" b="1" i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cs-CZ" sz="2400" b="1" i="1" dirty="0" err="1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  <a:cs typeface="Arial" pitchFamily="34" charset="0"/>
              </a:rPr>
              <a:t>intestinalis</a:t>
            </a:r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  <a:cs typeface="Arial" pitchFamily="34" charset="0"/>
              </a:rPr>
              <a:t>)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cs-CZ" sz="2400" i="1" dirty="0" smtClean="0">
              <a:latin typeface="Century Gothic" pitchFamily="34" charset="0"/>
              <a:cs typeface="Arial" pitchFamily="34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cs-CZ" sz="2400" b="1" dirty="0" err="1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  <a:cs typeface="Arial" pitchFamily="34" charset="0"/>
              </a:rPr>
              <a:t>Bičenky</a:t>
            </a:r>
            <a:r>
              <a:rPr lang="cs-CZ" sz="2400" dirty="0" smtClean="0">
                <a:latin typeface="Century Gothic" pitchFamily="34" charset="0"/>
                <a:cs typeface="Arial" pitchFamily="34" charset="0"/>
              </a:rPr>
              <a:t>, tzv. malé trichomonády (</a:t>
            </a:r>
            <a:r>
              <a:rPr lang="cs-CZ" sz="2400" dirty="0" err="1" smtClean="0">
                <a:latin typeface="Century Gothic" pitchFamily="34" charset="0"/>
                <a:cs typeface="Arial" pitchFamily="34" charset="0"/>
              </a:rPr>
              <a:t>Trichomonadida</a:t>
            </a:r>
            <a:r>
              <a:rPr lang="cs-CZ" sz="2400" dirty="0" smtClean="0">
                <a:latin typeface="Century Gothic" pitchFamily="34" charset="0"/>
                <a:cs typeface="Arial" pitchFamily="34" charset="0"/>
              </a:rPr>
              <a:t>)</a:t>
            </a:r>
          </a:p>
          <a:p>
            <a:pPr marL="0" indent="0">
              <a:spcBef>
                <a:spcPts val="0"/>
              </a:spcBef>
              <a:defRPr/>
            </a:pPr>
            <a:r>
              <a:rPr lang="cs-CZ" sz="2400" dirty="0" smtClean="0">
                <a:latin typeface="Century Gothic" pitchFamily="34" charset="0"/>
                <a:cs typeface="Arial" pitchFamily="34" charset="0"/>
              </a:rPr>
              <a:t> rod </a:t>
            </a:r>
            <a:r>
              <a:rPr lang="cs-CZ" sz="2400" dirty="0" err="1" smtClean="0">
                <a:latin typeface="Century Gothic" pitchFamily="34" charset="0"/>
                <a:cs typeface="Arial" pitchFamily="34" charset="0"/>
              </a:rPr>
              <a:t>bičenka</a:t>
            </a:r>
            <a:r>
              <a:rPr lang="cs-CZ" sz="2400" dirty="0" smtClean="0">
                <a:latin typeface="Century Gothic" pitchFamily="34" charset="0"/>
                <a:cs typeface="Arial" pitchFamily="34" charset="0"/>
              </a:rPr>
              <a:t> (</a:t>
            </a:r>
            <a:r>
              <a:rPr lang="cs-CZ" sz="2400" i="1" dirty="0" err="1" smtClean="0">
                <a:latin typeface="Century Gothic" pitchFamily="34" charset="0"/>
                <a:cs typeface="Arial" pitchFamily="34" charset="0"/>
              </a:rPr>
              <a:t>Trichomonas</a:t>
            </a:r>
            <a:r>
              <a:rPr lang="cs-CZ" sz="2400" dirty="0" smtClean="0">
                <a:latin typeface="Century Gothic" pitchFamily="34" charset="0"/>
                <a:cs typeface="Arial" pitchFamily="34" charset="0"/>
              </a:rPr>
              <a:t>)</a:t>
            </a:r>
          </a:p>
          <a:p>
            <a:pPr marL="0" indent="0">
              <a:spcBef>
                <a:spcPts val="0"/>
              </a:spcBef>
              <a:defRPr/>
            </a:pPr>
            <a:endParaRPr lang="cs-CZ" sz="2400" dirty="0" smtClean="0">
              <a:latin typeface="Century Gothic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2400" b="1" dirty="0" err="1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  <a:cs typeface="Arial" pitchFamily="34" charset="0"/>
              </a:rPr>
              <a:t>Brvitky</a:t>
            </a:r>
            <a:r>
              <a:rPr lang="cs-CZ" sz="2400" dirty="0" smtClean="0">
                <a:latin typeface="Century Gothic" pitchFamily="34" charset="0"/>
                <a:cs typeface="Arial" pitchFamily="34" charset="0"/>
              </a:rPr>
              <a:t>, tzv. velké trichomonády („</a:t>
            </a:r>
            <a:r>
              <a:rPr lang="cs-CZ" sz="2400" dirty="0" err="1" smtClean="0">
                <a:latin typeface="Century Gothic" pitchFamily="34" charset="0"/>
                <a:cs typeface="Arial" pitchFamily="34" charset="0"/>
              </a:rPr>
              <a:t>Hypermastigida</a:t>
            </a:r>
            <a:r>
              <a:rPr lang="cs-CZ" sz="2400" dirty="0" smtClean="0">
                <a:latin typeface="Century Gothic" pitchFamily="34" charset="0"/>
                <a:cs typeface="Arial" pitchFamily="34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cs-CZ" sz="2400" dirty="0" smtClean="0">
              <a:latin typeface="Century Gothic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  <a:cs typeface="Arial" pitchFamily="34" charset="0"/>
              </a:rPr>
              <a:t>Krásnoočka (</a:t>
            </a:r>
            <a:r>
              <a:rPr lang="cs-CZ" sz="2400" b="1" dirty="0" err="1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  <a:cs typeface="Arial" pitchFamily="34" charset="0"/>
              </a:rPr>
              <a:t>Euglenoidea</a:t>
            </a:r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  <a:cs typeface="Arial" pitchFamily="34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cs-CZ" sz="2400" dirty="0" smtClean="0">
              <a:latin typeface="Century Gothic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  <a:cs typeface="Arial" pitchFamily="34" charset="0"/>
              </a:rPr>
              <a:t>Bičivky (</a:t>
            </a:r>
            <a:r>
              <a:rPr lang="cs-CZ" sz="2400" b="1" dirty="0" err="1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  <a:cs typeface="Arial" pitchFamily="34" charset="0"/>
              </a:rPr>
              <a:t>Kinetoplastida</a:t>
            </a:r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  <a:cs typeface="Arial" pitchFamily="34" charset="0"/>
              </a:rPr>
              <a:t>)</a:t>
            </a:r>
          </a:p>
          <a:p>
            <a:pPr marL="0" indent="0">
              <a:spcBef>
                <a:spcPts val="0"/>
              </a:spcBef>
              <a:defRPr/>
            </a:pPr>
            <a:r>
              <a:rPr lang="cs-CZ" sz="2400" dirty="0" smtClean="0">
                <a:latin typeface="Century Gothic" pitchFamily="34" charset="0"/>
                <a:cs typeface="Arial" pitchFamily="34" charset="0"/>
              </a:rPr>
              <a:t> </a:t>
            </a:r>
            <a:r>
              <a:rPr lang="cs-CZ" sz="2400" dirty="0" err="1" smtClean="0">
                <a:latin typeface="Century Gothic" pitchFamily="34" charset="0"/>
                <a:cs typeface="Arial" pitchFamily="34" charset="0"/>
              </a:rPr>
              <a:t>trypanozómy</a:t>
            </a:r>
            <a:r>
              <a:rPr lang="cs-CZ" sz="2400" dirty="0" smtClean="0">
                <a:latin typeface="Century Gothic" pitchFamily="34" charset="0"/>
                <a:cs typeface="Arial" pitchFamily="34" charset="0"/>
              </a:rPr>
              <a:t> (</a:t>
            </a:r>
            <a:r>
              <a:rPr lang="cs-CZ" sz="2400" i="1" dirty="0" smtClean="0">
                <a:latin typeface="Century Gothic" pitchFamily="34" charset="0"/>
                <a:cs typeface="Arial" pitchFamily="34" charset="0"/>
              </a:rPr>
              <a:t>Trypanosoma</a:t>
            </a:r>
            <a:r>
              <a:rPr lang="cs-CZ" sz="2400" dirty="0" smtClean="0">
                <a:latin typeface="Century Gothic" pitchFamily="34" charset="0"/>
                <a:cs typeface="Arial" pitchFamily="34" charset="0"/>
              </a:rPr>
              <a:t>)</a:t>
            </a:r>
          </a:p>
          <a:p>
            <a:pPr marL="0" indent="0">
              <a:spcBef>
                <a:spcPts val="0"/>
              </a:spcBef>
              <a:defRPr/>
            </a:pPr>
            <a:r>
              <a:rPr lang="cs-CZ" sz="2400" dirty="0" smtClean="0">
                <a:latin typeface="Century Gothic" pitchFamily="34" charset="0"/>
                <a:cs typeface="Arial" pitchFamily="34" charset="0"/>
              </a:rPr>
              <a:t> ničivky (</a:t>
            </a:r>
            <a:r>
              <a:rPr lang="cs-CZ" sz="2400" i="1" dirty="0" err="1" smtClean="0">
                <a:latin typeface="Century Gothic" pitchFamily="34" charset="0"/>
                <a:cs typeface="Arial" pitchFamily="34" charset="0"/>
              </a:rPr>
              <a:t>Leishmania</a:t>
            </a:r>
            <a:r>
              <a:rPr lang="cs-CZ" sz="2400" dirty="0" smtClean="0">
                <a:latin typeface="Century Gothic" pitchFamily="34" charset="0"/>
                <a:cs typeface="Arial" pitchFamily="34" charset="0"/>
              </a:rPr>
              <a:t>)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cs-CZ" sz="1000" b="1" dirty="0" smtClean="0"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11267" name="Picture 6" descr="Giardia"/>
          <p:cNvPicPr>
            <a:picLocks noChangeAspect="1" noChangeArrowheads="1"/>
          </p:cNvPicPr>
          <p:nvPr/>
        </p:nvPicPr>
        <p:blipFill>
          <a:blip r:embed="rId2">
            <a:lum bright="-18000" contrast="36000"/>
          </a:blip>
          <a:srcRect r="3026" b="59386"/>
          <a:stretch>
            <a:fillRect/>
          </a:stretch>
        </p:blipFill>
        <p:spPr bwMode="auto">
          <a:xfrm>
            <a:off x="6072198" y="571480"/>
            <a:ext cx="2430117" cy="165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8" descr="D:\Honza\PedF UK\Jednobunecni\Jednobunecni_2011\prednasky\trichomonady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2000240"/>
            <a:ext cx="2843212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rypanoso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6957684" y="4988742"/>
            <a:ext cx="1012825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2" descr="krasne_brvitk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6611424" y="2532584"/>
            <a:ext cx="163619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Eviridi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4500570"/>
            <a:ext cx="2298718" cy="1010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5929322" y="428604"/>
            <a:ext cx="714380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272" name="Rectangle 2"/>
          <p:cNvSpPr>
            <a:spLocks noGrp="1" noChangeArrowheads="1"/>
          </p:cNvSpPr>
          <p:nvPr>
            <p:ph type="title"/>
          </p:nvPr>
        </p:nvSpPr>
        <p:spPr>
          <a:xfrm>
            <a:off x="404173" y="209531"/>
            <a:ext cx="8329613" cy="504825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4000" dirty="0" smtClean="0">
                <a:latin typeface="Century Gothic" pitchFamily="34" charset="0"/>
                <a:cs typeface="Arial" charset="0"/>
              </a:rPr>
              <a:t>EXCAVATA: PROBÍRANÍ ZÁSTUPCI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037" descr="Giardi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52" y="3656962"/>
            <a:ext cx="2357454" cy="303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035" descr="giardia-scan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2343774" y="3609318"/>
            <a:ext cx="1703390" cy="30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030" descr="Giardia_cyst2_Despommi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5221288"/>
            <a:ext cx="1498600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giardia_life_cyc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153302"/>
            <a:ext cx="5072066" cy="651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3857620" y="0"/>
            <a:ext cx="1714512" cy="1142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70512" y="173346"/>
            <a:ext cx="5484194" cy="338554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dirty="0" err="1" smtClean="0">
                <a:solidFill>
                  <a:srgbClr val="000099"/>
                </a:solidFill>
                <a:latin typeface="Century Gothic" pitchFamily="34" charset="0"/>
              </a:rPr>
              <a:t>Lamblie</a:t>
            </a:r>
            <a:r>
              <a:rPr lang="cs-CZ" sz="3200" dirty="0" smtClean="0">
                <a:solidFill>
                  <a:srgbClr val="000099"/>
                </a:solidFill>
                <a:latin typeface="Century Gothic" pitchFamily="34" charset="0"/>
              </a:rPr>
              <a:t> střevní</a:t>
            </a:r>
          </a:p>
          <a:p>
            <a:pPr eaLnBrk="1" hangingPunct="1">
              <a:defRPr/>
            </a:pPr>
            <a:endParaRPr lang="cs-CZ" sz="600" i="1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  <a:p>
            <a:pPr eaLnBrk="1" hangingPunct="1">
              <a:defRPr/>
            </a:pPr>
            <a:r>
              <a:rPr lang="cs-CZ" sz="2200" dirty="0">
                <a:latin typeface="Century Gothic" pitchFamily="34" charset="0"/>
              </a:rPr>
              <a:t>(</a:t>
            </a:r>
            <a:r>
              <a:rPr lang="cs-CZ" sz="2200" i="1" dirty="0" err="1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Giardia</a:t>
            </a:r>
            <a:r>
              <a:rPr lang="cs-CZ" sz="2200" i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cs-CZ" sz="2200" i="1" dirty="0" err="1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intestinalis</a:t>
            </a:r>
            <a:r>
              <a:rPr lang="cs-CZ" sz="2200" dirty="0">
                <a:latin typeface="Century Gothic" pitchFamily="34" charset="0"/>
              </a:rPr>
              <a:t>/</a:t>
            </a:r>
            <a:r>
              <a:rPr lang="cs-CZ" sz="2200" i="1" dirty="0" err="1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Lamblia</a:t>
            </a:r>
            <a:r>
              <a:rPr lang="cs-CZ" sz="2200" i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cs-CZ" sz="2200" i="1" dirty="0" err="1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intestinalis</a:t>
            </a:r>
            <a:r>
              <a:rPr lang="cs-CZ" sz="2200" dirty="0">
                <a:latin typeface="Century Gothic" pitchFamily="34" charset="0"/>
              </a:rPr>
              <a:t>)</a:t>
            </a:r>
          </a:p>
          <a:p>
            <a:pPr eaLnBrk="1" hangingPunct="1">
              <a:buFontTx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střevní </a:t>
            </a:r>
            <a:r>
              <a:rPr lang="cs-CZ" sz="2200" dirty="0" smtClean="0">
                <a:latin typeface="Century Gothic" pitchFamily="34" charset="0"/>
              </a:rPr>
              <a:t>parazit: nekrvavé průjmy</a:t>
            </a:r>
            <a:endParaRPr lang="cs-CZ" sz="2200" dirty="0">
              <a:latin typeface="Century Gothic" pitchFamily="34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</a:t>
            </a:r>
            <a:r>
              <a:rPr lang="cs-CZ" sz="2200" b="1" dirty="0" err="1">
                <a:latin typeface="Century Gothic" pitchFamily="34" charset="0"/>
              </a:rPr>
              <a:t>diplozoický</a:t>
            </a:r>
            <a:r>
              <a:rPr lang="cs-CZ" sz="2200" b="1" dirty="0">
                <a:latin typeface="Century Gothic" pitchFamily="34" charset="0"/>
              </a:rPr>
              <a:t> </a:t>
            </a:r>
            <a:r>
              <a:rPr lang="cs-CZ" sz="2200" b="1" dirty="0" smtClean="0">
                <a:latin typeface="Century Gothic" pitchFamily="34" charset="0"/>
              </a:rPr>
              <a:t>prvok</a:t>
            </a:r>
            <a:r>
              <a:rPr lang="cs-CZ" sz="2200" dirty="0" smtClean="0">
                <a:latin typeface="Century Gothic" pitchFamily="34" charset="0"/>
              </a:rPr>
              <a:t>:</a:t>
            </a:r>
            <a:endParaRPr lang="cs-CZ" sz="2200" dirty="0">
              <a:latin typeface="Century Gothic" pitchFamily="34" charset="0"/>
            </a:endParaRPr>
          </a:p>
          <a:p>
            <a:pPr eaLnBrk="1" hangingPunct="1">
              <a:defRPr/>
            </a:pPr>
            <a:r>
              <a:rPr lang="cs-CZ" sz="2200" dirty="0">
                <a:latin typeface="Century Gothic" pitchFamily="34" charset="0"/>
              </a:rPr>
              <a:t>  - dvě jádra, </a:t>
            </a:r>
            <a:r>
              <a:rPr lang="cs-CZ" sz="2200" dirty="0" smtClean="0">
                <a:latin typeface="Century Gothic" pitchFamily="34" charset="0"/>
              </a:rPr>
              <a:t>šest </a:t>
            </a:r>
            <a:r>
              <a:rPr lang="cs-CZ" sz="2200" dirty="0">
                <a:latin typeface="Century Gothic" pitchFamily="34" charset="0"/>
              </a:rPr>
              <a:t>bičíků</a:t>
            </a:r>
          </a:p>
          <a:p>
            <a:pPr eaLnBrk="1" hangingPunct="1">
              <a:defRPr/>
            </a:pPr>
            <a:r>
              <a:rPr lang="cs-CZ" sz="2200" dirty="0">
                <a:latin typeface="Century Gothic" pitchFamily="34" charset="0"/>
              </a:rPr>
              <a:t>  - nepárový </a:t>
            </a:r>
            <a:r>
              <a:rPr lang="cs-CZ" sz="2200" b="1" dirty="0">
                <a:latin typeface="Century Gothic" pitchFamily="34" charset="0"/>
              </a:rPr>
              <a:t>přísavný disk</a:t>
            </a:r>
          </a:p>
          <a:p>
            <a:pPr eaLnBrk="1" hangingPunct="1">
              <a:defRPr/>
            </a:pPr>
            <a:r>
              <a:rPr lang="cs-CZ" sz="2200" dirty="0">
                <a:latin typeface="Century Gothic" pitchFamily="34" charset="0"/>
              </a:rPr>
              <a:t>  - dva bičíky ve ventrální </a:t>
            </a:r>
            <a:r>
              <a:rPr lang="cs-CZ" sz="2200" dirty="0" smtClean="0">
                <a:latin typeface="Century Gothic" pitchFamily="34" charset="0"/>
              </a:rPr>
              <a:t>rýze,</a:t>
            </a:r>
          </a:p>
          <a:p>
            <a:pPr eaLnBrk="1" hangingPunct="1">
              <a:defRPr/>
            </a:pPr>
            <a:r>
              <a:rPr lang="cs-CZ" sz="2200" dirty="0" smtClean="0">
                <a:latin typeface="Century Gothic" pitchFamily="34" charset="0"/>
              </a:rPr>
              <a:t>  vlní </a:t>
            </a:r>
            <a:r>
              <a:rPr lang="cs-CZ" sz="2200" dirty="0">
                <a:latin typeface="Century Gothic" pitchFamily="34" charset="0"/>
              </a:rPr>
              <a:t>se a </a:t>
            </a:r>
            <a:r>
              <a:rPr lang="cs-CZ" sz="2200" dirty="0" smtClean="0">
                <a:latin typeface="Century Gothic" pitchFamily="34" charset="0"/>
              </a:rPr>
              <a:t>vytváří podtlak</a:t>
            </a:r>
          </a:p>
          <a:p>
            <a:pPr eaLnBrk="1" hangingPunct="1">
              <a:defRPr/>
            </a:pPr>
            <a:r>
              <a:rPr lang="cs-CZ" sz="2200" dirty="0" smtClean="0">
                <a:latin typeface="Century Gothic" pitchFamily="34" charset="0"/>
              </a:rPr>
              <a:t>  pro </a:t>
            </a:r>
            <a:r>
              <a:rPr lang="cs-CZ" sz="2200" dirty="0">
                <a:latin typeface="Century Gothic" pitchFamily="34" charset="0"/>
              </a:rPr>
              <a:t>přisátí na stěnu </a:t>
            </a:r>
            <a:r>
              <a:rPr lang="cs-CZ" sz="2200" dirty="0" smtClean="0">
                <a:latin typeface="Century Gothic" pitchFamily="34" charset="0"/>
              </a:rPr>
              <a:t>střeva</a:t>
            </a:r>
            <a:endParaRPr lang="cs-CZ" sz="22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ovéPole 5"/>
          <p:cNvSpPr txBox="1">
            <a:spLocks noChangeArrowheads="1"/>
          </p:cNvSpPr>
          <p:nvPr/>
        </p:nvSpPr>
        <p:spPr bwMode="auto">
          <a:xfrm>
            <a:off x="1128713" y="74613"/>
            <a:ext cx="68531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altLang="cs-CZ" sz="3200" dirty="0" smtClean="0">
                <a:solidFill>
                  <a:srgbClr val="800000"/>
                </a:solidFill>
                <a:latin typeface="Century Gothic" pitchFamily="34" charset="0"/>
              </a:rPr>
              <a:t>BIČENKY (MALÉ TRICHOMONÁDY)</a:t>
            </a:r>
            <a:endParaRPr lang="cs-CZ" altLang="cs-CZ" sz="3200" dirty="0">
              <a:solidFill>
                <a:srgbClr val="800000"/>
              </a:solidFill>
              <a:latin typeface="Century Gothic" pitchFamily="34" charset="0"/>
            </a:endParaRPr>
          </a:p>
        </p:txBody>
      </p:sp>
      <p:pic>
        <p:nvPicPr>
          <p:cNvPr id="5" name="Picture 3" descr="D:\Honza\PedF UK\Jednobunecni\Jednobunecni_2011\prednasky\trichomonady.gif"/>
          <p:cNvPicPr>
            <a:picLocks noChangeAspect="1" noChangeArrowheads="1"/>
          </p:cNvPicPr>
          <p:nvPr/>
        </p:nvPicPr>
        <p:blipFill>
          <a:blip r:embed="rId2"/>
          <a:srcRect r="4335" b="624"/>
          <a:stretch>
            <a:fillRect/>
          </a:stretch>
        </p:blipFill>
        <p:spPr bwMode="auto">
          <a:xfrm>
            <a:off x="5957920" y="561975"/>
            <a:ext cx="3152774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ovéPole 6"/>
          <p:cNvSpPr txBox="1">
            <a:spLocks noChangeArrowheads="1"/>
          </p:cNvSpPr>
          <p:nvPr/>
        </p:nvSpPr>
        <p:spPr bwMode="auto">
          <a:xfrm>
            <a:off x="153988" y="714375"/>
            <a:ext cx="6489714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cs-CZ" altLang="cs-CZ" sz="2200" dirty="0" smtClean="0">
                <a:latin typeface="Century Gothic" pitchFamily="34" charset="0"/>
              </a:rPr>
              <a:t> </a:t>
            </a:r>
            <a:r>
              <a:rPr lang="cs-CZ" altLang="cs-CZ" sz="2200" b="1" dirty="0" err="1" smtClean="0">
                <a:latin typeface="Century Gothic" pitchFamily="34" charset="0"/>
              </a:rPr>
              <a:t>endobionti</a:t>
            </a:r>
            <a:r>
              <a:rPr lang="cs-CZ" altLang="cs-CZ" sz="2200" dirty="0" smtClean="0">
                <a:latin typeface="Century Gothic" pitchFamily="34" charset="0"/>
              </a:rPr>
              <a:t>: střevo bezobratlých i obratlovců</a:t>
            </a:r>
          </a:p>
          <a:p>
            <a:pPr>
              <a:buFont typeface="Arial" charset="0"/>
              <a:buChar char="•"/>
            </a:pPr>
            <a:r>
              <a:rPr lang="cs-CZ" altLang="cs-CZ" sz="2200" dirty="0" smtClean="0">
                <a:latin typeface="Century Gothic" pitchFamily="34" charset="0"/>
              </a:rPr>
              <a:t> někdy vysoce </a:t>
            </a:r>
            <a:r>
              <a:rPr lang="cs-CZ" altLang="cs-CZ" sz="2200" b="1" dirty="0" smtClean="0">
                <a:latin typeface="Century Gothic" pitchFamily="34" charset="0"/>
              </a:rPr>
              <a:t>patogenní</a:t>
            </a:r>
          </a:p>
          <a:p>
            <a:pPr>
              <a:buFont typeface="Arial" charset="0"/>
              <a:buChar char="•"/>
            </a:pPr>
            <a:r>
              <a:rPr lang="cs-CZ" altLang="cs-CZ" sz="2200" dirty="0" smtClean="0">
                <a:latin typeface="Century Gothic" pitchFamily="34" charset="0"/>
              </a:rPr>
              <a:t> jindy neškodní </a:t>
            </a:r>
            <a:r>
              <a:rPr lang="cs-CZ" altLang="cs-CZ" sz="2200" b="1" dirty="0" smtClean="0">
                <a:latin typeface="Century Gothic" pitchFamily="34" charset="0"/>
              </a:rPr>
              <a:t>komenzálové</a:t>
            </a:r>
          </a:p>
          <a:p>
            <a:pPr eaLnBrk="1" hangingPunct="1"/>
            <a:endParaRPr lang="cs-CZ" altLang="cs-CZ" sz="800" dirty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cs-CZ" altLang="cs-CZ" sz="2200" dirty="0" smtClean="0">
                <a:latin typeface="Century Gothic" pitchFamily="34" charset="0"/>
              </a:rPr>
              <a:t> mitochondrie přeměněny v </a:t>
            </a:r>
            <a:r>
              <a:rPr lang="cs-CZ" altLang="cs-CZ" sz="2200" dirty="0" err="1" smtClean="0">
                <a:latin typeface="Century Gothic" pitchFamily="34" charset="0"/>
              </a:rPr>
              <a:t>hydrogeno</a:t>
            </a:r>
            <a:r>
              <a:rPr lang="cs-CZ" altLang="cs-CZ" sz="2200" dirty="0" smtClean="0">
                <a:latin typeface="Century Gothic" pitchFamily="34" charset="0"/>
              </a:rPr>
              <a:t>-</a:t>
            </a:r>
          </a:p>
          <a:p>
            <a:pPr eaLnBrk="1" hangingPunct="1"/>
            <a:r>
              <a:rPr lang="cs-CZ" altLang="cs-CZ" sz="2200" dirty="0" smtClean="0">
                <a:latin typeface="Century Gothic" pitchFamily="34" charset="0"/>
              </a:rPr>
              <a:t>  </a:t>
            </a:r>
            <a:r>
              <a:rPr lang="cs-CZ" altLang="cs-CZ" sz="2200" dirty="0" err="1" smtClean="0">
                <a:latin typeface="Century Gothic" pitchFamily="34" charset="0"/>
              </a:rPr>
              <a:t>somy</a:t>
            </a:r>
            <a:r>
              <a:rPr lang="cs-CZ" altLang="cs-CZ" sz="2200" dirty="0" smtClean="0">
                <a:latin typeface="Century Gothic" pitchFamily="34" charset="0"/>
              </a:rPr>
              <a:t> (kvůli anaerobnímu prostředí)</a:t>
            </a:r>
          </a:p>
          <a:p>
            <a:pPr eaLnBrk="1" hangingPunct="1"/>
            <a:endParaRPr lang="cs-CZ" altLang="cs-CZ" sz="800" dirty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cs-CZ" altLang="cs-CZ" sz="2200" dirty="0">
                <a:latin typeface="Century Gothic" pitchFamily="34" charset="0"/>
              </a:rPr>
              <a:t> 4–6 </a:t>
            </a:r>
            <a:r>
              <a:rPr lang="cs-CZ" altLang="cs-CZ" sz="2200" dirty="0" smtClean="0">
                <a:latin typeface="Century Gothic" pitchFamily="34" charset="0"/>
              </a:rPr>
              <a:t>tažných bičíků</a:t>
            </a:r>
            <a:r>
              <a:rPr lang="cs-CZ" altLang="cs-CZ" sz="2200" dirty="0">
                <a:latin typeface="Century Gothic" pitchFamily="34" charset="0"/>
              </a:rPr>
              <a:t>, jeden vlečný </a:t>
            </a:r>
            <a:r>
              <a:rPr lang="cs-CZ" altLang="cs-CZ" sz="2200" dirty="0" smtClean="0">
                <a:latin typeface="Century Gothic" pitchFamily="34" charset="0"/>
              </a:rPr>
              <a:t>připojený</a:t>
            </a:r>
            <a:endParaRPr lang="cs-CZ" altLang="cs-CZ" sz="2200" dirty="0">
              <a:latin typeface="Century Gothic" pitchFamily="34" charset="0"/>
            </a:endParaRPr>
          </a:p>
          <a:p>
            <a:pPr eaLnBrk="1" hangingPunct="1"/>
            <a:r>
              <a:rPr lang="cs-CZ" altLang="cs-CZ" sz="2200" b="1" dirty="0" smtClean="0">
                <a:latin typeface="Century Gothic" pitchFamily="34" charset="0"/>
              </a:rPr>
              <a:t>  </a:t>
            </a:r>
            <a:r>
              <a:rPr lang="cs-CZ" altLang="cs-CZ" sz="2200" b="1" dirty="0" err="1" smtClean="0">
                <a:latin typeface="Century Gothic" pitchFamily="34" charset="0"/>
              </a:rPr>
              <a:t>undulující</a:t>
            </a:r>
            <a:r>
              <a:rPr lang="cs-CZ" altLang="cs-CZ" sz="2200" b="1" dirty="0" smtClean="0">
                <a:latin typeface="Century Gothic" pitchFamily="34" charset="0"/>
              </a:rPr>
              <a:t> membránou</a:t>
            </a:r>
            <a:r>
              <a:rPr lang="cs-CZ" altLang="cs-CZ" sz="2200" dirty="0" smtClean="0">
                <a:latin typeface="Century Gothic" pitchFamily="34" charset="0"/>
              </a:rPr>
              <a:t>, ostatní </a:t>
            </a:r>
            <a:r>
              <a:rPr lang="cs-CZ" altLang="cs-CZ" sz="2200" dirty="0">
                <a:latin typeface="Century Gothic" pitchFamily="34" charset="0"/>
              </a:rPr>
              <a:t>volné (3–5</a:t>
            </a:r>
            <a:r>
              <a:rPr lang="cs-CZ" altLang="cs-CZ" sz="2200" dirty="0" smtClean="0">
                <a:latin typeface="Century Gothic" pitchFamily="34" charset="0"/>
              </a:rPr>
              <a:t>)</a:t>
            </a:r>
          </a:p>
          <a:p>
            <a:pPr eaLnBrk="1" hangingPunct="1"/>
            <a:endParaRPr lang="cs-CZ" altLang="cs-CZ" sz="800" dirty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cs-CZ" altLang="cs-CZ" sz="2200" dirty="0">
                <a:latin typeface="Century Gothic" pitchFamily="34" charset="0"/>
              </a:rPr>
              <a:t> </a:t>
            </a:r>
            <a:r>
              <a:rPr lang="cs-CZ" altLang="cs-CZ" sz="2200" b="1" dirty="0" err="1">
                <a:latin typeface="Century Gothic" pitchFamily="34" charset="0"/>
              </a:rPr>
              <a:t>kosta</a:t>
            </a:r>
            <a:r>
              <a:rPr lang="cs-CZ" altLang="cs-CZ" sz="2200" dirty="0">
                <a:latin typeface="Century Gothic" pitchFamily="34" charset="0"/>
              </a:rPr>
              <a:t>: podpůrná lamela pod</a:t>
            </a:r>
          </a:p>
          <a:p>
            <a:pPr eaLnBrk="1" hangingPunct="1"/>
            <a:r>
              <a:rPr lang="cs-CZ" altLang="cs-CZ" sz="2200" dirty="0">
                <a:latin typeface="Century Gothic" pitchFamily="34" charset="0"/>
              </a:rPr>
              <a:t>  </a:t>
            </a:r>
            <a:r>
              <a:rPr lang="cs-CZ" altLang="cs-CZ" sz="2200" dirty="0" err="1">
                <a:latin typeface="Century Gothic" pitchFamily="34" charset="0"/>
              </a:rPr>
              <a:t>undulující</a:t>
            </a:r>
            <a:r>
              <a:rPr lang="cs-CZ" altLang="cs-CZ" sz="2200" dirty="0">
                <a:latin typeface="Century Gothic" pitchFamily="34" charset="0"/>
              </a:rPr>
              <a:t> </a:t>
            </a:r>
            <a:r>
              <a:rPr lang="cs-CZ" altLang="cs-CZ" sz="2200" dirty="0" smtClean="0">
                <a:latin typeface="Century Gothic" pitchFamily="34" charset="0"/>
              </a:rPr>
              <a:t>membránou (</a:t>
            </a:r>
            <a:r>
              <a:rPr lang="cs-CZ" altLang="cs-CZ" sz="2200" dirty="0" err="1" smtClean="0">
                <a:latin typeface="Century Gothic" pitchFamily="34" charset="0"/>
              </a:rPr>
              <a:t>cytoskelet</a:t>
            </a:r>
            <a:r>
              <a:rPr lang="cs-CZ" altLang="cs-CZ" sz="2200" dirty="0" smtClean="0">
                <a:latin typeface="Century Gothic" pitchFamily="34" charset="0"/>
              </a:rPr>
              <a:t>. útvar)</a:t>
            </a:r>
            <a:endParaRPr lang="cs-CZ" altLang="cs-CZ" sz="2200" dirty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cs-CZ" altLang="cs-CZ" sz="2200" dirty="0">
                <a:latin typeface="Century Gothic" pitchFamily="34" charset="0"/>
              </a:rPr>
              <a:t> </a:t>
            </a:r>
            <a:r>
              <a:rPr lang="cs-CZ" altLang="cs-CZ" sz="2200" b="1" dirty="0" err="1">
                <a:latin typeface="Century Gothic" pitchFamily="34" charset="0"/>
              </a:rPr>
              <a:t>axostyl</a:t>
            </a:r>
            <a:r>
              <a:rPr lang="cs-CZ" altLang="cs-CZ" sz="2200" dirty="0">
                <a:latin typeface="Century Gothic" pitchFamily="34" charset="0"/>
              </a:rPr>
              <a:t>: </a:t>
            </a:r>
            <a:r>
              <a:rPr lang="cs-CZ" altLang="cs-CZ" sz="2200" dirty="0" smtClean="0">
                <a:latin typeface="Century Gothic" pitchFamily="34" charset="0"/>
              </a:rPr>
              <a:t>„tyčinka“ procházející skrz celou </a:t>
            </a:r>
          </a:p>
          <a:p>
            <a:pPr eaLnBrk="1" hangingPunct="1"/>
            <a:r>
              <a:rPr lang="cs-CZ" altLang="cs-CZ" sz="2200" dirty="0" smtClean="0">
                <a:latin typeface="Century Gothic" pitchFamily="34" charset="0"/>
              </a:rPr>
              <a:t>  buňku (pod CM): opora </a:t>
            </a:r>
            <a:r>
              <a:rPr lang="cs-CZ" altLang="cs-CZ" sz="2200" dirty="0">
                <a:latin typeface="Century Gothic" pitchFamily="34" charset="0"/>
              </a:rPr>
              <a:t>a </a:t>
            </a:r>
            <a:r>
              <a:rPr lang="cs-CZ" altLang="cs-CZ" sz="2200" dirty="0" smtClean="0">
                <a:latin typeface="Century Gothic" pitchFamily="34" charset="0"/>
              </a:rPr>
              <a:t>pohyb</a:t>
            </a:r>
            <a:endParaRPr lang="cs-CZ" altLang="cs-CZ" sz="2200" dirty="0">
              <a:latin typeface="Century Gothic" pitchFamily="34" charset="0"/>
            </a:endParaRPr>
          </a:p>
          <a:p>
            <a:pPr eaLnBrk="1" hangingPunct="1"/>
            <a:endParaRPr lang="cs-CZ" altLang="cs-CZ" sz="800" dirty="0">
              <a:latin typeface="Century Gothic" pitchFamily="34" charset="0"/>
            </a:endParaRPr>
          </a:p>
          <a:p>
            <a:pPr>
              <a:buFont typeface="Arial" charset="0"/>
              <a:buChar char="•"/>
            </a:pPr>
            <a:r>
              <a:rPr lang="cs-CZ" altLang="cs-CZ" sz="2200" dirty="0" smtClean="0">
                <a:latin typeface="Century Gothic" pitchFamily="34" charset="0"/>
              </a:rPr>
              <a:t> </a:t>
            </a:r>
            <a:r>
              <a:rPr lang="cs-CZ" altLang="cs-CZ" sz="2000" dirty="0" err="1" smtClean="0">
                <a:solidFill>
                  <a:srgbClr val="A50021"/>
                </a:solidFill>
                <a:latin typeface="Century Gothic" pitchFamily="34" charset="0"/>
              </a:rPr>
              <a:t>bičenka</a:t>
            </a:r>
            <a:r>
              <a:rPr lang="cs-CZ" altLang="cs-CZ" sz="2000" dirty="0" smtClean="0">
                <a:solidFill>
                  <a:srgbClr val="A50021"/>
                </a:solidFill>
                <a:latin typeface="Century Gothic" pitchFamily="34" charset="0"/>
              </a:rPr>
              <a:t> poševní </a:t>
            </a:r>
            <a:r>
              <a:rPr lang="cs-CZ" altLang="cs-CZ" sz="2000" dirty="0" smtClean="0">
                <a:latin typeface="Century Gothic" pitchFamily="34" charset="0"/>
              </a:rPr>
              <a:t>(</a:t>
            </a:r>
            <a:r>
              <a:rPr lang="cs-CZ" altLang="cs-CZ" sz="2000" i="1" dirty="0" err="1" smtClean="0">
                <a:latin typeface="Century Gothic" pitchFamily="34" charset="0"/>
              </a:rPr>
              <a:t>Trichomonas</a:t>
            </a:r>
            <a:r>
              <a:rPr lang="cs-CZ" altLang="cs-CZ" sz="2000" i="1" dirty="0" smtClean="0">
                <a:latin typeface="Century Gothic" pitchFamily="34" charset="0"/>
              </a:rPr>
              <a:t> </a:t>
            </a:r>
            <a:r>
              <a:rPr lang="cs-CZ" altLang="cs-CZ" sz="2000" i="1" dirty="0" err="1" smtClean="0">
                <a:latin typeface="Century Gothic" pitchFamily="34" charset="0"/>
              </a:rPr>
              <a:t>vaginalis</a:t>
            </a:r>
            <a:r>
              <a:rPr lang="cs-CZ" altLang="cs-CZ" sz="2000" dirty="0" smtClean="0">
                <a:latin typeface="Century Gothic" pitchFamily="34" charset="0"/>
              </a:rPr>
              <a:t>): 4+1</a:t>
            </a:r>
          </a:p>
          <a:p>
            <a:pPr>
              <a:buFont typeface="Arial" charset="0"/>
              <a:buChar char="•"/>
            </a:pPr>
            <a:endParaRPr lang="cs-CZ" altLang="cs-CZ" sz="400" dirty="0" smtClean="0">
              <a:latin typeface="Century Gothic" pitchFamily="34" charset="0"/>
            </a:endParaRPr>
          </a:p>
          <a:p>
            <a:pPr>
              <a:buFont typeface="Arial" charset="0"/>
              <a:buChar char="•"/>
            </a:pPr>
            <a:r>
              <a:rPr lang="cs-CZ" altLang="cs-CZ" sz="2200" dirty="0" smtClean="0">
                <a:latin typeface="Century Gothic" pitchFamily="34" charset="0"/>
              </a:rPr>
              <a:t> </a:t>
            </a:r>
            <a:r>
              <a:rPr lang="cs-CZ" altLang="cs-CZ" sz="2000" dirty="0" err="1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bičenka</a:t>
            </a:r>
            <a:r>
              <a:rPr lang="cs-CZ" altLang="cs-CZ" sz="20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střevní </a:t>
            </a:r>
            <a:r>
              <a:rPr lang="cs-CZ" altLang="cs-CZ" sz="2000" dirty="0" smtClean="0">
                <a:latin typeface="Century Gothic" pitchFamily="34" charset="0"/>
              </a:rPr>
              <a:t>(</a:t>
            </a:r>
            <a:r>
              <a:rPr lang="cs-CZ" altLang="cs-CZ" sz="2000" i="1" dirty="0" err="1" smtClean="0">
                <a:latin typeface="Century Gothic" pitchFamily="34" charset="0"/>
              </a:rPr>
              <a:t>Pentatrichomonas</a:t>
            </a:r>
            <a:endParaRPr lang="cs-CZ" altLang="cs-CZ" sz="2000" i="1" dirty="0" smtClean="0">
              <a:latin typeface="Century Gothic" pitchFamily="34" charset="0"/>
            </a:endParaRPr>
          </a:p>
          <a:p>
            <a:r>
              <a:rPr lang="cs-CZ" altLang="cs-CZ" sz="2000" i="1" dirty="0" smtClean="0">
                <a:latin typeface="Century Gothic" pitchFamily="34" charset="0"/>
              </a:rPr>
              <a:t>  </a:t>
            </a:r>
            <a:r>
              <a:rPr lang="cs-CZ" altLang="cs-CZ" sz="2000" i="1" dirty="0" err="1" smtClean="0">
                <a:latin typeface="Century Gothic" pitchFamily="34" charset="0"/>
              </a:rPr>
              <a:t>hominis</a:t>
            </a:r>
            <a:r>
              <a:rPr lang="cs-CZ" altLang="cs-CZ" sz="2000" dirty="0" smtClean="0">
                <a:latin typeface="Century Gothic" pitchFamily="34" charset="0"/>
              </a:rPr>
              <a:t>): 5 + 1 bičíků</a:t>
            </a:r>
          </a:p>
          <a:p>
            <a:endParaRPr lang="cs-CZ" altLang="cs-CZ" sz="400" dirty="0" smtClean="0">
              <a:latin typeface="Century Gothic" pitchFamily="34" charset="0"/>
            </a:endParaRPr>
          </a:p>
          <a:p>
            <a:pPr>
              <a:buFont typeface="Arial" charset="0"/>
              <a:buChar char="•"/>
            </a:pPr>
            <a:r>
              <a:rPr lang="cs-CZ" altLang="cs-CZ" sz="2200" dirty="0" smtClean="0">
                <a:latin typeface="Century Gothic" pitchFamily="34" charset="0"/>
              </a:rPr>
              <a:t> </a:t>
            </a:r>
            <a:r>
              <a:rPr lang="cs-CZ" altLang="cs-CZ" sz="2000" dirty="0" err="1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bičenka</a:t>
            </a:r>
            <a:r>
              <a:rPr lang="cs-CZ" altLang="cs-CZ" sz="2000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 dobytčí </a:t>
            </a:r>
            <a:r>
              <a:rPr lang="cs-CZ" altLang="cs-CZ" sz="2000" dirty="0" smtClean="0">
                <a:latin typeface="Century Gothic" pitchFamily="34" charset="0"/>
              </a:rPr>
              <a:t>(</a:t>
            </a:r>
            <a:r>
              <a:rPr lang="cs-CZ" altLang="cs-CZ" sz="2000" i="1" dirty="0" err="1" smtClean="0">
                <a:latin typeface="Century Gothic" pitchFamily="34" charset="0"/>
              </a:rPr>
              <a:t>Tritrichomonas</a:t>
            </a:r>
            <a:r>
              <a:rPr lang="cs-CZ" altLang="cs-CZ" sz="2000" i="1" dirty="0" smtClean="0">
                <a:latin typeface="Century Gothic" pitchFamily="34" charset="0"/>
              </a:rPr>
              <a:t> </a:t>
            </a:r>
            <a:r>
              <a:rPr lang="cs-CZ" altLang="cs-CZ" sz="2000" i="1" dirty="0" err="1" smtClean="0">
                <a:latin typeface="Century Gothic" pitchFamily="34" charset="0"/>
              </a:rPr>
              <a:t>foetus</a:t>
            </a:r>
            <a:r>
              <a:rPr lang="cs-CZ" altLang="cs-CZ" sz="2000" dirty="0" smtClean="0">
                <a:latin typeface="Century Gothic" pitchFamily="34" charset="0"/>
              </a:rPr>
              <a:t>):</a:t>
            </a:r>
          </a:p>
          <a:p>
            <a:r>
              <a:rPr lang="cs-CZ" altLang="cs-CZ" sz="2000" dirty="0" smtClean="0">
                <a:latin typeface="Century Gothic" pitchFamily="34" charset="0"/>
              </a:rPr>
              <a:t>  3 + 1 bičíků</a:t>
            </a:r>
          </a:p>
        </p:txBody>
      </p:sp>
      <p:cxnSp>
        <p:nvCxnSpPr>
          <p:cNvPr id="7" name="Přímá spojovací šipka 6"/>
          <p:cNvCxnSpPr/>
          <p:nvPr/>
        </p:nvCxnSpPr>
        <p:spPr>
          <a:xfrm rot="5400000" flipH="1" flipV="1">
            <a:off x="5464975" y="3750471"/>
            <a:ext cx="1857388" cy="785818"/>
          </a:xfrm>
          <a:prstGeom prst="straightConnector1">
            <a:avLst/>
          </a:prstGeom>
          <a:ln w="25400">
            <a:solidFill>
              <a:srgbClr val="A500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 flipV="1">
            <a:off x="4786314" y="2928934"/>
            <a:ext cx="3429024" cy="2643206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 flipV="1">
            <a:off x="5429256" y="5643578"/>
            <a:ext cx="2000264" cy="571504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1" descr="brvitky_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ovéPole 2"/>
          <p:cNvSpPr txBox="1">
            <a:spLocks noChangeArrowheads="1"/>
          </p:cNvSpPr>
          <p:nvPr/>
        </p:nvSpPr>
        <p:spPr bwMode="auto">
          <a:xfrm>
            <a:off x="357158" y="6143644"/>
            <a:ext cx="72058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3200" dirty="0" err="1">
                <a:latin typeface="Century Gothic" pitchFamily="34" charset="0"/>
              </a:rPr>
              <a:t>brvitky</a:t>
            </a:r>
            <a:r>
              <a:rPr lang="cs-CZ" altLang="cs-CZ" sz="3200" dirty="0">
                <a:latin typeface="Century Gothic" pitchFamily="34" charset="0"/>
              </a:rPr>
              <a:t> z </a:t>
            </a:r>
            <a:r>
              <a:rPr lang="cs-CZ" altLang="cs-CZ" sz="3200" dirty="0" err="1" smtClean="0">
                <a:latin typeface="Century Gothic" pitchFamily="34" charset="0"/>
              </a:rPr>
              <a:t>mikroskopovacího</a:t>
            </a:r>
            <a:r>
              <a:rPr lang="cs-CZ" altLang="cs-CZ" sz="3200" smtClean="0">
                <a:latin typeface="Century Gothic" pitchFamily="34" charset="0"/>
              </a:rPr>
              <a:t> praktika</a:t>
            </a:r>
            <a:endParaRPr lang="cs-CZ" altLang="cs-CZ" sz="32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ovéPole 5"/>
          <p:cNvSpPr txBox="1">
            <a:spLocks noChangeArrowheads="1"/>
          </p:cNvSpPr>
          <p:nvPr/>
        </p:nvSpPr>
        <p:spPr bwMode="auto">
          <a:xfrm>
            <a:off x="-10482" y="74613"/>
            <a:ext cx="91614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altLang="cs-CZ" sz="3100" dirty="0" smtClean="0">
                <a:solidFill>
                  <a:srgbClr val="000066"/>
                </a:solidFill>
                <a:latin typeface="Century Gothic" pitchFamily="34" charset="0"/>
              </a:rPr>
              <a:t>BRVITKY (VELKÉ BIČENKY): „HYPERMASTIGIDA“</a:t>
            </a:r>
            <a:endParaRPr lang="cs-CZ" altLang="cs-CZ" sz="3100" dirty="0">
              <a:solidFill>
                <a:srgbClr val="000066"/>
              </a:solidFill>
              <a:latin typeface="Century Gothic" pitchFamily="34" charset="0"/>
            </a:endParaRPr>
          </a:p>
        </p:txBody>
      </p:sp>
      <p:sp>
        <p:nvSpPr>
          <p:cNvPr id="27651" name="TextovéPole 2"/>
          <p:cNvSpPr txBox="1">
            <a:spLocks noChangeArrowheads="1"/>
          </p:cNvSpPr>
          <p:nvPr/>
        </p:nvSpPr>
        <p:spPr bwMode="auto">
          <a:xfrm>
            <a:off x="212447" y="620713"/>
            <a:ext cx="8689975" cy="389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charset="0"/>
              <a:buChar char="•"/>
            </a:pPr>
            <a:r>
              <a:rPr lang="cs-CZ" altLang="cs-CZ" sz="2200" dirty="0" smtClean="0">
                <a:latin typeface="Century Gothic" pitchFamily="34" charset="0"/>
              </a:rPr>
              <a:t> gigantické </a:t>
            </a:r>
            <a:r>
              <a:rPr lang="cs-CZ" altLang="cs-CZ" sz="2200" dirty="0">
                <a:latin typeface="Century Gothic" pitchFamily="34" charset="0"/>
              </a:rPr>
              <a:t>formy se </a:t>
            </a:r>
            <a:r>
              <a:rPr lang="cs-CZ" altLang="cs-CZ" sz="2200" b="1" dirty="0">
                <a:latin typeface="Century Gothic" pitchFamily="34" charset="0"/>
              </a:rPr>
              <a:t>zmnoženými bičíky</a:t>
            </a:r>
            <a:r>
              <a:rPr lang="cs-CZ" altLang="cs-CZ" sz="2200" dirty="0">
                <a:latin typeface="Century Gothic" pitchFamily="34" charset="0"/>
              </a:rPr>
              <a:t> </a:t>
            </a:r>
            <a:r>
              <a:rPr lang="cs-CZ" altLang="cs-CZ" sz="2200" dirty="0" smtClean="0">
                <a:latin typeface="Century Gothic" pitchFamily="34" charset="0"/>
              </a:rPr>
              <a:t>(vysoké počty!)</a:t>
            </a:r>
            <a:endParaRPr lang="cs-CZ" altLang="cs-CZ" sz="2200" dirty="0">
              <a:latin typeface="Century Gothic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200" dirty="0">
                <a:latin typeface="Century Gothic" pitchFamily="34" charset="0"/>
              </a:rPr>
              <a:t>  </a:t>
            </a:r>
            <a:r>
              <a:rPr lang="cs-CZ" altLang="cs-CZ" sz="2200" dirty="0"/>
              <a:t>→</a:t>
            </a:r>
            <a:r>
              <a:rPr lang="cs-CZ" altLang="cs-CZ" sz="2200" dirty="0">
                <a:latin typeface="Century Gothic" pitchFamily="34" charset="0"/>
              </a:rPr>
              <a:t> nejsou monofyletickou skupinou – ke zmnožení bičíků </a:t>
            </a:r>
            <a:r>
              <a:rPr lang="cs-CZ" altLang="cs-CZ" sz="2200" dirty="0" smtClean="0">
                <a:latin typeface="Century Gothic" pitchFamily="34" charset="0"/>
              </a:rPr>
              <a:t>došlo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200" dirty="0" smtClean="0">
                <a:latin typeface="Century Gothic" pitchFamily="34" charset="0"/>
              </a:rPr>
              <a:t>  vícekrát </a:t>
            </a:r>
            <a:r>
              <a:rPr lang="cs-CZ" altLang="cs-CZ" sz="2200" dirty="0">
                <a:latin typeface="Century Gothic" pitchFamily="34" charset="0"/>
              </a:rPr>
              <a:t>nezávisle na </a:t>
            </a:r>
            <a:r>
              <a:rPr lang="cs-CZ" altLang="cs-CZ" sz="2200" dirty="0" smtClean="0">
                <a:latin typeface="Century Gothic" pitchFamily="34" charset="0"/>
              </a:rPr>
              <a:t>sobě u </a:t>
            </a:r>
            <a:r>
              <a:rPr lang="cs-CZ" altLang="cs-CZ" sz="2200" dirty="0" err="1" smtClean="0">
                <a:latin typeface="Century Gothic" pitchFamily="34" charset="0"/>
              </a:rPr>
              <a:t>bičenku</a:t>
            </a:r>
            <a:r>
              <a:rPr lang="cs-CZ" altLang="cs-CZ" sz="2200" dirty="0" smtClean="0">
                <a:latin typeface="Century Gothic" pitchFamily="34" charset="0"/>
              </a:rPr>
              <a:t> připomínajícího předka</a:t>
            </a:r>
          </a:p>
          <a:p>
            <a:pPr eaLnBrk="1" hangingPunct="1">
              <a:lnSpc>
                <a:spcPct val="90000"/>
              </a:lnSpc>
            </a:pPr>
            <a:endParaRPr lang="cs-CZ" altLang="cs-CZ" sz="800" dirty="0">
              <a:latin typeface="Century Gothic" pitchFamily="34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cs-CZ" altLang="cs-CZ" sz="2200" dirty="0">
                <a:latin typeface="Century Gothic" pitchFamily="34" charset="0"/>
              </a:rPr>
              <a:t> striktní </a:t>
            </a:r>
            <a:r>
              <a:rPr lang="cs-CZ" altLang="cs-CZ" sz="2200" b="1" dirty="0">
                <a:latin typeface="Century Gothic" pitchFamily="34" charset="0"/>
              </a:rPr>
              <a:t>anaerobové</a:t>
            </a:r>
            <a:r>
              <a:rPr lang="cs-CZ" altLang="cs-CZ" sz="2200" dirty="0">
                <a:latin typeface="Century Gothic" pitchFamily="34" charset="0"/>
              </a:rPr>
              <a:t>, nedokážou žít </a:t>
            </a:r>
            <a:r>
              <a:rPr lang="cs-CZ" altLang="cs-CZ" sz="2200" b="1" dirty="0">
                <a:latin typeface="Century Gothic" pitchFamily="34" charset="0"/>
              </a:rPr>
              <a:t>mimo </a:t>
            </a:r>
            <a:r>
              <a:rPr lang="cs-CZ" altLang="cs-CZ" sz="2200" b="1" dirty="0" smtClean="0">
                <a:latin typeface="Century Gothic" pitchFamily="34" charset="0"/>
              </a:rPr>
              <a:t>hostitele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cs-CZ" altLang="cs-CZ" sz="2200" dirty="0" smtClean="0">
                <a:latin typeface="Century Gothic" pitchFamily="34" charset="0"/>
              </a:rPr>
              <a:t> </a:t>
            </a:r>
            <a:r>
              <a:rPr lang="cs-CZ" altLang="cs-CZ" sz="2200" dirty="0" err="1" smtClean="0">
                <a:latin typeface="Century Gothic" pitchFamily="34" charset="0"/>
              </a:rPr>
              <a:t>symbionti</a:t>
            </a:r>
            <a:r>
              <a:rPr lang="cs-CZ" altLang="cs-CZ" sz="2200" dirty="0" smtClean="0">
                <a:latin typeface="Century Gothic" pitchFamily="34" charset="0"/>
              </a:rPr>
              <a:t> střeva </a:t>
            </a:r>
            <a:r>
              <a:rPr lang="cs-CZ" altLang="cs-CZ" sz="2200" b="1" dirty="0" smtClean="0">
                <a:latin typeface="Century Gothic" pitchFamily="34" charset="0"/>
              </a:rPr>
              <a:t>všekazů</a:t>
            </a:r>
            <a:r>
              <a:rPr lang="cs-CZ" altLang="cs-CZ" sz="2200" dirty="0" smtClean="0">
                <a:latin typeface="Century Gothic" pitchFamily="34" charset="0"/>
              </a:rPr>
              <a:t> (termitů) a </a:t>
            </a:r>
            <a:r>
              <a:rPr lang="cs-CZ" altLang="cs-CZ" sz="2200" b="1" dirty="0" err="1" smtClean="0">
                <a:latin typeface="Century Gothic" pitchFamily="34" charset="0"/>
              </a:rPr>
              <a:t>dřevožravých</a:t>
            </a:r>
            <a:r>
              <a:rPr lang="cs-CZ" altLang="cs-CZ" sz="2200" b="1" dirty="0" smtClean="0">
                <a:latin typeface="Century Gothic" pitchFamily="34" charset="0"/>
              </a:rPr>
              <a:t> švábů</a:t>
            </a:r>
            <a:r>
              <a:rPr lang="cs-CZ" altLang="cs-CZ" sz="2200" dirty="0" smtClean="0">
                <a:latin typeface="Century Gothic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200" dirty="0" smtClean="0">
                <a:latin typeface="Century Gothic" pitchFamily="34" charset="0"/>
              </a:rPr>
              <a:t> (společně s bakteriemi) – pomáhají trávit celulózu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cs-CZ" altLang="cs-CZ" sz="2200" dirty="0" smtClean="0">
                <a:latin typeface="Century Gothic" pitchFamily="34" charset="0"/>
              </a:rPr>
              <a:t> mitochondrie přeměněny v </a:t>
            </a:r>
            <a:r>
              <a:rPr lang="cs-CZ" altLang="cs-CZ" sz="2200" dirty="0" err="1" smtClean="0">
                <a:latin typeface="Century Gothic" pitchFamily="34" charset="0"/>
              </a:rPr>
              <a:t>hydrogenosomy</a:t>
            </a:r>
            <a:endParaRPr lang="cs-CZ" altLang="cs-CZ" sz="2200" dirty="0" smtClean="0">
              <a:latin typeface="Century Gothic" pitchFamily="34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cs-CZ" altLang="cs-CZ" sz="2200" dirty="0" smtClean="0">
              <a:latin typeface="Century Gothic" pitchFamily="34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cs-CZ" altLang="cs-CZ" sz="2200" dirty="0" smtClean="0">
                <a:latin typeface="Century Gothic" pitchFamily="34" charset="0"/>
              </a:rPr>
              <a:t> charakteristicky zúžená přední část buňky: „kápovité rostrum“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cs-CZ" altLang="cs-CZ" sz="2200" dirty="0" smtClean="0">
                <a:latin typeface="Century Gothic" pitchFamily="34" charset="0"/>
              </a:rPr>
              <a:t> ač mají </a:t>
            </a:r>
            <a:r>
              <a:rPr lang="cs-CZ" altLang="cs-CZ" sz="2200" dirty="0" err="1" smtClean="0">
                <a:latin typeface="Century Gothic" pitchFamily="34" charset="0"/>
              </a:rPr>
              <a:t>axostyl</a:t>
            </a:r>
            <a:r>
              <a:rPr lang="cs-CZ" altLang="cs-CZ" sz="2200" dirty="0" smtClean="0">
                <a:latin typeface="Century Gothic" pitchFamily="34" charset="0"/>
              </a:rPr>
              <a:t>, není patrný: nevyčnívá z obrysu buňky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cs-CZ" altLang="cs-CZ" sz="2200" dirty="0" smtClean="0">
                <a:latin typeface="Century Gothic" pitchFamily="34" charset="0"/>
              </a:rPr>
              <a:t> rozšířené a časté rody: </a:t>
            </a:r>
            <a:r>
              <a:rPr lang="cs-CZ" altLang="cs-CZ" sz="2200" i="1" dirty="0" err="1" smtClean="0">
                <a:latin typeface="Century Gothic" pitchFamily="34" charset="0"/>
              </a:rPr>
              <a:t>Trichonympha</a:t>
            </a:r>
            <a:r>
              <a:rPr lang="cs-CZ" altLang="cs-CZ" sz="2200" dirty="0" smtClean="0">
                <a:latin typeface="Century Gothic" pitchFamily="34" charset="0"/>
              </a:rPr>
              <a:t> a </a:t>
            </a:r>
            <a:r>
              <a:rPr lang="cs-CZ" altLang="cs-CZ" sz="2200" i="1" dirty="0" err="1" smtClean="0">
                <a:latin typeface="Century Gothic" pitchFamily="34" charset="0"/>
              </a:rPr>
              <a:t>Spirotrichonympha</a:t>
            </a:r>
            <a:endParaRPr lang="cs-CZ" altLang="cs-CZ" sz="2200" i="1" dirty="0" smtClean="0">
              <a:latin typeface="Century Gothic" pitchFamily="34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endParaRPr lang="cs-CZ" altLang="cs-CZ" sz="2200" b="1" dirty="0">
              <a:latin typeface="Century Gothic" pitchFamily="34" charset="0"/>
            </a:endParaRPr>
          </a:p>
        </p:txBody>
      </p:sp>
      <p:pic>
        <p:nvPicPr>
          <p:cNvPr id="27652" name="Picture 6" descr="D:\Honza\PedF UK\Jednobunecni\Jednobunecni_2010\Trichonympha_agilis.jpg"/>
          <p:cNvPicPr>
            <a:picLocks noChangeAspect="1" noChangeArrowheads="1"/>
          </p:cNvPicPr>
          <p:nvPr/>
        </p:nvPicPr>
        <p:blipFill>
          <a:blip r:embed="rId2">
            <a:lum bright="12000" contrast="12000"/>
          </a:blip>
          <a:srcRect/>
          <a:stretch>
            <a:fillRect/>
          </a:stretch>
        </p:blipFill>
        <p:spPr bwMode="auto">
          <a:xfrm>
            <a:off x="3166" y="4313552"/>
            <a:ext cx="3461079" cy="24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3" descr="D:\Honza\PedF UK\Jednobunecni\Jednobunecni_2010\Carpenter Chow Keeling 2009 JEM trichonympha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9980" y="4316750"/>
            <a:ext cx="3097370" cy="24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E:\Honza\PedF UK\Jednobunecni\Trichonympha7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3205" y="4320814"/>
            <a:ext cx="2537128" cy="24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File:ColorLM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1831975" y="0"/>
            <a:ext cx="5480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 rot="16200000">
            <a:off x="5611275" y="2961230"/>
            <a:ext cx="52742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 smtClean="0">
                <a:ln w="12700">
                  <a:solidFill>
                    <a:srgbClr val="006600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 pitchFamily="34" charset="0"/>
              </a:rPr>
              <a:t>KRÁSNOOČKA!</a:t>
            </a:r>
            <a:endParaRPr lang="cs-CZ" sz="5400" b="1" dirty="0">
              <a:ln w="12700">
                <a:solidFill>
                  <a:srgbClr val="006600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676" y="174144"/>
            <a:ext cx="8939212" cy="3527425"/>
          </a:xfrm>
        </p:spPr>
        <p:txBody>
          <a:bodyPr>
            <a:noAutofit/>
          </a:bodyPr>
          <a:lstStyle/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cs-CZ" altLang="cs-CZ" sz="3800" dirty="0" smtClean="0">
                <a:solidFill>
                  <a:srgbClr val="009900"/>
                </a:solidFill>
                <a:latin typeface="Century Gothic" pitchFamily="34" charset="0"/>
                <a:cs typeface="Arial" charset="0"/>
              </a:rPr>
              <a:t>KRÁSNOOČKA (EUGLENOIDEA)</a:t>
            </a:r>
            <a:r>
              <a:rPr lang="cs-CZ" altLang="cs-CZ" sz="1800" dirty="0" smtClean="0">
                <a:latin typeface="Century Gothic" pitchFamily="34" charset="0"/>
                <a:cs typeface="Arial" charset="0"/>
              </a:rPr>
              <a:t> – 1000 </a:t>
            </a:r>
            <a:r>
              <a:rPr lang="cs-CZ" altLang="cs-CZ" sz="1800" dirty="0" err="1" smtClean="0">
                <a:latin typeface="Century Gothic" pitchFamily="34" charset="0"/>
                <a:cs typeface="Arial" charset="0"/>
              </a:rPr>
              <a:t>spp</a:t>
            </a:r>
            <a:r>
              <a:rPr lang="cs-CZ" altLang="cs-CZ" sz="1800" dirty="0" smtClean="0">
                <a:latin typeface="Century Gothic" pitchFamily="34" charset="0"/>
                <a:cs typeface="Arial" charset="0"/>
              </a:rPr>
              <a:t>.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endParaRPr lang="cs-CZ" altLang="cs-CZ" sz="1400" dirty="0" smtClean="0">
              <a:latin typeface="Century Gothic" pitchFamily="34" charset="0"/>
              <a:cs typeface="Arial" charset="0"/>
            </a:endParaRPr>
          </a:p>
          <a:p>
            <a:pPr marL="0" indent="0">
              <a:spcBef>
                <a:spcPct val="0"/>
              </a:spcBef>
            </a:pP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štíhlá buňka vyztužená </a:t>
            </a:r>
            <a:r>
              <a:rPr lang="cs-CZ" altLang="cs-CZ" sz="2200" dirty="0" err="1" smtClean="0">
                <a:latin typeface="Century Gothic" pitchFamily="34" charset="0"/>
                <a:cs typeface="Arial" charset="0"/>
              </a:rPr>
              <a:t>mikrotubulárním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„korsetem“ pod CM</a:t>
            </a:r>
          </a:p>
          <a:p>
            <a:pPr marL="0" indent="0">
              <a:spcBef>
                <a:spcPct val="0"/>
              </a:spcBef>
            </a:pP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dva tažné bičíky: zkrácený nevyčnívá z </a:t>
            </a:r>
            <a:r>
              <a:rPr lang="cs-CZ" altLang="cs-CZ" sz="2200" dirty="0" err="1" smtClean="0">
                <a:latin typeface="Century Gothic" pitchFamily="34" charset="0"/>
                <a:cs typeface="Arial" charset="0"/>
              </a:rPr>
              <a:t>periflagelární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kapsy</a:t>
            </a:r>
          </a:p>
          <a:p>
            <a:pPr marL="0" indent="0">
              <a:spcBef>
                <a:spcPct val="0"/>
              </a:spcBef>
            </a:pP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výztuha bičíku: </a:t>
            </a:r>
            <a:r>
              <a:rPr lang="cs-CZ" altLang="cs-CZ" sz="2200" dirty="0" err="1" smtClean="0">
                <a:latin typeface="Century Gothic" pitchFamily="34" charset="0"/>
                <a:cs typeface="Arial" charset="0"/>
              </a:rPr>
              <a:t>paraflagelární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</a:t>
            </a:r>
            <a:r>
              <a:rPr lang="cs-CZ" altLang="cs-CZ" sz="2200" dirty="0" err="1" smtClean="0">
                <a:latin typeface="Century Gothic" pitchFamily="34" charset="0"/>
                <a:cs typeface="Arial" charset="0"/>
              </a:rPr>
              <a:t>mikrotubulární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tyč</a:t>
            </a:r>
          </a:p>
          <a:p>
            <a:pPr marL="0" indent="0">
              <a:spcBef>
                <a:spcPct val="0"/>
              </a:spcBef>
            </a:pP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typická </a:t>
            </a:r>
            <a:r>
              <a:rPr lang="cs-CZ" altLang="cs-CZ" sz="2200" dirty="0" err="1" smtClean="0">
                <a:latin typeface="Century Gothic" pitchFamily="34" charset="0"/>
                <a:cs typeface="Arial" charset="0"/>
              </a:rPr>
              <a:t>karotenoidová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</a:t>
            </a:r>
            <a:r>
              <a:rPr lang="cs-CZ" altLang="cs-CZ" sz="2200" b="1" dirty="0" smtClean="0">
                <a:latin typeface="Century Gothic" pitchFamily="34" charset="0"/>
                <a:cs typeface="Arial" charset="0"/>
              </a:rPr>
              <a:t>oční skvrna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– vnímání směru světla</a:t>
            </a:r>
          </a:p>
          <a:p>
            <a:pPr marL="0" indent="0">
              <a:spcBef>
                <a:spcPct val="0"/>
              </a:spcBef>
            </a:pPr>
            <a:endParaRPr lang="cs-CZ" altLang="cs-CZ" sz="800" dirty="0" smtClean="0">
              <a:latin typeface="Century Gothic" pitchFamily="34" charset="0"/>
              <a:cs typeface="Arial" charset="0"/>
            </a:endParaRPr>
          </a:p>
          <a:p>
            <a:pPr marL="0" indent="0">
              <a:spcBef>
                <a:spcPct val="0"/>
              </a:spcBef>
            </a:pP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sekundární chloroplasty (chlorofyly A </a:t>
            </a:r>
            <a:r>
              <a:rPr lang="cs-CZ" altLang="cs-CZ" sz="2200" dirty="0" err="1" smtClean="0">
                <a:latin typeface="Century Gothic" pitchFamily="34" charset="0"/>
                <a:cs typeface="Arial" charset="0"/>
              </a:rPr>
              <a:t>a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B, tři obalné membrány)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 původ ze zelené řasy – ne všechna krásnoočka mají plastidy!</a:t>
            </a:r>
          </a:p>
          <a:p>
            <a:pPr marL="0" indent="0">
              <a:spcBef>
                <a:spcPct val="0"/>
              </a:spcBef>
            </a:pP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heterotrofní dravá krásnoočka s </a:t>
            </a:r>
            <a:r>
              <a:rPr lang="cs-CZ" altLang="cs-CZ" sz="2200" dirty="0" err="1" smtClean="0">
                <a:latin typeface="Century Gothic" pitchFamily="34" charset="0"/>
                <a:cs typeface="Arial" charset="0"/>
              </a:rPr>
              <a:t>cytostomem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a </a:t>
            </a:r>
            <a:r>
              <a:rPr lang="cs-CZ" altLang="cs-CZ" sz="2200" dirty="0" err="1" smtClean="0">
                <a:latin typeface="Century Gothic" pitchFamily="34" charset="0"/>
                <a:cs typeface="Arial" charset="0"/>
              </a:rPr>
              <a:t>faryngeálním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 aparátem (např. rod </a:t>
            </a:r>
            <a:r>
              <a:rPr lang="cs-CZ" altLang="cs-CZ" sz="2200" i="1" dirty="0" err="1" smtClean="0">
                <a:latin typeface="Century Gothic" pitchFamily="34" charset="0"/>
                <a:cs typeface="Arial" charset="0"/>
              </a:rPr>
              <a:t>Entosiphon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)</a:t>
            </a:r>
          </a:p>
          <a:p>
            <a:pPr marL="0" indent="0">
              <a:spcBef>
                <a:spcPct val="0"/>
              </a:spcBef>
              <a:buNone/>
            </a:pPr>
            <a:endParaRPr lang="cs-CZ" altLang="cs-CZ" sz="2200" dirty="0" smtClean="0">
              <a:latin typeface="Century Gothic" pitchFamily="34" charset="0"/>
              <a:cs typeface="Arial" charset="0"/>
            </a:endParaRPr>
          </a:p>
          <a:p>
            <a:pPr marL="0" indent="0">
              <a:spcBef>
                <a:spcPct val="0"/>
              </a:spcBef>
            </a:pP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tři základní způsoby výživy: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 - </a:t>
            </a:r>
            <a:r>
              <a:rPr lang="cs-CZ" altLang="cs-CZ" sz="2200" b="1" dirty="0" smtClean="0">
                <a:latin typeface="Century Gothic" pitchFamily="34" charset="0"/>
                <a:cs typeface="Arial" charset="0"/>
              </a:rPr>
              <a:t>autotrofie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: fotosyntéza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 - </a:t>
            </a:r>
            <a:r>
              <a:rPr lang="cs-CZ" altLang="cs-CZ" sz="2200" b="1" dirty="0" err="1" smtClean="0">
                <a:latin typeface="Century Gothic" pitchFamily="34" charset="0"/>
                <a:cs typeface="Arial" charset="0"/>
              </a:rPr>
              <a:t>mixotrofie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a fakultativní heterotrofie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 - </a:t>
            </a:r>
            <a:r>
              <a:rPr lang="cs-CZ" altLang="cs-CZ" sz="2200" b="1" dirty="0" smtClean="0">
                <a:latin typeface="Century Gothic" pitchFamily="34" charset="0"/>
                <a:cs typeface="Arial" charset="0"/>
              </a:rPr>
              <a:t>heterotrofie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: 2/3 známých druhů –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   </a:t>
            </a:r>
            <a:r>
              <a:rPr lang="cs-CZ" altLang="cs-CZ" sz="2200" dirty="0" err="1" smtClean="0">
                <a:latin typeface="Century Gothic" pitchFamily="34" charset="0"/>
                <a:cs typeface="Arial" charset="0"/>
              </a:rPr>
              <a:t>osmotrofie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nebo predátoři</a:t>
            </a:r>
          </a:p>
          <a:p>
            <a:pPr marL="0" indent="0">
              <a:spcBef>
                <a:spcPct val="0"/>
              </a:spcBef>
              <a:buNone/>
            </a:pPr>
            <a:endParaRPr lang="cs-CZ" altLang="cs-CZ" sz="2200" dirty="0" smtClean="0">
              <a:latin typeface="Century Gothic" pitchFamily="34" charset="0"/>
              <a:cs typeface="Arial" charset="0"/>
            </a:endParaRPr>
          </a:p>
          <a:p>
            <a:pPr marL="0" indent="0">
              <a:spcBef>
                <a:spcPct val="0"/>
              </a:spcBef>
            </a:pP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schopnost tvořit </a:t>
            </a:r>
            <a:r>
              <a:rPr lang="cs-CZ" altLang="cs-CZ" sz="2200" b="1" dirty="0" smtClean="0">
                <a:latin typeface="Century Gothic" pitchFamily="34" charset="0"/>
                <a:cs typeface="Arial" charset="0"/>
              </a:rPr>
              <a:t>sladkovodní květy</a:t>
            </a:r>
          </a:p>
        </p:txBody>
      </p:sp>
      <p:pic>
        <p:nvPicPr>
          <p:cNvPr id="4096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8500" y="3738563"/>
            <a:ext cx="3203575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6786579" y="6158158"/>
            <a:ext cx="2247730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cs-CZ" sz="1400" dirty="0" smtClean="0">
                <a:latin typeface="Century Gothic" pitchFamily="34" charset="0"/>
              </a:rPr>
              <a:t>krásnoočko krvavé</a:t>
            </a:r>
          </a:p>
          <a:p>
            <a:pPr algn="r">
              <a:lnSpc>
                <a:spcPct val="80000"/>
              </a:lnSpc>
            </a:pPr>
            <a:r>
              <a:rPr lang="cs-CZ" sz="1400" dirty="0" smtClean="0">
                <a:latin typeface="Century Gothic" pitchFamily="34" charset="0"/>
              </a:rPr>
              <a:t>(</a:t>
            </a:r>
            <a:r>
              <a:rPr lang="cs-CZ" sz="1400" i="1" dirty="0" err="1" smtClean="0">
                <a:latin typeface="Century Gothic" pitchFamily="34" charset="0"/>
              </a:rPr>
              <a:t>Euglena</a:t>
            </a:r>
            <a:r>
              <a:rPr lang="cs-CZ" sz="1400" i="1" dirty="0" smtClean="0">
                <a:latin typeface="Century Gothic" pitchFamily="34" charset="0"/>
              </a:rPr>
              <a:t> </a:t>
            </a:r>
            <a:r>
              <a:rPr lang="cs-CZ" sz="1400" i="1" dirty="0" err="1" smtClean="0">
                <a:latin typeface="Century Gothic" pitchFamily="34" charset="0"/>
              </a:rPr>
              <a:t>sanguinea</a:t>
            </a:r>
            <a:r>
              <a:rPr lang="cs-CZ" sz="1400" dirty="0" smtClean="0">
                <a:latin typeface="Century Gothic" pitchFamily="34" charset="0"/>
              </a:rPr>
              <a:t>)</a:t>
            </a:r>
          </a:p>
          <a:p>
            <a:pPr algn="r">
              <a:lnSpc>
                <a:spcPct val="80000"/>
              </a:lnSpc>
            </a:pPr>
            <a:r>
              <a:rPr lang="cs-CZ" sz="1400" dirty="0" smtClean="0">
                <a:latin typeface="Century Gothic" pitchFamily="34" charset="0"/>
              </a:rPr>
              <a:t>-- autotrofní krásnoočko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Obrázek 6" descr="Euglena sanguinea Pozdatin cerven 2007 001.jpg"/>
          <p:cNvPicPr>
            <a:picLocks noChangeAspect="1"/>
          </p:cNvPicPr>
          <p:nvPr/>
        </p:nvPicPr>
        <p:blipFill>
          <a:blip r:embed="rId2"/>
          <a:srcRect l="7729"/>
          <a:stretch>
            <a:fillRect/>
          </a:stretch>
        </p:blipFill>
        <p:spPr bwMode="auto">
          <a:xfrm>
            <a:off x="6364" y="0"/>
            <a:ext cx="91537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Obrázek 4" descr="Euglena sanguinea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2686" y="54592"/>
            <a:ext cx="2806722" cy="208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ovéPole 8"/>
          <p:cNvSpPr txBox="1">
            <a:spLocks noChangeArrowheads="1"/>
          </p:cNvSpPr>
          <p:nvPr/>
        </p:nvSpPr>
        <p:spPr bwMode="auto">
          <a:xfrm>
            <a:off x="0" y="0"/>
            <a:ext cx="13276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1200" dirty="0" err="1">
                <a:latin typeface="Century Gothic" pitchFamily="34" charset="0"/>
              </a:rPr>
              <a:t>Pozďatín</a:t>
            </a:r>
            <a:r>
              <a:rPr lang="cs-CZ" altLang="cs-CZ" sz="1200" dirty="0">
                <a:latin typeface="Century Gothic" pitchFamily="34" charset="0"/>
              </a:rPr>
              <a:t> (2007)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0" y="4457343"/>
            <a:ext cx="89297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3300"/>
                </a:solidFill>
                <a:latin typeface="Century Gothic" pitchFamily="34" charset="0"/>
              </a:rPr>
              <a:t>Autotrofní krásnoočka</a:t>
            </a:r>
          </a:p>
          <a:p>
            <a:endParaRPr lang="cs-CZ" sz="800" dirty="0" smtClean="0">
              <a:latin typeface="Century Gothic" pitchFamily="34" charset="0"/>
            </a:endParaRPr>
          </a:p>
          <a:p>
            <a:r>
              <a:rPr lang="cs-CZ" sz="2200" b="1" dirty="0" smtClean="0">
                <a:solidFill>
                  <a:srgbClr val="FFFF99"/>
                </a:solidFill>
                <a:latin typeface="Century Gothic" pitchFamily="34" charset="0"/>
              </a:rPr>
              <a:t>Krásnoočko krvavé (</a:t>
            </a:r>
            <a:r>
              <a:rPr lang="cs-CZ" sz="2200" b="1" i="1" dirty="0" err="1" smtClean="0">
                <a:solidFill>
                  <a:srgbClr val="FFFF99"/>
                </a:solidFill>
                <a:latin typeface="Century Gothic" pitchFamily="34" charset="0"/>
              </a:rPr>
              <a:t>Euglena</a:t>
            </a:r>
            <a:r>
              <a:rPr lang="cs-CZ" sz="2200" b="1" i="1" dirty="0" smtClean="0">
                <a:solidFill>
                  <a:srgbClr val="FFFF99"/>
                </a:solidFill>
                <a:latin typeface="Century Gothic" pitchFamily="34" charset="0"/>
              </a:rPr>
              <a:t> </a:t>
            </a:r>
            <a:r>
              <a:rPr lang="cs-CZ" sz="2200" b="1" i="1" dirty="0" err="1" smtClean="0">
                <a:solidFill>
                  <a:srgbClr val="FFFF99"/>
                </a:solidFill>
                <a:latin typeface="Century Gothic" pitchFamily="34" charset="0"/>
              </a:rPr>
              <a:t>sanguisorba</a:t>
            </a:r>
            <a:r>
              <a:rPr lang="cs-CZ" sz="2200" b="1" dirty="0" smtClean="0">
                <a:solidFill>
                  <a:srgbClr val="FFFF99"/>
                </a:solidFill>
                <a:latin typeface="Century Gothic" pitchFamily="34" charset="0"/>
              </a:rPr>
              <a:t>)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2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 červené zbarvení díky karotenoidu </a:t>
            </a:r>
            <a:r>
              <a:rPr lang="cs-CZ" altLang="cs-CZ" sz="2200" b="1" dirty="0" err="1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astaxantinu</a:t>
            </a:r>
            <a:endParaRPr lang="cs-CZ" altLang="cs-CZ" sz="2200" b="1" dirty="0" smtClean="0">
              <a:solidFill>
                <a:schemeClr val="bg1"/>
              </a:solidFill>
              <a:latin typeface="Century Gothic" pitchFamily="34" charset="0"/>
              <a:cs typeface="Arial" charset="0"/>
            </a:endParaRP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2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 ochranný pigment kryje chloroplast proti příliš intenzivnímu </a:t>
            </a:r>
            <a:r>
              <a:rPr lang="cs-CZ" altLang="cs-CZ" sz="2200" b="1" dirty="0" err="1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slu</a:t>
            </a:r>
            <a:r>
              <a:rPr lang="cs-CZ" altLang="cs-CZ" sz="22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-  </a:t>
            </a:r>
          </a:p>
          <a:p>
            <a:pPr>
              <a:spcBef>
                <a:spcPct val="0"/>
              </a:spcBef>
            </a:pPr>
            <a:r>
              <a:rPr lang="cs-CZ" altLang="cs-CZ" sz="22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  </a:t>
            </a:r>
            <a:r>
              <a:rPr lang="cs-CZ" altLang="cs-CZ" sz="2200" b="1" dirty="0" err="1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nečnímu</a:t>
            </a:r>
            <a:r>
              <a:rPr lang="cs-CZ" altLang="cs-CZ" sz="22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 záření, lze jej stáhnout do centra buňky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cs-CZ" altLang="cs-CZ" sz="2200" b="1" dirty="0" smtClean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 červený vodní květ při hladině sladkovodních nádrží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32394" y="6371606"/>
            <a:ext cx="884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latin typeface="Century Gothic" pitchFamily="34" charset="0"/>
              </a:rPr>
              <a:t>Než se vydáme mezi živočichy (</a:t>
            </a:r>
            <a:r>
              <a:rPr lang="cs-CZ" sz="2400" dirty="0" err="1" smtClean="0">
                <a:latin typeface="Century Gothic" pitchFamily="34" charset="0"/>
              </a:rPr>
              <a:t>Opisthokonta</a:t>
            </a:r>
            <a:r>
              <a:rPr lang="cs-CZ" sz="2400" dirty="0" smtClean="0">
                <a:latin typeface="Century Gothic" pitchFamily="34" charset="0"/>
              </a:rPr>
              <a:t>: Metazoa)…</a:t>
            </a:r>
            <a:endParaRPr lang="cs-CZ" sz="2400" dirty="0">
              <a:latin typeface="Century Gothic" pitchFamily="34" charset="0"/>
            </a:endParaRPr>
          </a:p>
        </p:txBody>
      </p:sp>
      <p:pic>
        <p:nvPicPr>
          <p:cNvPr id="3" name="Obrázek 3" descr="Amoeba-proteu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85728"/>
            <a:ext cx="9144000" cy="6003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028" descr="obr001"/>
          <p:cNvPicPr>
            <a:picLocks noChangeAspect="1" noChangeArrowheads="1"/>
          </p:cNvPicPr>
          <p:nvPr/>
        </p:nvPicPr>
        <p:blipFill>
          <a:blip r:embed="rId2"/>
          <a:srcRect b="11868"/>
          <a:stretch>
            <a:fillRect/>
          </a:stretch>
        </p:blipFill>
        <p:spPr bwMode="auto">
          <a:xfrm>
            <a:off x="685800" y="1916113"/>
            <a:ext cx="3741738" cy="476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1029" descr="obr002"/>
          <p:cNvPicPr>
            <a:picLocks noChangeAspect="1" noChangeArrowheads="1"/>
          </p:cNvPicPr>
          <p:nvPr/>
        </p:nvPicPr>
        <p:blipFill>
          <a:blip r:embed="rId3"/>
          <a:srcRect b="8189"/>
          <a:stretch>
            <a:fillRect/>
          </a:stretch>
        </p:blipFill>
        <p:spPr bwMode="auto">
          <a:xfrm>
            <a:off x="4716463" y="2090738"/>
            <a:ext cx="3887787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52400" y="188913"/>
            <a:ext cx="8820150" cy="1871662"/>
          </a:xfrm>
        </p:spPr>
        <p:txBody>
          <a:bodyPr>
            <a:normAutofit fontScale="92500"/>
          </a:bodyPr>
          <a:lstStyle/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cs-CZ" altLang="cs-CZ" sz="3500" dirty="0" err="1" smtClean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Mixotrofní</a:t>
            </a:r>
            <a:r>
              <a:rPr lang="cs-CZ" altLang="cs-CZ" sz="3500" dirty="0" smtClean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 krásnoočka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endParaRPr lang="cs-CZ" altLang="cs-CZ" sz="800" dirty="0" smtClean="0">
              <a:latin typeface="Century Gothic" pitchFamily="34" charset="0"/>
              <a:cs typeface="Arial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cs-CZ" altLang="cs-CZ" sz="2200" dirty="0" smtClean="0">
                <a:cs typeface="Arial" charset="0"/>
              </a:rPr>
              <a:t>→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</a:t>
            </a:r>
            <a:r>
              <a:rPr lang="cs-CZ" altLang="cs-CZ" sz="2200" b="1" dirty="0" smtClean="0">
                <a:latin typeface="Century Gothic" pitchFamily="34" charset="0"/>
                <a:cs typeface="Arial" charset="0"/>
              </a:rPr>
              <a:t>krásnoočko štíhlé</a:t>
            </a:r>
            <a:r>
              <a:rPr lang="cs-CZ" altLang="cs-CZ" sz="2200" i="1" dirty="0" smtClean="0">
                <a:latin typeface="Century Gothic" pitchFamily="34" charset="0"/>
                <a:cs typeface="Arial" charset="0"/>
              </a:rPr>
              <a:t> 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(</a:t>
            </a:r>
            <a:r>
              <a:rPr lang="cs-CZ" altLang="cs-CZ" sz="2200" i="1" dirty="0" err="1" smtClean="0">
                <a:latin typeface="Century Gothic" pitchFamily="34" charset="0"/>
                <a:cs typeface="Arial" charset="0"/>
              </a:rPr>
              <a:t>Euglena</a:t>
            </a:r>
            <a:r>
              <a:rPr lang="cs-CZ" altLang="cs-CZ" sz="2200" i="1" dirty="0" smtClean="0">
                <a:latin typeface="Century Gothic" pitchFamily="34" charset="0"/>
                <a:cs typeface="Arial" charset="0"/>
              </a:rPr>
              <a:t> </a:t>
            </a:r>
            <a:r>
              <a:rPr lang="cs-CZ" altLang="cs-CZ" sz="2200" i="1" dirty="0" err="1" smtClean="0">
                <a:latin typeface="Century Gothic" pitchFamily="34" charset="0"/>
                <a:cs typeface="Arial" charset="0"/>
              </a:rPr>
              <a:t>gracilis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) – ve tmě a v organicky znečištěných vodách ztrácí chloroplasty;</a:t>
            </a:r>
            <a:r>
              <a:rPr lang="cs-CZ" altLang="cs-CZ" sz="2200" dirty="0" smtClean="0">
                <a:latin typeface="Century Gothic" pitchFamily="34" charset="0"/>
                <a:cs typeface="Arial" charset="0"/>
                <a:sym typeface="Symbol" pitchFamily="18" charset="2"/>
              </a:rPr>
              <a:t> fakultativně heterotrofní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endParaRPr lang="cs-CZ" altLang="cs-CZ" sz="800" dirty="0" smtClean="0">
              <a:latin typeface="Century Gothic" pitchFamily="34" charset="0"/>
              <a:cs typeface="Arial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cs-CZ" altLang="cs-CZ" sz="2200" dirty="0" smtClean="0">
                <a:cs typeface="Arial" charset="0"/>
              </a:rPr>
              <a:t>→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</a:t>
            </a:r>
            <a:r>
              <a:rPr lang="cs-CZ" altLang="cs-CZ" sz="2200" b="1" dirty="0" smtClean="0">
                <a:latin typeface="Century Gothic" pitchFamily="34" charset="0"/>
                <a:cs typeface="Arial" charset="0"/>
              </a:rPr>
              <a:t>krásnoočko zelené</a:t>
            </a:r>
            <a:r>
              <a:rPr lang="cs-CZ" altLang="cs-CZ" sz="2200" i="1" dirty="0" smtClean="0">
                <a:latin typeface="Century Gothic" pitchFamily="34" charset="0"/>
                <a:cs typeface="Arial" charset="0"/>
              </a:rPr>
              <a:t> 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(</a:t>
            </a:r>
            <a:r>
              <a:rPr lang="cs-CZ" altLang="cs-CZ" sz="2200" i="1" dirty="0" err="1" smtClean="0">
                <a:latin typeface="Century Gothic" pitchFamily="34" charset="0"/>
                <a:cs typeface="Arial" charset="0"/>
              </a:rPr>
              <a:t>Euglena</a:t>
            </a:r>
            <a:r>
              <a:rPr lang="cs-CZ" altLang="cs-CZ" sz="2200" i="1" dirty="0" smtClean="0">
                <a:latin typeface="Century Gothic" pitchFamily="34" charset="0"/>
                <a:cs typeface="Arial" charset="0"/>
              </a:rPr>
              <a:t> </a:t>
            </a:r>
            <a:r>
              <a:rPr lang="cs-CZ" altLang="cs-CZ" sz="2200" i="1" dirty="0" err="1" smtClean="0">
                <a:latin typeface="Century Gothic" pitchFamily="34" charset="0"/>
                <a:cs typeface="Arial" charset="0"/>
              </a:rPr>
              <a:t>viridis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) – pentlicovité chloroplasty</a:t>
            </a:r>
            <a:endParaRPr lang="cs-CZ" altLang="cs-CZ" sz="2200" i="1" dirty="0" smtClean="0">
              <a:latin typeface="Century Gothic" pitchFamily="34" charset="0"/>
              <a:cs typeface="Arial" charset="0"/>
            </a:endParaRPr>
          </a:p>
          <a:p>
            <a:pPr marL="0" indent="0">
              <a:spcBef>
                <a:spcPct val="0"/>
              </a:spcBef>
            </a:pPr>
            <a:endParaRPr lang="cs-CZ" altLang="cs-CZ" sz="2400" dirty="0" smtClean="0">
              <a:latin typeface="Century Gothic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147638" y="188913"/>
            <a:ext cx="8816975" cy="2239955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cs-CZ" altLang="cs-CZ" sz="3800" dirty="0" smtClean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Heterotrofní krásnoočka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endParaRPr lang="cs-CZ" altLang="cs-CZ" sz="800" dirty="0" smtClean="0">
              <a:solidFill>
                <a:srgbClr val="003300"/>
              </a:solidFill>
              <a:latin typeface="Century Gothic" pitchFamily="34" charset="0"/>
              <a:cs typeface="Arial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endParaRPr lang="cs-CZ" altLang="cs-CZ" sz="800" dirty="0" smtClean="0">
              <a:solidFill>
                <a:srgbClr val="003300"/>
              </a:solidFill>
              <a:latin typeface="Century Gothic" pitchFamily="34" charset="0"/>
              <a:cs typeface="Arial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cs-CZ" altLang="cs-CZ" sz="2400" i="1" dirty="0" smtClean="0">
                <a:cs typeface="Arial" charset="0"/>
              </a:rPr>
              <a:t>→</a:t>
            </a:r>
            <a:r>
              <a:rPr lang="cs-CZ" altLang="cs-CZ" sz="2400" i="1" dirty="0" smtClean="0">
                <a:latin typeface="Century Gothic" pitchFamily="34" charset="0"/>
                <a:cs typeface="Arial" charset="0"/>
              </a:rPr>
              <a:t> </a:t>
            </a:r>
            <a:r>
              <a:rPr lang="cs-CZ" altLang="cs-CZ" sz="2400" b="1" i="1" dirty="0" err="1" smtClean="0">
                <a:latin typeface="Century Gothic" pitchFamily="34" charset="0"/>
                <a:cs typeface="Arial" charset="0"/>
              </a:rPr>
              <a:t>Astasia</a:t>
            </a: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– </a:t>
            </a:r>
            <a:r>
              <a:rPr lang="cs-CZ" altLang="cs-CZ" sz="2400" dirty="0" err="1" smtClean="0">
                <a:latin typeface="Century Gothic" pitchFamily="34" charset="0"/>
                <a:cs typeface="Arial" charset="0"/>
              </a:rPr>
              <a:t>osmotrofní</a:t>
            </a: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krásnoočko, jeden tažný bičík (druhý </a:t>
            </a:r>
            <a:r>
              <a:rPr lang="cs-CZ" altLang="cs-CZ" sz="2400" dirty="0" err="1" smtClean="0">
                <a:latin typeface="Century Gothic" pitchFamily="34" charset="0"/>
                <a:cs typeface="Arial" charset="0"/>
              </a:rPr>
              <a:t>redu</a:t>
            </a: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-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   kovaný); to, co vypadá jako chloroplasty, jsou zásobní látky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endParaRPr lang="cs-CZ" altLang="cs-CZ" sz="900" i="1" dirty="0" smtClean="0">
              <a:latin typeface="Century Gothic" pitchFamily="34" charset="0"/>
              <a:cs typeface="Arial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cs-CZ" altLang="cs-CZ" sz="2400" i="1" dirty="0" smtClean="0">
                <a:cs typeface="Arial" charset="0"/>
              </a:rPr>
              <a:t>→</a:t>
            </a: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rody </a:t>
            </a:r>
            <a:r>
              <a:rPr lang="cs-CZ" altLang="cs-CZ" sz="2400" b="1" i="1" dirty="0" err="1" smtClean="0">
                <a:latin typeface="Century Gothic" pitchFamily="34" charset="0"/>
                <a:cs typeface="Arial" charset="0"/>
              </a:rPr>
              <a:t>Peranema</a:t>
            </a: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a </a:t>
            </a:r>
            <a:r>
              <a:rPr lang="cs-CZ" altLang="cs-CZ" sz="2400" b="1" i="1" dirty="0" err="1" smtClean="0">
                <a:latin typeface="Century Gothic" pitchFamily="34" charset="0"/>
                <a:cs typeface="Arial" charset="0"/>
              </a:rPr>
              <a:t>Entosiphon</a:t>
            </a: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: predátoři s </a:t>
            </a:r>
            <a:r>
              <a:rPr lang="cs-CZ" altLang="cs-CZ" sz="2400" dirty="0" err="1" smtClean="0">
                <a:latin typeface="Century Gothic" pitchFamily="34" charset="0"/>
                <a:cs typeface="Arial" charset="0"/>
              </a:rPr>
              <a:t>pharyngeálním</a:t>
            </a: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</a:t>
            </a:r>
            <a:r>
              <a:rPr lang="cs-CZ" altLang="cs-CZ" sz="2400" dirty="0" err="1" smtClean="0">
                <a:latin typeface="Century Gothic" pitchFamily="34" charset="0"/>
                <a:cs typeface="Arial" charset="0"/>
              </a:rPr>
              <a:t>mikro</a:t>
            </a: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-</a:t>
            </a:r>
          </a:p>
          <a:p>
            <a:pPr marL="0" indent="0">
              <a:spcBef>
                <a:spcPct val="0"/>
              </a:spcBef>
              <a:buFont typeface="Arial" charset="0"/>
              <a:buNone/>
            </a:pPr>
            <a:r>
              <a:rPr lang="cs-CZ" altLang="cs-CZ" sz="2400" dirty="0" smtClean="0">
                <a:latin typeface="Century Gothic" pitchFamily="34" charset="0"/>
                <a:cs typeface="Arial" charset="0"/>
              </a:rPr>
              <a:t>    tubulárním aparátem a dvěma bičíky – požírají kořist </a:t>
            </a:r>
            <a:r>
              <a:rPr lang="cs-CZ" altLang="cs-CZ" sz="2400" dirty="0" err="1" smtClean="0">
                <a:latin typeface="Century Gothic" pitchFamily="34" charset="0"/>
                <a:cs typeface="Arial" charset="0"/>
              </a:rPr>
              <a:t>cytostomem</a:t>
            </a:r>
            <a:endParaRPr lang="cs-CZ" altLang="cs-CZ" sz="2400" i="1" dirty="0" smtClean="0">
              <a:latin typeface="Century Gothic" pitchFamily="34" charset="0"/>
              <a:cs typeface="Arial" charset="0"/>
            </a:endParaRPr>
          </a:p>
        </p:txBody>
      </p:sp>
      <p:grpSp>
        <p:nvGrpSpPr>
          <p:cNvPr id="2" name="Skupina 8"/>
          <p:cNvGrpSpPr>
            <a:grpSpLocks/>
          </p:cNvGrpSpPr>
          <p:nvPr/>
        </p:nvGrpSpPr>
        <p:grpSpPr bwMode="auto">
          <a:xfrm>
            <a:off x="2668588" y="2647950"/>
            <a:ext cx="6437312" cy="4146550"/>
            <a:chOff x="2555777" y="2523339"/>
            <a:chExt cx="6436421" cy="4146021"/>
          </a:xfrm>
        </p:grpSpPr>
        <p:pic>
          <p:nvPicPr>
            <p:cNvPr id="46090" name="Obrázek 7" descr="Peranema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55777" y="2535741"/>
              <a:ext cx="6408712" cy="4133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91" name="Picture 4" descr="obr00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76451" y="4306951"/>
              <a:ext cx="1643739" cy="2304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2" name="Text Box 8"/>
            <p:cNvSpPr txBox="1">
              <a:spLocks noChangeArrowheads="1"/>
            </p:cNvSpPr>
            <p:nvPr/>
          </p:nvSpPr>
          <p:spPr bwMode="auto">
            <a:xfrm>
              <a:off x="7889164" y="2523339"/>
              <a:ext cx="1103034" cy="307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1" hangingPunct="1"/>
              <a:r>
                <a:rPr lang="cs-CZ" altLang="cs-CZ" sz="1400" i="1">
                  <a:latin typeface="Century Gothic" pitchFamily="34" charset="0"/>
                </a:rPr>
                <a:t>Peranema</a:t>
              </a:r>
            </a:p>
          </p:txBody>
        </p:sp>
      </p:grpSp>
      <p:pic>
        <p:nvPicPr>
          <p:cNvPr id="46084" name="Picture 7" descr="obrazek_020"/>
          <p:cNvPicPr>
            <a:picLocks noChangeAspect="1" noChangeArrowheads="1"/>
          </p:cNvPicPr>
          <p:nvPr/>
        </p:nvPicPr>
        <p:blipFill>
          <a:blip r:embed="rId4"/>
          <a:srcRect l="2837" r="10667"/>
          <a:stretch>
            <a:fillRect/>
          </a:stretch>
        </p:blipFill>
        <p:spPr bwMode="auto">
          <a:xfrm>
            <a:off x="82550" y="2306638"/>
            <a:ext cx="3602038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Obrázek 9" descr="Entosiphon_sulcatum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" y="4887913"/>
            <a:ext cx="2566988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ovéPole 10"/>
          <p:cNvSpPr txBox="1">
            <a:spLocks noChangeArrowheads="1"/>
          </p:cNvSpPr>
          <p:nvPr/>
        </p:nvSpPr>
        <p:spPr bwMode="auto">
          <a:xfrm>
            <a:off x="469900" y="6564313"/>
            <a:ext cx="11288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1400" i="1">
                <a:latin typeface="Century Gothic" pitchFamily="34" charset="0"/>
              </a:rPr>
              <a:t>Entosiphon</a:t>
            </a:r>
          </a:p>
        </p:txBody>
      </p:sp>
      <p:sp>
        <p:nvSpPr>
          <p:cNvPr id="46087" name="TextovéPole 9"/>
          <p:cNvSpPr txBox="1">
            <a:spLocks noChangeArrowheads="1"/>
          </p:cNvSpPr>
          <p:nvPr/>
        </p:nvSpPr>
        <p:spPr bwMode="auto">
          <a:xfrm>
            <a:off x="4588557" y="3414486"/>
            <a:ext cx="1590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altLang="cs-CZ" sz="1200" dirty="0">
                <a:latin typeface="Century Gothic" pitchFamily="34" charset="0"/>
              </a:rPr>
              <a:t>zbytky pohlcených</a:t>
            </a:r>
          </a:p>
          <a:p>
            <a:pPr algn="ctr" eaLnBrk="1" hangingPunct="1"/>
            <a:r>
              <a:rPr lang="cs-CZ" altLang="cs-CZ" sz="1200" dirty="0">
                <a:latin typeface="Century Gothic" pitchFamily="34" charset="0"/>
              </a:rPr>
              <a:t>krásnooček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>
            <a:off x="5881688" y="3703638"/>
            <a:ext cx="865187" cy="576262"/>
          </a:xfrm>
          <a:prstGeom prst="straightConnector1">
            <a:avLst/>
          </a:prstGeom>
          <a:ln w="25400">
            <a:solidFill>
              <a:srgbClr val="A500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5940425" y="3730625"/>
            <a:ext cx="863600" cy="215900"/>
          </a:xfrm>
          <a:prstGeom prst="straightConnector1">
            <a:avLst/>
          </a:prstGeom>
          <a:ln w="25400">
            <a:solidFill>
              <a:srgbClr val="A500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ovéPole 2"/>
          <p:cNvSpPr txBox="1">
            <a:spLocks noChangeArrowheads="1"/>
          </p:cNvSpPr>
          <p:nvPr/>
        </p:nvSpPr>
        <p:spPr bwMode="auto">
          <a:xfrm>
            <a:off x="122908" y="252036"/>
            <a:ext cx="8864600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 sz="3200" dirty="0">
                <a:solidFill>
                  <a:srgbClr val="660033"/>
                </a:solidFill>
                <a:latin typeface="Century Gothic" pitchFamily="34" charset="0"/>
              </a:rPr>
              <a:t>BIČIVKY (KINETOPLASTIDA</a:t>
            </a:r>
            <a:r>
              <a:rPr lang="cs-CZ" altLang="cs-CZ" sz="3200" dirty="0" smtClean="0">
                <a:solidFill>
                  <a:srgbClr val="660033"/>
                </a:solidFill>
                <a:latin typeface="Century Gothic" pitchFamily="34" charset="0"/>
              </a:rPr>
              <a:t>)</a:t>
            </a:r>
          </a:p>
          <a:p>
            <a:pPr eaLnBrk="1" hangingPunct="1"/>
            <a:endParaRPr lang="cs-CZ" altLang="cs-CZ" sz="800" dirty="0" smtClean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sz="2400" dirty="0" smtClean="0">
                <a:latin typeface="Century Gothic" pitchFamily="34" charset="0"/>
              </a:rPr>
              <a:t> jméno odvozeno od části mitochondrie (jediná obří </a:t>
            </a:r>
          </a:p>
          <a:p>
            <a:pPr eaLnBrk="1" hangingPunct="1"/>
            <a:r>
              <a:rPr lang="cs-CZ" altLang="cs-CZ" sz="2400" dirty="0" smtClean="0">
                <a:latin typeface="Century Gothic" pitchFamily="34" charset="0"/>
              </a:rPr>
              <a:t>  táhnoucí se celou buňkou) – </a:t>
            </a:r>
            <a:r>
              <a:rPr lang="cs-CZ" altLang="cs-CZ" sz="2400" b="1" dirty="0" err="1" smtClean="0">
                <a:latin typeface="Century Gothic" pitchFamily="34" charset="0"/>
              </a:rPr>
              <a:t>kinetoplastu</a:t>
            </a:r>
            <a:r>
              <a:rPr lang="cs-CZ" altLang="cs-CZ" sz="2400" dirty="0" smtClean="0">
                <a:latin typeface="Century Gothic" pitchFamily="34" charset="0"/>
              </a:rPr>
              <a:t> při bázi bičíku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sz="2400" dirty="0" smtClean="0">
                <a:latin typeface="Century Gothic" pitchFamily="34" charset="0"/>
              </a:rPr>
              <a:t> specificky uspořádaná </a:t>
            </a:r>
            <a:r>
              <a:rPr lang="cs-CZ" altLang="cs-CZ" sz="2400" b="1" dirty="0" smtClean="0">
                <a:latin typeface="Century Gothic" pitchFamily="34" charset="0"/>
              </a:rPr>
              <a:t>mitochondriální DNA</a:t>
            </a:r>
            <a:r>
              <a:rPr lang="cs-CZ" altLang="cs-CZ" sz="2400" dirty="0" smtClean="0">
                <a:latin typeface="Century Gothic" pitchFamily="34" charset="0"/>
              </a:rPr>
              <a:t>: </a:t>
            </a:r>
            <a:r>
              <a:rPr lang="cs-CZ" altLang="cs-CZ" sz="2400" b="1" dirty="0" err="1" smtClean="0">
                <a:solidFill>
                  <a:srgbClr val="A50021"/>
                </a:solidFill>
                <a:latin typeface="Century Gothic" pitchFamily="34" charset="0"/>
              </a:rPr>
              <a:t>kDNA</a:t>
            </a:r>
            <a:endParaRPr lang="cs-CZ" altLang="cs-CZ" sz="2400" b="1" dirty="0" smtClean="0">
              <a:solidFill>
                <a:srgbClr val="A50021"/>
              </a:solidFill>
              <a:latin typeface="Century Gothic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entury Gothic" pitchFamily="34" charset="0"/>
              </a:rPr>
              <a:t>  - </a:t>
            </a:r>
            <a:r>
              <a:rPr lang="cs-CZ" altLang="cs-CZ" sz="2400" b="1" dirty="0" err="1" smtClean="0">
                <a:latin typeface="Century Gothic" pitchFamily="34" charset="0"/>
              </a:rPr>
              <a:t>minikroužky</a:t>
            </a:r>
            <a:r>
              <a:rPr lang="cs-CZ" altLang="cs-CZ" sz="2400" dirty="0" smtClean="0">
                <a:latin typeface="Century Gothic" pitchFamily="34" charset="0"/>
              </a:rPr>
              <a:t> (stovky kusů): rozbitá </a:t>
            </a:r>
            <a:r>
              <a:rPr lang="cs-CZ" altLang="cs-CZ" sz="2400" dirty="0" err="1" smtClean="0">
                <a:latin typeface="Century Gothic" pitchFamily="34" charset="0"/>
              </a:rPr>
              <a:t>mit</a:t>
            </a:r>
            <a:r>
              <a:rPr lang="cs-CZ" altLang="cs-CZ" sz="2400" dirty="0" smtClean="0">
                <a:latin typeface="Century Gothic" pitchFamily="34" charset="0"/>
              </a:rPr>
              <a:t>. DNA</a:t>
            </a:r>
          </a:p>
          <a:p>
            <a:pPr eaLnBrk="1" hangingPunct="1"/>
            <a:r>
              <a:rPr lang="cs-CZ" altLang="cs-CZ" sz="2400" dirty="0" smtClean="0">
                <a:latin typeface="Century Gothic" pitchFamily="34" charset="0"/>
              </a:rPr>
              <a:t>  - </a:t>
            </a:r>
            <a:r>
              <a:rPr lang="cs-CZ" altLang="cs-CZ" sz="2400" b="1" dirty="0" err="1" smtClean="0">
                <a:latin typeface="Century Gothic" pitchFamily="34" charset="0"/>
              </a:rPr>
              <a:t>maxikroužky</a:t>
            </a:r>
            <a:r>
              <a:rPr lang="cs-CZ" altLang="cs-CZ" sz="2400" dirty="0" smtClean="0">
                <a:latin typeface="Century Gothic" pitchFamily="34" charset="0"/>
              </a:rPr>
              <a:t> (několik): návod na opravu – </a:t>
            </a:r>
            <a:r>
              <a:rPr lang="cs-CZ" altLang="cs-CZ" sz="2400" dirty="0" err="1" smtClean="0">
                <a:latin typeface="Century Gothic" pitchFamily="34" charset="0"/>
              </a:rPr>
              <a:t>guide</a:t>
            </a:r>
            <a:r>
              <a:rPr lang="cs-CZ" altLang="cs-CZ" sz="2400" dirty="0" smtClean="0">
                <a:latin typeface="Century Gothic" pitchFamily="34" charset="0"/>
              </a:rPr>
              <a:t> RNA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sz="2400" dirty="0" smtClean="0">
                <a:latin typeface="Century Gothic" pitchFamily="34" charset="0"/>
              </a:rPr>
              <a:t> u skupiny </a:t>
            </a:r>
            <a:r>
              <a:rPr lang="cs-CZ" altLang="cs-CZ" sz="2400" dirty="0" err="1" smtClean="0">
                <a:latin typeface="Century Gothic" pitchFamily="34" charset="0"/>
              </a:rPr>
              <a:t>Kinetoplastida</a:t>
            </a:r>
            <a:r>
              <a:rPr lang="cs-CZ" altLang="cs-CZ" sz="2400" dirty="0" smtClean="0">
                <a:latin typeface="Century Gothic" pitchFamily="34" charset="0"/>
              </a:rPr>
              <a:t> popsána editace RNA</a:t>
            </a:r>
          </a:p>
          <a:p>
            <a:pPr eaLnBrk="1" hangingPunct="1">
              <a:buFont typeface="Arial" pitchFamily="34" charset="0"/>
              <a:buChar char="•"/>
            </a:pPr>
            <a:endParaRPr lang="cs-CZ" altLang="cs-CZ" sz="800" dirty="0" smtClean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cs-CZ" altLang="cs-CZ" sz="2400" dirty="0" smtClean="0">
                <a:latin typeface="Century Gothic" pitchFamily="34" charset="0"/>
              </a:rPr>
              <a:t> volně žijící, především však paraziti</a:t>
            </a:r>
          </a:p>
          <a:p>
            <a:pPr algn="just" eaLnBrk="1" hangingPunct="1"/>
            <a:endParaRPr lang="cs-CZ" altLang="cs-CZ" i="1" dirty="0">
              <a:latin typeface="Century Gothic" pitchFamily="34" charset="0"/>
            </a:endParaRPr>
          </a:p>
          <a:p>
            <a:pPr algn="just" eaLnBrk="1" hangingPunct="1">
              <a:buFont typeface="Arial" charset="0"/>
              <a:buChar char="•"/>
            </a:pPr>
            <a:r>
              <a:rPr lang="cs-CZ" altLang="cs-CZ" sz="2800" dirty="0">
                <a:latin typeface="Century Gothic" pitchFamily="34" charset="0"/>
              </a:rPr>
              <a:t> </a:t>
            </a:r>
            <a:r>
              <a:rPr lang="cs-CZ" altLang="cs-CZ" sz="2800" dirty="0" err="1">
                <a:solidFill>
                  <a:srgbClr val="A50021"/>
                </a:solidFill>
                <a:latin typeface="Century Gothic" pitchFamily="34" charset="0"/>
              </a:rPr>
              <a:t>Trypanosomatida</a:t>
            </a:r>
            <a:endParaRPr lang="cs-CZ" altLang="cs-CZ" sz="2800" dirty="0">
              <a:solidFill>
                <a:srgbClr val="A50021"/>
              </a:solidFill>
              <a:latin typeface="Century Gothic" pitchFamily="34" charset="0"/>
            </a:endParaRPr>
          </a:p>
          <a:p>
            <a:pPr algn="just" eaLnBrk="1" hangingPunct="1"/>
            <a:r>
              <a:rPr lang="cs-CZ" altLang="cs-CZ" sz="2400" dirty="0">
                <a:latin typeface="Century Gothic" pitchFamily="34" charset="0"/>
              </a:rPr>
              <a:t>  - parazitičtí </a:t>
            </a:r>
            <a:r>
              <a:rPr lang="cs-CZ" altLang="cs-CZ" sz="2400" dirty="0" smtClean="0">
                <a:latin typeface="Century Gothic" pitchFamily="34" charset="0"/>
              </a:rPr>
              <a:t>zástupci</a:t>
            </a:r>
          </a:p>
          <a:p>
            <a:pPr algn="just" eaLnBrk="1" hangingPunct="1"/>
            <a:r>
              <a:rPr lang="cs-CZ" altLang="cs-CZ" sz="2400" dirty="0" smtClean="0">
                <a:latin typeface="Century Gothic" pitchFamily="34" charset="0"/>
              </a:rPr>
              <a:t>  - lidské i zvířecí choroby</a:t>
            </a:r>
          </a:p>
          <a:p>
            <a:pPr algn="just" eaLnBrk="1" hangingPunct="1"/>
            <a:r>
              <a:rPr lang="cs-CZ" altLang="cs-CZ" sz="2400" dirty="0" smtClean="0">
                <a:latin typeface="Century Gothic" pitchFamily="34" charset="0"/>
              </a:rPr>
              <a:t>  - ekonomicky významní</a:t>
            </a:r>
            <a:endParaRPr lang="cs-CZ" altLang="cs-CZ" sz="2400" dirty="0">
              <a:latin typeface="Century Gothic" pitchFamily="34" charset="0"/>
            </a:endParaRPr>
          </a:p>
          <a:p>
            <a:pPr algn="just" eaLnBrk="1" hangingPunct="1"/>
            <a:r>
              <a:rPr lang="cs-CZ" altLang="cs-CZ" sz="2400" dirty="0">
                <a:latin typeface="Century Gothic" pitchFamily="34" charset="0"/>
              </a:rPr>
              <a:t>  - </a:t>
            </a:r>
            <a:r>
              <a:rPr lang="cs-CZ" altLang="cs-CZ" sz="2400" dirty="0" smtClean="0">
                <a:latin typeface="Century Gothic" pitchFamily="34" charset="0"/>
              </a:rPr>
              <a:t>rod </a:t>
            </a:r>
            <a:r>
              <a:rPr lang="cs-CZ" altLang="cs-CZ" sz="2400" i="1" dirty="0" smtClean="0">
                <a:latin typeface="Century Gothic" pitchFamily="34" charset="0"/>
              </a:rPr>
              <a:t>Trypanosoma</a:t>
            </a:r>
            <a:endParaRPr lang="cs-CZ" altLang="cs-CZ" sz="2400" dirty="0" smtClean="0">
              <a:latin typeface="Century Gothic" pitchFamily="34" charset="0"/>
            </a:endParaRPr>
          </a:p>
          <a:p>
            <a:pPr algn="just" eaLnBrk="1" hangingPunct="1"/>
            <a:r>
              <a:rPr lang="cs-CZ" altLang="cs-CZ" sz="2400" dirty="0" smtClean="0">
                <a:latin typeface="Century Gothic" pitchFamily="34" charset="0"/>
              </a:rPr>
              <a:t>  - rod </a:t>
            </a:r>
            <a:r>
              <a:rPr lang="cs-CZ" altLang="cs-CZ" sz="2400" i="1" dirty="0" err="1" smtClean="0">
                <a:latin typeface="Century Gothic" pitchFamily="34" charset="0"/>
              </a:rPr>
              <a:t>Leishmania</a:t>
            </a:r>
            <a:endParaRPr lang="cs-CZ" altLang="cs-CZ" sz="2400" i="1" dirty="0">
              <a:latin typeface="Century Gothic" pitchFamily="34" charset="0"/>
            </a:endParaRPr>
          </a:p>
        </p:txBody>
      </p:sp>
      <p:pic>
        <p:nvPicPr>
          <p:cNvPr id="50180" name="Obrázek 5" descr="kinetoplas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8325" y="3608388"/>
            <a:ext cx="4541838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264473" y="188913"/>
            <a:ext cx="8584401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altLang="cs-CZ" sz="2800" b="1" dirty="0" err="1">
                <a:latin typeface="Century Gothic" pitchFamily="34" charset="0"/>
              </a:rPr>
              <a:t>Trypanozóma</a:t>
            </a:r>
            <a:r>
              <a:rPr lang="cs-CZ" altLang="cs-CZ" sz="2800" b="1" dirty="0">
                <a:latin typeface="Century Gothic" pitchFamily="34" charset="0"/>
              </a:rPr>
              <a:t> </a:t>
            </a:r>
            <a:r>
              <a:rPr lang="cs-CZ" altLang="cs-CZ" sz="2800" dirty="0">
                <a:latin typeface="Century Gothic" pitchFamily="34" charset="0"/>
              </a:rPr>
              <a:t>(</a:t>
            </a:r>
            <a:r>
              <a:rPr lang="cs-CZ" altLang="cs-CZ" sz="2800" b="1" i="1" dirty="0">
                <a:latin typeface="Century Gothic" pitchFamily="34" charset="0"/>
              </a:rPr>
              <a:t>Trypanosoma </a:t>
            </a:r>
            <a:r>
              <a:rPr lang="cs-CZ" altLang="cs-CZ" sz="2800" dirty="0" err="1">
                <a:latin typeface="Century Gothic" pitchFamily="34" charset="0"/>
              </a:rPr>
              <a:t>sp</a:t>
            </a:r>
            <a:r>
              <a:rPr lang="cs-CZ" altLang="cs-CZ" sz="2800" dirty="0">
                <a:latin typeface="Century Gothic" pitchFamily="34" charset="0"/>
              </a:rPr>
              <a:t>.) – stavba </a:t>
            </a:r>
            <a:r>
              <a:rPr lang="cs-CZ" altLang="cs-CZ" sz="2800" dirty="0" smtClean="0">
                <a:latin typeface="Century Gothic" pitchFamily="34" charset="0"/>
              </a:rPr>
              <a:t>buňky</a:t>
            </a:r>
          </a:p>
          <a:p>
            <a:pPr algn="ctr" eaLnBrk="1" hangingPunct="1"/>
            <a:r>
              <a:rPr lang="cs-CZ" altLang="cs-CZ" dirty="0" smtClean="0">
                <a:latin typeface="Century Gothic" pitchFamily="34" charset="0"/>
              </a:rPr>
              <a:t>(takto vypadají i některá stádia ničivek (rod </a:t>
            </a:r>
            <a:r>
              <a:rPr lang="cs-CZ" altLang="cs-CZ" i="1" dirty="0" err="1" smtClean="0">
                <a:latin typeface="Century Gothic" pitchFamily="34" charset="0"/>
              </a:rPr>
              <a:t>Leishmania</a:t>
            </a:r>
            <a:r>
              <a:rPr lang="cs-CZ" altLang="cs-CZ" dirty="0" smtClean="0">
                <a:latin typeface="Century Gothic" pitchFamily="34" charset="0"/>
              </a:rPr>
              <a:t>))</a:t>
            </a:r>
            <a:endParaRPr lang="cs-CZ" altLang="cs-CZ" dirty="0">
              <a:latin typeface="Century Gothic" pitchFamily="34" charset="0"/>
            </a:endParaRPr>
          </a:p>
        </p:txBody>
      </p:sp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302566" y="6178505"/>
            <a:ext cx="851066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altLang="cs-CZ" sz="2600" dirty="0" smtClean="0">
                <a:solidFill>
                  <a:srgbClr val="A50021"/>
                </a:solidFill>
                <a:latin typeface="Century Gothic" pitchFamily="34" charset="0"/>
              </a:rPr>
              <a:t>BÁZE BIČÍKU JE POSUNUTA NA ZADNÍ KONEC BUŇKY!</a:t>
            </a:r>
            <a:endParaRPr lang="cs-CZ" altLang="cs-CZ" sz="2600" dirty="0">
              <a:solidFill>
                <a:srgbClr val="A50021"/>
              </a:solidFill>
              <a:latin typeface="Century Gothic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-6350" y="1309884"/>
            <a:ext cx="9140825" cy="4561656"/>
            <a:chOff x="-6350" y="1216040"/>
            <a:chExt cx="9140825" cy="4561656"/>
          </a:xfrm>
        </p:grpSpPr>
        <p:pic>
          <p:nvPicPr>
            <p:cNvPr id="55298" name="Picture 2" descr="obrazek_06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6350" y="1216040"/>
              <a:ext cx="9140825" cy="4427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Line 3"/>
            <p:cNvSpPr>
              <a:spLocks noChangeShapeType="1"/>
            </p:cNvSpPr>
            <p:nvPr/>
          </p:nvSpPr>
          <p:spPr bwMode="auto">
            <a:xfrm flipH="1" flipV="1">
              <a:off x="7327916" y="4932395"/>
              <a:ext cx="173042" cy="50006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7174262" y="5408364"/>
              <a:ext cx="1396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>
                  <a:solidFill>
                    <a:srgbClr val="FF0000"/>
                  </a:solidFill>
                  <a:latin typeface="Century Gothic" pitchFamily="34" charset="0"/>
                </a:rPr>
                <a:t>kinetoplast</a:t>
              </a:r>
              <a:endParaRPr lang="cs-CZ" dirty="0">
                <a:solidFill>
                  <a:srgbClr val="FF0000"/>
                </a:solidFill>
                <a:latin typeface="Century Gothic" pitchFamily="34" charset="0"/>
              </a:endParaRPr>
            </a:p>
          </p:txBody>
        </p:sp>
      </p:grpSp>
      <p:sp>
        <p:nvSpPr>
          <p:cNvPr id="8" name="Obdélník 7"/>
          <p:cNvSpPr/>
          <p:nvPr/>
        </p:nvSpPr>
        <p:spPr>
          <a:xfrm>
            <a:off x="500034" y="5214950"/>
            <a:ext cx="2143140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Trypanosoma_gambien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275" y="0"/>
            <a:ext cx="855345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0" y="5757275"/>
            <a:ext cx="9144000" cy="1015663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cs-CZ" sz="2000" dirty="0" smtClean="0">
                <a:latin typeface="Century Gothic" pitchFamily="34" charset="0"/>
              </a:rPr>
              <a:t> </a:t>
            </a:r>
            <a:r>
              <a:rPr lang="cs-CZ" sz="2000" dirty="0" err="1" smtClean="0">
                <a:latin typeface="Century Gothic" pitchFamily="34" charset="0"/>
              </a:rPr>
              <a:t>trypanozóma</a:t>
            </a:r>
            <a:r>
              <a:rPr lang="cs-CZ" sz="2000" dirty="0" smtClean="0">
                <a:latin typeface="Century Gothic" pitchFamily="34" charset="0"/>
              </a:rPr>
              <a:t> </a:t>
            </a:r>
            <a:r>
              <a:rPr lang="cs-CZ" sz="2000" dirty="0" err="1" smtClean="0">
                <a:latin typeface="Century Gothic" pitchFamily="34" charset="0"/>
              </a:rPr>
              <a:t>spavičná</a:t>
            </a:r>
            <a:r>
              <a:rPr lang="cs-CZ" sz="2000" dirty="0" smtClean="0">
                <a:latin typeface="Century Gothic" pitchFamily="34" charset="0"/>
              </a:rPr>
              <a:t>, původce africké endemické spavé nemoci</a:t>
            </a:r>
          </a:p>
          <a:p>
            <a:pPr algn="ctr">
              <a:buFont typeface="Arial" pitchFamily="34" charset="0"/>
              <a:buChar char="•"/>
            </a:pPr>
            <a:r>
              <a:rPr lang="cs-CZ" sz="2000" dirty="0" smtClean="0">
                <a:latin typeface="Century Gothic" pitchFamily="34" charset="0"/>
              </a:rPr>
              <a:t> </a:t>
            </a:r>
            <a:r>
              <a:rPr lang="cs-CZ" sz="2000" i="1" dirty="0" smtClean="0">
                <a:latin typeface="Century Gothic" pitchFamily="34" charset="0"/>
              </a:rPr>
              <a:t>Trypanosoma </a:t>
            </a:r>
            <a:r>
              <a:rPr lang="cs-CZ" sz="2000" i="1" dirty="0" err="1" smtClean="0">
                <a:latin typeface="Century Gothic" pitchFamily="34" charset="0"/>
              </a:rPr>
              <a:t>brucei</a:t>
            </a:r>
            <a:r>
              <a:rPr lang="cs-CZ" sz="2000" i="1" dirty="0" smtClean="0">
                <a:latin typeface="Century Gothic" pitchFamily="34" charset="0"/>
              </a:rPr>
              <a:t> </a:t>
            </a:r>
            <a:r>
              <a:rPr lang="cs-CZ" sz="2000" i="1" dirty="0" err="1" smtClean="0">
                <a:latin typeface="Century Gothic" pitchFamily="34" charset="0"/>
              </a:rPr>
              <a:t>gambiense</a:t>
            </a:r>
            <a:r>
              <a:rPr lang="cs-CZ" sz="2000" dirty="0" smtClean="0">
                <a:latin typeface="Century Gothic" pitchFamily="34" charset="0"/>
              </a:rPr>
              <a:t> a </a:t>
            </a:r>
            <a:r>
              <a:rPr lang="cs-CZ" sz="2000" i="1" dirty="0" smtClean="0">
                <a:latin typeface="Century Gothic" pitchFamily="34" charset="0"/>
              </a:rPr>
              <a:t>T. </a:t>
            </a:r>
            <a:r>
              <a:rPr lang="cs-CZ" sz="2000" i="1" dirty="0" err="1" smtClean="0">
                <a:latin typeface="Century Gothic" pitchFamily="34" charset="0"/>
              </a:rPr>
              <a:t>brucei</a:t>
            </a:r>
            <a:r>
              <a:rPr lang="cs-CZ" sz="2000" i="1" dirty="0" smtClean="0">
                <a:latin typeface="Century Gothic" pitchFamily="34" charset="0"/>
              </a:rPr>
              <a:t> </a:t>
            </a:r>
            <a:r>
              <a:rPr lang="cs-CZ" sz="2000" i="1" dirty="0" err="1" smtClean="0">
                <a:latin typeface="Century Gothic" pitchFamily="34" charset="0"/>
              </a:rPr>
              <a:t>rhodesiense</a:t>
            </a:r>
            <a:endParaRPr lang="cs-CZ" sz="2000" i="1" dirty="0" smtClean="0">
              <a:latin typeface="Century Gothic" pitchFamily="34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cs-CZ" sz="2000" dirty="0" smtClean="0">
                <a:latin typeface="Century Gothic" pitchFamily="34" charset="0"/>
              </a:rPr>
              <a:t> přenašeč bodalka rodu </a:t>
            </a:r>
            <a:r>
              <a:rPr lang="cs-CZ" sz="2000" i="1" dirty="0" err="1" smtClean="0">
                <a:latin typeface="Century Gothic" pitchFamily="34" charset="0"/>
              </a:rPr>
              <a:t>Glossina</a:t>
            </a:r>
            <a:r>
              <a:rPr lang="cs-CZ" sz="2000" dirty="0" smtClean="0">
                <a:latin typeface="Century Gothic" pitchFamily="34" charset="0"/>
              </a:rPr>
              <a:t> (moucha tse-tse)</a:t>
            </a:r>
            <a:endParaRPr lang="cs-CZ" sz="20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spava nemo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800100"/>
            <a:ext cx="6191250" cy="586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ovéPole 2"/>
          <p:cNvSpPr txBox="1">
            <a:spLocks noChangeArrowheads="1"/>
          </p:cNvSpPr>
          <p:nvPr/>
        </p:nvSpPr>
        <p:spPr bwMode="auto">
          <a:xfrm>
            <a:off x="445442" y="83852"/>
            <a:ext cx="82285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altLang="cs-CZ" sz="3200" dirty="0" smtClean="0">
                <a:solidFill>
                  <a:srgbClr val="A50021"/>
                </a:solidFill>
                <a:latin typeface="Century Gothic" pitchFamily="34" charset="0"/>
              </a:rPr>
              <a:t>TRYPANOZÓMA SPAVIČNÁ: životní cyklus</a:t>
            </a:r>
            <a:endParaRPr lang="cs-CZ" altLang="cs-CZ" sz="3200" dirty="0">
              <a:solidFill>
                <a:srgbClr val="A50021"/>
              </a:solidFill>
              <a:latin typeface="Century Gothic" pitchFamily="34" charset="0"/>
            </a:endParaRPr>
          </a:p>
        </p:txBody>
      </p:sp>
      <p:pic>
        <p:nvPicPr>
          <p:cNvPr id="62468" name="Obrázek 3" descr="sleeping_sicknes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3" y="765175"/>
            <a:ext cx="2043112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Obrázek 4" descr="glosina_morsitan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5391150"/>
            <a:ext cx="198120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Obrázek 6" descr="Trypanosoma_gambiens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34288" y="836613"/>
            <a:ext cx="12588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Obrázek 7" descr="Trypanosoma_gambiens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6850" y="5314950"/>
            <a:ext cx="12573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Glossina_morsitans_JS8Q93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930" y="850836"/>
            <a:ext cx="8670368" cy="577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78650" y="238388"/>
            <a:ext cx="877836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altLang="cs-CZ" sz="3000" dirty="0">
                <a:latin typeface="Century Gothic" pitchFamily="34" charset="0"/>
              </a:rPr>
              <a:t>BODALKA RODU </a:t>
            </a:r>
            <a:r>
              <a:rPr lang="cs-CZ" altLang="cs-CZ" sz="3000" i="1" dirty="0">
                <a:latin typeface="Century Gothic" pitchFamily="34" charset="0"/>
              </a:rPr>
              <a:t>GLOSSINA</a:t>
            </a:r>
            <a:r>
              <a:rPr lang="cs-CZ" altLang="cs-CZ" sz="3000" dirty="0">
                <a:latin typeface="Century Gothic" pitchFamily="34" charset="0"/>
              </a:rPr>
              <a:t> – MOUCHA TSE-TSE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Grp="1" noChangeArrowheads="1"/>
          </p:cNvSpPr>
          <p:nvPr>
            <p:ph type="title"/>
          </p:nvPr>
        </p:nvSpPr>
        <p:spPr>
          <a:xfrm>
            <a:off x="309563" y="100013"/>
            <a:ext cx="8496300" cy="576262"/>
          </a:xfrm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rgbClr val="CC0000"/>
                </a:solidFill>
                <a:latin typeface="Century Gothic" pitchFamily="34" charset="0"/>
                <a:cs typeface="Arial" charset="0"/>
              </a:rPr>
              <a:t>JAK TRYPANOZÓMA ZMATE SVÉHO HOSTITELE?</a:t>
            </a:r>
          </a:p>
        </p:txBody>
      </p:sp>
      <p:sp>
        <p:nvSpPr>
          <p:cNvPr id="70659" name="TextovéPole 3"/>
          <p:cNvSpPr txBox="1">
            <a:spLocks noChangeArrowheads="1"/>
          </p:cNvSpPr>
          <p:nvPr/>
        </p:nvSpPr>
        <p:spPr bwMode="auto">
          <a:xfrm>
            <a:off x="93663" y="665163"/>
            <a:ext cx="89281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charset="0"/>
              <a:buChar char="•"/>
            </a:pPr>
            <a:r>
              <a:rPr lang="cs-CZ" altLang="cs-CZ" sz="2200" dirty="0">
                <a:latin typeface="Century Gothic" pitchFamily="34" charset="0"/>
              </a:rPr>
              <a:t> „</a:t>
            </a:r>
            <a:r>
              <a:rPr lang="cs-CZ" altLang="cs-CZ" sz="2200" b="1" dirty="0">
                <a:latin typeface="Century Gothic" pitchFamily="34" charset="0"/>
              </a:rPr>
              <a:t>převléká kabátek</a:t>
            </a:r>
            <a:r>
              <a:rPr lang="cs-CZ" altLang="cs-CZ" sz="2200" dirty="0">
                <a:latin typeface="Century Gothic" pitchFamily="34" charset="0"/>
              </a:rPr>
              <a:t>“ – periodicky </a:t>
            </a:r>
            <a:r>
              <a:rPr lang="cs-CZ" altLang="cs-CZ" sz="2200" dirty="0" smtClean="0">
                <a:latin typeface="Century Gothic" pitchFamily="34" charset="0"/>
              </a:rPr>
              <a:t>mění </a:t>
            </a:r>
            <a:r>
              <a:rPr lang="cs-CZ" altLang="cs-CZ" sz="2200" dirty="0">
                <a:latin typeface="Century Gothic" pitchFamily="34" charset="0"/>
              </a:rPr>
              <a:t>povrchové antigeny </a:t>
            </a:r>
            <a:endParaRPr lang="cs-CZ" altLang="cs-CZ" sz="2200" dirty="0" smtClean="0">
              <a:latin typeface="Century Gothic" pitchFamily="34" charset="0"/>
            </a:endParaRPr>
          </a:p>
          <a:p>
            <a:pPr eaLnBrk="1" hangingPunct="1"/>
            <a:r>
              <a:rPr lang="cs-CZ" altLang="cs-CZ" sz="2200" dirty="0" smtClean="0">
                <a:latin typeface="Century Gothic" pitchFamily="34" charset="0"/>
              </a:rPr>
              <a:t>  a díky tomu </a:t>
            </a:r>
            <a:r>
              <a:rPr lang="cs-CZ" altLang="cs-CZ" sz="2200" dirty="0">
                <a:latin typeface="Century Gothic" pitchFamily="34" charset="0"/>
              </a:rPr>
              <a:t>uniká imunitní </a:t>
            </a:r>
            <a:r>
              <a:rPr lang="cs-CZ" altLang="cs-CZ" sz="2200" dirty="0" smtClean="0">
                <a:latin typeface="Century Gothic" pitchFamily="34" charset="0"/>
              </a:rPr>
              <a:t>odpovědi </a:t>
            </a:r>
            <a:r>
              <a:rPr lang="cs-CZ" altLang="cs-CZ" dirty="0" smtClean="0">
                <a:latin typeface="Century Gothic" pitchFamily="34" charset="0"/>
              </a:rPr>
              <a:t>(</a:t>
            </a:r>
            <a:r>
              <a:rPr lang="cs-CZ" altLang="cs-CZ" i="1" dirty="0" err="1" smtClean="0">
                <a:latin typeface="Century Gothic" pitchFamily="34" charset="0"/>
              </a:rPr>
              <a:t>variable</a:t>
            </a:r>
            <a:r>
              <a:rPr lang="cs-CZ" altLang="cs-CZ" i="1" dirty="0" smtClean="0">
                <a:latin typeface="Century Gothic" pitchFamily="34" charset="0"/>
              </a:rPr>
              <a:t> </a:t>
            </a:r>
            <a:r>
              <a:rPr lang="cs-CZ" altLang="cs-CZ" i="1" dirty="0" err="1" smtClean="0">
                <a:latin typeface="Century Gothic" pitchFamily="34" charset="0"/>
              </a:rPr>
              <a:t>surface</a:t>
            </a:r>
            <a:r>
              <a:rPr lang="cs-CZ" altLang="cs-CZ" i="1" dirty="0" smtClean="0">
                <a:latin typeface="Century Gothic" pitchFamily="34" charset="0"/>
              </a:rPr>
              <a:t> </a:t>
            </a:r>
            <a:r>
              <a:rPr lang="cs-CZ" altLang="cs-CZ" i="1" dirty="0" err="1" smtClean="0">
                <a:latin typeface="Century Gothic" pitchFamily="34" charset="0"/>
              </a:rPr>
              <a:t>glycoproteins</a:t>
            </a:r>
            <a:r>
              <a:rPr lang="cs-CZ" altLang="cs-CZ" dirty="0" smtClean="0">
                <a:latin typeface="Century Gothic" pitchFamily="34" charset="0"/>
              </a:rPr>
              <a:t>)</a:t>
            </a:r>
            <a:endParaRPr lang="cs-CZ" altLang="cs-CZ" dirty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cs-CZ" altLang="cs-CZ" sz="2200" dirty="0">
                <a:latin typeface="Century Gothic" pitchFamily="34" charset="0"/>
              </a:rPr>
              <a:t> </a:t>
            </a:r>
            <a:r>
              <a:rPr lang="cs-CZ" altLang="cs-CZ" sz="2200" b="1" dirty="0">
                <a:latin typeface="Century Gothic" pitchFamily="34" charset="0"/>
              </a:rPr>
              <a:t>VSG</a:t>
            </a:r>
            <a:r>
              <a:rPr lang="cs-CZ" altLang="cs-CZ" sz="2200" dirty="0">
                <a:latin typeface="Century Gothic" pitchFamily="34" charset="0"/>
              </a:rPr>
              <a:t> zabraňují kontaktu s povrchem </a:t>
            </a:r>
            <a:r>
              <a:rPr lang="cs-CZ" altLang="cs-CZ" sz="2200" dirty="0" err="1">
                <a:latin typeface="Century Gothic" pitchFamily="34" charset="0"/>
              </a:rPr>
              <a:t>trypanozómy</a:t>
            </a:r>
            <a:r>
              <a:rPr lang="cs-CZ" altLang="cs-CZ" sz="2200" dirty="0">
                <a:latin typeface="Century Gothic" pitchFamily="34" charset="0"/>
              </a:rPr>
              <a:t> a imunitní </a:t>
            </a:r>
            <a:r>
              <a:rPr lang="cs-CZ" altLang="cs-CZ" sz="2200" dirty="0" smtClean="0">
                <a:latin typeface="Century Gothic" pitchFamily="34" charset="0"/>
              </a:rPr>
              <a:t> </a:t>
            </a:r>
          </a:p>
          <a:p>
            <a:pPr eaLnBrk="1" hangingPunct="1"/>
            <a:r>
              <a:rPr lang="cs-CZ" altLang="cs-CZ" sz="2200" dirty="0" smtClean="0">
                <a:latin typeface="Century Gothic" pitchFamily="34" charset="0"/>
              </a:rPr>
              <a:t>  systém nové </a:t>
            </a:r>
            <a:r>
              <a:rPr lang="cs-CZ" altLang="cs-CZ" sz="2200" dirty="0">
                <a:latin typeface="Century Gothic" pitchFamily="34" charset="0"/>
              </a:rPr>
              <a:t>varianty </a:t>
            </a:r>
            <a:r>
              <a:rPr lang="cs-CZ" altLang="cs-CZ" sz="2200" dirty="0" smtClean="0">
                <a:latin typeface="Century Gothic" pitchFamily="34" charset="0"/>
              </a:rPr>
              <a:t>nedokáže</a:t>
            </a:r>
          </a:p>
          <a:p>
            <a:pPr eaLnBrk="1" hangingPunct="1"/>
            <a:r>
              <a:rPr lang="cs-CZ" altLang="cs-CZ" sz="2200" dirty="0" smtClean="0">
                <a:latin typeface="Century Gothic" pitchFamily="34" charset="0"/>
              </a:rPr>
              <a:t>  rozpoznat coby </a:t>
            </a:r>
            <a:r>
              <a:rPr lang="cs-CZ" altLang="cs-CZ" sz="2200" dirty="0">
                <a:latin typeface="Century Gothic" pitchFamily="34" charset="0"/>
              </a:rPr>
              <a:t>tělu cizí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200" dirty="0">
                <a:latin typeface="Century Gothic" pitchFamily="34" charset="0"/>
              </a:rPr>
              <a:t> hostitel je zaplavován vlnami </a:t>
            </a:r>
            <a:r>
              <a:rPr lang="cs-CZ" altLang="cs-CZ" sz="2200" dirty="0" err="1">
                <a:latin typeface="Century Gothic" pitchFamily="34" charset="0"/>
              </a:rPr>
              <a:t>trypa</a:t>
            </a:r>
            <a:r>
              <a:rPr lang="cs-CZ" altLang="cs-CZ" sz="2200" dirty="0">
                <a:latin typeface="Century Gothic" pitchFamily="34" charset="0"/>
              </a:rPr>
              <a:t>-</a:t>
            </a:r>
          </a:p>
          <a:p>
            <a:pPr eaLnBrk="1" hangingPunct="1"/>
            <a:r>
              <a:rPr lang="cs-CZ" altLang="cs-CZ" sz="2200" dirty="0">
                <a:latin typeface="Century Gothic" pitchFamily="34" charset="0"/>
              </a:rPr>
              <a:t>  </a:t>
            </a:r>
            <a:r>
              <a:rPr lang="cs-CZ" altLang="cs-CZ" sz="2200" dirty="0" err="1">
                <a:latin typeface="Century Gothic" pitchFamily="34" charset="0"/>
              </a:rPr>
              <a:t>nozóm</a:t>
            </a:r>
            <a:r>
              <a:rPr lang="cs-CZ" altLang="cs-CZ" sz="2200" dirty="0">
                <a:latin typeface="Century Gothic" pitchFamily="34" charset="0"/>
              </a:rPr>
              <a:t> s novým povrchem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200" dirty="0">
                <a:latin typeface="Century Gothic" pitchFamily="34" charset="0"/>
              </a:rPr>
              <a:t> imunitní systém se vyčerpává a</a:t>
            </a:r>
          </a:p>
          <a:p>
            <a:pPr eaLnBrk="1" hangingPunct="1"/>
            <a:r>
              <a:rPr lang="cs-CZ" altLang="cs-CZ" sz="2200" dirty="0">
                <a:latin typeface="Century Gothic" pitchFamily="34" charset="0"/>
              </a:rPr>
              <a:t>  nemoc přechází do chronické </a:t>
            </a:r>
            <a:r>
              <a:rPr lang="cs-CZ" altLang="cs-CZ" sz="2200" dirty="0" err="1" smtClean="0">
                <a:latin typeface="Century Gothic" pitchFamily="34" charset="0"/>
              </a:rPr>
              <a:t>fá</a:t>
            </a:r>
            <a:r>
              <a:rPr lang="cs-CZ" altLang="cs-CZ" sz="2200" dirty="0" smtClean="0">
                <a:latin typeface="Century Gothic" pitchFamily="34" charset="0"/>
              </a:rPr>
              <a:t>-</a:t>
            </a:r>
          </a:p>
          <a:p>
            <a:pPr eaLnBrk="1" hangingPunct="1"/>
            <a:r>
              <a:rPr lang="cs-CZ" altLang="cs-CZ" sz="2200" dirty="0" smtClean="0">
                <a:latin typeface="Century Gothic" pitchFamily="34" charset="0"/>
              </a:rPr>
              <a:t>  ze, napadá </a:t>
            </a:r>
            <a:r>
              <a:rPr lang="cs-CZ" altLang="cs-CZ" sz="2200" dirty="0">
                <a:latin typeface="Century Gothic" pitchFamily="34" charset="0"/>
              </a:rPr>
              <a:t>lymfatický systém i NS</a:t>
            </a:r>
          </a:p>
        </p:txBody>
      </p:sp>
      <p:pic>
        <p:nvPicPr>
          <p:cNvPr id="70660" name="Obrázek 5" descr="VSG_vzorec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4141788"/>
            <a:ext cx="2263775" cy="26082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0661" name="Obrázek 6" descr="tryplife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0325" y="1773238"/>
            <a:ext cx="3921125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Obrázek 8" descr="Trypanosoma_bruce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4625975"/>
            <a:ext cx="210661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Obrázek 4" descr="Phlebotomus_pappatas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260350"/>
            <a:ext cx="3313112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183788" y="197444"/>
            <a:ext cx="4273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rgbClr val="A50021"/>
                </a:solidFill>
                <a:latin typeface="Century Gothic" pitchFamily="34" charset="0"/>
              </a:rPr>
              <a:t>Ničivka (</a:t>
            </a:r>
            <a:r>
              <a:rPr lang="cs-CZ" sz="3200" i="1" dirty="0" err="1" smtClean="0">
                <a:solidFill>
                  <a:srgbClr val="A50021"/>
                </a:solidFill>
                <a:latin typeface="Century Gothic" pitchFamily="34" charset="0"/>
              </a:rPr>
              <a:t>Leishmania</a:t>
            </a:r>
            <a:r>
              <a:rPr lang="cs-CZ" sz="3200" dirty="0" smtClean="0">
                <a:solidFill>
                  <a:srgbClr val="A50021"/>
                </a:solidFill>
                <a:latin typeface="Century Gothic" pitchFamily="34" charset="0"/>
              </a:rPr>
              <a:t>)</a:t>
            </a:r>
            <a:endParaRPr lang="cs-CZ" sz="3200" dirty="0">
              <a:solidFill>
                <a:srgbClr val="A50021"/>
              </a:solidFill>
              <a:latin typeface="Century Gothic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3338" y="882924"/>
            <a:ext cx="892971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Century Gothic" pitchFamily="34" charset="0"/>
              </a:rPr>
              <a:t> parazit napadající buňky imunit-</a:t>
            </a:r>
          </a:p>
          <a:p>
            <a:r>
              <a:rPr lang="cs-CZ" sz="2400" dirty="0" smtClean="0">
                <a:latin typeface="Century Gothic" pitchFamily="34" charset="0"/>
              </a:rPr>
              <a:t>  </a:t>
            </a:r>
            <a:r>
              <a:rPr lang="cs-CZ" sz="2400" dirty="0" err="1" smtClean="0">
                <a:latin typeface="Century Gothic" pitchFamily="34" charset="0"/>
              </a:rPr>
              <a:t>ního</a:t>
            </a:r>
            <a:r>
              <a:rPr lang="cs-CZ" sz="2400" dirty="0" smtClean="0">
                <a:latin typeface="Century Gothic" pitchFamily="34" charset="0"/>
              </a:rPr>
              <a:t> systému obratlovčího ho-</a:t>
            </a:r>
          </a:p>
          <a:p>
            <a:r>
              <a:rPr lang="cs-CZ" sz="2400" dirty="0" smtClean="0">
                <a:latin typeface="Century Gothic" pitchFamily="34" charset="0"/>
              </a:rPr>
              <a:t>  </a:t>
            </a:r>
            <a:r>
              <a:rPr lang="cs-CZ" sz="2400" dirty="0" err="1" smtClean="0">
                <a:latin typeface="Century Gothic" pitchFamily="34" charset="0"/>
              </a:rPr>
              <a:t>stitele</a:t>
            </a:r>
            <a:r>
              <a:rPr lang="cs-CZ" sz="2400" dirty="0" smtClean="0">
                <a:latin typeface="Century Gothic" pitchFamily="34" charset="0"/>
              </a:rPr>
              <a:t> (makrofágy)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Century Gothic" pitchFamily="34" charset="0"/>
              </a:rPr>
              <a:t> přenašeč: </a:t>
            </a:r>
            <a:r>
              <a:rPr lang="cs-CZ" sz="2400" dirty="0" err="1" smtClean="0">
                <a:latin typeface="Century Gothic" pitchFamily="34" charset="0"/>
              </a:rPr>
              <a:t>koutule</a:t>
            </a:r>
            <a:r>
              <a:rPr lang="cs-CZ" sz="2400" dirty="0" smtClean="0">
                <a:latin typeface="Century Gothic" pitchFamily="34" charset="0"/>
              </a:rPr>
              <a:t>/</a:t>
            </a:r>
            <a:r>
              <a:rPr lang="cs-CZ" sz="2400" dirty="0" err="1" smtClean="0">
                <a:latin typeface="Century Gothic" pitchFamily="34" charset="0"/>
              </a:rPr>
              <a:t>flebotomus</a:t>
            </a:r>
            <a:endParaRPr lang="cs-CZ" sz="2400" dirty="0" smtClean="0">
              <a:latin typeface="Century Gothic" pitchFamily="34" charset="0"/>
            </a:endParaRPr>
          </a:p>
          <a:p>
            <a:r>
              <a:rPr lang="cs-CZ" sz="2400" dirty="0" smtClean="0">
                <a:latin typeface="Century Gothic" pitchFamily="34" charset="0"/>
              </a:rPr>
              <a:t> </a:t>
            </a:r>
            <a:r>
              <a:rPr lang="cs-CZ" sz="2000" dirty="0" smtClean="0">
                <a:latin typeface="Century Gothic" pitchFamily="34" charset="0"/>
              </a:rPr>
              <a:t>(</a:t>
            </a:r>
            <a:r>
              <a:rPr lang="cs-CZ" sz="2000" dirty="0" err="1" smtClean="0">
                <a:latin typeface="Century Gothic" pitchFamily="34" charset="0"/>
              </a:rPr>
              <a:t>Psychodidae</a:t>
            </a:r>
            <a:r>
              <a:rPr lang="cs-CZ" sz="2000" dirty="0" smtClean="0">
                <a:latin typeface="Century Gothic" pitchFamily="34" charset="0"/>
              </a:rPr>
              <a:t>: </a:t>
            </a:r>
            <a:r>
              <a:rPr lang="cs-CZ" sz="2000" i="1" dirty="0" err="1" smtClean="0">
                <a:latin typeface="Century Gothic" pitchFamily="34" charset="0"/>
              </a:rPr>
              <a:t>Phlebotomus</a:t>
            </a:r>
            <a:r>
              <a:rPr lang="cs-CZ" sz="2000" dirty="0" smtClean="0">
                <a:latin typeface="Century Gothic" pitchFamily="34" charset="0"/>
              </a:rPr>
              <a:t> a </a:t>
            </a:r>
            <a:r>
              <a:rPr lang="cs-CZ" sz="2000" i="1" dirty="0" err="1" smtClean="0">
                <a:latin typeface="Century Gothic" pitchFamily="34" charset="0"/>
              </a:rPr>
              <a:t>Lutzomyia</a:t>
            </a:r>
            <a:r>
              <a:rPr lang="cs-CZ" sz="2000" dirty="0" smtClean="0">
                <a:latin typeface="Century Gothic" pitchFamily="34" charset="0"/>
              </a:rPr>
              <a:t>)</a:t>
            </a:r>
          </a:p>
          <a:p>
            <a:endParaRPr lang="cs-CZ" sz="2000" dirty="0" smtClean="0"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Century Gothic" pitchFamily="34" charset="0"/>
              </a:rPr>
              <a:t> projevy trojího typu:</a:t>
            </a:r>
          </a:p>
          <a:p>
            <a:r>
              <a:rPr lang="cs-CZ" sz="2400" dirty="0" smtClean="0">
                <a:latin typeface="Century Gothic" pitchFamily="34" charset="0"/>
              </a:rPr>
              <a:t>  - </a:t>
            </a:r>
            <a:r>
              <a:rPr lang="cs-CZ" sz="2400" b="1" dirty="0" smtClean="0">
                <a:latin typeface="Century Gothic" pitchFamily="34" charset="0"/>
              </a:rPr>
              <a:t>kožní (kutánní) leishmanióza</a:t>
            </a:r>
            <a:r>
              <a:rPr lang="cs-CZ" sz="2400" dirty="0" smtClean="0">
                <a:latin typeface="Century Gothic" pitchFamily="34" charset="0"/>
              </a:rPr>
              <a:t>: dobře léčitelná</a:t>
            </a:r>
          </a:p>
          <a:p>
            <a:r>
              <a:rPr lang="cs-CZ" sz="2400" dirty="0" smtClean="0">
                <a:latin typeface="Century Gothic" pitchFamily="34" charset="0"/>
              </a:rPr>
              <a:t>  - </a:t>
            </a:r>
            <a:r>
              <a:rPr lang="cs-CZ" sz="2400" b="1" dirty="0" smtClean="0">
                <a:latin typeface="Century Gothic" pitchFamily="34" charset="0"/>
              </a:rPr>
              <a:t>útrobní (viscerální) leishmanióza</a:t>
            </a:r>
            <a:r>
              <a:rPr lang="cs-CZ" sz="2400" dirty="0" smtClean="0">
                <a:latin typeface="Century Gothic" pitchFamily="34" charset="0"/>
              </a:rPr>
              <a:t>: bez léčení smrtelná,</a:t>
            </a:r>
          </a:p>
          <a:p>
            <a:r>
              <a:rPr lang="cs-CZ" sz="2400" dirty="0" smtClean="0">
                <a:latin typeface="Century Gothic" pitchFamily="34" charset="0"/>
              </a:rPr>
              <a:t>  napadá slinivku a játra (nemoc kala-</a:t>
            </a:r>
            <a:r>
              <a:rPr lang="cs-CZ" sz="2400" dirty="0" err="1" smtClean="0">
                <a:latin typeface="Century Gothic" pitchFamily="34" charset="0"/>
              </a:rPr>
              <a:t>azar</a:t>
            </a:r>
            <a:r>
              <a:rPr lang="cs-CZ" sz="2400" dirty="0" smtClean="0">
                <a:latin typeface="Century Gothic" pitchFamily="34" charset="0"/>
              </a:rPr>
              <a:t>)</a:t>
            </a:r>
          </a:p>
          <a:p>
            <a:r>
              <a:rPr lang="cs-CZ" sz="2400" dirty="0" smtClean="0">
                <a:latin typeface="Century Gothic" pitchFamily="34" charset="0"/>
              </a:rPr>
              <a:t>  - </a:t>
            </a:r>
            <a:r>
              <a:rPr lang="cs-CZ" sz="2400" b="1" dirty="0" smtClean="0">
                <a:latin typeface="Century Gothic" pitchFamily="34" charset="0"/>
              </a:rPr>
              <a:t>kožně-slizniční (</a:t>
            </a:r>
            <a:r>
              <a:rPr lang="cs-CZ" sz="2400" b="1" dirty="0" err="1" smtClean="0">
                <a:latin typeface="Century Gothic" pitchFamily="34" charset="0"/>
              </a:rPr>
              <a:t>mukokutánní</a:t>
            </a:r>
            <a:r>
              <a:rPr lang="cs-CZ" sz="2400" b="1" dirty="0" smtClean="0">
                <a:latin typeface="Century Gothic" pitchFamily="34" charset="0"/>
              </a:rPr>
              <a:t>)</a:t>
            </a:r>
            <a:r>
              <a:rPr lang="cs-CZ" sz="2400" dirty="0" smtClean="0">
                <a:latin typeface="Century Gothic" pitchFamily="34" charset="0"/>
              </a:rPr>
              <a:t>: autoimunitní odpověď na</a:t>
            </a:r>
          </a:p>
          <a:p>
            <a:r>
              <a:rPr lang="cs-CZ" sz="2400" dirty="0" smtClean="0">
                <a:latin typeface="Century Gothic" pitchFamily="34" charset="0"/>
              </a:rPr>
              <a:t>  napadení buněk imunitního systému – rozpad chrupavek</a:t>
            </a:r>
          </a:p>
          <a:p>
            <a:r>
              <a:rPr lang="cs-CZ" sz="2400" dirty="0" smtClean="0">
                <a:latin typeface="Century Gothic" pitchFamily="34" charset="0"/>
              </a:rPr>
              <a:t>  v obličejové části hlavy – těžké léze</a:t>
            </a:r>
          </a:p>
          <a:p>
            <a:endParaRPr lang="cs-CZ" sz="2400" dirty="0" smtClean="0">
              <a:latin typeface="Century Gothic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Century Gothic" pitchFamily="34" charset="0"/>
              </a:rPr>
              <a:t> veliké množství různých druhů ničivek – tropy a subtropy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Obrázek 3" descr="kala_aza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3900" y="3544888"/>
            <a:ext cx="4427538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ovéPole 4"/>
          <p:cNvSpPr txBox="1">
            <a:spLocks noChangeArrowheads="1"/>
          </p:cNvSpPr>
          <p:nvPr/>
        </p:nvSpPr>
        <p:spPr bwMode="auto">
          <a:xfrm>
            <a:off x="1061439" y="73025"/>
            <a:ext cx="70214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altLang="cs-CZ" sz="2800" dirty="0">
                <a:latin typeface="Century Gothic" pitchFamily="34" charset="0"/>
              </a:rPr>
              <a:t>PROJEVY RŮZNÝCH TYPŮ LEISHMANIÓZY</a:t>
            </a:r>
          </a:p>
        </p:txBody>
      </p:sp>
      <p:pic>
        <p:nvPicPr>
          <p:cNvPr id="73732" name="Obrázek 6" descr="cutaneous_leishmaniasis.jpg"/>
          <p:cNvPicPr>
            <a:picLocks noChangeAspect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4892675" y="654050"/>
            <a:ext cx="377983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Obrázek 7" descr="mucocutaneous_leishmaniasi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636588"/>
            <a:ext cx="4254500" cy="608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4" name="TextovéPole 8"/>
          <p:cNvSpPr txBox="1">
            <a:spLocks noChangeArrowheads="1"/>
          </p:cNvSpPr>
          <p:nvPr/>
        </p:nvSpPr>
        <p:spPr bwMode="auto">
          <a:xfrm>
            <a:off x="123825" y="6434138"/>
            <a:ext cx="25154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1400" b="1">
                <a:solidFill>
                  <a:schemeClr val="bg1"/>
                </a:solidFill>
                <a:latin typeface="Century Gothic" pitchFamily="34" charset="0"/>
              </a:rPr>
              <a:t>mukokutánní leishmanióza</a:t>
            </a:r>
          </a:p>
        </p:txBody>
      </p:sp>
      <p:sp>
        <p:nvSpPr>
          <p:cNvPr id="73735" name="TextovéPole 9"/>
          <p:cNvSpPr txBox="1">
            <a:spLocks noChangeArrowheads="1"/>
          </p:cNvSpPr>
          <p:nvPr/>
        </p:nvSpPr>
        <p:spPr bwMode="auto">
          <a:xfrm>
            <a:off x="4846638" y="3221038"/>
            <a:ext cx="25987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1400">
                <a:latin typeface="Century Gothic" pitchFamily="34" charset="0"/>
              </a:rPr>
              <a:t>kožní (kutánní) leishmanióza</a:t>
            </a:r>
          </a:p>
        </p:txBody>
      </p:sp>
      <p:sp>
        <p:nvSpPr>
          <p:cNvPr id="73736" name="TextovéPole 10"/>
          <p:cNvSpPr txBox="1">
            <a:spLocks noChangeArrowheads="1"/>
          </p:cNvSpPr>
          <p:nvPr/>
        </p:nvSpPr>
        <p:spPr bwMode="auto">
          <a:xfrm>
            <a:off x="5445127" y="6478588"/>
            <a:ext cx="35782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cs-CZ" altLang="cs-CZ" sz="1200">
                <a:latin typeface="Century Gothic" pitchFamily="34" charset="0"/>
              </a:rPr>
              <a:t>viscerální leishmanióza: zvětšení jater a sleziny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6986" y="152019"/>
            <a:ext cx="8743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latin typeface="Century Gothic" pitchFamily="34" charset="0"/>
              </a:rPr>
              <a:t>PŘEHLED (VOLNĚ ŽIJÍCÍCH) JEDNOBUNĚČNÝCH EUKARYOT</a:t>
            </a:r>
            <a:endParaRPr lang="cs-CZ" sz="2400" dirty="0">
              <a:latin typeface="Century Gothic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28776" y="6402088"/>
            <a:ext cx="886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>
                <a:latin typeface="Century Gothic" pitchFamily="34" charset="0"/>
              </a:rPr>
              <a:t>Chcete vědět víc? Zapište si </a:t>
            </a:r>
            <a:r>
              <a:rPr lang="cs-CZ" dirty="0" err="1" smtClean="0">
                <a:latin typeface="Century Gothic" pitchFamily="34" charset="0"/>
              </a:rPr>
              <a:t>NMgr</a:t>
            </a:r>
            <a:r>
              <a:rPr lang="cs-CZ" dirty="0" smtClean="0">
                <a:latin typeface="Century Gothic" pitchFamily="34" charset="0"/>
              </a:rPr>
              <a:t>. Parazitologii (OPNB3B102C, OPNB4B102C)!</a:t>
            </a:r>
            <a:endParaRPr lang="cs-CZ" dirty="0">
              <a:latin typeface="Century Gothic" pitchFamily="34" charset="0"/>
            </a:endParaRPr>
          </a:p>
        </p:txBody>
      </p:sp>
      <p:pic>
        <p:nvPicPr>
          <p:cNvPr id="4" name="Obrázek 2" descr="arcela_dentat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874" y="741394"/>
            <a:ext cx="8592821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Obrázek 1" descr="Strom_zivota_popsany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8547" y="1"/>
            <a:ext cx="72262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élník 1"/>
          <p:cNvSpPr/>
          <p:nvPr/>
        </p:nvSpPr>
        <p:spPr>
          <a:xfrm>
            <a:off x="7786710" y="6544976"/>
            <a:ext cx="360363" cy="217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" name="Elipsa 3"/>
          <p:cNvSpPr/>
          <p:nvPr/>
        </p:nvSpPr>
        <p:spPr>
          <a:xfrm>
            <a:off x="455892" y="1431934"/>
            <a:ext cx="3571900" cy="2571768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noctiluca oce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0"/>
            <a:ext cx="9151938" cy="68548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075" name="TextovéPole 1"/>
          <p:cNvSpPr txBox="1">
            <a:spLocks noChangeArrowheads="1"/>
          </p:cNvSpPr>
          <p:nvPr/>
        </p:nvSpPr>
        <p:spPr bwMode="auto">
          <a:xfrm>
            <a:off x="244776" y="115888"/>
            <a:ext cx="862287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altLang="cs-CZ" sz="6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SAR</a:t>
            </a:r>
            <a:endParaRPr lang="cs-CZ" altLang="cs-CZ" sz="600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  <a:p>
            <a:pPr algn="ctr" eaLnBrk="1" hangingPunct="1">
              <a:defRPr/>
            </a:pPr>
            <a:r>
              <a:rPr lang="cs-CZ" altLang="cs-CZ" sz="3800" dirty="0" err="1">
                <a:solidFill>
                  <a:schemeClr val="bg1"/>
                </a:solidFill>
                <a:latin typeface="Century Gothic" pitchFamily="34" charset="0"/>
              </a:rPr>
              <a:t>Stramenopiles</a:t>
            </a:r>
            <a:r>
              <a:rPr lang="cs-CZ" altLang="cs-CZ" sz="3800" dirty="0">
                <a:solidFill>
                  <a:schemeClr val="bg1"/>
                </a:solidFill>
                <a:latin typeface="Century Gothic" pitchFamily="34" charset="0"/>
              </a:rPr>
              <a:t> – </a:t>
            </a:r>
            <a:r>
              <a:rPr lang="cs-CZ" altLang="cs-CZ" sz="3800" dirty="0" err="1">
                <a:solidFill>
                  <a:schemeClr val="bg1"/>
                </a:solidFill>
                <a:latin typeface="Century Gothic" pitchFamily="34" charset="0"/>
              </a:rPr>
              <a:t>Alveolata</a:t>
            </a:r>
            <a:r>
              <a:rPr lang="cs-CZ" altLang="cs-CZ" sz="3800" dirty="0">
                <a:solidFill>
                  <a:schemeClr val="bg1"/>
                </a:solidFill>
                <a:latin typeface="Century Gothic" pitchFamily="34" charset="0"/>
              </a:rPr>
              <a:t> – </a:t>
            </a:r>
            <a:r>
              <a:rPr lang="cs-CZ" altLang="cs-CZ" sz="3800" dirty="0" err="1">
                <a:solidFill>
                  <a:schemeClr val="bg1"/>
                </a:solidFill>
                <a:latin typeface="Century Gothic" pitchFamily="34" charset="0"/>
              </a:rPr>
              <a:t>Rhizaria</a:t>
            </a:r>
            <a:endParaRPr lang="cs-CZ" altLang="cs-CZ" sz="38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34938" y="44450"/>
            <a:ext cx="8856662" cy="67249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4000" dirty="0" err="1">
                <a:solidFill>
                  <a:srgbClr val="990033"/>
                </a:solidFill>
                <a:latin typeface="Century Gothic" pitchFamily="34" charset="0"/>
              </a:rPr>
              <a:t>Stramenopiles</a:t>
            </a:r>
            <a:r>
              <a:rPr lang="cs-CZ" sz="4000" dirty="0">
                <a:solidFill>
                  <a:srgbClr val="990033"/>
                </a:solidFill>
                <a:latin typeface="Century Gothic" pitchFamily="34" charset="0"/>
              </a:rPr>
              <a:t>-</a:t>
            </a:r>
            <a:r>
              <a:rPr lang="cs-CZ" sz="4000" dirty="0" err="1">
                <a:solidFill>
                  <a:srgbClr val="990033"/>
                </a:solidFill>
                <a:latin typeface="Century Gothic" pitchFamily="34" charset="0"/>
              </a:rPr>
              <a:t>Alveolata</a:t>
            </a:r>
            <a:r>
              <a:rPr lang="cs-CZ" sz="4000" dirty="0">
                <a:solidFill>
                  <a:srgbClr val="990033"/>
                </a:solidFill>
                <a:latin typeface="Century Gothic" pitchFamily="34" charset="0"/>
              </a:rPr>
              <a:t>-</a:t>
            </a:r>
            <a:r>
              <a:rPr lang="cs-CZ" sz="4000" dirty="0" err="1">
                <a:solidFill>
                  <a:srgbClr val="990033"/>
                </a:solidFill>
                <a:latin typeface="Century Gothic" pitchFamily="34" charset="0"/>
              </a:rPr>
              <a:t>Rhizaria</a:t>
            </a:r>
            <a:endParaRPr lang="cs-CZ" sz="4000" dirty="0">
              <a:solidFill>
                <a:srgbClr val="990033"/>
              </a:solidFill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6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veliká skupina spojující množství velmi rozdílných organismů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ovlivňování </a:t>
            </a:r>
            <a:r>
              <a:rPr lang="cs-CZ" sz="2200" b="1" dirty="0">
                <a:latin typeface="Century Gothic" pitchFamily="34" charset="0"/>
              </a:rPr>
              <a:t>globálních ekosystémů</a:t>
            </a:r>
            <a:r>
              <a:rPr lang="cs-CZ" sz="2200" dirty="0">
                <a:latin typeface="Century Gothic" pitchFamily="34" charset="0"/>
              </a:rPr>
              <a:t>: chaluhy, obrněnky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ovlivnění cyklů prvků, déšť nad oceánem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nebezpeční </a:t>
            </a:r>
            <a:r>
              <a:rPr lang="cs-CZ" sz="2200" b="1" dirty="0">
                <a:latin typeface="Century Gothic" pitchFamily="34" charset="0"/>
              </a:rPr>
              <a:t>paraziti</a:t>
            </a:r>
            <a:r>
              <a:rPr lang="cs-CZ" sz="2200" dirty="0">
                <a:latin typeface="Century Gothic" pitchFamily="34" charset="0"/>
              </a:rPr>
              <a:t> a </a:t>
            </a:r>
            <a:r>
              <a:rPr lang="cs-CZ" sz="2200" b="1" dirty="0" err="1">
                <a:latin typeface="Century Gothic" pitchFamily="34" charset="0"/>
              </a:rPr>
              <a:t>patogeni</a:t>
            </a:r>
            <a:endParaRPr lang="cs-CZ" sz="2200" b="1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cs-CZ" sz="8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</a:t>
            </a:r>
            <a:r>
              <a:rPr lang="cs-CZ" sz="2200" b="1" dirty="0">
                <a:solidFill>
                  <a:srgbClr val="CC3300"/>
                </a:solidFill>
                <a:latin typeface="Century Gothic" pitchFamily="34" charset="0"/>
              </a:rPr>
              <a:t>obecné znaky</a:t>
            </a:r>
            <a:r>
              <a:rPr lang="cs-CZ" sz="2200" dirty="0">
                <a:latin typeface="Century Gothic" pitchFamily="34" charset="0"/>
              </a:rPr>
              <a:t>: neplatí pro </a:t>
            </a:r>
            <a:r>
              <a:rPr lang="cs-CZ" sz="2200" dirty="0" smtClean="0">
                <a:latin typeface="Century Gothic" pitchFamily="34" charset="0"/>
              </a:rPr>
              <a:t>všechny!</a:t>
            </a:r>
            <a:endParaRPr lang="cs-CZ" sz="2200" dirty="0">
              <a:latin typeface="Century Gothic" pitchFamily="34" charset="0"/>
            </a:endParaRPr>
          </a:p>
          <a:p>
            <a:pPr eaLnBrk="1" hangingPunct="1">
              <a:defRPr/>
            </a:pPr>
            <a:r>
              <a:rPr lang="cs-CZ" sz="2200" dirty="0">
                <a:latin typeface="Century Gothic" pitchFamily="34" charset="0"/>
              </a:rPr>
              <a:t>  - plastid se </a:t>
            </a:r>
            <a:r>
              <a:rPr lang="cs-CZ" sz="2200" b="1" dirty="0">
                <a:latin typeface="Century Gothic" pitchFamily="34" charset="0"/>
              </a:rPr>
              <a:t>čtyřmi membránami</a:t>
            </a:r>
          </a:p>
          <a:p>
            <a:pPr eaLnBrk="1" hangingPunct="1">
              <a:defRPr/>
            </a:pPr>
            <a:r>
              <a:rPr lang="cs-CZ" sz="2200" dirty="0">
                <a:latin typeface="Century Gothic" pitchFamily="34" charset="0"/>
              </a:rPr>
              <a:t>  - speciální </a:t>
            </a:r>
            <a:r>
              <a:rPr lang="cs-CZ" sz="2200" b="1" dirty="0">
                <a:latin typeface="Century Gothic" pitchFamily="34" charset="0"/>
              </a:rPr>
              <a:t>vlášení</a:t>
            </a:r>
            <a:r>
              <a:rPr lang="cs-CZ" sz="2200" dirty="0">
                <a:latin typeface="Century Gothic" pitchFamily="34" charset="0"/>
              </a:rPr>
              <a:t> na bičíku</a:t>
            </a:r>
          </a:p>
          <a:p>
            <a:pPr eaLnBrk="1" hangingPunct="1">
              <a:defRPr/>
            </a:pPr>
            <a:r>
              <a:rPr lang="cs-CZ" sz="2200" dirty="0">
                <a:latin typeface="Century Gothic" pitchFamily="34" charset="0"/>
              </a:rPr>
              <a:t>  - především molekulární znaky </a:t>
            </a:r>
          </a:p>
          <a:p>
            <a:pPr eaLnBrk="1" hangingPunct="1">
              <a:defRPr/>
            </a:pPr>
            <a:r>
              <a:rPr lang="cs-CZ" sz="1500" dirty="0">
                <a:latin typeface="Century Gothic" pitchFamily="34" charset="0"/>
              </a:rPr>
              <a:t>      (vzácné evoluční události – gen pro GADPH a další)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cs-CZ" sz="8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</a:t>
            </a:r>
            <a:r>
              <a:rPr lang="cs-CZ" sz="2200" b="1" dirty="0">
                <a:solidFill>
                  <a:srgbClr val="CC3300"/>
                </a:solidFill>
                <a:latin typeface="Century Gothic" pitchFamily="34" charset="0"/>
              </a:rPr>
              <a:t>obrovské proměny plastidu</a:t>
            </a:r>
            <a:r>
              <a:rPr lang="cs-CZ" sz="2200" dirty="0">
                <a:latin typeface="Century Gothic" pitchFamily="34" charset="0"/>
              </a:rPr>
              <a:t>:</a:t>
            </a:r>
          </a:p>
          <a:p>
            <a:pPr eaLnBrk="1" hangingPunct="1">
              <a:defRPr/>
            </a:pPr>
            <a:r>
              <a:rPr lang="cs-CZ" sz="2200" dirty="0">
                <a:latin typeface="Century Gothic" pitchFamily="34" charset="0"/>
              </a:rPr>
              <a:t>  - sekundární plastid z </a:t>
            </a:r>
            <a:r>
              <a:rPr lang="cs-CZ" sz="2200" b="1" dirty="0" err="1">
                <a:latin typeface="Century Gothic" pitchFamily="34" charset="0"/>
              </a:rPr>
              <a:t>ruduch</a:t>
            </a:r>
            <a:r>
              <a:rPr lang="cs-CZ" sz="2200" dirty="0">
                <a:latin typeface="Century Gothic" pitchFamily="34" charset="0"/>
              </a:rPr>
              <a:t> (i </a:t>
            </a:r>
            <a:r>
              <a:rPr lang="cs-CZ" sz="2200" dirty="0" err="1">
                <a:latin typeface="Century Gothic" pitchFamily="34" charset="0"/>
              </a:rPr>
              <a:t>nukleomorf</a:t>
            </a:r>
            <a:endParaRPr lang="cs-CZ" sz="2200" dirty="0">
              <a:latin typeface="Century Gothic" pitchFamily="34" charset="0"/>
            </a:endParaRPr>
          </a:p>
          <a:p>
            <a:pPr eaLnBrk="1" hangingPunct="1">
              <a:defRPr/>
            </a:pPr>
            <a:r>
              <a:rPr lang="cs-CZ" sz="2200" dirty="0">
                <a:latin typeface="Century Gothic" pitchFamily="34" charset="0"/>
              </a:rPr>
              <a:t>    </a:t>
            </a:r>
            <a:r>
              <a:rPr lang="cs-CZ" sz="2200" dirty="0" err="1">
                <a:latin typeface="Century Gothic" pitchFamily="34" charset="0"/>
              </a:rPr>
              <a:t>skrytěnek</a:t>
            </a:r>
            <a:r>
              <a:rPr lang="cs-CZ" sz="2200" dirty="0">
                <a:latin typeface="Century Gothic" pitchFamily="34" charset="0"/>
              </a:rPr>
              <a:t> mu odpovídá)</a:t>
            </a:r>
          </a:p>
          <a:p>
            <a:pPr eaLnBrk="1" hangingPunct="1">
              <a:defRPr/>
            </a:pPr>
            <a:r>
              <a:rPr lang="cs-CZ" sz="2200" dirty="0">
                <a:latin typeface="Century Gothic" pitchFamily="34" charset="0"/>
              </a:rPr>
              <a:t>  - </a:t>
            </a:r>
            <a:r>
              <a:rPr lang="cs-CZ" sz="2200" b="1" dirty="0">
                <a:latin typeface="Century Gothic" pitchFamily="34" charset="0"/>
              </a:rPr>
              <a:t>výtrusovci</a:t>
            </a:r>
            <a:r>
              <a:rPr lang="cs-CZ" sz="2200" dirty="0">
                <a:latin typeface="Century Gothic" pitchFamily="34" charset="0"/>
              </a:rPr>
              <a:t>: plastid bez fotosyntetických genů</a:t>
            </a:r>
          </a:p>
          <a:p>
            <a:pPr eaLnBrk="1" hangingPunct="1">
              <a:defRPr/>
            </a:pPr>
            <a:r>
              <a:rPr lang="cs-CZ" sz="2200" dirty="0">
                <a:latin typeface="Century Gothic" pitchFamily="34" charset="0"/>
              </a:rPr>
              <a:t>  - množství zástupců </a:t>
            </a:r>
            <a:r>
              <a:rPr lang="cs-CZ" sz="2200" dirty="0" smtClean="0">
                <a:latin typeface="Century Gothic" pitchFamily="34" charset="0"/>
              </a:rPr>
              <a:t>plastid</a:t>
            </a:r>
            <a:r>
              <a:rPr lang="cs-CZ" sz="2200" b="1" dirty="0" smtClean="0">
                <a:latin typeface="Century Gothic" pitchFamily="34" charset="0"/>
              </a:rPr>
              <a:t> </a:t>
            </a:r>
            <a:r>
              <a:rPr lang="cs-CZ" sz="2200" b="1" dirty="0">
                <a:latin typeface="Century Gothic" pitchFamily="34" charset="0"/>
              </a:rPr>
              <a:t>nemá </a:t>
            </a:r>
            <a:r>
              <a:rPr lang="cs-CZ" sz="1600" dirty="0">
                <a:latin typeface="Century Gothic" pitchFamily="34" charset="0"/>
              </a:rPr>
              <a:t>(a nikdy neměli)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cs-CZ" sz="8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jak to možná bylo s plastidem: </a:t>
            </a:r>
            <a:r>
              <a:rPr lang="cs-CZ" sz="2000" b="1" dirty="0">
                <a:latin typeface="Century Gothic" pitchFamily="34" charset="0"/>
              </a:rPr>
              <a:t>seriální hypotéza: </a:t>
            </a:r>
            <a:r>
              <a:rPr lang="cs-CZ" sz="2000" dirty="0">
                <a:latin typeface="Century Gothic" pitchFamily="34" charset="0"/>
              </a:rPr>
              <a:t>nejdříve plastid nejspíš </a:t>
            </a:r>
            <a:r>
              <a:rPr lang="cs-CZ" sz="2000" dirty="0" smtClean="0">
                <a:latin typeface="Century Gothic" pitchFamily="34" charset="0"/>
              </a:rPr>
              <a:t> získaly </a:t>
            </a:r>
            <a:r>
              <a:rPr lang="cs-CZ" sz="2000" b="1" dirty="0" err="1">
                <a:latin typeface="Century Gothic" pitchFamily="34" charset="0"/>
              </a:rPr>
              <a:t>skrytěnky</a:t>
            </a:r>
            <a:r>
              <a:rPr lang="cs-CZ" sz="2000" dirty="0">
                <a:latin typeface="Century Gothic" pitchFamily="34" charset="0"/>
              </a:rPr>
              <a:t> z </a:t>
            </a:r>
            <a:r>
              <a:rPr lang="cs-CZ" sz="2000" dirty="0" err="1">
                <a:latin typeface="Century Gothic" pitchFamily="34" charset="0"/>
              </a:rPr>
              <a:t>ruduchy</a:t>
            </a:r>
            <a:r>
              <a:rPr lang="cs-CZ" sz="2000" dirty="0">
                <a:latin typeface="Century Gothic" pitchFamily="34" charset="0"/>
              </a:rPr>
              <a:t> a od </a:t>
            </a:r>
            <a:r>
              <a:rPr lang="cs-CZ" sz="2000" dirty="0" err="1">
                <a:latin typeface="Century Gothic" pitchFamily="34" charset="0"/>
              </a:rPr>
              <a:t>skrytěnek</a:t>
            </a:r>
            <a:r>
              <a:rPr lang="cs-CZ" sz="2000" dirty="0">
                <a:latin typeface="Century Gothic" pitchFamily="34" charset="0"/>
              </a:rPr>
              <a:t> si plastid „půjčila“ </a:t>
            </a:r>
            <a:r>
              <a:rPr lang="cs-CZ" sz="2000" b="1" dirty="0" err="1">
                <a:latin typeface="Century Gothic" pitchFamily="34" charset="0"/>
              </a:rPr>
              <a:t>haptofyta</a:t>
            </a:r>
            <a:r>
              <a:rPr lang="cs-CZ" sz="2000" dirty="0">
                <a:latin typeface="Century Gothic" pitchFamily="34" charset="0"/>
              </a:rPr>
              <a:t>, </a:t>
            </a:r>
            <a:r>
              <a:rPr lang="cs-CZ" sz="2000" dirty="0" smtClean="0">
                <a:latin typeface="Century Gothic" pitchFamily="34" charset="0"/>
              </a:rPr>
              <a:t> od </a:t>
            </a:r>
            <a:r>
              <a:rPr lang="cs-CZ" sz="2000" dirty="0">
                <a:latin typeface="Century Gothic" pitchFamily="34" charset="0"/>
              </a:rPr>
              <a:t>nich </a:t>
            </a:r>
            <a:r>
              <a:rPr lang="cs-CZ" sz="2000" b="1" dirty="0" err="1">
                <a:latin typeface="Century Gothic" pitchFamily="34" charset="0"/>
              </a:rPr>
              <a:t>Stramenopiles</a:t>
            </a:r>
            <a:r>
              <a:rPr lang="cs-CZ" sz="2000" dirty="0">
                <a:latin typeface="Century Gothic" pitchFamily="34" charset="0"/>
              </a:rPr>
              <a:t> a od těch zase </a:t>
            </a:r>
            <a:r>
              <a:rPr lang="cs-CZ" sz="2000" b="1" dirty="0" err="1">
                <a:latin typeface="Century Gothic" pitchFamily="34" charset="0"/>
              </a:rPr>
              <a:t>Alveolata</a:t>
            </a:r>
            <a:endParaRPr lang="cs-CZ" sz="2000" b="1" dirty="0">
              <a:latin typeface="Century Gothic" pitchFamily="34" charset="0"/>
            </a:endParaRPr>
          </a:p>
        </p:txBody>
      </p:sp>
      <p:pic>
        <p:nvPicPr>
          <p:cNvPr id="7171" name="Picture 13" descr="22_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1557338"/>
            <a:ext cx="2592388" cy="16398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7172" name="Picture 15" descr="10%2009%2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3257550"/>
            <a:ext cx="2592388" cy="15192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726497" y="4252976"/>
            <a:ext cx="648000" cy="18403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620713" y="-190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cs-CZ" altLang="cs-CZ" sz="3600" b="1">
              <a:solidFill>
                <a:schemeClr val="tx2"/>
              </a:solidFill>
            </a:endParaRPr>
          </a:p>
        </p:txBody>
      </p:sp>
      <p:grpSp>
        <p:nvGrpSpPr>
          <p:cNvPr id="2" name="Skupina 13"/>
          <p:cNvGrpSpPr>
            <a:grpSpLocks/>
          </p:cNvGrpSpPr>
          <p:nvPr/>
        </p:nvGrpSpPr>
        <p:grpSpPr bwMode="auto">
          <a:xfrm>
            <a:off x="133350" y="144463"/>
            <a:ext cx="8856663" cy="4895850"/>
            <a:chOff x="133982" y="1124744"/>
            <a:chExt cx="8856804" cy="4896544"/>
          </a:xfrm>
        </p:grpSpPr>
        <p:pic>
          <p:nvPicPr>
            <p:cNvPr id="8202" name="Obrázek 5" descr="chromista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3982" y="1124744"/>
              <a:ext cx="8856804" cy="4896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Přímá spojovací čára 7"/>
            <p:cNvCxnSpPr/>
            <p:nvPr/>
          </p:nvCxnSpPr>
          <p:spPr>
            <a:xfrm>
              <a:off x="1389715" y="4481195"/>
              <a:ext cx="720736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ovací čára 8"/>
            <p:cNvCxnSpPr/>
            <p:nvPr/>
          </p:nvCxnSpPr>
          <p:spPr>
            <a:xfrm>
              <a:off x="1877085" y="3658753"/>
              <a:ext cx="863614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ovací čára 9"/>
            <p:cNvCxnSpPr/>
            <p:nvPr/>
          </p:nvCxnSpPr>
          <p:spPr>
            <a:xfrm>
              <a:off x="2974065" y="2969680"/>
              <a:ext cx="971565" cy="0"/>
            </a:xfrm>
            <a:prstGeom prst="line">
              <a:avLst/>
            </a:prstGeom>
            <a:ln w="38100">
              <a:solidFill>
                <a:srgbClr val="99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ovací čára 10"/>
            <p:cNvCxnSpPr/>
            <p:nvPr/>
          </p:nvCxnSpPr>
          <p:spPr>
            <a:xfrm>
              <a:off x="3536049" y="2623556"/>
              <a:ext cx="971565" cy="0"/>
            </a:xfrm>
            <a:prstGeom prst="line">
              <a:avLst/>
            </a:prstGeom>
            <a:ln w="38100">
              <a:solidFill>
                <a:srgbClr val="99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ovací čára 11"/>
            <p:cNvCxnSpPr/>
            <p:nvPr/>
          </p:nvCxnSpPr>
          <p:spPr>
            <a:xfrm>
              <a:off x="4485389" y="2464784"/>
              <a:ext cx="720736" cy="0"/>
            </a:xfrm>
            <a:prstGeom prst="line">
              <a:avLst/>
            </a:prstGeom>
            <a:ln w="38100">
              <a:solidFill>
                <a:srgbClr val="99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96" name="Picture 9" descr="Apicopla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4300538"/>
            <a:ext cx="2417762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ovéPole 15"/>
          <p:cNvSpPr txBox="1"/>
          <p:nvPr/>
        </p:nvSpPr>
        <p:spPr>
          <a:xfrm>
            <a:off x="3059113" y="6308725"/>
            <a:ext cx="15049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dirty="0" err="1">
                <a:latin typeface="+mn-lt"/>
              </a:rPr>
              <a:t>Apicomplexa</a:t>
            </a:r>
            <a:endParaRPr lang="cs-CZ" dirty="0">
              <a:latin typeface="+mn-lt"/>
            </a:endParaRPr>
          </a:p>
        </p:txBody>
      </p:sp>
      <p:pic>
        <p:nvPicPr>
          <p:cNvPr id="8198" name="Picture 11" descr="Dinozoa plasti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4292600"/>
            <a:ext cx="3243262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ovéPole 17"/>
          <p:cNvSpPr txBox="1"/>
          <p:nvPr/>
        </p:nvSpPr>
        <p:spPr>
          <a:xfrm>
            <a:off x="7264400" y="3789363"/>
            <a:ext cx="16287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dirty="0" err="1">
                <a:latin typeface="+mn-lt"/>
              </a:rPr>
              <a:t>Dinoflagellata</a:t>
            </a:r>
            <a:endParaRPr lang="cs-CZ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330" y="260350"/>
            <a:ext cx="8071440" cy="57861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sz="3800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PROBÍRANÍ ZÁSTUPCI SKUPINY SAR</a:t>
            </a:r>
            <a:endParaRPr lang="cs-CZ" sz="3800" dirty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pPr algn="ctr" eaLnBrk="1" hangingPunct="1">
              <a:defRPr/>
            </a:pPr>
            <a:endParaRPr lang="cs-CZ" sz="1000" dirty="0" smtClean="0">
              <a:latin typeface="Century Gothic" pitchFamily="34" charset="0"/>
            </a:endParaRPr>
          </a:p>
          <a:p>
            <a:pPr algn="ctr" eaLnBrk="1" hangingPunct="1">
              <a:defRPr/>
            </a:pPr>
            <a:endParaRPr lang="cs-CZ" sz="1000" dirty="0" smtClean="0">
              <a:latin typeface="Century Gothic" pitchFamily="34" charset="0"/>
            </a:endParaRPr>
          </a:p>
          <a:p>
            <a:pPr algn="ctr" eaLnBrk="1" hangingPunct="1">
              <a:defRPr/>
            </a:pPr>
            <a:endParaRPr lang="cs-CZ" sz="1000" dirty="0" smtClean="0">
              <a:latin typeface="Century Gothic" pitchFamily="34" charset="0"/>
            </a:endParaRPr>
          </a:p>
          <a:p>
            <a:pPr algn="ctr" eaLnBrk="1" hangingPunct="1">
              <a:defRPr/>
            </a:pPr>
            <a:endParaRPr lang="cs-CZ" sz="1000" dirty="0">
              <a:latin typeface="Century Gothic" pitchFamily="34" charset="0"/>
            </a:endParaRPr>
          </a:p>
          <a:p>
            <a:pPr algn="ctr" eaLnBrk="1" hangingPunct="1">
              <a:defRPr/>
            </a:pPr>
            <a:r>
              <a:rPr lang="cs-CZ" sz="3200" dirty="0">
                <a:solidFill>
                  <a:srgbClr val="A50021"/>
                </a:solidFill>
                <a:latin typeface="Century Gothic" pitchFamily="34" charset="0"/>
              </a:rPr>
              <a:t>ALVEOLATA:</a:t>
            </a:r>
          </a:p>
          <a:p>
            <a:pPr algn="ctr" eaLnBrk="1" hangingPunct="1">
              <a:defRPr/>
            </a:pPr>
            <a:r>
              <a:rPr lang="cs-CZ" sz="2600" dirty="0">
                <a:latin typeface="Century Gothic" pitchFamily="34" charset="0"/>
              </a:rPr>
              <a:t>nálevníci (</a:t>
            </a:r>
            <a:r>
              <a:rPr lang="cs-CZ" sz="2600" dirty="0" err="1">
                <a:latin typeface="Century Gothic" pitchFamily="34" charset="0"/>
              </a:rPr>
              <a:t>Ciliophora</a:t>
            </a:r>
            <a:r>
              <a:rPr lang="cs-CZ" sz="2600" dirty="0">
                <a:latin typeface="Century Gothic" pitchFamily="34" charset="0"/>
              </a:rPr>
              <a:t>)</a:t>
            </a:r>
          </a:p>
          <a:p>
            <a:pPr algn="ctr" eaLnBrk="1" hangingPunct="1">
              <a:defRPr/>
            </a:pPr>
            <a:r>
              <a:rPr lang="cs-CZ" sz="2600" dirty="0">
                <a:latin typeface="Century Gothic" pitchFamily="34" charset="0"/>
              </a:rPr>
              <a:t>obrněnky (</a:t>
            </a:r>
            <a:r>
              <a:rPr lang="cs-CZ" sz="2600" dirty="0" err="1">
                <a:latin typeface="Century Gothic" pitchFamily="34" charset="0"/>
              </a:rPr>
              <a:t>Dinoflagellata</a:t>
            </a:r>
            <a:r>
              <a:rPr lang="cs-CZ" sz="2600" dirty="0">
                <a:latin typeface="Century Gothic" pitchFamily="34" charset="0"/>
              </a:rPr>
              <a:t>)</a:t>
            </a:r>
          </a:p>
          <a:p>
            <a:pPr algn="ctr" eaLnBrk="1" hangingPunct="1">
              <a:defRPr/>
            </a:pPr>
            <a:r>
              <a:rPr lang="cs-CZ" sz="2600" dirty="0">
                <a:latin typeface="Century Gothic" pitchFamily="34" charset="0"/>
              </a:rPr>
              <a:t>výtrusovci (</a:t>
            </a:r>
            <a:r>
              <a:rPr lang="cs-CZ" sz="2600" dirty="0" err="1">
                <a:latin typeface="Century Gothic" pitchFamily="34" charset="0"/>
              </a:rPr>
              <a:t>Apicomplexa</a:t>
            </a:r>
            <a:r>
              <a:rPr lang="cs-CZ" sz="2600" dirty="0">
                <a:latin typeface="Century Gothic" pitchFamily="34" charset="0"/>
              </a:rPr>
              <a:t>)</a:t>
            </a:r>
          </a:p>
          <a:p>
            <a:pPr algn="ctr" eaLnBrk="1" hangingPunct="1">
              <a:defRPr/>
            </a:pPr>
            <a:endParaRPr lang="cs-CZ" sz="1000" dirty="0">
              <a:latin typeface="Century Gothic" pitchFamily="34" charset="0"/>
            </a:endParaRPr>
          </a:p>
          <a:p>
            <a:pPr algn="ctr" eaLnBrk="1" hangingPunct="1">
              <a:defRPr/>
            </a:pPr>
            <a:endParaRPr lang="cs-CZ" sz="1000" dirty="0">
              <a:latin typeface="Century Gothic" pitchFamily="34" charset="0"/>
            </a:endParaRPr>
          </a:p>
          <a:p>
            <a:pPr algn="ctr" eaLnBrk="1" hangingPunct="1">
              <a:defRPr/>
            </a:pPr>
            <a:r>
              <a:rPr lang="cs-CZ" sz="3200" dirty="0">
                <a:solidFill>
                  <a:srgbClr val="A50021"/>
                </a:solidFill>
                <a:latin typeface="Century Gothic" pitchFamily="34" charset="0"/>
              </a:rPr>
              <a:t>RHIZARIA:</a:t>
            </a:r>
          </a:p>
          <a:p>
            <a:pPr algn="ctr" eaLnBrk="1" hangingPunct="1">
              <a:defRPr/>
            </a:pPr>
            <a:r>
              <a:rPr lang="cs-CZ" sz="2600" dirty="0" err="1" smtClean="0">
                <a:latin typeface="Century Gothic" pitchFamily="34" charset="0"/>
              </a:rPr>
              <a:t>dírkonošci</a:t>
            </a:r>
            <a:r>
              <a:rPr lang="cs-CZ" sz="2600" dirty="0" smtClean="0">
                <a:latin typeface="Century Gothic" pitchFamily="34" charset="0"/>
              </a:rPr>
              <a:t> </a:t>
            </a:r>
            <a:r>
              <a:rPr lang="cs-CZ" sz="2600" dirty="0">
                <a:latin typeface="Century Gothic" pitchFamily="34" charset="0"/>
              </a:rPr>
              <a:t>(</a:t>
            </a:r>
            <a:r>
              <a:rPr lang="cs-CZ" sz="2600" dirty="0" err="1">
                <a:latin typeface="Century Gothic" pitchFamily="34" charset="0"/>
              </a:rPr>
              <a:t>Foraminifera</a:t>
            </a:r>
            <a:r>
              <a:rPr lang="cs-CZ" sz="2600" dirty="0">
                <a:latin typeface="Century Gothic" pitchFamily="34" charset="0"/>
              </a:rPr>
              <a:t>)</a:t>
            </a:r>
          </a:p>
          <a:p>
            <a:pPr algn="ctr" eaLnBrk="1" hangingPunct="1">
              <a:defRPr/>
            </a:pPr>
            <a:r>
              <a:rPr lang="cs-CZ" sz="2600" dirty="0" err="1">
                <a:latin typeface="Century Gothic" pitchFamily="34" charset="0"/>
              </a:rPr>
              <a:t>mřížovci</a:t>
            </a:r>
            <a:r>
              <a:rPr lang="cs-CZ" sz="2600" dirty="0">
                <a:latin typeface="Century Gothic" pitchFamily="34" charset="0"/>
              </a:rPr>
              <a:t> (</a:t>
            </a:r>
            <a:r>
              <a:rPr lang="cs-CZ" sz="2600" dirty="0" err="1">
                <a:latin typeface="Century Gothic" pitchFamily="34" charset="0"/>
              </a:rPr>
              <a:t>Radiolaria</a:t>
            </a:r>
            <a:r>
              <a:rPr lang="cs-CZ" sz="2600" dirty="0" smtClean="0">
                <a:latin typeface="Century Gothic" pitchFamily="34" charset="0"/>
              </a:rPr>
              <a:t>)</a:t>
            </a:r>
          </a:p>
          <a:p>
            <a:pPr algn="ctr" eaLnBrk="1" hangingPunct="1">
              <a:defRPr/>
            </a:pPr>
            <a:endParaRPr lang="cs-CZ" sz="2600" dirty="0" smtClean="0">
              <a:latin typeface="Century Gothic" pitchFamily="34" charset="0"/>
            </a:endParaRPr>
          </a:p>
          <a:p>
            <a:pPr algn="ctr" eaLnBrk="1" hangingPunct="1">
              <a:defRPr/>
            </a:pPr>
            <a:r>
              <a:rPr lang="cs-CZ" sz="2600" dirty="0" smtClean="0">
                <a:latin typeface="Century Gothic" pitchFamily="34" charset="0"/>
              </a:rPr>
              <a:t>(</a:t>
            </a:r>
            <a:r>
              <a:rPr lang="cs-CZ" sz="2600" dirty="0" err="1" smtClean="0">
                <a:solidFill>
                  <a:srgbClr val="A50021"/>
                </a:solidFill>
                <a:latin typeface="Century Gothic" pitchFamily="34" charset="0"/>
              </a:rPr>
              <a:t>Stramenopiles</a:t>
            </a:r>
            <a:r>
              <a:rPr lang="cs-CZ" sz="2600" dirty="0" smtClean="0">
                <a:latin typeface="Century Gothic" pitchFamily="34" charset="0"/>
              </a:rPr>
              <a:t> vynecháme)</a:t>
            </a:r>
            <a:endParaRPr lang="cs-CZ" sz="2600" dirty="0">
              <a:latin typeface="Century Gothic" pitchFamily="34" charset="0"/>
            </a:endParaRPr>
          </a:p>
          <a:p>
            <a:pPr algn="ctr" eaLnBrk="1" hangingPunct="1">
              <a:defRPr/>
            </a:pPr>
            <a:endParaRPr lang="cs-CZ" sz="2600" dirty="0">
              <a:latin typeface="Century Gothic" pitchFamily="34" charset="0"/>
            </a:endParaRPr>
          </a:p>
        </p:txBody>
      </p:sp>
      <p:pic>
        <p:nvPicPr>
          <p:cNvPr id="3" name="Obrázek 3" descr="paramecium_contractile_vacuol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637099" y="947727"/>
            <a:ext cx="1123733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peridinium-wille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19" y="2530800"/>
            <a:ext cx="1800000" cy="191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radiofig1"/>
          <p:cNvPicPr>
            <a:picLocks noChangeAspect="1" noChangeArrowheads="1"/>
          </p:cNvPicPr>
          <p:nvPr/>
        </p:nvPicPr>
        <p:blipFill>
          <a:blip r:embed="rId4"/>
          <a:srcRect l="1624"/>
          <a:stretch>
            <a:fillRect/>
          </a:stretch>
        </p:blipFill>
        <p:spPr bwMode="auto">
          <a:xfrm rot="5400000">
            <a:off x="6618244" y="3850932"/>
            <a:ext cx="2467295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/>
          <a:srcRect l="50781" t="54157" r="18750" b="10508"/>
          <a:stretch>
            <a:fillRect/>
          </a:stretch>
        </p:blipFill>
        <p:spPr bwMode="auto">
          <a:xfrm>
            <a:off x="285720" y="4558360"/>
            <a:ext cx="1800000" cy="156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7" descr="ruzovi_dirkonosci.jpg"/>
          <p:cNvPicPr>
            <a:picLocks noChangeAspect="1"/>
          </p:cNvPicPr>
          <p:nvPr/>
        </p:nvPicPr>
        <p:blipFill>
          <a:blip r:embed="rId6"/>
          <a:srcRect l="48500" t="38441"/>
          <a:stretch>
            <a:fillRect/>
          </a:stretch>
        </p:blipFill>
        <p:spPr bwMode="auto">
          <a:xfrm>
            <a:off x="6929454" y="1568414"/>
            <a:ext cx="1800000" cy="168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Přímá spojovací šipka 8"/>
          <p:cNvCxnSpPr/>
          <p:nvPr/>
        </p:nvCxnSpPr>
        <p:spPr>
          <a:xfrm rot="10800000">
            <a:off x="1898300" y="2013888"/>
            <a:ext cx="928694" cy="214314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rot="5400000">
            <a:off x="1750199" y="2607463"/>
            <a:ext cx="785818" cy="714380"/>
          </a:xfrm>
          <a:prstGeom prst="straightConnector1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 rot="5400000">
            <a:off x="1142976" y="3857628"/>
            <a:ext cx="2214578" cy="642942"/>
          </a:xfrm>
          <a:prstGeom prst="straightConnector1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rot="5400000" flipH="1" flipV="1">
            <a:off x="6250793" y="3250405"/>
            <a:ext cx="1071570" cy="571504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>
            <a:off x="6215074" y="4572008"/>
            <a:ext cx="1000132" cy="214314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5" descr="chromist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260350"/>
            <a:ext cx="8856663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ipsa 2"/>
          <p:cNvSpPr/>
          <p:nvPr/>
        </p:nvSpPr>
        <p:spPr>
          <a:xfrm>
            <a:off x="2600017" y="692150"/>
            <a:ext cx="2736850" cy="1944688"/>
          </a:xfrm>
          <a:prstGeom prst="ellipse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latin typeface="Century Gothic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04767" y="5661025"/>
            <a:ext cx="411843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sz="5400" dirty="0">
                <a:solidFill>
                  <a:srgbClr val="660066"/>
                </a:solidFill>
                <a:latin typeface="Century Gothic" pitchFamily="34" charset="0"/>
              </a:rPr>
              <a:t>ALVEOLATA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5725" y="55563"/>
            <a:ext cx="8964613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3600" dirty="0">
                <a:solidFill>
                  <a:srgbClr val="990033"/>
                </a:solidFill>
                <a:latin typeface="Century Gothic" pitchFamily="34" charset="0"/>
              </a:rPr>
              <a:t> ALVEOLATA</a:t>
            </a:r>
          </a:p>
          <a:p>
            <a:pPr eaLnBrk="1" hangingPunct="1">
              <a:defRPr/>
            </a:pPr>
            <a:endParaRPr lang="cs-CZ" sz="8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</a:t>
            </a:r>
            <a:r>
              <a:rPr lang="cs-CZ" sz="2200" b="1" dirty="0">
                <a:latin typeface="Century Gothic" pitchFamily="34" charset="0"/>
              </a:rPr>
              <a:t>kortikální alveoly</a:t>
            </a:r>
            <a:r>
              <a:rPr lang="cs-CZ" sz="2200" dirty="0">
                <a:latin typeface="Century Gothic" pitchFamily="34" charset="0"/>
              </a:rPr>
              <a:t>: systém váčků pod </a:t>
            </a:r>
            <a:r>
              <a:rPr lang="cs-CZ" sz="2200" dirty="0" err="1" smtClean="0">
                <a:latin typeface="Century Gothic" pitchFamily="34" charset="0"/>
              </a:rPr>
              <a:t>cytoplasmat</a:t>
            </a:r>
            <a:r>
              <a:rPr lang="cs-CZ" sz="2200" dirty="0" smtClean="0">
                <a:latin typeface="Century Gothic" pitchFamily="34" charset="0"/>
              </a:rPr>
              <a:t>. </a:t>
            </a:r>
            <a:r>
              <a:rPr lang="cs-CZ" sz="2200" dirty="0">
                <a:latin typeface="Century Gothic" pitchFamily="34" charset="0"/>
              </a:rPr>
              <a:t>membránou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na mnoha místech </a:t>
            </a:r>
            <a:r>
              <a:rPr lang="cs-CZ" sz="2200" b="1" dirty="0">
                <a:latin typeface="Century Gothic" pitchFamily="34" charset="0"/>
              </a:rPr>
              <a:t>tři membrány</a:t>
            </a:r>
            <a:r>
              <a:rPr lang="cs-CZ" sz="2200" dirty="0">
                <a:latin typeface="Century Gothic" pitchFamily="34" charset="0"/>
              </a:rPr>
              <a:t> nad </a:t>
            </a:r>
            <a:r>
              <a:rPr lang="cs-CZ" sz="2200" dirty="0" smtClean="0">
                <a:latin typeface="Century Gothic" pitchFamily="34" charset="0"/>
              </a:rPr>
              <a:t>sebou </a:t>
            </a:r>
            <a:r>
              <a:rPr lang="cs-CZ" sz="2000" dirty="0" smtClean="0">
                <a:latin typeface="Century Gothic" pitchFamily="34" charset="0"/>
              </a:rPr>
              <a:t>(váček a CM sama)</a:t>
            </a:r>
            <a:endParaRPr lang="cs-CZ" sz="20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v alveolech mohou být </a:t>
            </a:r>
            <a:r>
              <a:rPr lang="cs-CZ" sz="2200" b="1" dirty="0">
                <a:latin typeface="Century Gothic" pitchFamily="34" charset="0"/>
              </a:rPr>
              <a:t>destičky</a:t>
            </a:r>
          </a:p>
          <a:p>
            <a:pPr eaLnBrk="1" hangingPunct="1">
              <a:defRPr/>
            </a:pPr>
            <a:r>
              <a:rPr lang="cs-CZ" sz="2200" dirty="0">
                <a:latin typeface="Century Gothic" pitchFamily="34" charset="0"/>
              </a:rPr>
              <a:t>  - </a:t>
            </a:r>
            <a:r>
              <a:rPr lang="cs-CZ" sz="2200" b="1" dirty="0">
                <a:latin typeface="Century Gothic" pitchFamily="34" charset="0"/>
              </a:rPr>
              <a:t>celulóza</a:t>
            </a:r>
            <a:r>
              <a:rPr lang="cs-CZ" sz="2200" dirty="0">
                <a:latin typeface="Century Gothic" pitchFamily="34" charset="0"/>
              </a:rPr>
              <a:t>: obrněnky; </a:t>
            </a:r>
            <a:r>
              <a:rPr lang="cs-CZ" sz="2200" b="1" dirty="0">
                <a:latin typeface="Century Gothic" pitchFamily="34" charset="0"/>
              </a:rPr>
              <a:t>proteiny</a:t>
            </a:r>
            <a:r>
              <a:rPr lang="cs-CZ" sz="2200" dirty="0">
                <a:latin typeface="Century Gothic" pitchFamily="34" charset="0"/>
              </a:rPr>
              <a:t>: někteří nálevníci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význam pro stabilitu povrchu </a:t>
            </a:r>
            <a:r>
              <a:rPr lang="cs-CZ" sz="2200" dirty="0" smtClean="0">
                <a:latin typeface="Century Gothic" pitchFamily="34" charset="0"/>
              </a:rPr>
              <a:t>buňky: </a:t>
            </a:r>
            <a:r>
              <a:rPr lang="cs-CZ" sz="2200" dirty="0">
                <a:latin typeface="Century Gothic" pitchFamily="34" charset="0"/>
              </a:rPr>
              <a:t>zajišťují pružnost a pevnost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alveoly nikdy </a:t>
            </a:r>
            <a:r>
              <a:rPr lang="cs-CZ" sz="2200" b="1" dirty="0">
                <a:latin typeface="Century Gothic" pitchFamily="34" charset="0"/>
              </a:rPr>
              <a:t>nejsou celistvé</a:t>
            </a:r>
            <a:r>
              <a:rPr lang="cs-CZ" sz="2200" dirty="0">
                <a:latin typeface="Century Gothic" pitchFamily="34" charset="0"/>
              </a:rPr>
              <a:t> (u </a:t>
            </a:r>
            <a:r>
              <a:rPr lang="cs-CZ" sz="2200" dirty="0" err="1">
                <a:latin typeface="Century Gothic" pitchFamily="34" charset="0"/>
              </a:rPr>
              <a:t>Apicomplexa</a:t>
            </a:r>
            <a:r>
              <a:rPr lang="cs-CZ" sz="2200" dirty="0">
                <a:latin typeface="Century Gothic" pitchFamily="34" charset="0"/>
              </a:rPr>
              <a:t> pouze </a:t>
            </a:r>
            <a:r>
              <a:rPr lang="cs-CZ" sz="2200" b="1" dirty="0" err="1">
                <a:latin typeface="Century Gothic" pitchFamily="34" charset="0"/>
              </a:rPr>
              <a:t>mikropóry</a:t>
            </a:r>
            <a:r>
              <a:rPr lang="cs-CZ" sz="2200" dirty="0">
                <a:latin typeface="Century Gothic" pitchFamily="34" charset="0"/>
              </a:rPr>
              <a:t>)</a:t>
            </a:r>
          </a:p>
        </p:txBody>
      </p:sp>
      <p:pic>
        <p:nvPicPr>
          <p:cNvPr id="12291" name="Picture 3" descr="Image4"/>
          <p:cNvPicPr>
            <a:picLocks noChangeAspect="1" noChangeArrowheads="1"/>
          </p:cNvPicPr>
          <p:nvPr/>
        </p:nvPicPr>
        <p:blipFill>
          <a:blip r:embed="rId2"/>
          <a:srcRect r="7343"/>
          <a:stretch>
            <a:fillRect/>
          </a:stretch>
        </p:blipFill>
        <p:spPr bwMode="auto">
          <a:xfrm>
            <a:off x="165100" y="2836863"/>
            <a:ext cx="4551363" cy="3887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541110" y="2775608"/>
            <a:ext cx="308770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cs-CZ" sz="1400" dirty="0" smtClean="0">
                <a:latin typeface="Century Gothic" pitchFamily="34" charset="0"/>
              </a:rPr>
              <a:t>nálevník </a:t>
            </a:r>
            <a:r>
              <a:rPr lang="cs-CZ" sz="1400" dirty="0" err="1" smtClean="0">
                <a:latin typeface="Century Gothic" pitchFamily="34" charset="0"/>
              </a:rPr>
              <a:t>vejcovka</a:t>
            </a:r>
            <a:r>
              <a:rPr lang="cs-CZ" sz="1400" dirty="0" smtClean="0">
                <a:latin typeface="Century Gothic" pitchFamily="34" charset="0"/>
              </a:rPr>
              <a:t> (</a:t>
            </a:r>
            <a:r>
              <a:rPr lang="cs-CZ" sz="1400" i="1" dirty="0" err="1" smtClean="0">
                <a:latin typeface="Century Gothic" pitchFamily="34" charset="0"/>
              </a:rPr>
              <a:t>Tetrahymena</a:t>
            </a:r>
            <a:r>
              <a:rPr lang="cs-CZ" sz="1400" dirty="0" smtClean="0">
                <a:latin typeface="Century Gothic" pitchFamily="34" charset="0"/>
              </a:rPr>
              <a:t>)</a:t>
            </a:r>
            <a:endParaRPr lang="cs-CZ" sz="1400" dirty="0">
              <a:latin typeface="Century Gothic" pitchFamily="34" charset="0"/>
            </a:endParaRPr>
          </a:p>
        </p:txBody>
      </p:sp>
      <p:pic>
        <p:nvPicPr>
          <p:cNvPr id="12293" name="Picture 4" descr="dinoflagella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0913" y="2841625"/>
            <a:ext cx="2486025" cy="38877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2294" name="Picture 5" descr="apicomplex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7263" y="2852738"/>
            <a:ext cx="1657350" cy="21256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4942838" y="5844244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Century Gothic" pitchFamily="34" charset="0"/>
              </a:rPr>
              <a:t>obrněnka</a:t>
            </a:r>
            <a:endParaRPr lang="cs-CZ" dirty="0">
              <a:latin typeface="Century Gothic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279392" y="5072074"/>
            <a:ext cx="181812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>
                <a:latin typeface="Century Gothic" pitchFamily="34" charset="0"/>
              </a:rPr>
              <a:t>Apikální komplex</a:t>
            </a:r>
          </a:p>
          <a:p>
            <a:pPr algn="ctr"/>
            <a:r>
              <a:rPr lang="cs-CZ" sz="1400" dirty="0" smtClean="0">
                <a:latin typeface="Century Gothic" pitchFamily="34" charset="0"/>
              </a:rPr>
              <a:t>výtrusovců pro</a:t>
            </a:r>
          </a:p>
          <a:p>
            <a:pPr algn="ctr"/>
            <a:r>
              <a:rPr lang="cs-CZ" sz="1400" dirty="0" smtClean="0">
                <a:latin typeface="Century Gothic" pitchFamily="34" charset="0"/>
              </a:rPr>
              <a:t>vstup do buňky</a:t>
            </a:r>
          </a:p>
          <a:p>
            <a:pPr algn="ctr"/>
            <a:r>
              <a:rPr lang="cs-CZ" sz="1400" dirty="0" smtClean="0">
                <a:latin typeface="Century Gothic" pitchFamily="34" charset="0"/>
              </a:rPr>
              <a:t>hostitele – pod CM</a:t>
            </a:r>
          </a:p>
          <a:p>
            <a:pPr algn="ctr"/>
            <a:r>
              <a:rPr lang="cs-CZ" sz="1400" dirty="0" smtClean="0">
                <a:latin typeface="Century Gothic" pitchFamily="34" charset="0"/>
              </a:rPr>
              <a:t>patrné kortikální</a:t>
            </a:r>
          </a:p>
          <a:p>
            <a:pPr algn="ctr"/>
            <a:r>
              <a:rPr lang="cs-CZ" sz="1400" dirty="0" smtClean="0">
                <a:latin typeface="Century Gothic" pitchFamily="34" charset="0"/>
              </a:rPr>
              <a:t>alveoly,</a:t>
            </a:r>
          </a:p>
          <a:p>
            <a:pPr algn="ctr"/>
            <a:r>
              <a:rPr lang="cs-CZ" sz="1400" dirty="0" smtClean="0">
                <a:latin typeface="Century Gothic" pitchFamily="34" charset="0"/>
              </a:rPr>
              <a:t>MP – </a:t>
            </a:r>
            <a:r>
              <a:rPr lang="cs-CZ" sz="1400" dirty="0" err="1" smtClean="0">
                <a:latin typeface="Century Gothic" pitchFamily="34" charset="0"/>
              </a:rPr>
              <a:t>mikropór</a:t>
            </a:r>
            <a:endParaRPr lang="cs-CZ" sz="14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1" descr="parameciu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26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870872" y="6264275"/>
            <a:ext cx="7391768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sz="3000" dirty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trepka velká (</a:t>
            </a:r>
            <a:r>
              <a:rPr lang="cs-CZ" sz="3000" i="1" dirty="0" err="1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Paramecium</a:t>
            </a:r>
            <a:r>
              <a:rPr lang="cs-CZ" sz="3000" i="1" dirty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 </a:t>
            </a:r>
            <a:r>
              <a:rPr lang="cs-CZ" sz="3000" i="1" dirty="0" err="1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caudatum</a:t>
            </a:r>
            <a:r>
              <a:rPr lang="cs-CZ" sz="3000" dirty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>
            <a:grpSpLocks/>
          </p:cNvGrpSpPr>
          <p:nvPr/>
        </p:nvGrpSpPr>
        <p:grpSpPr bwMode="auto">
          <a:xfrm>
            <a:off x="34925" y="2725738"/>
            <a:ext cx="7200900" cy="4076700"/>
            <a:chOff x="466725" y="693738"/>
            <a:chExt cx="8208963" cy="4392612"/>
          </a:xfrm>
        </p:grpSpPr>
        <p:sp>
          <p:nvSpPr>
            <p:cNvPr id="14341" name="Rectangle 6"/>
            <p:cNvSpPr>
              <a:spLocks noChangeArrowheads="1"/>
            </p:cNvSpPr>
            <p:nvPr/>
          </p:nvSpPr>
          <p:spPr bwMode="auto">
            <a:xfrm>
              <a:off x="466725" y="693738"/>
              <a:ext cx="8208963" cy="439261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cs-CZ" altLang="cs-CZ">
                <a:latin typeface="Century Gothic" pitchFamily="34" charset="0"/>
                <a:cs typeface="Arial" charset="0"/>
              </a:endParaRPr>
            </a:p>
          </p:txBody>
        </p:sp>
        <p:pic>
          <p:nvPicPr>
            <p:cNvPr id="14342" name="Picture 5" descr="cortex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9750" y="765175"/>
              <a:ext cx="8066088" cy="4235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3" name="Text Box 7"/>
            <p:cNvSpPr txBox="1">
              <a:spLocks noChangeArrowheads="1"/>
            </p:cNvSpPr>
            <p:nvPr/>
          </p:nvSpPr>
          <p:spPr bwMode="auto">
            <a:xfrm>
              <a:off x="946001" y="4668064"/>
              <a:ext cx="1994069" cy="298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cs-CZ" altLang="cs-CZ" sz="1200">
                  <a:latin typeface="Century Gothic" pitchFamily="34" charset="0"/>
                  <a:cs typeface="Arial" charset="0"/>
                </a:rPr>
                <a:t>kinetodesmální fibrila</a:t>
              </a:r>
            </a:p>
          </p:txBody>
        </p:sp>
        <p:sp>
          <p:nvSpPr>
            <p:cNvPr id="14344" name="Text Box 8"/>
            <p:cNvSpPr txBox="1">
              <a:spLocks noChangeArrowheads="1"/>
            </p:cNvSpPr>
            <p:nvPr/>
          </p:nvSpPr>
          <p:spPr bwMode="auto">
            <a:xfrm>
              <a:off x="485837" y="1352381"/>
              <a:ext cx="1268588" cy="530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cs-CZ" altLang="cs-CZ" sz="1300">
                  <a:latin typeface="Century Gothic" pitchFamily="34" charset="0"/>
                  <a:cs typeface="Arial" charset="0"/>
                </a:rPr>
                <a:t>postciliární</a:t>
              </a:r>
            </a:p>
            <a:p>
              <a:pPr eaLnBrk="1" hangingPunct="1"/>
              <a:r>
                <a:rPr lang="cs-CZ" altLang="cs-CZ" sz="1300">
                  <a:latin typeface="Century Gothic" pitchFamily="34" charset="0"/>
                  <a:cs typeface="Arial" charset="0"/>
                </a:rPr>
                <a:t>mikrotubuly</a:t>
              </a:r>
            </a:p>
          </p:txBody>
        </p:sp>
        <p:sp>
          <p:nvSpPr>
            <p:cNvPr id="14345" name="Line 9"/>
            <p:cNvSpPr>
              <a:spLocks noChangeShapeType="1"/>
            </p:cNvSpPr>
            <p:nvPr/>
          </p:nvSpPr>
          <p:spPr bwMode="auto">
            <a:xfrm>
              <a:off x="1115616" y="1844824"/>
              <a:ext cx="216297" cy="14567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>
                <a:latin typeface="Century Gothic" pitchFamily="34" charset="0"/>
              </a:endParaRPr>
            </a:p>
          </p:txBody>
        </p:sp>
        <p:sp>
          <p:nvSpPr>
            <p:cNvPr id="14346" name="Line 10"/>
            <p:cNvSpPr>
              <a:spLocks noChangeShapeType="1"/>
            </p:cNvSpPr>
            <p:nvPr/>
          </p:nvSpPr>
          <p:spPr bwMode="auto">
            <a:xfrm flipV="1">
              <a:off x="2484288" y="4509120"/>
              <a:ext cx="215503" cy="21597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>
                <a:latin typeface="Century Gothic" pitchFamily="34" charset="0"/>
              </a:endParaRPr>
            </a:p>
          </p:txBody>
        </p:sp>
        <p:sp>
          <p:nvSpPr>
            <p:cNvPr id="14347" name="Text Box 11"/>
            <p:cNvSpPr txBox="1">
              <a:spLocks noChangeArrowheads="1"/>
            </p:cNvSpPr>
            <p:nvPr/>
          </p:nvSpPr>
          <p:spPr bwMode="auto">
            <a:xfrm>
              <a:off x="4572000" y="4365104"/>
              <a:ext cx="2280973" cy="315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cs-CZ" altLang="cs-CZ" sz="1300">
                  <a:latin typeface="Century Gothic" pitchFamily="34" charset="0"/>
                  <a:cs typeface="Arial" charset="0"/>
                </a:rPr>
                <a:t>transverzní mikrotubuly</a:t>
              </a:r>
            </a:p>
          </p:txBody>
        </p:sp>
        <p:sp>
          <p:nvSpPr>
            <p:cNvPr id="14348" name="Line 12"/>
            <p:cNvSpPr>
              <a:spLocks noChangeShapeType="1"/>
            </p:cNvSpPr>
            <p:nvPr/>
          </p:nvSpPr>
          <p:spPr bwMode="auto">
            <a:xfrm flipH="1" flipV="1">
              <a:off x="2843213" y="3644900"/>
              <a:ext cx="1728787" cy="8642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>
                <a:latin typeface="Century Gothic" pitchFamily="34" charset="0"/>
              </a:endParaRPr>
            </a:p>
          </p:txBody>
        </p:sp>
        <p:sp>
          <p:nvSpPr>
            <p:cNvPr id="14349" name="Text Box 17"/>
            <p:cNvSpPr txBox="1">
              <a:spLocks noChangeArrowheads="1"/>
            </p:cNvSpPr>
            <p:nvPr/>
          </p:nvSpPr>
          <p:spPr bwMode="auto">
            <a:xfrm>
              <a:off x="4432934" y="1454930"/>
              <a:ext cx="959755" cy="315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cs-CZ" altLang="cs-CZ" sz="1300">
                  <a:latin typeface="Century Gothic" pitchFamily="34" charset="0"/>
                  <a:cs typeface="Arial" charset="0"/>
                </a:rPr>
                <a:t>alveolus</a:t>
              </a:r>
            </a:p>
          </p:txBody>
        </p:sp>
        <p:sp>
          <p:nvSpPr>
            <p:cNvPr id="14350" name="Line 18"/>
            <p:cNvSpPr>
              <a:spLocks noChangeShapeType="1"/>
            </p:cNvSpPr>
            <p:nvPr/>
          </p:nvSpPr>
          <p:spPr bwMode="auto">
            <a:xfrm>
              <a:off x="5292725" y="1628800"/>
              <a:ext cx="792163" cy="100806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>
                <a:latin typeface="Century Gothic" pitchFamily="34" charset="0"/>
              </a:endParaRPr>
            </a:p>
          </p:txBody>
        </p:sp>
        <p:sp>
          <p:nvSpPr>
            <p:cNvPr id="14351" name="Text Box 19"/>
            <p:cNvSpPr txBox="1">
              <a:spLocks noChangeArrowheads="1"/>
            </p:cNvSpPr>
            <p:nvPr/>
          </p:nvSpPr>
          <p:spPr bwMode="auto">
            <a:xfrm>
              <a:off x="6684856" y="4005064"/>
              <a:ext cx="1182699" cy="315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cs-CZ" altLang="cs-CZ" sz="1300">
                  <a:latin typeface="Century Gothic" pitchFamily="34" charset="0"/>
                  <a:cs typeface="Arial" charset="0"/>
                </a:rPr>
                <a:t>epiplasma</a:t>
              </a:r>
            </a:p>
          </p:txBody>
        </p:sp>
        <p:sp>
          <p:nvSpPr>
            <p:cNvPr id="14352" name="Line 20"/>
            <p:cNvSpPr>
              <a:spLocks noChangeShapeType="1"/>
            </p:cNvSpPr>
            <p:nvPr/>
          </p:nvSpPr>
          <p:spPr bwMode="auto">
            <a:xfrm flipV="1">
              <a:off x="7308304" y="2924174"/>
              <a:ext cx="792709" cy="108088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>
                <a:latin typeface="Century Gothic" pitchFamily="34" charset="0"/>
              </a:endParaRPr>
            </a:p>
          </p:txBody>
        </p:sp>
        <p:sp>
          <p:nvSpPr>
            <p:cNvPr id="14353" name="Text Box 21"/>
            <p:cNvSpPr txBox="1">
              <a:spLocks noChangeArrowheads="1"/>
            </p:cNvSpPr>
            <p:nvPr/>
          </p:nvSpPr>
          <p:spPr bwMode="auto">
            <a:xfrm>
              <a:off x="2549576" y="1579991"/>
              <a:ext cx="1038335" cy="315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cs-CZ" altLang="cs-CZ" sz="1300">
                  <a:latin typeface="Century Gothic" pitchFamily="34" charset="0"/>
                  <a:cs typeface="Arial" charset="0"/>
                </a:rPr>
                <a:t>extrusom</a:t>
              </a:r>
            </a:p>
          </p:txBody>
        </p:sp>
        <p:sp>
          <p:nvSpPr>
            <p:cNvPr id="14354" name="Line 23"/>
            <p:cNvSpPr>
              <a:spLocks noChangeShapeType="1"/>
            </p:cNvSpPr>
            <p:nvPr/>
          </p:nvSpPr>
          <p:spPr bwMode="auto">
            <a:xfrm>
              <a:off x="3492500" y="1773238"/>
              <a:ext cx="1263650" cy="54927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>
                <a:latin typeface="Century Gothic" pitchFamily="34" charset="0"/>
              </a:endParaRPr>
            </a:p>
          </p:txBody>
        </p:sp>
      </p:grpSp>
      <p:pic>
        <p:nvPicPr>
          <p:cNvPr id="14340" name="Obrázek 17" descr="trepka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6142037" y="3867151"/>
            <a:ext cx="406717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179388" y="84138"/>
            <a:ext cx="8785225" cy="32316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3600" dirty="0">
                <a:solidFill>
                  <a:srgbClr val="CC3300"/>
                </a:solidFill>
                <a:latin typeface="Century Gothic" pitchFamily="34" charset="0"/>
              </a:rPr>
              <a:t>NÁLEVNÍCI (CILIATA/INFUSORIA)</a:t>
            </a:r>
          </a:p>
          <a:p>
            <a:pPr eaLnBrk="1" hangingPunct="1">
              <a:defRPr/>
            </a:pPr>
            <a:endParaRPr lang="cs-CZ" sz="8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</a:t>
            </a:r>
            <a:r>
              <a:rPr lang="cs-CZ" sz="2000" dirty="0" err="1">
                <a:latin typeface="Century Gothic" pitchFamily="34" charset="0"/>
              </a:rPr>
              <a:t>vícejadernost</a:t>
            </a:r>
            <a:r>
              <a:rPr lang="cs-CZ" sz="2000" dirty="0">
                <a:latin typeface="Century Gothic" pitchFamily="34" charset="0"/>
              </a:rPr>
              <a:t> s funkčně rozlišenými </a:t>
            </a:r>
            <a:r>
              <a:rPr lang="cs-CZ" sz="2000" dirty="0" smtClean="0">
                <a:latin typeface="Century Gothic" pitchFamily="34" charset="0"/>
              </a:rPr>
              <a:t>jádry:</a:t>
            </a:r>
            <a:endParaRPr lang="cs-CZ" sz="2000" dirty="0">
              <a:latin typeface="Century Gothic" pitchFamily="34" charset="0"/>
            </a:endParaRPr>
          </a:p>
          <a:p>
            <a:pPr eaLnBrk="1" hangingPunct="1">
              <a:defRPr/>
            </a:pPr>
            <a:r>
              <a:rPr lang="cs-CZ" sz="2000" dirty="0">
                <a:latin typeface="Century Gothic" pitchFamily="34" charset="0"/>
              </a:rPr>
              <a:t>  - generativní </a:t>
            </a:r>
            <a:r>
              <a:rPr lang="cs-CZ" sz="2000" b="1" dirty="0">
                <a:latin typeface="Century Gothic" pitchFamily="34" charset="0"/>
              </a:rPr>
              <a:t>mikronukleus </a:t>
            </a:r>
            <a:r>
              <a:rPr lang="cs-CZ" sz="2000" dirty="0">
                <a:latin typeface="Century Gothic" pitchFamily="34" charset="0"/>
              </a:rPr>
              <a:t>– diploidní</a:t>
            </a:r>
          </a:p>
          <a:p>
            <a:pPr eaLnBrk="1" hangingPunct="1">
              <a:defRPr/>
            </a:pPr>
            <a:r>
              <a:rPr lang="cs-CZ" sz="2000" dirty="0">
                <a:latin typeface="Century Gothic" pitchFamily="34" charset="0"/>
              </a:rPr>
              <a:t>  - vegetativní </a:t>
            </a:r>
            <a:r>
              <a:rPr lang="cs-CZ" sz="2000" b="1" dirty="0">
                <a:latin typeface="Century Gothic" pitchFamily="34" charset="0"/>
              </a:rPr>
              <a:t>makronukleus </a:t>
            </a:r>
            <a:r>
              <a:rPr lang="cs-CZ" sz="2000" dirty="0">
                <a:latin typeface="Century Gothic" pitchFamily="34" charset="0"/>
              </a:rPr>
              <a:t>– aneuploidní nebo polyploidní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specifický způsob pohlavního rozmnožování: </a:t>
            </a:r>
            <a:r>
              <a:rPr lang="cs-CZ" sz="2000" b="1" dirty="0">
                <a:latin typeface="Century Gothic" pitchFamily="34" charset="0"/>
              </a:rPr>
              <a:t>konjugace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charakteristické nepohlavní rozmnožování: </a:t>
            </a:r>
            <a:r>
              <a:rPr lang="cs-CZ" sz="2000" b="1" dirty="0">
                <a:latin typeface="Century Gothic" pitchFamily="34" charset="0"/>
              </a:rPr>
              <a:t>příčné dělení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stavba </a:t>
            </a:r>
            <a:r>
              <a:rPr lang="cs-CZ" sz="2000" b="1" dirty="0" err="1">
                <a:latin typeface="Century Gothic" pitchFamily="34" charset="0"/>
              </a:rPr>
              <a:t>kortexu</a:t>
            </a:r>
            <a:r>
              <a:rPr lang="cs-CZ" sz="2000" dirty="0">
                <a:latin typeface="Century Gothic" pitchFamily="34" charset="0"/>
              </a:rPr>
              <a:t>: povrch </a:t>
            </a:r>
            <a:r>
              <a:rPr lang="cs-CZ" sz="2000" dirty="0" smtClean="0">
                <a:latin typeface="Century Gothic" pitchFamily="34" charset="0"/>
              </a:rPr>
              <a:t>je </a:t>
            </a:r>
            <a:r>
              <a:rPr lang="cs-CZ" sz="2000" dirty="0">
                <a:latin typeface="Century Gothic" pitchFamily="34" charset="0"/>
              </a:rPr>
              <a:t>složitý; orální a somatická </a:t>
            </a:r>
            <a:r>
              <a:rPr lang="cs-CZ" sz="2000" b="1" dirty="0" err="1">
                <a:latin typeface="Century Gothic" pitchFamily="34" charset="0"/>
              </a:rPr>
              <a:t>ciliatura</a:t>
            </a:r>
            <a:endParaRPr lang="cs-CZ" sz="2000" b="1" dirty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2000" dirty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20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28299" y="119063"/>
            <a:ext cx="8472191" cy="3477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600" dirty="0">
                <a:solidFill>
                  <a:schemeClr val="accent5">
                    <a:lumMod val="25000"/>
                  </a:schemeClr>
                </a:solidFill>
                <a:latin typeface="Century Gothic" pitchFamily="34" charset="0"/>
              </a:rPr>
              <a:t>JÁDRA NÁLEVNÍKŮ</a:t>
            </a:r>
          </a:p>
          <a:p>
            <a:pPr eaLnBrk="1" hangingPunct="1">
              <a:defRPr/>
            </a:pPr>
            <a:endParaRPr lang="cs-CZ" sz="8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jaderný dualismus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</a:t>
            </a:r>
            <a:r>
              <a:rPr lang="cs-CZ" sz="2200" b="1" dirty="0">
                <a:latin typeface="Century Gothic" pitchFamily="34" charset="0"/>
              </a:rPr>
              <a:t>mikronukleus</a:t>
            </a:r>
            <a:r>
              <a:rPr lang="cs-CZ" sz="2200" dirty="0">
                <a:latin typeface="Century Gothic" pitchFamily="34" charset="0"/>
              </a:rPr>
              <a:t>: generativní </a:t>
            </a:r>
            <a:r>
              <a:rPr lang="cs-CZ" sz="2200" dirty="0" smtClean="0">
                <a:latin typeface="Century Gothic" pitchFamily="34" charset="0"/>
              </a:rPr>
              <a:t>2n </a:t>
            </a:r>
            <a:r>
              <a:rPr lang="cs-CZ" sz="2200" dirty="0">
                <a:latin typeface="Century Gothic" pitchFamily="34" charset="0"/>
              </a:rPr>
              <a:t>jádro, transkripčně téměř tiché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</a:t>
            </a:r>
            <a:r>
              <a:rPr lang="cs-CZ" sz="2200" b="1" dirty="0">
                <a:latin typeface="Century Gothic" pitchFamily="34" charset="0"/>
              </a:rPr>
              <a:t>makronukleus</a:t>
            </a:r>
            <a:r>
              <a:rPr lang="cs-CZ" sz="2200" dirty="0">
                <a:latin typeface="Century Gothic" pitchFamily="34" charset="0"/>
              </a:rPr>
              <a:t>: vegetativní, transkripčně velmi aktivní jádro</a:t>
            </a:r>
          </a:p>
          <a:p>
            <a:pPr eaLnBrk="1" hangingPunct="1">
              <a:defRPr/>
            </a:pPr>
            <a:r>
              <a:rPr lang="cs-CZ" sz="2200" dirty="0">
                <a:latin typeface="Century Gothic" pitchFamily="34" charset="0"/>
              </a:rPr>
              <a:t>  - některé úseky DNA velmi zmnožené (</a:t>
            </a:r>
            <a:r>
              <a:rPr lang="cs-CZ" sz="2200" i="1" dirty="0" err="1">
                <a:latin typeface="Century Gothic" pitchFamily="34" charset="0"/>
              </a:rPr>
              <a:t>multiploidie</a:t>
            </a:r>
            <a:r>
              <a:rPr lang="cs-CZ" sz="2200" dirty="0">
                <a:latin typeface="Century Gothic" pitchFamily="34" charset="0"/>
              </a:rPr>
              <a:t>)</a:t>
            </a:r>
          </a:p>
          <a:p>
            <a:pPr eaLnBrk="1" hangingPunct="1">
              <a:defRPr/>
            </a:pPr>
            <a:r>
              <a:rPr lang="cs-CZ" sz="2200" dirty="0">
                <a:latin typeface="Century Gothic" pitchFamily="34" charset="0"/>
              </a:rPr>
              <a:t>  - některé úseky zcela eliminovány (</a:t>
            </a:r>
            <a:r>
              <a:rPr lang="cs-CZ" sz="2200" i="1" dirty="0">
                <a:latin typeface="Century Gothic" pitchFamily="34" charset="0"/>
              </a:rPr>
              <a:t>aneuploidie</a:t>
            </a:r>
            <a:r>
              <a:rPr lang="cs-CZ" sz="2200" dirty="0">
                <a:latin typeface="Century Gothic" pitchFamily="34" charset="0"/>
              </a:rPr>
              <a:t>)</a:t>
            </a:r>
          </a:p>
          <a:p>
            <a:pPr eaLnBrk="1" hangingPunct="1">
              <a:defRPr/>
            </a:pPr>
            <a:r>
              <a:rPr lang="cs-CZ" sz="2200" dirty="0">
                <a:latin typeface="Century Gothic" pitchFamily="34" charset="0"/>
              </a:rPr>
              <a:t>  - u různých nálevníků různá architektura chromozomů</a:t>
            </a:r>
          </a:p>
          <a:p>
            <a:pPr eaLnBrk="1" hangingPunct="1">
              <a:defRPr/>
            </a:pPr>
            <a:r>
              <a:rPr lang="cs-CZ" sz="2200" dirty="0">
                <a:latin typeface="Century Gothic" pitchFamily="34" charset="0"/>
              </a:rPr>
              <a:t>  - zvláštní způsob dělení: </a:t>
            </a:r>
            <a:r>
              <a:rPr lang="cs-CZ" sz="2200" b="1" dirty="0">
                <a:latin typeface="Century Gothic" pitchFamily="34" charset="0"/>
              </a:rPr>
              <a:t>amitóza</a:t>
            </a:r>
            <a:r>
              <a:rPr lang="cs-CZ" sz="2200" dirty="0">
                <a:latin typeface="Century Gothic" pitchFamily="34" charset="0"/>
              </a:rPr>
              <a:t> → postupná degenerace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pro obnovení je nezbytná </a:t>
            </a:r>
            <a:r>
              <a:rPr lang="cs-CZ" sz="2200" b="1" dirty="0">
                <a:latin typeface="Century Gothic" pitchFamily="34" charset="0"/>
              </a:rPr>
              <a:t>konjugace</a:t>
            </a:r>
            <a:r>
              <a:rPr lang="cs-CZ" sz="2200" dirty="0">
                <a:latin typeface="Century Gothic" pitchFamily="34" charset="0"/>
              </a:rPr>
              <a:t> </a:t>
            </a:r>
            <a:endParaRPr lang="cs-CZ" dirty="0">
              <a:latin typeface="Century Gothic" pitchFamily="34" charset="0"/>
            </a:endParaRPr>
          </a:p>
        </p:txBody>
      </p:sp>
      <p:pic>
        <p:nvPicPr>
          <p:cNvPr id="19459" name="Picture 5" descr="Fig2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" y="3644900"/>
            <a:ext cx="3025775" cy="30956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1935652" y="6464300"/>
            <a:ext cx="12298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cs-CZ" altLang="cs-CZ" sz="1200" i="1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Eudiplodinium</a:t>
            </a:r>
          </a:p>
        </p:txBody>
      </p:sp>
      <p:pic>
        <p:nvPicPr>
          <p:cNvPr id="19461" name="Picture 3" descr="paraconj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6750" y="3641725"/>
            <a:ext cx="2486025" cy="30972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9462" name="Obrázek 8" descr="stentor_jadr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51513" y="3641725"/>
            <a:ext cx="326390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7292975" y="3629025"/>
            <a:ext cx="16129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cs-CZ" sz="1200" b="1" dirty="0">
                <a:latin typeface="Century Gothic" pitchFamily="34" charset="0"/>
              </a:rPr>
              <a:t>makronukleus rodu</a:t>
            </a:r>
          </a:p>
          <a:p>
            <a:pPr algn="r" eaLnBrk="1" hangingPunct="1">
              <a:defRPr/>
            </a:pPr>
            <a:r>
              <a:rPr lang="cs-CZ" sz="1200" b="1" i="1" dirty="0">
                <a:latin typeface="Century Gothic" pitchFamily="34" charset="0"/>
              </a:rPr>
              <a:t>Stentor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148013" y="3630613"/>
            <a:ext cx="99097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latin typeface="Century Gothic" pitchFamily="34" charset="0"/>
              </a:rPr>
              <a:t>konjugace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Obrázek 1" descr="Strom_zivota_popsany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8547" y="1"/>
            <a:ext cx="72262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élník 1"/>
          <p:cNvSpPr/>
          <p:nvPr/>
        </p:nvSpPr>
        <p:spPr>
          <a:xfrm>
            <a:off x="7786710" y="6544976"/>
            <a:ext cx="360363" cy="217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" name="Elipsa 5"/>
          <p:cNvSpPr/>
          <p:nvPr/>
        </p:nvSpPr>
        <p:spPr>
          <a:xfrm>
            <a:off x="4429124" y="1054700"/>
            <a:ext cx="3929058" cy="2357454"/>
          </a:xfrm>
          <a:prstGeom prst="ellipse">
            <a:avLst/>
          </a:prstGeom>
          <a:noFill/>
          <a:ln w="381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ovéPole 1"/>
          <p:cNvSpPr txBox="1">
            <a:spLocks noChangeArrowheads="1"/>
          </p:cNvSpPr>
          <p:nvPr/>
        </p:nvSpPr>
        <p:spPr bwMode="auto">
          <a:xfrm>
            <a:off x="127000" y="93663"/>
            <a:ext cx="8820150" cy="287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latin typeface="Century Gothic" pitchFamily="34" charset="0"/>
              </a:rPr>
              <a:t>  ENDOMEMBRÁNOVÝ SYSTÉM:</a:t>
            </a:r>
          </a:p>
          <a:p>
            <a:pPr eaLnBrk="1" hangingPunct="1">
              <a:defRPr/>
            </a:pPr>
            <a:r>
              <a:rPr lang="cs-CZ" sz="3600" dirty="0">
                <a:solidFill>
                  <a:schemeClr val="accent4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cs-CZ" sz="3600" dirty="0">
                <a:solidFill>
                  <a:srgbClr val="000099"/>
                </a:solidFill>
                <a:latin typeface="Century Gothic" pitchFamily="34" charset="0"/>
              </a:rPr>
              <a:t>KONTRAKTILNÍ VAKUOLA</a:t>
            </a:r>
          </a:p>
          <a:p>
            <a:pPr eaLnBrk="1" hangingPunct="1">
              <a:defRPr/>
            </a:pPr>
            <a:endParaRPr lang="cs-CZ" sz="700" dirty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</a:t>
            </a:r>
            <a:r>
              <a:rPr lang="cs-CZ" sz="2000" b="1" dirty="0">
                <a:latin typeface="Century Gothic" pitchFamily="34" charset="0"/>
              </a:rPr>
              <a:t>osmoregulační</a:t>
            </a:r>
            <a:r>
              <a:rPr lang="cs-CZ" sz="2000" dirty="0">
                <a:latin typeface="Century Gothic" pitchFamily="34" charset="0"/>
              </a:rPr>
              <a:t> membránová struktura </a:t>
            </a:r>
            <a:r>
              <a:rPr lang="cs-CZ" sz="2000" dirty="0" smtClean="0">
                <a:latin typeface="Century Gothic" pitchFamily="34" charset="0"/>
              </a:rPr>
              <a:t>sladkovodních prvoků</a:t>
            </a:r>
            <a:endParaRPr lang="cs-CZ" sz="2000" dirty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</a:t>
            </a:r>
            <a:r>
              <a:rPr lang="cs-CZ" sz="2000" b="1" dirty="0">
                <a:latin typeface="Century Gothic" pitchFamily="34" charset="0"/>
              </a:rPr>
              <a:t>pulsující</a:t>
            </a:r>
            <a:r>
              <a:rPr lang="cs-CZ" sz="2000" dirty="0">
                <a:latin typeface="Century Gothic" pitchFamily="34" charset="0"/>
              </a:rPr>
              <a:t> neboli </a:t>
            </a:r>
            <a:r>
              <a:rPr lang="cs-CZ" sz="2000" b="1" dirty="0">
                <a:latin typeface="Century Gothic" pitchFamily="34" charset="0"/>
              </a:rPr>
              <a:t>stažitelná vakuola </a:t>
            </a:r>
            <a:r>
              <a:rPr lang="cs-CZ" sz="2000" dirty="0">
                <a:latin typeface="Century Gothic" pitchFamily="34" charset="0"/>
              </a:rPr>
              <a:t>– </a:t>
            </a:r>
            <a:r>
              <a:rPr lang="cs-CZ" sz="2000" dirty="0" smtClean="0">
                <a:latin typeface="Century Gothic" pitchFamily="34" charset="0"/>
              </a:rPr>
              <a:t>odlišná </a:t>
            </a:r>
            <a:r>
              <a:rPr lang="cs-CZ" sz="2000" dirty="0">
                <a:latin typeface="Century Gothic" pitchFamily="34" charset="0"/>
              </a:rPr>
              <a:t>od </a:t>
            </a:r>
            <a:r>
              <a:rPr lang="cs-CZ" sz="2000" dirty="0" smtClean="0">
                <a:latin typeface="Century Gothic" pitchFamily="34" charset="0"/>
              </a:rPr>
              <a:t>„běžných“ </a:t>
            </a:r>
            <a:r>
              <a:rPr lang="cs-CZ" sz="2000" dirty="0">
                <a:latin typeface="Century Gothic" pitchFamily="34" charset="0"/>
              </a:rPr>
              <a:t>vakuol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vytlačuje vodu z buňky: cyklus naplnění a vypuzení vody</a:t>
            </a:r>
          </a:p>
          <a:p>
            <a:pPr eaLnBrk="1" hangingPunct="1">
              <a:defRPr/>
            </a:pPr>
            <a:r>
              <a:rPr lang="cs-CZ" sz="2000" dirty="0">
                <a:latin typeface="Century Gothic" pitchFamily="34" charset="0"/>
              </a:rPr>
              <a:t>  - </a:t>
            </a:r>
            <a:r>
              <a:rPr lang="cs-CZ" sz="2000" b="1" dirty="0">
                <a:latin typeface="Century Gothic" pitchFamily="34" charset="0"/>
              </a:rPr>
              <a:t>diastola</a:t>
            </a:r>
            <a:r>
              <a:rPr lang="cs-CZ" sz="2000" dirty="0">
                <a:latin typeface="Century Gothic" pitchFamily="34" charset="0"/>
              </a:rPr>
              <a:t>: voda vniká do pulsující vakuoly</a:t>
            </a:r>
          </a:p>
          <a:p>
            <a:pPr eaLnBrk="1" hangingPunct="1">
              <a:defRPr/>
            </a:pPr>
            <a:r>
              <a:rPr lang="cs-CZ" sz="2000" dirty="0">
                <a:latin typeface="Century Gothic" pitchFamily="34" charset="0"/>
              </a:rPr>
              <a:t>  - </a:t>
            </a:r>
            <a:r>
              <a:rPr lang="cs-CZ" sz="2000" b="1" dirty="0">
                <a:latin typeface="Century Gothic" pitchFamily="34" charset="0"/>
              </a:rPr>
              <a:t>systola</a:t>
            </a:r>
            <a:r>
              <a:rPr lang="cs-CZ" sz="2000" dirty="0">
                <a:latin typeface="Century Gothic" pitchFamily="34" charset="0"/>
              </a:rPr>
              <a:t>: kontrakce vakuoly a vypuzení vody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</a:t>
            </a:r>
            <a:r>
              <a:rPr lang="cs-CZ" sz="2000" dirty="0" smtClean="0">
                <a:latin typeface="Century Gothic" pitchFamily="34" charset="0"/>
              </a:rPr>
              <a:t>nejen u nálevníků, mají jí také např. měňavky a houbovci (</a:t>
            </a:r>
            <a:r>
              <a:rPr lang="cs-CZ" sz="2000" dirty="0" err="1" smtClean="0">
                <a:latin typeface="Century Gothic" pitchFamily="34" charset="0"/>
              </a:rPr>
              <a:t>Porifera</a:t>
            </a:r>
            <a:r>
              <a:rPr lang="cs-CZ" sz="2000" dirty="0" smtClean="0">
                <a:latin typeface="Century Gothic" pitchFamily="34" charset="0"/>
              </a:rPr>
              <a:t>)</a:t>
            </a:r>
            <a:endParaRPr lang="cs-CZ" sz="2000" dirty="0">
              <a:latin typeface="Century Gothic" pitchFamily="34" charset="0"/>
            </a:endParaRPr>
          </a:p>
        </p:txBody>
      </p:sp>
      <p:pic>
        <p:nvPicPr>
          <p:cNvPr id="21507" name="Obrázek 2" descr="kontraktilni_vakuola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988" y="3044825"/>
            <a:ext cx="6448425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Obrázek 3" descr="paramecium_contractile_vacuol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1313" y="3041650"/>
            <a:ext cx="2292350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46" y="-1"/>
            <a:ext cx="8604448" cy="6868975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5436096" y="116632"/>
            <a:ext cx="3374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400" dirty="0" smtClean="0">
                <a:latin typeface="Century Gothic" pitchFamily="34" charset="0"/>
              </a:rPr>
              <a:t>Trepka velká</a:t>
            </a:r>
          </a:p>
          <a:p>
            <a:pPr algn="r"/>
            <a:r>
              <a:rPr lang="cs-CZ" sz="2000" dirty="0" smtClean="0">
                <a:latin typeface="Century Gothic" pitchFamily="34" charset="0"/>
              </a:rPr>
              <a:t>(</a:t>
            </a:r>
            <a:r>
              <a:rPr lang="cs-CZ" sz="2000" i="1" dirty="0" err="1" smtClean="0">
                <a:latin typeface="Century Gothic" pitchFamily="34" charset="0"/>
              </a:rPr>
              <a:t>Paramecium</a:t>
            </a:r>
            <a:r>
              <a:rPr lang="cs-CZ" sz="2000" i="1" dirty="0" smtClean="0">
                <a:latin typeface="Century Gothic" pitchFamily="34" charset="0"/>
              </a:rPr>
              <a:t> </a:t>
            </a:r>
            <a:r>
              <a:rPr lang="cs-CZ" sz="2000" i="1" dirty="0" err="1" smtClean="0">
                <a:latin typeface="Century Gothic" pitchFamily="34" charset="0"/>
              </a:rPr>
              <a:t>caudatum</a:t>
            </a:r>
            <a:r>
              <a:rPr lang="cs-CZ" sz="2000" dirty="0" smtClean="0">
                <a:latin typeface="Century Gothic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25504"/>
            <a:ext cx="9144000" cy="619314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932040" y="5805264"/>
            <a:ext cx="4128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400" dirty="0" err="1" smtClean="0">
                <a:latin typeface="Century Gothic" pitchFamily="34" charset="0"/>
              </a:rPr>
              <a:t>Vejcovka</a:t>
            </a: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 smtClean="0">
                <a:latin typeface="Century Gothic" pitchFamily="34" charset="0"/>
              </a:rPr>
              <a:t>(rod </a:t>
            </a:r>
            <a:r>
              <a:rPr lang="cs-CZ" sz="2400" i="1" dirty="0" err="1" smtClean="0">
                <a:latin typeface="Century Gothic" pitchFamily="34" charset="0"/>
              </a:rPr>
              <a:t>Glaucoma</a:t>
            </a:r>
            <a:r>
              <a:rPr lang="cs-CZ" sz="2400" dirty="0" smtClean="0">
                <a:latin typeface="Century Gothic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145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68" y="0"/>
            <a:ext cx="5875663" cy="6858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79512" y="188640"/>
            <a:ext cx="239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latin typeface="Century Gothic" pitchFamily="34" charset="0"/>
              </a:rPr>
              <a:t>Bobovka</a:t>
            </a:r>
            <a:endParaRPr lang="cs-CZ" sz="2400" dirty="0">
              <a:latin typeface="Century Gothic" pitchFamily="34" charset="0"/>
            </a:endParaRPr>
          </a:p>
          <a:p>
            <a:r>
              <a:rPr lang="cs-CZ" sz="2400" dirty="0" smtClean="0">
                <a:latin typeface="Century Gothic" pitchFamily="34" charset="0"/>
              </a:rPr>
              <a:t>(</a:t>
            </a:r>
            <a:r>
              <a:rPr lang="cs-CZ" sz="2400" i="1" dirty="0" err="1" smtClean="0">
                <a:latin typeface="Century Gothic" pitchFamily="34" charset="0"/>
              </a:rPr>
              <a:t>Tetrahymena</a:t>
            </a:r>
            <a:r>
              <a:rPr lang="cs-CZ" sz="2400" dirty="0" smtClean="0">
                <a:latin typeface="Century Gothic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3434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8" y="0"/>
            <a:ext cx="8595000" cy="6876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660232" y="4221088"/>
            <a:ext cx="2048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latin typeface="Century Gothic" pitchFamily="34" charset="0"/>
              </a:rPr>
              <a:t>Mrskavka</a:t>
            </a:r>
          </a:p>
          <a:p>
            <a:pPr algn="ctr"/>
            <a:r>
              <a:rPr lang="cs-CZ" sz="2400" dirty="0" smtClean="0">
                <a:latin typeface="Century Gothic" pitchFamily="34" charset="0"/>
              </a:rPr>
              <a:t>(rod </a:t>
            </a:r>
            <a:r>
              <a:rPr lang="cs-CZ" sz="2400" i="1" dirty="0" smtClean="0">
                <a:latin typeface="Century Gothic" pitchFamily="34" charset="0"/>
              </a:rPr>
              <a:t>Stentor</a:t>
            </a:r>
            <a:r>
              <a:rPr lang="cs-CZ" sz="2400" dirty="0" smtClean="0">
                <a:latin typeface="Century Gothic" pitchFamily="34" charset="0"/>
              </a:rPr>
              <a:t>)</a:t>
            </a:r>
            <a:endParaRPr lang="cs-CZ" sz="2400" dirty="0" smtClean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5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68" y="0"/>
            <a:ext cx="7936659" cy="6876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5364088" y="332656"/>
            <a:ext cx="3618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Century Gothic" pitchFamily="34" charset="0"/>
              </a:rPr>
              <a:t>Vířenka (rod </a:t>
            </a:r>
            <a:r>
              <a:rPr lang="cs-CZ" sz="2400" i="1" dirty="0" err="1" smtClean="0">
                <a:latin typeface="Century Gothic" pitchFamily="34" charset="0"/>
              </a:rPr>
              <a:t>Vorticella</a:t>
            </a:r>
            <a:r>
              <a:rPr lang="cs-CZ" sz="2400" dirty="0" smtClean="0">
                <a:latin typeface="Century Gothic" pitchFamily="34" charset="0"/>
              </a:rPr>
              <a:t>)</a:t>
            </a:r>
            <a:endParaRPr lang="cs-CZ" sz="2400" dirty="0" smtClean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1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6876256" cy="687625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516216" y="332656"/>
            <a:ext cx="23631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400" dirty="0" err="1" smtClean="0">
                <a:latin typeface="Century Gothic" pitchFamily="34" charset="0"/>
              </a:rPr>
              <a:t>Keřenka</a:t>
            </a:r>
            <a:endParaRPr lang="cs-CZ" sz="2400" dirty="0">
              <a:latin typeface="Century Gothic" pitchFamily="34" charset="0"/>
            </a:endParaRPr>
          </a:p>
          <a:p>
            <a:pPr algn="r"/>
            <a:r>
              <a:rPr lang="cs-CZ" sz="2000" dirty="0" smtClean="0">
                <a:latin typeface="Century Gothic" pitchFamily="34" charset="0"/>
              </a:rPr>
              <a:t>(rod </a:t>
            </a:r>
            <a:r>
              <a:rPr lang="cs-CZ" sz="2000" i="1" dirty="0" err="1" smtClean="0">
                <a:latin typeface="Century Gothic" pitchFamily="34" charset="0"/>
              </a:rPr>
              <a:t>Carchesium</a:t>
            </a:r>
            <a:r>
              <a:rPr lang="cs-CZ" sz="2000" dirty="0" smtClean="0">
                <a:latin typeface="Century Gothic" pitchFamily="34" charset="0"/>
              </a:rPr>
              <a:t>)</a:t>
            </a:r>
            <a:endParaRPr lang="cs-CZ" sz="2000" dirty="0" smtClean="0">
              <a:latin typeface="Century Gothic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4" y="2708919"/>
            <a:ext cx="3168000" cy="41074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" y="35159"/>
            <a:ext cx="3168000" cy="262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7" r="7350"/>
          <a:stretch/>
        </p:blipFill>
        <p:spPr>
          <a:xfrm>
            <a:off x="-183626" y="1690"/>
            <a:ext cx="9313902" cy="6876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79512" y="5661248"/>
            <a:ext cx="29145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latin typeface="Century Gothic" pitchFamily="34" charset="0"/>
              </a:rPr>
              <a:t>Plazivenka</a:t>
            </a:r>
            <a:endParaRPr lang="cs-CZ" sz="2400" dirty="0">
              <a:latin typeface="Century Gothic" pitchFamily="34" charset="0"/>
            </a:endParaRPr>
          </a:p>
          <a:p>
            <a:r>
              <a:rPr lang="cs-CZ" sz="2400" dirty="0" smtClean="0">
                <a:latin typeface="Century Gothic" pitchFamily="34" charset="0"/>
              </a:rPr>
              <a:t>(rod </a:t>
            </a:r>
            <a:r>
              <a:rPr lang="cs-CZ" sz="2400" i="1" dirty="0" err="1" smtClean="0">
                <a:latin typeface="Century Gothic" pitchFamily="34" charset="0"/>
              </a:rPr>
              <a:t>Spirostomum</a:t>
            </a:r>
            <a:r>
              <a:rPr lang="cs-CZ" sz="2400" dirty="0" smtClean="0">
                <a:latin typeface="Century Gothic" pitchFamily="34" charset="0"/>
              </a:rPr>
              <a:t>)</a:t>
            </a:r>
            <a:endParaRPr lang="cs-CZ" sz="2400" dirty="0" smtClean="0">
              <a:latin typeface="Century Gothic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418" y="4178482"/>
            <a:ext cx="2880000" cy="26348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41" y="1954168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8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" y="63199"/>
            <a:ext cx="9144000" cy="671638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51520" y="332656"/>
            <a:ext cx="3280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latin typeface="Century Gothic" pitchFamily="34" charset="0"/>
              </a:rPr>
              <a:t>Panciřík</a:t>
            </a:r>
            <a:r>
              <a:rPr lang="cs-CZ" sz="2400" dirty="0" smtClean="0">
                <a:latin typeface="Century Gothic" pitchFamily="34" charset="0"/>
              </a:rPr>
              <a:t> (rod </a:t>
            </a:r>
            <a:r>
              <a:rPr lang="cs-CZ" sz="2400" i="1" dirty="0" err="1" smtClean="0">
                <a:latin typeface="Century Gothic" pitchFamily="34" charset="0"/>
              </a:rPr>
              <a:t>Coleps</a:t>
            </a:r>
            <a:r>
              <a:rPr lang="cs-CZ" sz="2400" dirty="0" smtClean="0">
                <a:latin typeface="Century Gothic" pitchFamily="34" charset="0"/>
              </a:rPr>
              <a:t>)</a:t>
            </a:r>
            <a:endParaRPr lang="cs-CZ" sz="2400" dirty="0" smtClean="0">
              <a:latin typeface="Century Gothic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" y="4855776"/>
            <a:ext cx="2976066" cy="195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3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5148064" y="332656"/>
            <a:ext cx="3677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itchFamily="34" charset="0"/>
              </a:rPr>
              <a:t>V</a:t>
            </a:r>
            <a:r>
              <a:rPr lang="cs-CZ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itchFamily="34" charset="0"/>
              </a:rPr>
              <a:t>píjenka</a:t>
            </a:r>
            <a:r>
              <a:rPr lang="cs-CZ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(rod </a:t>
            </a:r>
            <a:r>
              <a:rPr lang="cs-CZ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itchFamily="34" charset="0"/>
              </a:rPr>
              <a:t>Didinium</a:t>
            </a:r>
            <a:r>
              <a:rPr lang="cs-CZ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itchFamily="34" charset="0"/>
              </a:rPr>
              <a:t>)</a:t>
            </a:r>
            <a:endParaRPr lang="cs-CZ" sz="2400" dirty="0" smtClean="0">
              <a:solidFill>
                <a:schemeClr val="accent5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0" r="9680"/>
          <a:stretch/>
        </p:blipFill>
        <p:spPr>
          <a:xfrm>
            <a:off x="107504" y="4280495"/>
            <a:ext cx="2532931" cy="246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9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2" descr="Amoeba proteu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4638"/>
            <a:ext cx="91440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115548" y="5125722"/>
            <a:ext cx="43220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>
                <a:latin typeface="Century Gothic" pitchFamily="34" charset="0"/>
              </a:rPr>
              <a:t>MĚŇAVKOVCI</a:t>
            </a:r>
          </a:p>
          <a:p>
            <a:r>
              <a:rPr lang="cs-CZ" sz="4400" dirty="0" smtClean="0">
                <a:latin typeface="Century Gothic" pitchFamily="34" charset="0"/>
              </a:rPr>
              <a:t>(AMOEBOZOA)</a:t>
            </a:r>
            <a:endParaRPr lang="cs-CZ" sz="44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39485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849060" y="260648"/>
            <a:ext cx="6199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400" dirty="0" err="1" smtClean="0">
                <a:latin typeface="Century Gothic" pitchFamily="34" charset="0"/>
              </a:rPr>
              <a:t>Brousilka</a:t>
            </a:r>
            <a:r>
              <a:rPr lang="cs-CZ" sz="2400" dirty="0" smtClean="0">
                <a:latin typeface="Century Gothic" pitchFamily="34" charset="0"/>
              </a:rPr>
              <a:t> nezmaří (</a:t>
            </a:r>
            <a:r>
              <a:rPr lang="cs-CZ" sz="2400" i="1" dirty="0" err="1" smtClean="0">
                <a:latin typeface="Century Gothic" pitchFamily="34" charset="0"/>
              </a:rPr>
              <a:t>Trichodina</a:t>
            </a:r>
            <a:r>
              <a:rPr lang="cs-CZ" sz="2400" i="1" dirty="0" smtClean="0">
                <a:latin typeface="Century Gothic" pitchFamily="34" charset="0"/>
              </a:rPr>
              <a:t> </a:t>
            </a:r>
            <a:r>
              <a:rPr lang="cs-CZ" sz="2400" i="1" dirty="0" err="1" smtClean="0">
                <a:latin typeface="Century Gothic" pitchFamily="34" charset="0"/>
              </a:rPr>
              <a:t>pediculus</a:t>
            </a:r>
            <a:r>
              <a:rPr lang="cs-CZ" sz="2400" dirty="0" smtClean="0">
                <a:latin typeface="Century Gothic" pitchFamily="34" charset="0"/>
              </a:rPr>
              <a:t>)</a:t>
            </a:r>
            <a:endParaRPr lang="cs-CZ" sz="2400" dirty="0" smtClean="0">
              <a:latin typeface="Century Gothic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88" y="4509120"/>
            <a:ext cx="3033599" cy="2304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90" y="4509864"/>
            <a:ext cx="3458161" cy="2304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0" y="4504922"/>
            <a:ext cx="2266938" cy="2304000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 rot="5400000">
            <a:off x="3236431" y="1357887"/>
            <a:ext cx="360040" cy="36004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 rot="5400000">
            <a:off x="2724668" y="1408808"/>
            <a:ext cx="360040" cy="36004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 rot="6606616">
            <a:off x="2209968" y="1408808"/>
            <a:ext cx="360040" cy="36004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9"/>
          <p:cNvSpPr/>
          <p:nvPr/>
        </p:nvSpPr>
        <p:spPr>
          <a:xfrm rot="3814171">
            <a:off x="1795832" y="1474089"/>
            <a:ext cx="360040" cy="36004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 rot="4392592">
            <a:off x="5747028" y="1849821"/>
            <a:ext cx="360040" cy="36004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rot="6782277">
            <a:off x="6284276" y="1875860"/>
            <a:ext cx="360040" cy="36004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 rot="5809167">
            <a:off x="3732152" y="1415190"/>
            <a:ext cx="360040" cy="36004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13"/>
          <p:cNvSpPr/>
          <p:nvPr/>
        </p:nvSpPr>
        <p:spPr>
          <a:xfrm rot="5400000">
            <a:off x="5251400" y="1177867"/>
            <a:ext cx="360040" cy="36004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 doprava 14"/>
          <p:cNvSpPr/>
          <p:nvPr/>
        </p:nvSpPr>
        <p:spPr>
          <a:xfrm rot="6639738">
            <a:off x="4810930" y="1588829"/>
            <a:ext cx="360040" cy="36004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prava 15"/>
          <p:cNvSpPr/>
          <p:nvPr/>
        </p:nvSpPr>
        <p:spPr>
          <a:xfrm rot="6570797">
            <a:off x="4158708" y="1476935"/>
            <a:ext cx="360040" cy="36004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 doprava 16"/>
          <p:cNvSpPr/>
          <p:nvPr/>
        </p:nvSpPr>
        <p:spPr>
          <a:xfrm rot="4369748">
            <a:off x="7130989" y="1886830"/>
            <a:ext cx="360040" cy="36004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 doprava 17"/>
          <p:cNvSpPr/>
          <p:nvPr/>
        </p:nvSpPr>
        <p:spPr>
          <a:xfrm rot="6417918">
            <a:off x="8145086" y="3144418"/>
            <a:ext cx="360040" cy="36004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336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ek 1" descr="Plasmodium_vivax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53525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1101725" y="6170613"/>
            <a:ext cx="6929438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sz="3600" dirty="0">
                <a:solidFill>
                  <a:srgbClr val="660066"/>
                </a:solidFill>
                <a:latin typeface="Century Gothic" pitchFamily="34" charset="0"/>
              </a:rPr>
              <a:t>VÝTRUSOVCI (APICOMPLEXA)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8438" y="115888"/>
            <a:ext cx="8962710" cy="35702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600" dirty="0">
                <a:latin typeface="Century Gothic" pitchFamily="34" charset="0"/>
              </a:rPr>
              <a:t> </a:t>
            </a:r>
            <a:r>
              <a:rPr lang="cs-CZ" sz="3600" dirty="0">
                <a:solidFill>
                  <a:srgbClr val="660033"/>
                </a:solidFill>
                <a:latin typeface="Century Gothic" pitchFamily="34" charset="0"/>
              </a:rPr>
              <a:t>VÝTRUSOVCI (APICOMPLEXA)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obligátní, většinou </a:t>
            </a:r>
            <a:r>
              <a:rPr lang="cs-CZ" sz="2000" b="1" dirty="0">
                <a:latin typeface="Century Gothic" pitchFamily="34" charset="0"/>
              </a:rPr>
              <a:t>intracelulární paraziti</a:t>
            </a:r>
            <a:r>
              <a:rPr lang="cs-CZ" sz="2000" dirty="0">
                <a:latin typeface="Century Gothic" pitchFamily="34" charset="0"/>
              </a:rPr>
              <a:t> se stádiem </a:t>
            </a:r>
            <a:r>
              <a:rPr lang="cs-CZ" sz="2000" b="1" dirty="0" smtClean="0">
                <a:latin typeface="Century Gothic" pitchFamily="34" charset="0"/>
              </a:rPr>
              <a:t>spory </a:t>
            </a:r>
            <a:r>
              <a:rPr lang="cs-CZ" sz="1600" dirty="0" smtClean="0">
                <a:latin typeface="Century Gothic" pitchFamily="34" charset="0"/>
              </a:rPr>
              <a:t>(ne </a:t>
            </a:r>
            <a:r>
              <a:rPr lang="cs-CZ" sz="1600" dirty="0" err="1" smtClean="0">
                <a:latin typeface="Century Gothic" pitchFamily="34" charset="0"/>
              </a:rPr>
              <a:t>krvinkovky</a:t>
            </a:r>
            <a:r>
              <a:rPr lang="cs-CZ" sz="1600" dirty="0" smtClean="0">
                <a:latin typeface="Century Gothic" pitchFamily="34" charset="0"/>
              </a:rPr>
              <a:t>)</a:t>
            </a:r>
            <a:endParaRPr lang="cs-CZ" sz="16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mnohdy </a:t>
            </a:r>
            <a:r>
              <a:rPr lang="cs-CZ" sz="2000" b="1" dirty="0">
                <a:latin typeface="Century Gothic" pitchFamily="34" charset="0"/>
              </a:rPr>
              <a:t>významní </a:t>
            </a:r>
            <a:r>
              <a:rPr lang="cs-CZ" sz="2000" b="1" dirty="0" err="1">
                <a:latin typeface="Century Gothic" pitchFamily="34" charset="0"/>
              </a:rPr>
              <a:t>patogeni</a:t>
            </a:r>
            <a:r>
              <a:rPr lang="cs-CZ" sz="2000" dirty="0">
                <a:latin typeface="Century Gothic" pitchFamily="34" charset="0"/>
              </a:rPr>
              <a:t> člověka i hospodářských zvířat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typické </a:t>
            </a:r>
            <a:r>
              <a:rPr lang="cs-CZ" sz="2000" b="1" dirty="0">
                <a:latin typeface="Century Gothic" pitchFamily="34" charset="0"/>
              </a:rPr>
              <a:t>složité ŽC</a:t>
            </a:r>
            <a:r>
              <a:rPr lang="cs-CZ" sz="2000" dirty="0">
                <a:latin typeface="Century Gothic" pitchFamily="34" charset="0"/>
              </a:rPr>
              <a:t>: dvou- či třífázové střídání generací</a:t>
            </a:r>
          </a:p>
          <a:p>
            <a:pPr eaLnBrk="1" hangingPunct="1">
              <a:defRPr/>
            </a:pPr>
            <a:r>
              <a:rPr lang="cs-CZ" sz="2000" dirty="0">
                <a:latin typeface="Century Gothic" pitchFamily="34" charset="0"/>
              </a:rPr>
              <a:t>  - infekční, růstová, rozmnožovací a sexuální stádia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</a:t>
            </a:r>
            <a:r>
              <a:rPr lang="cs-CZ" sz="2000" b="1" dirty="0">
                <a:latin typeface="Century Gothic" pitchFamily="34" charset="0"/>
              </a:rPr>
              <a:t>apikální komplex</a:t>
            </a:r>
            <a:r>
              <a:rPr lang="cs-CZ" sz="2000" dirty="0">
                <a:latin typeface="Century Gothic" pitchFamily="34" charset="0"/>
              </a:rPr>
              <a:t>: soubor organel na přední straně </a:t>
            </a:r>
            <a:r>
              <a:rPr lang="cs-CZ" sz="2000" dirty="0" err="1">
                <a:latin typeface="Century Gothic" pitchFamily="34" charset="0"/>
              </a:rPr>
              <a:t>sporozoita</a:t>
            </a:r>
            <a:endParaRPr lang="cs-CZ" sz="20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cs-CZ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itchFamily="34" charset="0"/>
              </a:rPr>
              <a:t>hromadinky</a:t>
            </a: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(</a:t>
            </a:r>
            <a:r>
              <a:rPr lang="cs-CZ" sz="2400" dirty="0" err="1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Gregarinea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b="1" dirty="0">
                <a:solidFill>
                  <a:srgbClr val="A50021"/>
                </a:solidFill>
                <a:latin typeface="Century Gothic" pitchFamily="34" charset="0"/>
              </a:rPr>
              <a:t>kokcidie</a:t>
            </a:r>
            <a:r>
              <a:rPr lang="cs-CZ" sz="2400" dirty="0">
                <a:latin typeface="Century Gothic" pitchFamily="34" charset="0"/>
              </a:rPr>
              <a:t> (</a:t>
            </a:r>
            <a:r>
              <a:rPr lang="cs-CZ" sz="2400" dirty="0" err="1">
                <a:latin typeface="Century Gothic" pitchFamily="34" charset="0"/>
              </a:rPr>
              <a:t>Coccidea</a:t>
            </a:r>
            <a:r>
              <a:rPr lang="cs-CZ" sz="2400" dirty="0">
                <a:latin typeface="Century Gothic" pitchFamily="34" charset="0"/>
              </a:rPr>
              <a:t>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400" dirty="0">
                <a:latin typeface="Century Gothic" pitchFamily="34" charset="0"/>
              </a:rPr>
              <a:t> </a:t>
            </a:r>
            <a:r>
              <a:rPr lang="cs-CZ" sz="2400" b="1" dirty="0" err="1">
                <a:solidFill>
                  <a:srgbClr val="A50021"/>
                </a:solidFill>
                <a:latin typeface="Century Gothic" pitchFamily="34" charset="0"/>
              </a:rPr>
              <a:t>krvinkovky</a:t>
            </a:r>
            <a:r>
              <a:rPr lang="cs-CZ" sz="2400" dirty="0">
                <a:latin typeface="Century Gothic" pitchFamily="34" charset="0"/>
              </a:rPr>
              <a:t> (</a:t>
            </a:r>
            <a:r>
              <a:rPr lang="cs-CZ" sz="2400" dirty="0" err="1">
                <a:latin typeface="Century Gothic" pitchFamily="34" charset="0"/>
              </a:rPr>
              <a:t>Hematozoea</a:t>
            </a:r>
            <a:r>
              <a:rPr lang="cs-CZ" sz="2400" dirty="0">
                <a:latin typeface="Century Gothic" pitchFamily="34" charset="0"/>
              </a:rPr>
              <a:t>)</a:t>
            </a:r>
          </a:p>
        </p:txBody>
      </p:sp>
      <p:pic>
        <p:nvPicPr>
          <p:cNvPr id="40963" name="Obrázek 2" descr="monocysti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363" y="3789363"/>
            <a:ext cx="288131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Obrázek 3" descr="Toxoplasma_gondi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3238" y="3789363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Obrázek 4" descr="Plasmodium_vivax.jpg"/>
          <p:cNvPicPr>
            <a:picLocks noChangeAspect="1"/>
          </p:cNvPicPr>
          <p:nvPr/>
        </p:nvPicPr>
        <p:blipFill>
          <a:blip r:embed="rId4"/>
          <a:srcRect l="6531" t="1807" r="2751"/>
          <a:stretch>
            <a:fillRect/>
          </a:stretch>
        </p:blipFill>
        <p:spPr bwMode="auto">
          <a:xfrm>
            <a:off x="5989638" y="2349500"/>
            <a:ext cx="3060700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9702" y="44450"/>
            <a:ext cx="8747908" cy="2031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600" dirty="0" smtClean="0">
                <a:solidFill>
                  <a:srgbClr val="A50021"/>
                </a:solidFill>
                <a:latin typeface="Century Gothic" pitchFamily="34" charset="0"/>
              </a:rPr>
              <a:t>APIKOPLAST</a:t>
            </a:r>
            <a:endParaRPr lang="cs-CZ" sz="3600" dirty="0">
              <a:solidFill>
                <a:srgbClr val="A50021"/>
              </a:solidFill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dirty="0">
                <a:latin typeface="Century Gothic" pitchFamily="34" charset="0"/>
              </a:rPr>
              <a:t> organela se čtyřmi membránami, odvozená z </a:t>
            </a:r>
            <a:r>
              <a:rPr lang="cs-CZ" b="1" dirty="0">
                <a:latin typeface="Century Gothic" pitchFamily="34" charset="0"/>
              </a:rPr>
              <a:t>červeného </a:t>
            </a:r>
            <a:r>
              <a:rPr lang="cs-CZ" b="1" dirty="0" smtClean="0">
                <a:latin typeface="Century Gothic" pitchFamily="34" charset="0"/>
              </a:rPr>
              <a:t>sekund. </a:t>
            </a:r>
            <a:r>
              <a:rPr lang="cs-CZ" b="1" dirty="0">
                <a:latin typeface="Century Gothic" pitchFamily="34" charset="0"/>
              </a:rPr>
              <a:t>plastidu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dirty="0">
                <a:latin typeface="Century Gothic" pitchFamily="34" charset="0"/>
              </a:rPr>
              <a:t> vlastní cirkulární genom, velmi redukovaný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dirty="0">
                <a:latin typeface="Century Gothic" pitchFamily="34" charset="0"/>
              </a:rPr>
              <a:t> biosyntéza a </a:t>
            </a:r>
            <a:r>
              <a:rPr lang="cs-CZ" b="1" dirty="0">
                <a:latin typeface="Century Gothic" pitchFamily="34" charset="0"/>
              </a:rPr>
              <a:t>metabolismus lipidů</a:t>
            </a:r>
            <a:r>
              <a:rPr lang="cs-CZ" dirty="0">
                <a:latin typeface="Century Gothic" pitchFamily="34" charset="0"/>
              </a:rPr>
              <a:t> a </a:t>
            </a:r>
            <a:r>
              <a:rPr lang="cs-CZ" b="1" dirty="0" err="1">
                <a:latin typeface="Century Gothic" pitchFamily="34" charset="0"/>
              </a:rPr>
              <a:t>isoprenoidů</a:t>
            </a:r>
            <a:r>
              <a:rPr lang="cs-CZ" dirty="0">
                <a:latin typeface="Century Gothic" pitchFamily="34" charset="0"/>
              </a:rPr>
              <a:t> (typické pro plastidy) </a:t>
            </a:r>
          </a:p>
          <a:p>
            <a:pPr eaLnBrk="1" hangingPunct="1">
              <a:defRPr/>
            </a:pPr>
            <a:r>
              <a:rPr lang="cs-CZ" dirty="0">
                <a:latin typeface="Century Gothic" pitchFamily="34" charset="0"/>
              </a:rPr>
              <a:t>  </a:t>
            </a:r>
            <a:r>
              <a:rPr lang="cs-CZ" dirty="0">
                <a:solidFill>
                  <a:srgbClr val="660033"/>
                </a:solidFill>
              </a:rPr>
              <a:t>→</a:t>
            </a:r>
            <a:r>
              <a:rPr lang="cs-CZ" dirty="0">
                <a:latin typeface="Century Gothic" pitchFamily="34" charset="0"/>
              </a:rPr>
              <a:t> lze zacílit </a:t>
            </a:r>
            <a:r>
              <a:rPr lang="cs-CZ" b="1" dirty="0">
                <a:latin typeface="Century Gothic" pitchFamily="34" charset="0"/>
              </a:rPr>
              <a:t>antibiotika</a:t>
            </a:r>
            <a:r>
              <a:rPr lang="cs-CZ" dirty="0">
                <a:latin typeface="Century Gothic" pitchFamily="34" charset="0"/>
              </a:rPr>
              <a:t> a </a:t>
            </a:r>
            <a:r>
              <a:rPr lang="cs-CZ" b="1" dirty="0">
                <a:latin typeface="Century Gothic" pitchFamily="34" charset="0"/>
              </a:rPr>
              <a:t>herbicidy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dirty="0">
                <a:latin typeface="Century Gothic" pitchFamily="34" charset="0"/>
              </a:rPr>
              <a:t> nevyskytuje se u všech výtrusovců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4729163" y="1563688"/>
          <a:ext cx="4322762" cy="5183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2" r:id="rId3" imgW="18295238" imgH="22866667" progId="">
                  <p:embed/>
                </p:oleObj>
              </mc:Choice>
              <mc:Fallback>
                <p:oleObj r:id="rId3" imgW="18295238" imgH="22866667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9163" y="1563688"/>
                        <a:ext cx="4322762" cy="5183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3350" y="3429000"/>
            <a:ext cx="3182938" cy="28543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3175" y="6332538"/>
            <a:ext cx="482055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GB" sz="1200" dirty="0" err="1">
                <a:solidFill>
                  <a:srgbClr val="000000"/>
                </a:solidFill>
                <a:latin typeface="Century Gothic" pitchFamily="34" charset="0"/>
              </a:rPr>
              <a:t>Fluorescenčně</a:t>
            </a:r>
            <a:r>
              <a:rPr lang="en-GB" sz="1200" dirty="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Century Gothic" pitchFamily="34" charset="0"/>
              </a:rPr>
              <a:t>označený</a:t>
            </a:r>
            <a:r>
              <a:rPr lang="en-GB" sz="1200" dirty="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Century Gothic" pitchFamily="34" charset="0"/>
              </a:rPr>
              <a:t>apikoplast</a:t>
            </a:r>
            <a:r>
              <a:rPr lang="en-GB" sz="1200" dirty="0">
                <a:solidFill>
                  <a:srgbClr val="000000"/>
                </a:solidFill>
                <a:latin typeface="Century Gothic" pitchFamily="34" charset="0"/>
              </a:rPr>
              <a:t> u </a:t>
            </a:r>
            <a:r>
              <a:rPr lang="en-GB" sz="1200" dirty="0" err="1">
                <a:solidFill>
                  <a:srgbClr val="000000"/>
                </a:solidFill>
                <a:latin typeface="Century Gothic" pitchFamily="34" charset="0"/>
              </a:rPr>
              <a:t>malarického</a:t>
            </a:r>
            <a:r>
              <a:rPr lang="en-GB" sz="1200" dirty="0">
                <a:solidFill>
                  <a:srgbClr val="000000"/>
                </a:solidFill>
                <a:latin typeface="Century Gothic" pitchFamily="34" charset="0"/>
              </a:rPr>
              <a:t> plasmodia</a:t>
            </a:r>
            <a:endParaRPr lang="cs-CZ" sz="1200" dirty="0">
              <a:solidFill>
                <a:srgbClr val="000000"/>
              </a:solidFill>
              <a:latin typeface="Century Gothic" pitchFamily="34" charset="0"/>
            </a:endParaRPr>
          </a:p>
          <a:p>
            <a:pPr algn="ctr" eaLnBrk="1" hangingPunct="1">
              <a:defRPr/>
            </a:pPr>
            <a:r>
              <a:rPr lang="cs-CZ" sz="1200" dirty="0">
                <a:solidFill>
                  <a:srgbClr val="000000"/>
                </a:solidFill>
                <a:latin typeface="Century Gothic" pitchFamily="34" charset="0"/>
              </a:rPr>
              <a:t>(</a:t>
            </a:r>
            <a:r>
              <a:rPr lang="en-GB" sz="1200" dirty="0">
                <a:solidFill>
                  <a:srgbClr val="000000"/>
                </a:solidFill>
                <a:latin typeface="Century Gothic" pitchFamily="34" charset="0"/>
              </a:rPr>
              <a:t>v </a:t>
            </a:r>
            <a:r>
              <a:rPr lang="en-GB" sz="1200" dirty="0" err="1">
                <a:solidFill>
                  <a:srgbClr val="000000"/>
                </a:solidFill>
                <a:latin typeface="Century Gothic" pitchFamily="34" charset="0"/>
              </a:rPr>
              <a:t>červené</a:t>
            </a:r>
            <a:r>
              <a:rPr lang="en-GB" sz="1200" dirty="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Century Gothic" pitchFamily="34" charset="0"/>
              </a:rPr>
              <a:t>krvince</a:t>
            </a:r>
            <a:r>
              <a:rPr lang="en-GB" sz="1200" dirty="0">
                <a:solidFill>
                  <a:srgbClr val="000000"/>
                </a:solidFill>
                <a:latin typeface="Century Gothic" pitchFamily="34" charset="0"/>
              </a:rPr>
              <a:t>). </a:t>
            </a:r>
            <a:r>
              <a:rPr lang="cs-CZ" sz="1200" dirty="0">
                <a:solidFill>
                  <a:srgbClr val="000000"/>
                </a:solidFill>
                <a:latin typeface="Century Gothic" pitchFamily="34" charset="0"/>
              </a:rPr>
              <a:t>Č</a:t>
            </a:r>
            <a:r>
              <a:rPr lang="en-GB" sz="1200" dirty="0" err="1">
                <a:solidFill>
                  <a:srgbClr val="000000"/>
                </a:solidFill>
                <a:latin typeface="Century Gothic" pitchFamily="34" charset="0"/>
              </a:rPr>
              <a:t>erveně</a:t>
            </a:r>
            <a:r>
              <a:rPr lang="en-GB" sz="1200" dirty="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Century Gothic" pitchFamily="34" charset="0"/>
              </a:rPr>
              <a:t>obarven</a:t>
            </a:r>
            <a:r>
              <a:rPr lang="cs-CZ" sz="1200" dirty="0">
                <a:solidFill>
                  <a:srgbClr val="000000"/>
                </a:solidFill>
                <a:latin typeface="Century Gothic" pitchFamily="34" charset="0"/>
              </a:rPr>
              <a:t>é</a:t>
            </a:r>
            <a:r>
              <a:rPr lang="en-GB" sz="1200" dirty="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Century Gothic" pitchFamily="34" charset="0"/>
              </a:rPr>
              <a:t>mitochondrie</a:t>
            </a:r>
            <a:r>
              <a:rPr lang="cs-CZ" sz="1200" dirty="0">
                <a:solidFill>
                  <a:srgbClr val="000000"/>
                </a:solidFill>
                <a:latin typeface="Century Gothic" pitchFamily="34" charset="0"/>
              </a:rPr>
              <a:t>.</a:t>
            </a:r>
            <a:endParaRPr lang="cs-CZ" sz="1200" dirty="0">
              <a:latin typeface="Century Gothic" pitchFamily="34" charset="0"/>
            </a:endParaRPr>
          </a:p>
        </p:txBody>
      </p:sp>
      <p:pic>
        <p:nvPicPr>
          <p:cNvPr id="103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838" y="2078038"/>
            <a:ext cx="2447925" cy="21780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ázek 3" descr="Toxoplasmosis_life_cycle_en.sv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3" y="981075"/>
            <a:ext cx="8718550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-85118" y="34925"/>
            <a:ext cx="9275296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sz="2900" dirty="0" smtClean="0">
                <a:solidFill>
                  <a:srgbClr val="660033"/>
                </a:solidFill>
                <a:latin typeface="Century Gothic" pitchFamily="34" charset="0"/>
              </a:rPr>
              <a:t>Kokcidie: </a:t>
            </a:r>
            <a:r>
              <a:rPr lang="cs-CZ" sz="2900" dirty="0" err="1" smtClean="0">
                <a:solidFill>
                  <a:srgbClr val="660033"/>
                </a:solidFill>
                <a:latin typeface="Century Gothic" pitchFamily="34" charset="0"/>
              </a:rPr>
              <a:t>toxoplazma</a:t>
            </a:r>
            <a:r>
              <a:rPr lang="cs-CZ" sz="2900" dirty="0" smtClean="0">
                <a:solidFill>
                  <a:srgbClr val="660033"/>
                </a:solidFill>
                <a:latin typeface="Century Gothic" pitchFamily="34" charset="0"/>
              </a:rPr>
              <a:t> </a:t>
            </a:r>
            <a:r>
              <a:rPr lang="cs-CZ" sz="2900" dirty="0">
                <a:solidFill>
                  <a:srgbClr val="660033"/>
                </a:solidFill>
                <a:latin typeface="Century Gothic" pitchFamily="34" charset="0"/>
              </a:rPr>
              <a:t>kočičí (</a:t>
            </a:r>
            <a:r>
              <a:rPr lang="cs-CZ" sz="2900" i="1" dirty="0" err="1">
                <a:solidFill>
                  <a:srgbClr val="660033"/>
                </a:solidFill>
                <a:latin typeface="Century Gothic" pitchFamily="34" charset="0"/>
              </a:rPr>
              <a:t>Toxoplasma</a:t>
            </a:r>
            <a:r>
              <a:rPr lang="cs-CZ" sz="2900" i="1" dirty="0">
                <a:solidFill>
                  <a:srgbClr val="660033"/>
                </a:solidFill>
                <a:latin typeface="Century Gothic" pitchFamily="34" charset="0"/>
              </a:rPr>
              <a:t> </a:t>
            </a:r>
            <a:r>
              <a:rPr lang="cs-CZ" sz="2900" i="1" dirty="0" err="1">
                <a:solidFill>
                  <a:srgbClr val="660033"/>
                </a:solidFill>
                <a:latin typeface="Century Gothic" pitchFamily="34" charset="0"/>
              </a:rPr>
              <a:t>gondii</a:t>
            </a:r>
            <a:r>
              <a:rPr lang="cs-CZ" sz="2900" dirty="0">
                <a:solidFill>
                  <a:srgbClr val="660033"/>
                </a:solidFill>
                <a:latin typeface="Century Gothic" pitchFamily="34" charset="0"/>
              </a:rPr>
              <a:t>)</a:t>
            </a:r>
          </a:p>
          <a:p>
            <a:pPr algn="ctr" eaLnBrk="1" hangingPunct="1">
              <a:defRPr/>
            </a:pPr>
            <a:r>
              <a:rPr lang="cs-CZ" sz="2800" dirty="0">
                <a:latin typeface="Century Gothic" pitchFamily="34" charset="0"/>
              </a:rPr>
              <a:t>toxoplazmóza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1133" y="6338888"/>
            <a:ext cx="9068509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90500" indent="-190500" algn="ctr" eaLnBrk="1" hangingPunct="1">
              <a:defRPr/>
            </a:pPr>
            <a:r>
              <a:rPr lang="cs-CZ" sz="1300" dirty="0">
                <a:latin typeface="Century Gothic" pitchFamily="34" charset="0"/>
              </a:rPr>
              <a:t>Na člověka přenosná z kočky nebo ze syrového masa, člověk figuruje jako MH – představuje ale slepou uličku.</a:t>
            </a:r>
          </a:p>
          <a:p>
            <a:pPr marL="190500" indent="-190500" algn="ctr" eaLnBrk="1" hangingPunct="1">
              <a:defRPr/>
            </a:pPr>
            <a:r>
              <a:rPr lang="cs-CZ" sz="1300" dirty="0">
                <a:latin typeface="Century Gothic" pitchFamily="34" charset="0"/>
              </a:rPr>
              <a:t>Ovlivňuje chování svého hostitele a infekce je nebezpečná pro těhotné ženy v prvním trimestru.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0838" y="188913"/>
            <a:ext cx="8568371" cy="667875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600" dirty="0">
                <a:solidFill>
                  <a:srgbClr val="660066"/>
                </a:solidFill>
                <a:latin typeface="Century Gothic" pitchFamily="34" charset="0"/>
              </a:rPr>
              <a:t>Výzkum toxoplazmózy v ČR:</a:t>
            </a:r>
          </a:p>
          <a:p>
            <a:pPr eaLnBrk="1" hangingPunct="1">
              <a:defRPr/>
            </a:pPr>
            <a:endParaRPr lang="cs-CZ" sz="1200" dirty="0">
              <a:latin typeface="Century Gothic" pitchFamily="34" charset="0"/>
            </a:endParaRPr>
          </a:p>
          <a:p>
            <a:pPr eaLnBrk="1" hangingPunct="1">
              <a:defRPr/>
            </a:pPr>
            <a:r>
              <a:rPr lang="cs-CZ" sz="3000" dirty="0">
                <a:latin typeface="Century Gothic" pitchFamily="34" charset="0"/>
              </a:rPr>
              <a:t>prof. Jaroslav </a:t>
            </a:r>
            <a:r>
              <a:rPr lang="cs-CZ" sz="3000" dirty="0" err="1">
                <a:latin typeface="Century Gothic" pitchFamily="34" charset="0"/>
              </a:rPr>
              <a:t>Flegr</a:t>
            </a:r>
            <a:r>
              <a:rPr lang="cs-CZ" sz="3000" dirty="0">
                <a:latin typeface="Century Gothic" pitchFamily="34" charset="0"/>
              </a:rPr>
              <a:t> (</a:t>
            </a:r>
            <a:r>
              <a:rPr lang="cs-CZ" sz="3000" dirty="0" err="1">
                <a:latin typeface="Century Gothic" pitchFamily="34" charset="0"/>
              </a:rPr>
              <a:t>PřF</a:t>
            </a:r>
            <a:r>
              <a:rPr lang="cs-CZ" sz="3000" dirty="0">
                <a:latin typeface="Century Gothic" pitchFamily="34" charset="0"/>
              </a:rPr>
              <a:t> UK Praha) a jeho tým:</a:t>
            </a:r>
          </a:p>
          <a:p>
            <a:pPr eaLnBrk="1" hangingPunct="1">
              <a:defRPr/>
            </a:pPr>
            <a:r>
              <a:rPr lang="cs-CZ" sz="3000" dirty="0">
                <a:latin typeface="Century Gothic" pitchFamily="34" charset="0"/>
              </a:rPr>
              <a:t>https://web.natur.cuni.cz/flegr/</a:t>
            </a:r>
          </a:p>
          <a:p>
            <a:pPr eaLnBrk="1" hangingPunct="1">
              <a:defRPr/>
            </a:pPr>
            <a:r>
              <a:rPr lang="cs-CZ" sz="3200" dirty="0">
                <a:solidFill>
                  <a:srgbClr val="FF6600"/>
                </a:solidFill>
                <a:latin typeface="Century Gothic" pitchFamily="34" charset="0"/>
              </a:rPr>
              <a:t>http://www.toxo.eu/</a:t>
            </a:r>
          </a:p>
          <a:p>
            <a:pPr eaLnBrk="1" hangingPunct="1">
              <a:defRPr/>
            </a:pPr>
            <a:endParaRPr lang="cs-CZ" sz="3200" dirty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3200" dirty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3200" dirty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3200" dirty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3200" dirty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3200" dirty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3200" dirty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3200" dirty="0">
              <a:latin typeface="Century Gothic" pitchFamily="34" charset="0"/>
            </a:endParaRPr>
          </a:p>
          <a:p>
            <a:pPr eaLnBrk="1" hangingPunct="1">
              <a:defRPr/>
            </a:pPr>
            <a:r>
              <a:rPr lang="cs-CZ" sz="3200" dirty="0">
                <a:latin typeface="Century Gothic" pitchFamily="34" charset="0"/>
              </a:rPr>
              <a:t>http://pokusnikralici.cz/</a:t>
            </a:r>
          </a:p>
        </p:txBody>
      </p:sp>
      <p:pic>
        <p:nvPicPr>
          <p:cNvPr id="56323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238" y="4129088"/>
            <a:ext cx="214312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Obráze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2420938"/>
            <a:ext cx="622935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Obrázek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950" y="2565400"/>
            <a:ext cx="137795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938"/>
            <a:ext cx="9144000" cy="687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214282" y="214290"/>
            <a:ext cx="590578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sz="3600" dirty="0" err="1">
                <a:latin typeface="Century Gothic" pitchFamily="34" charset="0"/>
              </a:rPr>
              <a:t>Krvinkovky</a:t>
            </a:r>
            <a:r>
              <a:rPr lang="cs-CZ" sz="3600" dirty="0">
                <a:latin typeface="Century Gothic" pitchFamily="34" charset="0"/>
              </a:rPr>
              <a:t> (</a:t>
            </a:r>
            <a:r>
              <a:rPr lang="cs-CZ" sz="3600" dirty="0" err="1">
                <a:latin typeface="Century Gothic" pitchFamily="34" charset="0"/>
              </a:rPr>
              <a:t>Hematozoea</a:t>
            </a:r>
            <a:r>
              <a:rPr lang="cs-CZ" sz="3600" dirty="0">
                <a:latin typeface="Century Gothic" pitchFamily="34" charset="0"/>
              </a:rPr>
              <a:t>)</a:t>
            </a:r>
          </a:p>
        </p:txBody>
      </p:sp>
      <p:pic>
        <p:nvPicPr>
          <p:cNvPr id="57348" name="Obrázek 3" descr="anopheles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0375" y="4660900"/>
            <a:ext cx="3495675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Obrázek 2" descr="Malarie_ve_svete.png"/>
          <p:cNvPicPr>
            <a:picLocks noChangeAspect="1"/>
          </p:cNvPicPr>
          <p:nvPr/>
        </p:nvPicPr>
        <p:blipFill>
          <a:blip r:embed="rId2"/>
          <a:srcRect b="-529"/>
          <a:stretch>
            <a:fillRect/>
          </a:stretch>
        </p:blipFill>
        <p:spPr bwMode="auto">
          <a:xfrm>
            <a:off x="200634" y="2805942"/>
            <a:ext cx="8715404" cy="405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141288" y="61913"/>
            <a:ext cx="8853487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3600" dirty="0" err="1">
                <a:solidFill>
                  <a:srgbClr val="CC0000"/>
                </a:solidFill>
                <a:latin typeface="Century Gothic" pitchFamily="34" charset="0"/>
              </a:rPr>
              <a:t>Krvinkovky</a:t>
            </a:r>
            <a:r>
              <a:rPr lang="cs-CZ" sz="3600" dirty="0">
                <a:solidFill>
                  <a:srgbClr val="CC0000"/>
                </a:solidFill>
                <a:latin typeface="Century Gothic" pitchFamily="34" charset="0"/>
              </a:rPr>
              <a:t> (</a:t>
            </a:r>
            <a:r>
              <a:rPr lang="cs-CZ" sz="3600" dirty="0" err="1">
                <a:solidFill>
                  <a:srgbClr val="CC0000"/>
                </a:solidFill>
                <a:latin typeface="Century Gothic" pitchFamily="34" charset="0"/>
              </a:rPr>
              <a:t>Hematozoea</a:t>
            </a:r>
            <a:r>
              <a:rPr lang="cs-CZ" sz="3600" dirty="0">
                <a:solidFill>
                  <a:srgbClr val="CC0000"/>
                </a:solidFill>
                <a:latin typeface="Century Gothic" pitchFamily="34" charset="0"/>
              </a:rPr>
              <a:t>)</a:t>
            </a:r>
          </a:p>
          <a:p>
            <a:pPr eaLnBrk="1" hangingPunct="1">
              <a:defRPr/>
            </a:pPr>
            <a:endParaRPr lang="cs-CZ" sz="8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</a:t>
            </a:r>
            <a:r>
              <a:rPr lang="cs-CZ" sz="2200" dirty="0" smtClean="0">
                <a:latin typeface="Century Gothic" pitchFamily="34" charset="0"/>
              </a:rPr>
              <a:t>mají </a:t>
            </a:r>
            <a:r>
              <a:rPr lang="cs-CZ" sz="2200" b="1" dirty="0">
                <a:latin typeface="Century Gothic" pitchFamily="34" charset="0"/>
              </a:rPr>
              <a:t>redukovaný apikální komplex</a:t>
            </a:r>
            <a:r>
              <a:rPr lang="cs-CZ" sz="2200" dirty="0">
                <a:latin typeface="Century Gothic" pitchFamily="34" charset="0"/>
              </a:rPr>
              <a:t> (chybí konoid)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zygoty jsou pohyblivé (říká se jim </a:t>
            </a:r>
            <a:r>
              <a:rPr lang="cs-CZ" sz="2200" b="1" dirty="0" err="1">
                <a:latin typeface="Century Gothic" pitchFamily="34" charset="0"/>
              </a:rPr>
              <a:t>ookinety</a:t>
            </a:r>
            <a:r>
              <a:rPr lang="cs-CZ" sz="2200" dirty="0">
                <a:latin typeface="Century Gothic" pitchFamily="34" charset="0"/>
              </a:rPr>
              <a:t>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</a:t>
            </a:r>
            <a:r>
              <a:rPr lang="cs-CZ" sz="2200" dirty="0" smtClean="0">
                <a:latin typeface="Century Gothic" pitchFamily="34" charset="0"/>
              </a:rPr>
              <a:t>infekční </a:t>
            </a:r>
            <a:r>
              <a:rPr lang="cs-CZ" sz="2200" dirty="0">
                <a:latin typeface="Century Gothic" pitchFamily="34" charset="0"/>
              </a:rPr>
              <a:t>stádium je přenášeno do MH ve slinách přenašečů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obligátní střídání </a:t>
            </a:r>
            <a:r>
              <a:rPr lang="cs-CZ" sz="2200" b="1" dirty="0">
                <a:latin typeface="Century Gothic" pitchFamily="34" charset="0"/>
              </a:rPr>
              <a:t>dvou hostitelů:</a:t>
            </a:r>
            <a:endParaRPr lang="cs-CZ" sz="2200" dirty="0">
              <a:latin typeface="Century Gothic" pitchFamily="34" charset="0"/>
            </a:endParaRPr>
          </a:p>
          <a:p>
            <a:pPr eaLnBrk="1" hangingPunct="1">
              <a:defRPr/>
            </a:pPr>
            <a:r>
              <a:rPr lang="cs-CZ" sz="2200" dirty="0">
                <a:latin typeface="Century Gothic" pitchFamily="34" charset="0"/>
              </a:rPr>
              <a:t>  </a:t>
            </a:r>
            <a:r>
              <a:rPr lang="cs-CZ" sz="2200" dirty="0"/>
              <a:t>→</a:t>
            </a:r>
            <a:r>
              <a:rPr lang="cs-CZ" sz="2200" dirty="0">
                <a:latin typeface="Century Gothic" pitchFamily="34" charset="0"/>
              </a:rPr>
              <a:t> MH – </a:t>
            </a:r>
            <a:r>
              <a:rPr lang="cs-CZ" sz="2200" b="1" dirty="0">
                <a:latin typeface="Century Gothic" pitchFamily="34" charset="0"/>
              </a:rPr>
              <a:t>obratlovec</a:t>
            </a:r>
            <a:r>
              <a:rPr lang="cs-CZ" sz="2200" dirty="0">
                <a:latin typeface="Century Gothic" pitchFamily="34" charset="0"/>
              </a:rPr>
              <a:t>; v červených krvinkách</a:t>
            </a:r>
          </a:p>
          <a:p>
            <a:pPr eaLnBrk="1" hangingPunct="1">
              <a:defRPr/>
            </a:pPr>
            <a:r>
              <a:rPr lang="cs-CZ" sz="2200" dirty="0">
                <a:latin typeface="Century Gothic" pitchFamily="34" charset="0"/>
              </a:rPr>
              <a:t>  </a:t>
            </a:r>
            <a:r>
              <a:rPr lang="cs-CZ" sz="2200" dirty="0"/>
              <a:t>→</a:t>
            </a:r>
            <a:r>
              <a:rPr lang="cs-CZ" sz="2200" dirty="0">
                <a:latin typeface="Century Gothic" pitchFamily="34" charset="0"/>
              </a:rPr>
              <a:t> KH – </a:t>
            </a:r>
            <a:r>
              <a:rPr lang="cs-CZ" sz="2200" b="1" dirty="0">
                <a:latin typeface="Century Gothic" pitchFamily="34" charset="0"/>
              </a:rPr>
              <a:t>komár</a:t>
            </a:r>
            <a:r>
              <a:rPr lang="cs-CZ" sz="2200" dirty="0">
                <a:latin typeface="Century Gothic" pitchFamily="34" charset="0"/>
              </a:rPr>
              <a:t> (členovec); v trávicím traktu a slinných žlázách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387916" y="6379513"/>
            <a:ext cx="665598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dirty="0">
                <a:solidFill>
                  <a:srgbClr val="660033"/>
                </a:solidFill>
                <a:latin typeface="Century Gothic" pitchFamily="34" charset="0"/>
              </a:rPr>
              <a:t>nejvýznamnější: </a:t>
            </a:r>
            <a:r>
              <a:rPr lang="cs-CZ" sz="2400" dirty="0" smtClean="0">
                <a:solidFill>
                  <a:srgbClr val="660033"/>
                </a:solidFill>
                <a:latin typeface="Century Gothic" pitchFamily="34" charset="0"/>
              </a:rPr>
              <a:t>rod </a:t>
            </a:r>
            <a:r>
              <a:rPr lang="cs-CZ" sz="2400" b="1" dirty="0" smtClean="0">
                <a:solidFill>
                  <a:srgbClr val="660033"/>
                </a:solidFill>
                <a:latin typeface="Century Gothic" pitchFamily="34" charset="0"/>
              </a:rPr>
              <a:t>zimnička</a:t>
            </a:r>
            <a:r>
              <a:rPr lang="cs-CZ" sz="2400" dirty="0" smtClean="0">
                <a:solidFill>
                  <a:srgbClr val="660033"/>
                </a:solidFill>
                <a:latin typeface="Century Gothic" pitchFamily="34" charset="0"/>
              </a:rPr>
              <a:t> (</a:t>
            </a:r>
            <a:r>
              <a:rPr lang="cs-CZ" sz="2400" b="1" i="1" dirty="0" smtClean="0">
                <a:solidFill>
                  <a:srgbClr val="660033"/>
                </a:solidFill>
                <a:latin typeface="Century Gothic" pitchFamily="34" charset="0"/>
              </a:rPr>
              <a:t>Plasmodium</a:t>
            </a:r>
            <a:r>
              <a:rPr lang="cs-CZ" sz="2400" dirty="0" smtClean="0">
                <a:solidFill>
                  <a:srgbClr val="660033"/>
                </a:solidFill>
                <a:latin typeface="Century Gothic" pitchFamily="34" charset="0"/>
              </a:rPr>
              <a:t>)</a:t>
            </a:r>
            <a:endParaRPr lang="cs-CZ" sz="2400" dirty="0">
              <a:solidFill>
                <a:srgbClr val="660033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Obrázek 1" descr="plasmodium-life-cycle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75" y="166688"/>
            <a:ext cx="8505825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97839" y="5912726"/>
            <a:ext cx="3802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cs-CZ" sz="1600" dirty="0" smtClean="0">
                <a:latin typeface="Century Gothic" pitchFamily="34" charset="0"/>
              </a:rPr>
              <a:t>LÉČBA: </a:t>
            </a:r>
            <a:r>
              <a:rPr lang="cs-CZ" sz="1600" dirty="0" err="1" smtClean="0">
                <a:latin typeface="Century Gothic" pitchFamily="34" charset="0"/>
              </a:rPr>
              <a:t>chloroquine</a:t>
            </a:r>
            <a:r>
              <a:rPr lang="cs-CZ" sz="1600" dirty="0" smtClean="0">
                <a:latin typeface="Century Gothic" pitchFamily="34" charset="0"/>
              </a:rPr>
              <a:t>; </a:t>
            </a:r>
            <a:r>
              <a:rPr lang="cs-CZ" sz="1600" dirty="0" err="1" smtClean="0">
                <a:latin typeface="Century Gothic" pitchFamily="34" charset="0"/>
              </a:rPr>
              <a:t>mefloquine</a:t>
            </a:r>
            <a:endParaRPr lang="cs-CZ" sz="1600" dirty="0" smtClean="0">
              <a:latin typeface="Century Gothic" pitchFamily="34" charset="0"/>
            </a:endParaRPr>
          </a:p>
          <a:p>
            <a:pPr>
              <a:defRPr/>
            </a:pPr>
            <a:r>
              <a:rPr lang="cs-CZ" sz="1600" dirty="0" smtClean="0">
                <a:latin typeface="Century Gothic" pitchFamily="34" charset="0"/>
              </a:rPr>
              <a:t>(</a:t>
            </a:r>
            <a:r>
              <a:rPr lang="cs-CZ" sz="1600" b="1" i="1" dirty="0" err="1" smtClean="0">
                <a:latin typeface="Century Gothic" pitchFamily="34" charset="0"/>
              </a:rPr>
              <a:t>Lariam</a:t>
            </a:r>
            <a:r>
              <a:rPr lang="cs-CZ" sz="1600" dirty="0" smtClean="0">
                <a:latin typeface="Century Gothic" pitchFamily="34" charset="0"/>
              </a:rPr>
              <a:t>); </a:t>
            </a:r>
            <a:r>
              <a:rPr lang="cs-CZ" sz="1600" dirty="0" err="1" smtClean="0">
                <a:latin typeface="Century Gothic" pitchFamily="34" charset="0"/>
              </a:rPr>
              <a:t>doxycyklin</a:t>
            </a:r>
            <a:r>
              <a:rPr lang="cs-CZ" sz="1600" dirty="0" smtClean="0">
                <a:latin typeface="Century Gothic" pitchFamily="34" charset="0"/>
              </a:rPr>
              <a:t>; </a:t>
            </a:r>
            <a:r>
              <a:rPr lang="cs-CZ" sz="1600" dirty="0" err="1" smtClean="0">
                <a:latin typeface="Century Gothic" pitchFamily="34" charset="0"/>
              </a:rPr>
              <a:t>atovaquone</a:t>
            </a:r>
            <a:endParaRPr lang="cs-CZ" sz="1600" dirty="0" smtClean="0">
              <a:latin typeface="Century Gothic" pitchFamily="34" charset="0"/>
            </a:endParaRPr>
          </a:p>
          <a:p>
            <a:pPr>
              <a:defRPr/>
            </a:pPr>
            <a:r>
              <a:rPr lang="cs-CZ" sz="1600" dirty="0" smtClean="0">
                <a:latin typeface="Century Gothic" pitchFamily="34" charset="0"/>
              </a:rPr>
              <a:t>a </a:t>
            </a:r>
            <a:r>
              <a:rPr lang="cs-CZ" sz="1600" dirty="0" err="1" smtClean="0">
                <a:latin typeface="Century Gothic" pitchFamily="34" charset="0"/>
              </a:rPr>
              <a:t>proguanil</a:t>
            </a:r>
            <a:r>
              <a:rPr lang="cs-CZ" sz="1600" dirty="0" smtClean="0">
                <a:latin typeface="Century Gothic" pitchFamily="34" charset="0"/>
              </a:rPr>
              <a:t> </a:t>
            </a:r>
            <a:r>
              <a:rPr lang="cs-CZ" sz="1600" dirty="0" err="1" smtClean="0">
                <a:latin typeface="Century Gothic" pitchFamily="34" charset="0"/>
              </a:rPr>
              <a:t>hydrochlorid</a:t>
            </a:r>
            <a:r>
              <a:rPr lang="cs-CZ" sz="1600" dirty="0" smtClean="0">
                <a:latin typeface="Century Gothic" pitchFamily="34" charset="0"/>
              </a:rPr>
              <a:t> (</a:t>
            </a:r>
            <a:r>
              <a:rPr lang="cs-CZ" sz="1600" b="1" i="1" dirty="0" err="1" smtClean="0">
                <a:latin typeface="Century Gothic" pitchFamily="34" charset="0"/>
              </a:rPr>
              <a:t>Malarone</a:t>
            </a:r>
            <a:r>
              <a:rPr lang="cs-CZ" sz="1600" dirty="0" smtClean="0">
                <a:latin typeface="Century Gothic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6388" y="115888"/>
            <a:ext cx="8837612" cy="670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3200" dirty="0">
                <a:latin typeface="Century Gothic" pitchFamily="34" charset="0"/>
              </a:rPr>
              <a:t> </a:t>
            </a:r>
            <a:r>
              <a:rPr lang="cs-CZ" sz="3200" dirty="0">
                <a:solidFill>
                  <a:srgbClr val="660033"/>
                </a:solidFill>
                <a:latin typeface="Century Gothic" pitchFamily="34" charset="0"/>
              </a:rPr>
              <a:t>ZIMNIČKA (</a:t>
            </a:r>
            <a:r>
              <a:rPr lang="cs-CZ" sz="3200" i="1" dirty="0">
                <a:solidFill>
                  <a:srgbClr val="660033"/>
                </a:solidFill>
                <a:latin typeface="Century Gothic" pitchFamily="34" charset="0"/>
              </a:rPr>
              <a:t>PLASMODIUM</a:t>
            </a:r>
            <a:r>
              <a:rPr lang="cs-CZ" sz="3200" dirty="0">
                <a:solidFill>
                  <a:srgbClr val="660033"/>
                </a:solidFill>
                <a:latin typeface="Century Gothic" pitchFamily="34" charset="0"/>
              </a:rPr>
              <a:t>)</a:t>
            </a:r>
          </a:p>
          <a:p>
            <a:pPr eaLnBrk="1" hangingPunct="1">
              <a:defRPr/>
            </a:pPr>
            <a:endParaRPr lang="cs-CZ" sz="10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dirty="0">
                <a:latin typeface="Century Gothic" pitchFamily="34" charset="0"/>
              </a:rPr>
              <a:t> </a:t>
            </a:r>
            <a:r>
              <a:rPr lang="cs-CZ" sz="2200" dirty="0">
                <a:latin typeface="Century Gothic" pitchFamily="34" charset="0"/>
              </a:rPr>
              <a:t>původce malárie: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dirty="0">
                <a:latin typeface="Century Gothic" pitchFamily="34" charset="0"/>
              </a:rPr>
              <a:t> nákaza propuká 8–25 dnů po infekci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dirty="0">
                <a:latin typeface="Century Gothic" pitchFamily="34" charset="0"/>
              </a:rPr>
              <a:t> první příznaky připomínají chřipku (bolest hlavy, horečka, třesavka, zvracení;</a:t>
            </a:r>
          </a:p>
          <a:p>
            <a:pPr eaLnBrk="1" hangingPunct="1">
              <a:defRPr/>
            </a:pPr>
            <a:r>
              <a:rPr lang="cs-CZ" dirty="0">
                <a:latin typeface="Century Gothic" pitchFamily="34" charset="0"/>
              </a:rPr>
              <a:t>  hemolytická anemie, žloutenka, hemoglobin v moči a křeče)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dirty="0">
                <a:latin typeface="Century Gothic" pitchFamily="34" charset="0"/>
              </a:rPr>
              <a:t> typickým projevem jsou opakované </a:t>
            </a:r>
            <a:r>
              <a:rPr lang="cs-CZ" b="1" dirty="0">
                <a:latin typeface="Century Gothic" pitchFamily="34" charset="0"/>
              </a:rPr>
              <a:t>malarické záchvaty</a:t>
            </a:r>
            <a:r>
              <a:rPr lang="cs-CZ" dirty="0">
                <a:latin typeface="Century Gothic" pitchFamily="34" charset="0"/>
              </a:rPr>
              <a:t>, propukající v době</a:t>
            </a:r>
          </a:p>
          <a:p>
            <a:pPr eaLnBrk="1" hangingPunct="1">
              <a:defRPr/>
            </a:pPr>
            <a:r>
              <a:rPr lang="cs-CZ" dirty="0">
                <a:latin typeface="Century Gothic" pitchFamily="34" charset="0"/>
              </a:rPr>
              <a:t>  synchronizovaného uvolňování </a:t>
            </a:r>
            <a:r>
              <a:rPr lang="cs-CZ" dirty="0" smtClean="0">
                <a:latin typeface="Century Gothic" pitchFamily="34" charset="0"/>
              </a:rPr>
              <a:t>zimniček z </a:t>
            </a:r>
            <a:r>
              <a:rPr lang="cs-CZ" dirty="0">
                <a:latin typeface="Century Gothic" pitchFamily="34" charset="0"/>
              </a:rPr>
              <a:t>červených krvinek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dirty="0">
                <a:latin typeface="Century Gothic" pitchFamily="34" charset="0"/>
              </a:rPr>
              <a:t> periodicita záchvatů → tři typy malárie: </a:t>
            </a:r>
            <a:r>
              <a:rPr lang="cs-CZ" b="1" dirty="0" err="1">
                <a:latin typeface="Century Gothic" pitchFamily="34" charset="0"/>
              </a:rPr>
              <a:t>tertiana</a:t>
            </a:r>
            <a:r>
              <a:rPr lang="cs-CZ" dirty="0">
                <a:latin typeface="Century Gothic" pitchFamily="34" charset="0"/>
              </a:rPr>
              <a:t>, </a:t>
            </a:r>
            <a:r>
              <a:rPr lang="cs-CZ" b="1" dirty="0">
                <a:latin typeface="Century Gothic" pitchFamily="34" charset="0"/>
              </a:rPr>
              <a:t>quartana</a:t>
            </a:r>
            <a:r>
              <a:rPr lang="cs-CZ" dirty="0">
                <a:latin typeface="Century Gothic" pitchFamily="34" charset="0"/>
              </a:rPr>
              <a:t> a </a:t>
            </a:r>
            <a:r>
              <a:rPr lang="cs-CZ" b="1" dirty="0" err="1">
                <a:latin typeface="Century Gothic" pitchFamily="34" charset="0"/>
              </a:rPr>
              <a:t>tropica</a:t>
            </a:r>
            <a:endParaRPr lang="cs-CZ" b="1" dirty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dirty="0">
              <a:latin typeface="Century Gothic" pitchFamily="34" charset="0"/>
            </a:endParaRPr>
          </a:p>
          <a:p>
            <a:pPr eaLnBrk="1" hangingPunct="1">
              <a:defRPr/>
            </a:pPr>
            <a:r>
              <a:rPr lang="cs-CZ" b="1" i="1" dirty="0">
                <a:latin typeface="Century Gothic" pitchFamily="34" charset="0"/>
              </a:rPr>
              <a:t>Plasmodium </a:t>
            </a:r>
            <a:r>
              <a:rPr lang="cs-CZ" b="1" i="1" dirty="0" err="1">
                <a:latin typeface="Century Gothic" pitchFamily="34" charset="0"/>
              </a:rPr>
              <a:t>vivax</a:t>
            </a:r>
            <a:r>
              <a:rPr lang="cs-CZ" dirty="0">
                <a:latin typeface="Century Gothic" pitchFamily="34" charset="0"/>
              </a:rPr>
              <a:t>: zimnička třídenní, </a:t>
            </a:r>
            <a:r>
              <a:rPr lang="cs-CZ" b="1" dirty="0" err="1">
                <a:solidFill>
                  <a:srgbClr val="CC0000"/>
                </a:solidFill>
                <a:latin typeface="Century Gothic" pitchFamily="34" charset="0"/>
              </a:rPr>
              <a:t>malaria</a:t>
            </a:r>
            <a:r>
              <a:rPr lang="cs-CZ" b="1" dirty="0">
                <a:solidFill>
                  <a:srgbClr val="CC0000"/>
                </a:solidFill>
                <a:latin typeface="Century Gothic" pitchFamily="34" charset="0"/>
              </a:rPr>
              <a:t> </a:t>
            </a:r>
            <a:r>
              <a:rPr lang="cs-CZ" b="1" dirty="0" err="1">
                <a:solidFill>
                  <a:srgbClr val="CC0000"/>
                </a:solidFill>
                <a:latin typeface="Century Gothic" pitchFamily="34" charset="0"/>
              </a:rPr>
              <a:t>tertiana</a:t>
            </a:r>
            <a:r>
              <a:rPr lang="cs-CZ" b="1" dirty="0">
                <a:solidFill>
                  <a:srgbClr val="CC0000"/>
                </a:solidFill>
                <a:latin typeface="Century Gothic" pitchFamily="34" charset="0"/>
              </a:rPr>
              <a:t> </a:t>
            </a:r>
            <a:r>
              <a:rPr lang="cs-CZ" dirty="0">
                <a:latin typeface="Century Gothic" pitchFamily="34" charset="0"/>
              </a:rPr>
              <a:t>(48 hodin)</a:t>
            </a:r>
          </a:p>
          <a:p>
            <a:pPr eaLnBrk="1" hangingPunct="1">
              <a:defRPr/>
            </a:pPr>
            <a:r>
              <a:rPr lang="cs-CZ" dirty="0">
                <a:latin typeface="Century Gothic" pitchFamily="34" charset="0"/>
              </a:rPr>
              <a:t>- nejširší rozšíření: tropy a subtropy celého </a:t>
            </a:r>
            <a:r>
              <a:rPr lang="cs-CZ" dirty="0" smtClean="0">
                <a:latin typeface="Century Gothic" pitchFamily="34" charset="0"/>
              </a:rPr>
              <a:t>světa</a:t>
            </a:r>
            <a:endParaRPr lang="cs-CZ" dirty="0">
              <a:latin typeface="Century Gothic" pitchFamily="34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cs-CZ" dirty="0">
                <a:latin typeface="Century Gothic" pitchFamily="34" charset="0"/>
              </a:rPr>
              <a:t> jaterní stádium: </a:t>
            </a:r>
            <a:r>
              <a:rPr lang="cs-CZ" dirty="0" smtClean="0">
                <a:latin typeface="Century Gothic" pitchFamily="34" charset="0"/>
              </a:rPr>
              <a:t>může </a:t>
            </a:r>
            <a:r>
              <a:rPr lang="cs-CZ" dirty="0">
                <a:latin typeface="Century Gothic" pitchFamily="34" charset="0"/>
              </a:rPr>
              <a:t>přetrvávat léta bez </a:t>
            </a:r>
            <a:r>
              <a:rPr lang="cs-CZ" dirty="0" smtClean="0">
                <a:latin typeface="Century Gothic" pitchFamily="34" charset="0"/>
              </a:rPr>
              <a:t>projevů; náhle dojde </a:t>
            </a:r>
            <a:r>
              <a:rPr lang="cs-CZ" dirty="0">
                <a:latin typeface="Century Gothic" pitchFamily="34" charset="0"/>
              </a:rPr>
              <a:t>k </a:t>
            </a:r>
            <a:r>
              <a:rPr lang="cs-CZ" dirty="0" err="1">
                <a:latin typeface="Century Gothic" pitchFamily="34" charset="0"/>
              </a:rPr>
              <a:t>relapsi</a:t>
            </a:r>
            <a:endParaRPr lang="cs-CZ" dirty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800" dirty="0">
              <a:latin typeface="Century Gothic" pitchFamily="34" charset="0"/>
            </a:endParaRPr>
          </a:p>
          <a:p>
            <a:pPr eaLnBrk="1" hangingPunct="1">
              <a:defRPr/>
            </a:pPr>
            <a:r>
              <a:rPr lang="cs-CZ" b="1" i="1" dirty="0">
                <a:latin typeface="Century Gothic" pitchFamily="34" charset="0"/>
              </a:rPr>
              <a:t>Plasmodium </a:t>
            </a:r>
            <a:r>
              <a:rPr lang="cs-CZ" b="1" i="1" dirty="0" err="1">
                <a:latin typeface="Century Gothic" pitchFamily="34" charset="0"/>
              </a:rPr>
              <a:t>ovale</a:t>
            </a:r>
            <a:r>
              <a:rPr lang="cs-CZ" dirty="0">
                <a:latin typeface="Century Gothic" pitchFamily="34" charset="0"/>
              </a:rPr>
              <a:t>: </a:t>
            </a:r>
            <a:r>
              <a:rPr lang="cs-CZ" b="1" dirty="0" err="1">
                <a:solidFill>
                  <a:srgbClr val="CC0000"/>
                </a:solidFill>
                <a:latin typeface="Century Gothic" pitchFamily="34" charset="0"/>
              </a:rPr>
              <a:t>malaria</a:t>
            </a:r>
            <a:r>
              <a:rPr lang="cs-CZ" b="1" dirty="0">
                <a:solidFill>
                  <a:srgbClr val="CC0000"/>
                </a:solidFill>
                <a:latin typeface="Century Gothic" pitchFamily="34" charset="0"/>
              </a:rPr>
              <a:t> </a:t>
            </a:r>
            <a:r>
              <a:rPr lang="cs-CZ" b="1" dirty="0" err="1">
                <a:solidFill>
                  <a:srgbClr val="CC0000"/>
                </a:solidFill>
                <a:latin typeface="Century Gothic" pitchFamily="34" charset="0"/>
              </a:rPr>
              <a:t>tertiana</a:t>
            </a:r>
            <a:r>
              <a:rPr lang="cs-CZ" b="1" dirty="0">
                <a:solidFill>
                  <a:srgbClr val="CC0000"/>
                </a:solidFill>
                <a:latin typeface="Century Gothic" pitchFamily="34" charset="0"/>
              </a:rPr>
              <a:t> </a:t>
            </a:r>
            <a:r>
              <a:rPr lang="cs-CZ" dirty="0">
                <a:latin typeface="Century Gothic" pitchFamily="34" charset="0"/>
              </a:rPr>
              <a:t>(48 hodin)</a:t>
            </a:r>
          </a:p>
          <a:p>
            <a:pPr eaLnBrk="1" hangingPunct="1">
              <a:defRPr/>
            </a:pPr>
            <a:r>
              <a:rPr lang="cs-CZ" dirty="0">
                <a:latin typeface="Century Gothic" pitchFamily="34" charset="0"/>
              </a:rPr>
              <a:t>- pobřeží západní Afriky, jižní Amerika a Asie</a:t>
            </a:r>
          </a:p>
          <a:p>
            <a:pPr eaLnBrk="1" hangingPunct="1">
              <a:buFontTx/>
              <a:buChar char="-"/>
              <a:defRPr/>
            </a:pPr>
            <a:r>
              <a:rPr lang="cs-CZ" dirty="0">
                <a:latin typeface="Century Gothic" pitchFamily="34" charset="0"/>
              </a:rPr>
              <a:t> jaterní stádium je přítomno a parazit může zůstávat v těle roky bez projevů</a:t>
            </a:r>
          </a:p>
          <a:p>
            <a:pPr eaLnBrk="1" hangingPunct="1">
              <a:buFontTx/>
              <a:buChar char="-"/>
              <a:defRPr/>
            </a:pPr>
            <a:endParaRPr lang="cs-CZ" sz="800" dirty="0">
              <a:latin typeface="Century Gothic" pitchFamily="34" charset="0"/>
            </a:endParaRPr>
          </a:p>
          <a:p>
            <a:pPr eaLnBrk="1" hangingPunct="1">
              <a:defRPr/>
            </a:pPr>
            <a:r>
              <a:rPr lang="cs-CZ" b="1" i="1" dirty="0">
                <a:latin typeface="Century Gothic" pitchFamily="34" charset="0"/>
              </a:rPr>
              <a:t>Plasmodium </a:t>
            </a:r>
            <a:r>
              <a:rPr lang="cs-CZ" b="1" i="1" dirty="0" err="1">
                <a:latin typeface="Century Gothic" pitchFamily="34" charset="0"/>
              </a:rPr>
              <a:t>malariae</a:t>
            </a:r>
            <a:r>
              <a:rPr lang="cs-CZ" dirty="0">
                <a:latin typeface="Century Gothic" pitchFamily="34" charset="0"/>
              </a:rPr>
              <a:t>: zimnička čtvrtodenní, </a:t>
            </a:r>
            <a:r>
              <a:rPr lang="cs-CZ" b="1" dirty="0" err="1">
                <a:solidFill>
                  <a:srgbClr val="CC0000"/>
                </a:solidFill>
                <a:latin typeface="Century Gothic" pitchFamily="34" charset="0"/>
              </a:rPr>
              <a:t>malaria</a:t>
            </a:r>
            <a:r>
              <a:rPr lang="cs-CZ" b="1" dirty="0">
                <a:solidFill>
                  <a:srgbClr val="CC0000"/>
                </a:solidFill>
                <a:latin typeface="Century Gothic" pitchFamily="34" charset="0"/>
              </a:rPr>
              <a:t> quartana</a:t>
            </a:r>
            <a:r>
              <a:rPr lang="cs-CZ" dirty="0">
                <a:latin typeface="Century Gothic" pitchFamily="34" charset="0"/>
              </a:rPr>
              <a:t> (72 hodin)</a:t>
            </a:r>
          </a:p>
          <a:p>
            <a:pPr eaLnBrk="1" hangingPunct="1">
              <a:defRPr/>
            </a:pPr>
            <a:r>
              <a:rPr lang="cs-CZ" dirty="0">
                <a:latin typeface="Century Gothic" pitchFamily="34" charset="0"/>
              </a:rPr>
              <a:t>- tropy a subtropy Afriky a jižní Ameriky; v krvi zůstává i desetiletí</a:t>
            </a:r>
          </a:p>
          <a:p>
            <a:pPr eaLnBrk="1" hangingPunct="1">
              <a:buFontTx/>
              <a:buChar char="-"/>
              <a:defRPr/>
            </a:pPr>
            <a:endParaRPr lang="cs-CZ" sz="800" dirty="0">
              <a:latin typeface="Century Gothic" pitchFamily="34" charset="0"/>
            </a:endParaRPr>
          </a:p>
          <a:p>
            <a:pPr eaLnBrk="1" hangingPunct="1">
              <a:defRPr/>
            </a:pPr>
            <a:r>
              <a:rPr lang="cs-CZ" b="1" i="1" dirty="0">
                <a:latin typeface="Century Gothic" pitchFamily="34" charset="0"/>
              </a:rPr>
              <a:t>P. </a:t>
            </a:r>
            <a:r>
              <a:rPr lang="cs-CZ" b="1" i="1" dirty="0" err="1">
                <a:latin typeface="Century Gothic" pitchFamily="34" charset="0"/>
              </a:rPr>
              <a:t>falciparum</a:t>
            </a:r>
            <a:r>
              <a:rPr lang="cs-CZ" dirty="0">
                <a:latin typeface="Century Gothic" pitchFamily="34" charset="0"/>
              </a:rPr>
              <a:t>: zimnička tropická, </a:t>
            </a:r>
            <a:r>
              <a:rPr lang="cs-CZ" b="1" dirty="0" err="1">
                <a:solidFill>
                  <a:srgbClr val="CC0000"/>
                </a:solidFill>
                <a:latin typeface="Century Gothic" pitchFamily="34" charset="0"/>
              </a:rPr>
              <a:t>malaria</a:t>
            </a:r>
            <a:r>
              <a:rPr lang="cs-CZ" b="1" dirty="0">
                <a:solidFill>
                  <a:srgbClr val="CC0000"/>
                </a:solidFill>
                <a:latin typeface="Century Gothic" pitchFamily="34" charset="0"/>
              </a:rPr>
              <a:t> </a:t>
            </a:r>
            <a:r>
              <a:rPr lang="cs-CZ" b="1" dirty="0" err="1">
                <a:solidFill>
                  <a:srgbClr val="CC0000"/>
                </a:solidFill>
                <a:latin typeface="Century Gothic" pitchFamily="34" charset="0"/>
              </a:rPr>
              <a:t>tropica</a:t>
            </a:r>
            <a:r>
              <a:rPr lang="cs-CZ" dirty="0">
                <a:latin typeface="Century Gothic" pitchFamily="34" charset="0"/>
              </a:rPr>
              <a:t> (nepravidelné záchvaty)</a:t>
            </a:r>
          </a:p>
          <a:p>
            <a:pPr eaLnBrk="1" hangingPunct="1">
              <a:buFontTx/>
              <a:buChar char="-"/>
              <a:defRPr/>
            </a:pPr>
            <a:r>
              <a:rPr lang="cs-CZ" dirty="0">
                <a:latin typeface="Century Gothic" pitchFamily="34" charset="0"/>
              </a:rPr>
              <a:t> nejvážnější forma – může pronikat i do mozku a způsobovat množství </a:t>
            </a:r>
            <a:endParaRPr lang="cs-CZ" dirty="0" smtClean="0">
              <a:latin typeface="Century Gothic" pitchFamily="34" charset="0"/>
            </a:endParaRPr>
          </a:p>
          <a:p>
            <a:pPr eaLnBrk="1" hangingPunct="1">
              <a:defRPr/>
            </a:pPr>
            <a:r>
              <a:rPr lang="cs-CZ" dirty="0" smtClean="0">
                <a:latin typeface="Century Gothic" pitchFamily="34" charset="0"/>
              </a:rPr>
              <a:t>  neurologických </a:t>
            </a:r>
            <a:r>
              <a:rPr lang="cs-CZ" dirty="0">
                <a:latin typeface="Century Gothic" pitchFamily="34" charset="0"/>
              </a:rPr>
              <a:t>projevů</a:t>
            </a:r>
          </a:p>
          <a:p>
            <a:pPr eaLnBrk="1" hangingPunct="1">
              <a:buFontTx/>
              <a:buChar char="-"/>
              <a:defRPr/>
            </a:pPr>
            <a:r>
              <a:rPr lang="cs-CZ" dirty="0">
                <a:latin typeface="Century Gothic" pitchFamily="34" charset="0"/>
              </a:rPr>
              <a:t> subsaharská Afrika, tropy Asie a Ameriky</a:t>
            </a:r>
          </a:p>
        </p:txBody>
      </p:sp>
      <p:pic>
        <p:nvPicPr>
          <p:cNvPr id="61443" name="Obrázek 2" descr="prstynkove_stadiu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1375" y="103188"/>
            <a:ext cx="2682875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21048" y="162853"/>
            <a:ext cx="7907338" cy="493713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4000" dirty="0" smtClean="0">
                <a:solidFill>
                  <a:srgbClr val="000066"/>
                </a:solidFill>
                <a:latin typeface="Century Gothic" pitchFamily="34" charset="0"/>
                <a:cs typeface="Arial" charset="0"/>
              </a:rPr>
              <a:t>MĚŇAVKOVCI (AMOEBOZOA)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8288" y="766762"/>
            <a:ext cx="8732868" cy="2519362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ct val="0"/>
              </a:spcBef>
            </a:pP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proměnlivý, „</a:t>
            </a:r>
            <a:r>
              <a:rPr lang="cs-CZ" altLang="cs-CZ" sz="2200" dirty="0" err="1" smtClean="0">
                <a:latin typeface="Century Gothic" pitchFamily="34" charset="0"/>
                <a:cs typeface="Arial" charset="0"/>
              </a:rPr>
              <a:t>loužičkovitý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“ tvar buňky</a:t>
            </a:r>
          </a:p>
          <a:p>
            <a:pPr marL="0" indent="0" eaLnBrk="1" hangingPunct="1">
              <a:spcBef>
                <a:spcPct val="0"/>
              </a:spcBef>
            </a:pP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panožky </a:t>
            </a:r>
            <a:r>
              <a:rPr lang="cs-CZ" altLang="cs-CZ" sz="2200" b="1" dirty="0" err="1" smtClean="0">
                <a:latin typeface="Century Gothic" pitchFamily="34" charset="0"/>
                <a:cs typeface="Arial" charset="0"/>
              </a:rPr>
              <a:t>lobopodie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nebo </a:t>
            </a:r>
            <a:r>
              <a:rPr lang="cs-CZ" altLang="cs-CZ" sz="2200" b="1" dirty="0" err="1" smtClean="0">
                <a:latin typeface="Century Gothic" pitchFamily="34" charset="0"/>
                <a:cs typeface="Arial" charset="0"/>
              </a:rPr>
              <a:t>filopodie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: fagocytóza a také pohyb</a:t>
            </a:r>
          </a:p>
          <a:p>
            <a:pPr marL="0" indent="0" eaLnBrk="1" hangingPunct="1">
              <a:spcBef>
                <a:spcPct val="0"/>
              </a:spcBef>
            </a:pP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 mohou mít bičíkatá stádia, panožky jsou však nejčastější</a:t>
            </a:r>
          </a:p>
        </p:txBody>
      </p:sp>
      <p:pic>
        <p:nvPicPr>
          <p:cNvPr id="6" name="Obrázek 2" descr="amoeba_schem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833" y="1922806"/>
            <a:ext cx="4913947" cy="3204000"/>
          </a:xfrm>
          <a:prstGeom prst="rect">
            <a:avLst/>
          </a:prstGeom>
          <a:noFill/>
          <a:ln w="25400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7" name="Obrázek 5" descr="amoeba_figur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3380" y="1900513"/>
            <a:ext cx="38877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4" descr="E-coli-cyst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2784" y="1978347"/>
            <a:ext cx="10080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3"/>
          <p:cNvSpPr txBox="1">
            <a:spLocks noChangeArrowheads="1"/>
          </p:cNvSpPr>
          <p:nvPr/>
        </p:nvSpPr>
        <p:spPr bwMode="auto">
          <a:xfrm>
            <a:off x="142844" y="5214950"/>
            <a:ext cx="8858312" cy="15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charset="0"/>
              <a:buChar char="•"/>
            </a:pPr>
            <a:r>
              <a:rPr lang="cs-CZ" altLang="cs-CZ" dirty="0">
                <a:latin typeface="Century Gothic" pitchFamily="34" charset="0"/>
              </a:rPr>
              <a:t> panožky (</a:t>
            </a:r>
            <a:r>
              <a:rPr lang="cs-CZ" altLang="cs-CZ" b="1" dirty="0" err="1">
                <a:latin typeface="Century Gothic" pitchFamily="34" charset="0"/>
              </a:rPr>
              <a:t>pseudopodie</a:t>
            </a:r>
            <a:r>
              <a:rPr lang="cs-CZ" altLang="cs-CZ" dirty="0">
                <a:latin typeface="Century Gothic" pitchFamily="34" charset="0"/>
              </a:rPr>
              <a:t>): pohyb a příjem </a:t>
            </a:r>
            <a:r>
              <a:rPr lang="cs-CZ" altLang="cs-CZ" dirty="0" smtClean="0">
                <a:latin typeface="Century Gothic" pitchFamily="34" charset="0"/>
              </a:rPr>
              <a:t>potravy </a:t>
            </a:r>
            <a:r>
              <a:rPr lang="cs-CZ" altLang="cs-CZ" dirty="0" smtClean="0"/>
              <a:t>→</a:t>
            </a:r>
            <a:r>
              <a:rPr lang="cs-CZ" altLang="cs-CZ" dirty="0" smtClean="0">
                <a:latin typeface="Century Gothic" pitchFamily="34" charset="0"/>
              </a:rPr>
              <a:t> </a:t>
            </a:r>
            <a:r>
              <a:rPr lang="cs-CZ" altLang="cs-CZ" b="1" dirty="0" smtClean="0">
                <a:latin typeface="Century Gothic" pitchFamily="34" charset="0"/>
              </a:rPr>
              <a:t>potravní vakuoly</a:t>
            </a:r>
            <a:endParaRPr lang="cs-CZ" altLang="cs-CZ" b="1" dirty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cs-CZ" altLang="cs-CZ" dirty="0">
                <a:latin typeface="Century Gothic" pitchFamily="34" charset="0"/>
              </a:rPr>
              <a:t> cytoplazma se dělí na </a:t>
            </a:r>
            <a:r>
              <a:rPr lang="cs-CZ" altLang="cs-CZ" b="1" dirty="0" err="1">
                <a:latin typeface="Century Gothic" pitchFamily="34" charset="0"/>
              </a:rPr>
              <a:t>ekto</a:t>
            </a:r>
            <a:r>
              <a:rPr lang="cs-CZ" altLang="cs-CZ" dirty="0">
                <a:latin typeface="Century Gothic" pitchFamily="34" charset="0"/>
              </a:rPr>
              <a:t>- a </a:t>
            </a:r>
            <a:r>
              <a:rPr lang="cs-CZ" altLang="cs-CZ" b="1" dirty="0" smtClean="0">
                <a:latin typeface="Century Gothic" pitchFamily="34" charset="0"/>
              </a:rPr>
              <a:t>endoplazmu</a:t>
            </a:r>
            <a:r>
              <a:rPr lang="cs-CZ" altLang="cs-CZ" dirty="0" smtClean="0">
                <a:latin typeface="Century Gothic" pitchFamily="34" charset="0"/>
              </a:rPr>
              <a:t>; jedno </a:t>
            </a:r>
            <a:r>
              <a:rPr lang="cs-CZ" altLang="cs-CZ" dirty="0">
                <a:latin typeface="Century Gothic" pitchFamily="34" charset="0"/>
              </a:rPr>
              <a:t>či více </a:t>
            </a:r>
            <a:r>
              <a:rPr lang="cs-CZ" altLang="cs-CZ" dirty="0" smtClean="0">
                <a:latin typeface="Century Gothic" pitchFamily="34" charset="0"/>
              </a:rPr>
              <a:t>jader (často více)</a:t>
            </a:r>
            <a:endParaRPr lang="cs-CZ" altLang="cs-CZ" dirty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cs-CZ" altLang="cs-CZ" dirty="0">
                <a:latin typeface="Century Gothic" pitchFamily="34" charset="0"/>
              </a:rPr>
              <a:t> </a:t>
            </a:r>
            <a:r>
              <a:rPr lang="cs-CZ" altLang="cs-CZ" b="1" dirty="0">
                <a:latin typeface="Century Gothic" pitchFamily="34" charset="0"/>
              </a:rPr>
              <a:t>kontraktilní </a:t>
            </a:r>
            <a:r>
              <a:rPr lang="cs-CZ" altLang="cs-CZ" b="1" dirty="0" smtClean="0">
                <a:latin typeface="Century Gothic" pitchFamily="34" charset="0"/>
              </a:rPr>
              <a:t>vakuola</a:t>
            </a:r>
            <a:r>
              <a:rPr lang="cs-CZ" altLang="cs-CZ" dirty="0" smtClean="0">
                <a:latin typeface="Century Gothic" pitchFamily="34" charset="0"/>
              </a:rPr>
              <a:t>: osmoregulace ve sladkovodním prostředí nezbytná</a:t>
            </a:r>
            <a:endParaRPr lang="cs-CZ" altLang="cs-CZ" dirty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cs-CZ" altLang="cs-CZ" dirty="0">
                <a:latin typeface="Century Gothic" pitchFamily="34" charset="0"/>
              </a:rPr>
              <a:t> nepohlavní </a:t>
            </a:r>
            <a:r>
              <a:rPr lang="cs-CZ" altLang="cs-CZ" dirty="0" smtClean="0">
                <a:latin typeface="Century Gothic" pitchFamily="34" charset="0"/>
              </a:rPr>
              <a:t>dělení;</a:t>
            </a:r>
            <a:r>
              <a:rPr lang="cs-CZ" altLang="cs-CZ" dirty="0">
                <a:latin typeface="Century Gothic" pitchFamily="34" charset="0"/>
              </a:rPr>
              <a:t> </a:t>
            </a:r>
            <a:r>
              <a:rPr lang="cs-CZ" altLang="cs-CZ" dirty="0" smtClean="0">
                <a:latin typeface="Century Gothic" pitchFamily="34" charset="0"/>
              </a:rPr>
              <a:t>schopnost </a:t>
            </a:r>
            <a:r>
              <a:rPr lang="cs-CZ" altLang="cs-CZ" dirty="0">
                <a:latin typeface="Century Gothic" pitchFamily="34" charset="0"/>
              </a:rPr>
              <a:t>vytvořit v nepříhodném prostředí </a:t>
            </a:r>
            <a:r>
              <a:rPr lang="cs-CZ" altLang="cs-CZ" b="1" dirty="0" smtClean="0">
                <a:latin typeface="Century Gothic" pitchFamily="34" charset="0"/>
              </a:rPr>
              <a:t>cystu</a:t>
            </a:r>
          </a:p>
          <a:p>
            <a:pPr eaLnBrk="1" hangingPunct="1">
              <a:buFont typeface="Arial" charset="0"/>
              <a:buChar char="•"/>
            </a:pPr>
            <a:endParaRPr lang="cs-CZ" altLang="cs-CZ" sz="700" b="1" dirty="0" smtClean="0"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cs-CZ" altLang="cs-CZ" dirty="0" smtClean="0">
                <a:latin typeface="Century Gothic" pitchFamily="34" charset="0"/>
              </a:rPr>
              <a:t> některé měňavky vytváří charakteristicky tvarovanou schránku: </a:t>
            </a:r>
            <a:r>
              <a:rPr lang="cs-CZ" altLang="cs-CZ" b="1" dirty="0" err="1" smtClean="0">
                <a:latin typeface="Century Gothic" pitchFamily="34" charset="0"/>
              </a:rPr>
              <a:t>krytenky</a:t>
            </a:r>
            <a:endParaRPr lang="cs-CZ" altLang="cs-CZ" b="1" dirty="0">
              <a:latin typeface="Century Gothic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844500" y="1884660"/>
            <a:ext cx="71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Century Gothic" pitchFamily="34" charset="0"/>
              </a:rPr>
              <a:t>cysta</a:t>
            </a:r>
            <a:endParaRPr lang="cs-CZ" sz="16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Obrázek 2" descr="Ceratiu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" y="0"/>
            <a:ext cx="9048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2713" y="69850"/>
            <a:ext cx="8893175" cy="290848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3600" dirty="0">
                <a:latin typeface="Century Gothic" pitchFamily="34" charset="0"/>
              </a:rPr>
              <a:t> </a:t>
            </a:r>
            <a:r>
              <a:rPr lang="cs-CZ" sz="3600" dirty="0">
                <a:solidFill>
                  <a:srgbClr val="990033"/>
                </a:solidFill>
                <a:latin typeface="Century Gothic" pitchFamily="34" charset="0"/>
              </a:rPr>
              <a:t>OBRNĚNKY (DINOFLAGELLATA)</a:t>
            </a:r>
          </a:p>
          <a:p>
            <a:pPr eaLnBrk="1" hangingPunct="1">
              <a:defRPr/>
            </a:pPr>
            <a:endParaRPr lang="cs-CZ" sz="7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kortikální alveoly </a:t>
            </a:r>
            <a:r>
              <a:rPr lang="cs-CZ" sz="2000" dirty="0" smtClean="0">
                <a:latin typeface="Century Gothic" pitchFamily="34" charset="0"/>
              </a:rPr>
              <a:t>velmi často vyplněny </a:t>
            </a:r>
            <a:r>
              <a:rPr lang="cs-CZ" sz="2000" b="1" dirty="0" err="1">
                <a:latin typeface="Century Gothic" pitchFamily="34" charset="0"/>
              </a:rPr>
              <a:t>celulózními</a:t>
            </a:r>
            <a:r>
              <a:rPr lang="cs-CZ" sz="2000" b="1" dirty="0">
                <a:latin typeface="Century Gothic" pitchFamily="34" charset="0"/>
              </a:rPr>
              <a:t> destičkami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nahé formy a formy s pancířem (</a:t>
            </a:r>
            <a:r>
              <a:rPr lang="cs-CZ" sz="2000" b="1" dirty="0" err="1">
                <a:latin typeface="Century Gothic" pitchFamily="34" charset="0"/>
              </a:rPr>
              <a:t>téka</a:t>
            </a:r>
            <a:r>
              <a:rPr lang="cs-CZ" sz="2000" dirty="0">
                <a:latin typeface="Century Gothic" pitchFamily="34" charset="0"/>
              </a:rPr>
              <a:t>: hypotéka a </a:t>
            </a:r>
            <a:r>
              <a:rPr lang="cs-CZ" sz="2000" dirty="0" err="1">
                <a:latin typeface="Century Gothic" pitchFamily="34" charset="0"/>
              </a:rPr>
              <a:t>epitéka</a:t>
            </a:r>
            <a:r>
              <a:rPr lang="cs-CZ" sz="2000" dirty="0">
                <a:latin typeface="Century Gothic" pitchFamily="34" charset="0"/>
              </a:rPr>
              <a:t>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</a:t>
            </a:r>
            <a:r>
              <a:rPr lang="cs-CZ" sz="2000" b="1" dirty="0" err="1">
                <a:latin typeface="Century Gothic" pitchFamily="34" charset="0"/>
              </a:rPr>
              <a:t>dinokont</a:t>
            </a:r>
            <a:r>
              <a:rPr lang="cs-CZ" sz="2000" dirty="0">
                <a:latin typeface="Century Gothic" pitchFamily="34" charset="0"/>
              </a:rPr>
              <a:t>: dva heteromorfní a </a:t>
            </a:r>
            <a:r>
              <a:rPr lang="cs-CZ" sz="2000" dirty="0" err="1">
                <a:latin typeface="Century Gothic" pitchFamily="34" charset="0"/>
              </a:rPr>
              <a:t>heterodynamické</a:t>
            </a:r>
            <a:r>
              <a:rPr lang="cs-CZ" sz="2000" dirty="0">
                <a:latin typeface="Century Gothic" pitchFamily="34" charset="0"/>
              </a:rPr>
              <a:t> bičíky:</a:t>
            </a:r>
          </a:p>
          <a:p>
            <a:pPr eaLnBrk="1" hangingPunct="1">
              <a:defRPr/>
            </a:pPr>
            <a:r>
              <a:rPr lang="cs-CZ" sz="2000" dirty="0">
                <a:latin typeface="Century Gothic" pitchFamily="34" charset="0"/>
              </a:rPr>
              <a:t>  - </a:t>
            </a:r>
            <a:r>
              <a:rPr lang="cs-CZ" sz="2000" b="1" dirty="0">
                <a:latin typeface="Century Gothic" pitchFamily="34" charset="0"/>
              </a:rPr>
              <a:t>cingulum</a:t>
            </a:r>
            <a:r>
              <a:rPr lang="cs-CZ" sz="2000" dirty="0">
                <a:latin typeface="Century Gothic" pitchFamily="34" charset="0"/>
              </a:rPr>
              <a:t> v ekvatoriální </a:t>
            </a:r>
            <a:r>
              <a:rPr lang="cs-CZ" sz="2000" dirty="0" smtClean="0">
                <a:latin typeface="Century Gothic" pitchFamily="34" charset="0"/>
              </a:rPr>
              <a:t>rýze</a:t>
            </a:r>
            <a:endParaRPr lang="cs-CZ" dirty="0">
              <a:latin typeface="Century Gothic" pitchFamily="34" charset="0"/>
            </a:endParaRPr>
          </a:p>
          <a:p>
            <a:pPr eaLnBrk="1" hangingPunct="1">
              <a:defRPr/>
            </a:pPr>
            <a:r>
              <a:rPr lang="cs-CZ" sz="2000" dirty="0">
                <a:latin typeface="Century Gothic" pitchFamily="34" charset="0"/>
              </a:rPr>
              <a:t>  - </a:t>
            </a:r>
            <a:r>
              <a:rPr lang="cs-CZ" sz="2000" b="1" dirty="0" err="1">
                <a:latin typeface="Century Gothic" pitchFamily="34" charset="0"/>
              </a:rPr>
              <a:t>sulcus</a:t>
            </a:r>
            <a:r>
              <a:rPr lang="cs-CZ" sz="2000" dirty="0">
                <a:latin typeface="Century Gothic" pitchFamily="34" charset="0"/>
              </a:rPr>
              <a:t>: vlečný; v podélné </a:t>
            </a:r>
            <a:r>
              <a:rPr lang="cs-CZ" sz="2000" dirty="0" smtClean="0">
                <a:latin typeface="Century Gothic" pitchFamily="34" charset="0"/>
              </a:rPr>
              <a:t>rýze</a:t>
            </a:r>
            <a:endParaRPr lang="cs-CZ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osmoregulace: </a:t>
            </a:r>
            <a:r>
              <a:rPr lang="cs-CZ" sz="2000" b="1" dirty="0" err="1">
                <a:latin typeface="Century Gothic" pitchFamily="34" charset="0"/>
              </a:rPr>
              <a:t>pusuly</a:t>
            </a:r>
            <a:r>
              <a:rPr lang="cs-CZ" sz="2000" dirty="0">
                <a:latin typeface="Century Gothic" pitchFamily="34" charset="0"/>
              </a:rPr>
              <a:t> vedle báze </a:t>
            </a:r>
            <a:r>
              <a:rPr lang="cs-CZ" sz="2000" dirty="0" smtClean="0">
                <a:latin typeface="Century Gothic" pitchFamily="34" charset="0"/>
              </a:rPr>
              <a:t>bičíku</a:t>
            </a:r>
            <a:endParaRPr lang="cs-CZ" sz="20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</a:t>
            </a:r>
            <a:r>
              <a:rPr lang="cs-CZ" sz="2000" b="1" dirty="0" err="1">
                <a:latin typeface="Century Gothic" pitchFamily="34" charset="0"/>
              </a:rPr>
              <a:t>dinokaryon</a:t>
            </a:r>
            <a:r>
              <a:rPr lang="cs-CZ" sz="2000" dirty="0">
                <a:latin typeface="Century Gothic" pitchFamily="34" charset="0"/>
              </a:rPr>
              <a:t>: </a:t>
            </a:r>
            <a:r>
              <a:rPr lang="cs-CZ" sz="2000" dirty="0" smtClean="0">
                <a:latin typeface="Century Gothic" pitchFamily="34" charset="0"/>
              </a:rPr>
              <a:t>stále kondenzované chromozomy; velmi </a:t>
            </a:r>
            <a:r>
              <a:rPr lang="cs-CZ" sz="2000" dirty="0">
                <a:latin typeface="Century Gothic" pitchFamily="34" charset="0"/>
              </a:rPr>
              <a:t>málo histonů</a:t>
            </a:r>
          </a:p>
        </p:txBody>
      </p:sp>
      <p:pic>
        <p:nvPicPr>
          <p:cNvPr id="65539" name="Picture 3" descr="pusuly_obrnenky_celko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" y="2967038"/>
            <a:ext cx="4421188" cy="381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 descr="pusuly_obrnenky"/>
          <p:cNvPicPr>
            <a:picLocks noChangeAspect="1" noChangeArrowheads="1"/>
          </p:cNvPicPr>
          <p:nvPr/>
        </p:nvPicPr>
        <p:blipFill>
          <a:blip r:embed="rId3">
            <a:lum bright="-12000" contrast="12000"/>
          </a:blip>
          <a:srcRect/>
          <a:stretch>
            <a:fillRect/>
          </a:stretch>
        </p:blipFill>
        <p:spPr bwMode="auto">
          <a:xfrm>
            <a:off x="4427538" y="3008313"/>
            <a:ext cx="4116387" cy="37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a 5"/>
          <p:cNvSpPr/>
          <p:nvPr/>
        </p:nvSpPr>
        <p:spPr>
          <a:xfrm>
            <a:off x="3433763" y="4637088"/>
            <a:ext cx="503237" cy="576262"/>
          </a:xfrm>
          <a:prstGeom prst="ellipse">
            <a:avLst/>
          </a:prstGeom>
          <a:noFill/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latin typeface="Century Gothic" pitchFamily="34" charset="0"/>
            </a:endParaRPr>
          </a:p>
        </p:txBody>
      </p:sp>
      <p:cxnSp>
        <p:nvCxnSpPr>
          <p:cNvPr id="8" name="Přímá spojovací šipka 7"/>
          <p:cNvCxnSpPr>
            <a:stCxn id="6" idx="6"/>
          </p:cNvCxnSpPr>
          <p:nvPr/>
        </p:nvCxnSpPr>
        <p:spPr>
          <a:xfrm>
            <a:off x="3937000" y="4924425"/>
            <a:ext cx="1211263" cy="17463"/>
          </a:xfrm>
          <a:prstGeom prst="straightConnector1">
            <a:avLst/>
          </a:prstGeom>
          <a:ln w="25400">
            <a:solidFill>
              <a:srgbClr val="99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3300" y="3273425"/>
            <a:ext cx="1655763" cy="1838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655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53300" y="5168900"/>
            <a:ext cx="1655763" cy="1544638"/>
          </a:xfrm>
          <a:prstGeom prst="rect">
            <a:avLst/>
          </a:prstGeom>
          <a:noFill/>
          <a:ln w="38100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Obrázek 1" descr="ceratium-furcoides2.jpg"/>
          <p:cNvPicPr>
            <a:picLocks noChangeAspect="1"/>
          </p:cNvPicPr>
          <p:nvPr/>
        </p:nvPicPr>
        <p:blipFill>
          <a:blip r:embed="rId2"/>
          <a:srcRect r="-320"/>
          <a:stretch>
            <a:fillRect/>
          </a:stretch>
        </p:blipFill>
        <p:spPr bwMode="auto">
          <a:xfrm>
            <a:off x="2451100" y="0"/>
            <a:ext cx="6789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3076575" y="188913"/>
            <a:ext cx="377058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800" dirty="0">
                <a:solidFill>
                  <a:schemeClr val="accent1">
                    <a:lumMod val="25000"/>
                  </a:schemeClr>
                </a:solidFill>
                <a:latin typeface="Century Gothic" pitchFamily="34" charset="0"/>
              </a:rPr>
              <a:t>OBRNĚNKY U NÁS:</a:t>
            </a:r>
          </a:p>
          <a:p>
            <a:pPr>
              <a:defRPr/>
            </a:pPr>
            <a:r>
              <a:rPr lang="cs-CZ" sz="2600" i="1" dirty="0" err="1" smtClean="0">
                <a:latin typeface="Century Gothic" pitchFamily="34" charset="0"/>
              </a:rPr>
              <a:t>Peridinium</a:t>
            </a:r>
            <a:r>
              <a:rPr lang="cs-CZ" sz="2600" dirty="0" smtClean="0">
                <a:latin typeface="Century Gothic" pitchFamily="34" charset="0"/>
              </a:rPr>
              <a:t> a </a:t>
            </a:r>
            <a:r>
              <a:rPr lang="cs-CZ" sz="2600" i="1" dirty="0" err="1" smtClean="0">
                <a:latin typeface="Century Gothic" pitchFamily="34" charset="0"/>
              </a:rPr>
              <a:t>Ceratium</a:t>
            </a:r>
            <a:endParaRPr lang="cs-CZ" sz="2600" i="1" dirty="0">
              <a:latin typeface="Century Gothic" pitchFamily="34" charset="0"/>
            </a:endParaRPr>
          </a:p>
        </p:txBody>
      </p:sp>
      <p:pic>
        <p:nvPicPr>
          <p:cNvPr id="70660" name="Obrázek 3" descr="peridinium-wille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428625"/>
            <a:ext cx="287972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Obrázek 4" descr="peridinium-willei_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50" y="3559175"/>
            <a:ext cx="2881313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Šipka doprava 5"/>
          <p:cNvSpPr/>
          <p:nvPr/>
        </p:nvSpPr>
        <p:spPr>
          <a:xfrm rot="8566840">
            <a:off x="2614507" y="886326"/>
            <a:ext cx="428628" cy="28575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 rot="1765522">
            <a:off x="6858016" y="857232"/>
            <a:ext cx="428628" cy="28575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Obrázek 2" descr="Lingulodinium_red_tid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4225"/>
            <a:ext cx="914400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60325" y="74613"/>
            <a:ext cx="8964613" cy="6801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3600" dirty="0">
                <a:solidFill>
                  <a:srgbClr val="990033"/>
                </a:solidFill>
                <a:latin typeface="Century Gothic" pitchFamily="34" charset="0"/>
              </a:rPr>
              <a:t>VÝZNAM OBRNĚNEK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podstatná složka mořského </a:t>
            </a:r>
            <a:r>
              <a:rPr lang="cs-CZ" sz="2000" dirty="0" smtClean="0">
                <a:latin typeface="Century Gothic" pitchFamily="34" charset="0"/>
              </a:rPr>
              <a:t>planktonu</a:t>
            </a:r>
            <a:endParaRPr lang="cs-CZ" sz="20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</a:t>
            </a:r>
            <a:r>
              <a:rPr lang="cs-CZ" sz="2000" b="1" i="1" dirty="0" err="1">
                <a:latin typeface="Century Gothic" pitchFamily="34" charset="0"/>
              </a:rPr>
              <a:t>red</a:t>
            </a:r>
            <a:r>
              <a:rPr lang="cs-CZ" sz="2000" b="1" i="1" dirty="0">
                <a:latin typeface="Century Gothic" pitchFamily="34" charset="0"/>
              </a:rPr>
              <a:t> </a:t>
            </a:r>
            <a:r>
              <a:rPr lang="cs-CZ" sz="2000" b="1" i="1" dirty="0" err="1">
                <a:latin typeface="Century Gothic" pitchFamily="34" charset="0"/>
              </a:rPr>
              <a:t>tide</a:t>
            </a:r>
            <a:r>
              <a:rPr lang="cs-CZ" sz="2000" b="1" i="1" dirty="0">
                <a:latin typeface="Century Gothic" pitchFamily="34" charset="0"/>
              </a:rPr>
              <a:t> </a:t>
            </a:r>
            <a:r>
              <a:rPr lang="cs-CZ" sz="2000" dirty="0">
                <a:latin typeface="Century Gothic" pitchFamily="34" charset="0"/>
              </a:rPr>
              <a:t>(africké atlantické </a:t>
            </a:r>
            <a:r>
              <a:rPr lang="cs-CZ" sz="2000" dirty="0" smtClean="0">
                <a:latin typeface="Century Gothic" pitchFamily="34" charset="0"/>
              </a:rPr>
              <a:t>pobřeží,</a:t>
            </a:r>
          </a:p>
          <a:p>
            <a:pPr eaLnBrk="1" hangingPunct="1">
              <a:defRPr/>
            </a:pPr>
            <a:r>
              <a:rPr lang="cs-CZ" sz="2000" dirty="0" smtClean="0">
                <a:latin typeface="Century Gothic" pitchFamily="34" charset="0"/>
              </a:rPr>
              <a:t>  pacifické</a:t>
            </a:r>
            <a:r>
              <a:rPr lang="cs-CZ" sz="2000" dirty="0">
                <a:latin typeface="Century Gothic" pitchFamily="34" charset="0"/>
              </a:rPr>
              <a:t> </a:t>
            </a:r>
            <a:r>
              <a:rPr lang="cs-CZ" sz="2000" dirty="0" smtClean="0">
                <a:latin typeface="Century Gothic" pitchFamily="34" charset="0"/>
              </a:rPr>
              <a:t>břehy </a:t>
            </a:r>
            <a:r>
              <a:rPr lang="cs-CZ" sz="2000" dirty="0">
                <a:latin typeface="Century Gothic" pitchFamily="34" charset="0"/>
              </a:rPr>
              <a:t>Ameriky, Japonsko</a:t>
            </a:r>
            <a:r>
              <a:rPr lang="cs-CZ" sz="2000" dirty="0" smtClean="0">
                <a:latin typeface="Century Gothic" pitchFamily="34" charset="0"/>
              </a:rPr>
              <a:t>)</a:t>
            </a:r>
          </a:p>
          <a:p>
            <a:pPr eaLnBrk="1" hangingPunct="1">
              <a:defRPr/>
            </a:pPr>
            <a:endParaRPr lang="cs-CZ" sz="2000" dirty="0" smtClean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2000" dirty="0" smtClean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2000" dirty="0" smtClean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2000" dirty="0" smtClean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2000" dirty="0" smtClean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2000" dirty="0" smtClean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2000" dirty="0" smtClean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2000" dirty="0" smtClean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2000" dirty="0" smtClean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2000" dirty="0" smtClean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2000" dirty="0" smtClean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2000" dirty="0" smtClean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2000" dirty="0" smtClean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2000" dirty="0" smtClean="0">
              <a:latin typeface="Century Gothic" pitchFamily="34" charset="0"/>
            </a:endParaRPr>
          </a:p>
          <a:p>
            <a:pPr eaLnBrk="1" hangingPunct="1">
              <a:defRPr/>
            </a:pPr>
            <a:endParaRPr lang="cs-CZ" sz="2000" dirty="0">
              <a:latin typeface="Century Gothic" pitchFamily="34" charset="0"/>
            </a:endParaRPr>
          </a:p>
          <a:p>
            <a:pPr algn="ctr" eaLnBrk="1" hangingPunct="1">
              <a:defRPr/>
            </a:pPr>
            <a:r>
              <a:rPr lang="cs-CZ" sz="2000" b="1" dirty="0">
                <a:solidFill>
                  <a:schemeClr val="bg1"/>
                </a:solidFill>
                <a:latin typeface="Century Gothic" pitchFamily="34" charset="0"/>
              </a:rPr>
              <a:t>N</a:t>
            </a:r>
            <a:r>
              <a:rPr lang="cs-CZ" sz="2000" b="1" dirty="0" smtClean="0">
                <a:solidFill>
                  <a:schemeClr val="bg1"/>
                </a:solidFill>
                <a:latin typeface="Century Gothic" pitchFamily="34" charset="0"/>
              </a:rPr>
              <a:t>ěkteré </a:t>
            </a:r>
            <a:r>
              <a:rPr lang="cs-CZ" sz="2000" b="1" dirty="0">
                <a:solidFill>
                  <a:schemeClr val="bg1"/>
                </a:solidFill>
                <a:latin typeface="Century Gothic" pitchFamily="34" charset="0"/>
              </a:rPr>
              <a:t>druhy tvoří alkaloidy (</a:t>
            </a:r>
            <a:r>
              <a:rPr lang="cs-CZ" sz="2000" b="1" dirty="0" err="1">
                <a:solidFill>
                  <a:schemeClr val="bg1"/>
                </a:solidFill>
                <a:latin typeface="Century Gothic" pitchFamily="34" charset="0"/>
              </a:rPr>
              <a:t>saxitoxin</a:t>
            </a:r>
            <a:r>
              <a:rPr lang="cs-CZ" sz="2000" b="1" dirty="0" smtClean="0">
                <a:solidFill>
                  <a:schemeClr val="bg1"/>
                </a:solidFill>
                <a:latin typeface="Century Gothic" pitchFamily="34" charset="0"/>
              </a:rPr>
              <a:t>), které </a:t>
            </a:r>
            <a:r>
              <a:rPr lang="cs-CZ" sz="2000" b="1" dirty="0">
                <a:solidFill>
                  <a:schemeClr val="bg1"/>
                </a:solidFill>
                <a:latin typeface="Century Gothic" pitchFamily="34" charset="0"/>
              </a:rPr>
              <a:t>se hromadí v rybách, mlžích či </a:t>
            </a:r>
            <a:r>
              <a:rPr lang="cs-CZ" sz="2000" b="1" dirty="0" smtClean="0">
                <a:solidFill>
                  <a:schemeClr val="bg1"/>
                </a:solidFill>
                <a:latin typeface="Century Gothic" pitchFamily="34" charset="0"/>
              </a:rPr>
              <a:t>korýších </a:t>
            </a:r>
            <a:r>
              <a:rPr lang="cs-CZ" sz="2000" b="1" dirty="0">
                <a:solidFill>
                  <a:schemeClr val="bg1"/>
                </a:solidFill>
                <a:latin typeface="Century Gothic" pitchFamily="34" charset="0"/>
              </a:rPr>
              <a:t>a </a:t>
            </a:r>
            <a:r>
              <a:rPr lang="cs-CZ" sz="2000" b="1" dirty="0" smtClean="0">
                <a:solidFill>
                  <a:schemeClr val="bg1"/>
                </a:solidFill>
                <a:latin typeface="Century Gothic" pitchFamily="34" charset="0"/>
              </a:rPr>
              <a:t>mohou otrávit konzumenty </a:t>
            </a:r>
            <a:r>
              <a:rPr lang="cs-CZ" sz="2000" b="1" dirty="0">
                <a:solidFill>
                  <a:schemeClr val="bg1"/>
                </a:solidFill>
                <a:latin typeface="Century Gothic" pitchFamily="34" charset="0"/>
              </a:rPr>
              <a:t>(„</a:t>
            </a:r>
            <a:r>
              <a:rPr lang="cs-CZ" sz="2000" b="1" dirty="0" err="1">
                <a:solidFill>
                  <a:schemeClr val="bg1"/>
                </a:solidFill>
                <a:latin typeface="Century Gothic" pitchFamily="34" charset="0"/>
              </a:rPr>
              <a:t>mytilotoxiny</a:t>
            </a:r>
            <a:r>
              <a:rPr lang="cs-CZ" sz="2000" b="1" dirty="0" smtClean="0">
                <a:solidFill>
                  <a:schemeClr val="bg1"/>
                </a:solidFill>
                <a:latin typeface="Century Gothic" pitchFamily="34" charset="0"/>
              </a:rPr>
              <a:t>“).</a:t>
            </a:r>
            <a:endParaRPr lang="cs-CZ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9636" name="Obrázek 3" descr="lingulodinium_polyedrum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3538" y="82550"/>
            <a:ext cx="3606800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Obrázek 2" descr="noctuluca_svit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-26988"/>
            <a:ext cx="9185275" cy="691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4560651" y="260350"/>
            <a:ext cx="4259499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cs-CZ" sz="3600" dirty="0">
                <a:solidFill>
                  <a:srgbClr val="33CCCC"/>
                </a:solidFill>
                <a:latin typeface="Century Gothic" pitchFamily="34" charset="0"/>
              </a:rPr>
              <a:t>BIOLUMINISCENCE</a:t>
            </a:r>
          </a:p>
          <a:p>
            <a:pPr algn="r" eaLnBrk="1" hangingPunct="1">
              <a:defRPr/>
            </a:pPr>
            <a:r>
              <a:rPr lang="cs-CZ" sz="2400" i="1" dirty="0" err="1">
                <a:solidFill>
                  <a:schemeClr val="accent1"/>
                </a:solidFill>
                <a:latin typeface="Century Gothic" pitchFamily="34" charset="0"/>
              </a:rPr>
              <a:t>Noctiluca</a:t>
            </a:r>
            <a:r>
              <a:rPr lang="cs-CZ" sz="2400" i="1" dirty="0">
                <a:solidFill>
                  <a:schemeClr val="accent1"/>
                </a:solidFill>
                <a:latin typeface="Century Gothic" pitchFamily="34" charset="0"/>
              </a:rPr>
              <a:t> </a:t>
            </a:r>
            <a:r>
              <a:rPr lang="cs-CZ" sz="2400" i="1" dirty="0" err="1">
                <a:solidFill>
                  <a:schemeClr val="accent1"/>
                </a:solidFill>
                <a:latin typeface="Century Gothic" pitchFamily="34" charset="0"/>
              </a:rPr>
              <a:t>scintilans</a:t>
            </a:r>
            <a:endParaRPr lang="cs-CZ" sz="2400" i="1" dirty="0">
              <a:solidFill>
                <a:schemeClr val="accent1"/>
              </a:solidFill>
              <a:latin typeface="Century Gothic" pitchFamily="34" charset="0"/>
            </a:endParaRPr>
          </a:p>
          <a:p>
            <a:pPr algn="r" eaLnBrk="1" hangingPunct="1">
              <a:defRPr/>
            </a:pPr>
            <a:r>
              <a:rPr lang="cs-CZ" sz="2400" i="1" dirty="0" err="1">
                <a:solidFill>
                  <a:schemeClr val="accent1"/>
                </a:solidFill>
                <a:latin typeface="Century Gothic" pitchFamily="34" charset="0"/>
              </a:rPr>
              <a:t>Gonyaulax</a:t>
            </a:r>
            <a:endParaRPr lang="cs-CZ" sz="2400" i="1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graphicFrame>
        <p:nvGraphicFramePr>
          <p:cNvPr id="2050" name="Object 8"/>
          <p:cNvGraphicFramePr>
            <a:graphicFrameLocks noChangeAspect="1"/>
          </p:cNvGraphicFramePr>
          <p:nvPr/>
        </p:nvGraphicFramePr>
        <p:xfrm>
          <a:off x="257175" y="260350"/>
          <a:ext cx="1684338" cy="205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6" name="Image" r:id="rId4" imgW="2844444" imgH="3466667" progId="">
                  <p:embed/>
                </p:oleObj>
              </mc:Choice>
              <mc:Fallback>
                <p:oleObj name="Image" r:id="rId4" imgW="2844444" imgH="3466667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260350"/>
                        <a:ext cx="1684338" cy="205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Obrázek 4" descr="gonyaulax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9775" y="260350"/>
            <a:ext cx="1924050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5"/>
          <p:cNvSpPr>
            <a:spLocks noChangeArrowheads="1"/>
          </p:cNvSpPr>
          <p:nvPr/>
        </p:nvSpPr>
        <p:spPr bwMode="auto">
          <a:xfrm>
            <a:off x="620713" y="-190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cs-CZ" altLang="cs-CZ" sz="3600" b="1">
              <a:solidFill>
                <a:schemeClr val="tx2"/>
              </a:solidFill>
            </a:endParaRPr>
          </a:p>
        </p:txBody>
      </p:sp>
      <p:pic>
        <p:nvPicPr>
          <p:cNvPr id="75779" name="Obrázek 5" descr="chromist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44463"/>
            <a:ext cx="8856663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lipsa 14"/>
          <p:cNvSpPr/>
          <p:nvPr/>
        </p:nvSpPr>
        <p:spPr>
          <a:xfrm>
            <a:off x="395288" y="1557338"/>
            <a:ext cx="3529012" cy="2376487"/>
          </a:xfrm>
          <a:prstGeom prst="ellipse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75781" name="Obrázek 16" descr="Radiolaria_krasna_kostr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663" y="4573588"/>
            <a:ext cx="2303462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ovéPole 18"/>
          <p:cNvSpPr txBox="1"/>
          <p:nvPr/>
        </p:nvSpPr>
        <p:spPr>
          <a:xfrm>
            <a:off x="79375" y="6464300"/>
            <a:ext cx="873125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 err="1">
                <a:latin typeface="+mn-lt"/>
              </a:rPr>
              <a:t>Radiolaria</a:t>
            </a:r>
            <a:endParaRPr lang="cs-CZ" sz="1200" dirty="0">
              <a:latin typeface="+mn-lt"/>
            </a:endParaRPr>
          </a:p>
        </p:txBody>
      </p:sp>
      <p:pic>
        <p:nvPicPr>
          <p:cNvPr id="75783" name="Obrázek 19" descr="dirkonosci_z_Pagu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9938" y="3452813"/>
            <a:ext cx="1941512" cy="331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9213" y="60325"/>
            <a:ext cx="9037637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3600" dirty="0">
                <a:latin typeface="Century Gothic" pitchFamily="34" charset="0"/>
              </a:rPr>
              <a:t> </a:t>
            </a:r>
            <a:r>
              <a:rPr lang="cs-CZ" sz="3600" dirty="0" smtClean="0">
                <a:solidFill>
                  <a:srgbClr val="A50021"/>
                </a:solidFill>
                <a:latin typeface="Century Gothic" pitchFamily="34" charset="0"/>
              </a:rPr>
              <a:t>RHIZARIA („kořenonožci“)</a:t>
            </a:r>
            <a:endParaRPr lang="cs-CZ" sz="3600" dirty="0">
              <a:solidFill>
                <a:srgbClr val="A50021"/>
              </a:solidFill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převážně </a:t>
            </a:r>
            <a:r>
              <a:rPr lang="cs-CZ" sz="2200" b="1" dirty="0">
                <a:latin typeface="Century Gothic" pitchFamily="34" charset="0"/>
              </a:rPr>
              <a:t>měňavkovité formy</a:t>
            </a:r>
            <a:r>
              <a:rPr lang="cs-CZ" sz="2200" dirty="0">
                <a:latin typeface="Century Gothic" pitchFamily="34" charset="0"/>
              </a:rPr>
              <a:t> s </a:t>
            </a:r>
            <a:r>
              <a:rPr lang="cs-CZ" sz="2200" b="1" dirty="0">
                <a:latin typeface="Century Gothic" pitchFamily="34" charset="0"/>
              </a:rPr>
              <a:t>tenkými panožkami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mnozí obývají hluboké moře – </a:t>
            </a:r>
            <a:r>
              <a:rPr lang="cs-CZ" sz="2200" dirty="0" smtClean="0">
                <a:latin typeface="Century Gothic" pitchFamily="34" charset="0"/>
              </a:rPr>
              <a:t>víme</a:t>
            </a:r>
          </a:p>
          <a:p>
            <a:pPr eaLnBrk="1" hangingPunct="1">
              <a:defRPr/>
            </a:pPr>
            <a:r>
              <a:rPr lang="cs-CZ" sz="2200" dirty="0" smtClean="0">
                <a:latin typeface="Century Gothic" pitchFamily="34" charset="0"/>
              </a:rPr>
              <a:t>  o </a:t>
            </a:r>
            <a:r>
              <a:rPr lang="cs-CZ" sz="2200" dirty="0">
                <a:latin typeface="Century Gothic" pitchFamily="34" charset="0"/>
              </a:rPr>
              <a:t>nich velmi málo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cs-CZ" sz="16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typy panožek:</a:t>
            </a:r>
          </a:p>
          <a:p>
            <a:pPr eaLnBrk="1" hangingPunct="1">
              <a:defRPr/>
            </a:pPr>
            <a:r>
              <a:rPr lang="cs-CZ" sz="2200" dirty="0">
                <a:latin typeface="Century Gothic" pitchFamily="34" charset="0"/>
              </a:rPr>
              <a:t>  - </a:t>
            </a:r>
            <a:r>
              <a:rPr lang="cs-CZ" sz="2200" b="1" dirty="0">
                <a:latin typeface="Century Gothic" pitchFamily="34" charset="0"/>
              </a:rPr>
              <a:t>filopodie</a:t>
            </a:r>
            <a:r>
              <a:rPr lang="cs-CZ" sz="2200" dirty="0">
                <a:latin typeface="Century Gothic" pitchFamily="34" charset="0"/>
              </a:rPr>
              <a:t>: tenké nitkovité </a:t>
            </a:r>
            <a:r>
              <a:rPr lang="cs-CZ" sz="2200" dirty="0" smtClean="0">
                <a:latin typeface="Century Gothic" pitchFamily="34" charset="0"/>
              </a:rPr>
              <a:t>panožky</a:t>
            </a:r>
            <a:endParaRPr lang="cs-CZ" sz="2200" dirty="0">
              <a:latin typeface="Century Gothic" pitchFamily="34" charset="0"/>
            </a:endParaRPr>
          </a:p>
          <a:p>
            <a:pPr eaLnBrk="1" hangingPunct="1">
              <a:defRPr/>
            </a:pPr>
            <a:r>
              <a:rPr lang="cs-CZ" sz="2200" dirty="0">
                <a:latin typeface="Century Gothic" pitchFamily="34" charset="0"/>
              </a:rPr>
              <a:t>  - </a:t>
            </a:r>
            <a:r>
              <a:rPr lang="cs-CZ" sz="2200" b="1" dirty="0" err="1">
                <a:latin typeface="Century Gothic" pitchFamily="34" charset="0"/>
              </a:rPr>
              <a:t>axopodie</a:t>
            </a:r>
            <a:r>
              <a:rPr lang="cs-CZ" sz="2200" dirty="0">
                <a:latin typeface="Century Gothic" pitchFamily="34" charset="0"/>
              </a:rPr>
              <a:t>: tenké </a:t>
            </a:r>
            <a:r>
              <a:rPr lang="cs-CZ" sz="2200" dirty="0" smtClean="0">
                <a:latin typeface="Century Gothic" pitchFamily="34" charset="0"/>
              </a:rPr>
              <a:t>vyztužené panožky</a:t>
            </a:r>
            <a:endParaRPr lang="cs-CZ" sz="2200" dirty="0">
              <a:latin typeface="Century Gothic" pitchFamily="34" charset="0"/>
            </a:endParaRPr>
          </a:p>
          <a:p>
            <a:pPr eaLnBrk="1" hangingPunct="1">
              <a:defRPr/>
            </a:pPr>
            <a:r>
              <a:rPr lang="cs-CZ" sz="2200" dirty="0">
                <a:latin typeface="Century Gothic" pitchFamily="34" charset="0"/>
              </a:rPr>
              <a:t>  - </a:t>
            </a:r>
            <a:r>
              <a:rPr lang="cs-CZ" sz="2200" b="1" dirty="0" err="1">
                <a:latin typeface="Century Gothic" pitchFamily="34" charset="0"/>
              </a:rPr>
              <a:t>retikulopodie</a:t>
            </a:r>
            <a:r>
              <a:rPr lang="cs-CZ" sz="2200" dirty="0">
                <a:latin typeface="Century Gothic" pitchFamily="34" charset="0"/>
              </a:rPr>
              <a:t>: </a:t>
            </a:r>
            <a:r>
              <a:rPr lang="cs-CZ" sz="2200" dirty="0" err="1">
                <a:latin typeface="Century Gothic" pitchFamily="34" charset="0"/>
              </a:rPr>
              <a:t>anastomozující</a:t>
            </a:r>
            <a:r>
              <a:rPr lang="cs-CZ" sz="2200" dirty="0">
                <a:latin typeface="Century Gothic" pitchFamily="34" charset="0"/>
              </a:rPr>
              <a:t> </a:t>
            </a:r>
            <a:r>
              <a:rPr lang="cs-CZ" sz="2200" dirty="0" smtClean="0">
                <a:latin typeface="Century Gothic" pitchFamily="34" charset="0"/>
              </a:rPr>
              <a:t>pan.</a:t>
            </a:r>
          </a:p>
          <a:p>
            <a:pPr eaLnBrk="1" hangingPunct="1">
              <a:defRPr/>
            </a:pPr>
            <a:endParaRPr lang="cs-CZ" sz="16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probírané skupiny</a:t>
            </a:r>
            <a:r>
              <a:rPr lang="cs-CZ" sz="2200" dirty="0" smtClean="0">
                <a:latin typeface="Century Gothic" pitchFamily="34" charset="0"/>
              </a:rPr>
              <a:t>:</a:t>
            </a:r>
            <a:endParaRPr lang="cs-CZ" sz="2200" b="1" dirty="0">
              <a:latin typeface="Century Gothic" pitchFamily="34" charset="0"/>
            </a:endParaRPr>
          </a:p>
          <a:p>
            <a:pPr eaLnBrk="1" hangingPunct="1">
              <a:defRPr/>
            </a:pPr>
            <a:r>
              <a:rPr lang="cs-CZ" sz="2200" dirty="0">
                <a:latin typeface="Century Gothic" pitchFamily="34" charset="0"/>
              </a:rPr>
              <a:t>   - </a:t>
            </a:r>
            <a:r>
              <a:rPr lang="cs-CZ" sz="2200" dirty="0" err="1" smtClean="0">
                <a:latin typeface="Century Gothic" pitchFamily="34" charset="0"/>
              </a:rPr>
              <a:t>dírkonošci</a:t>
            </a:r>
            <a:r>
              <a:rPr lang="cs-CZ" sz="2200" dirty="0" smtClean="0">
                <a:latin typeface="Century Gothic" pitchFamily="34" charset="0"/>
              </a:rPr>
              <a:t> (</a:t>
            </a:r>
            <a:r>
              <a:rPr lang="cs-CZ" sz="2200" b="1" dirty="0" err="1" smtClean="0">
                <a:latin typeface="Century Gothic" pitchFamily="34" charset="0"/>
              </a:rPr>
              <a:t>Foraminifera</a:t>
            </a:r>
            <a:r>
              <a:rPr lang="cs-CZ" sz="2200" dirty="0" smtClean="0">
                <a:latin typeface="Century Gothic" pitchFamily="34" charset="0"/>
              </a:rPr>
              <a:t>)</a:t>
            </a:r>
            <a:endParaRPr lang="cs-CZ" sz="2200" dirty="0">
              <a:latin typeface="Century Gothic" pitchFamily="34" charset="0"/>
            </a:endParaRPr>
          </a:p>
          <a:p>
            <a:pPr eaLnBrk="1" hangingPunct="1">
              <a:defRPr/>
            </a:pPr>
            <a:r>
              <a:rPr lang="cs-CZ" sz="2200" b="1" dirty="0">
                <a:latin typeface="Century Gothic" pitchFamily="34" charset="0"/>
              </a:rPr>
              <a:t>  </a:t>
            </a:r>
            <a:r>
              <a:rPr lang="cs-CZ" sz="2200" dirty="0">
                <a:latin typeface="Century Gothic" pitchFamily="34" charset="0"/>
              </a:rPr>
              <a:t> - </a:t>
            </a:r>
            <a:r>
              <a:rPr lang="cs-CZ" sz="2200" dirty="0" err="1" smtClean="0">
                <a:latin typeface="Century Gothic" pitchFamily="34" charset="0"/>
              </a:rPr>
              <a:t>mřížovci</a:t>
            </a:r>
            <a:r>
              <a:rPr lang="cs-CZ" sz="2200" dirty="0" smtClean="0">
                <a:latin typeface="Century Gothic" pitchFamily="34" charset="0"/>
              </a:rPr>
              <a:t> (</a:t>
            </a:r>
            <a:r>
              <a:rPr lang="cs-CZ" sz="2200" b="1" dirty="0" err="1" smtClean="0">
                <a:latin typeface="Century Gothic" pitchFamily="34" charset="0"/>
              </a:rPr>
              <a:t>Radiolaria</a:t>
            </a:r>
            <a:r>
              <a:rPr lang="cs-CZ" sz="2200" b="1" dirty="0" smtClean="0">
                <a:latin typeface="Century Gothic" pitchFamily="34" charset="0"/>
              </a:rPr>
              <a:t>: </a:t>
            </a:r>
            <a:r>
              <a:rPr lang="cs-CZ" sz="2200" b="1" dirty="0" err="1" smtClean="0">
                <a:latin typeface="Century Gothic" pitchFamily="34" charset="0"/>
              </a:rPr>
              <a:t>Polycystinea</a:t>
            </a:r>
            <a:r>
              <a:rPr lang="cs-CZ" sz="2200" dirty="0" smtClean="0">
                <a:latin typeface="Century Gothic" pitchFamily="34" charset="0"/>
              </a:rPr>
              <a:t>)</a:t>
            </a:r>
            <a:endParaRPr lang="cs-CZ" sz="2200" dirty="0">
              <a:latin typeface="Century Gothic" pitchFamily="34" charset="0"/>
            </a:endParaRPr>
          </a:p>
        </p:txBody>
      </p:sp>
      <p:grpSp>
        <p:nvGrpSpPr>
          <p:cNvPr id="2" name="Skupina 3"/>
          <p:cNvGrpSpPr>
            <a:grpSpLocks/>
          </p:cNvGrpSpPr>
          <p:nvPr/>
        </p:nvGrpSpPr>
        <p:grpSpPr bwMode="auto">
          <a:xfrm>
            <a:off x="-4763" y="4581525"/>
            <a:ext cx="9150351" cy="2270125"/>
            <a:chOff x="-69275" y="4525708"/>
            <a:chExt cx="9149584" cy="2270417"/>
          </a:xfrm>
        </p:grpSpPr>
        <p:pic>
          <p:nvPicPr>
            <p:cNvPr id="76805" name="Picture 27" descr="Reticulomyxa_filos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37590" y="4527692"/>
              <a:ext cx="3199074" cy="226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06" name="Picture 25" descr="Rhizopodia1TrAl1981mod"/>
            <p:cNvPicPr>
              <a:picLocks noChangeAspect="1" noChangeArrowheads="1"/>
            </p:cNvPicPr>
            <p:nvPr/>
          </p:nvPicPr>
          <p:blipFill>
            <a:blip r:embed="rId3"/>
            <a:srcRect t="19257" r="13634"/>
            <a:stretch>
              <a:fillRect/>
            </a:stretch>
          </p:blipFill>
          <p:spPr bwMode="auto">
            <a:xfrm>
              <a:off x="-69275" y="4528125"/>
              <a:ext cx="2925784" cy="226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07" name="Picture 6" descr="2"/>
            <p:cNvPicPr>
              <a:picLocks noChangeAspect="1" noChangeArrowheads="1"/>
            </p:cNvPicPr>
            <p:nvPr/>
          </p:nvPicPr>
          <p:blipFill>
            <a:blip r:embed="rId4"/>
            <a:srcRect t="2408" r="2583" b="2214"/>
            <a:stretch>
              <a:fillRect/>
            </a:stretch>
          </p:blipFill>
          <p:spPr bwMode="auto">
            <a:xfrm>
              <a:off x="6242039" y="4525708"/>
              <a:ext cx="2838270" cy="226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6804" name="Picture 7" descr="11408_lar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32438" y="1317625"/>
            <a:ext cx="3533775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Obrázek 1" descr="foraminifery_ruzn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3988" y="102217"/>
            <a:ext cx="8819872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3600" dirty="0">
                <a:latin typeface="Century Gothic" pitchFamily="34" charset="0"/>
              </a:rPr>
              <a:t> </a:t>
            </a:r>
            <a:r>
              <a:rPr lang="cs-CZ" sz="3600" dirty="0">
                <a:solidFill>
                  <a:srgbClr val="996600"/>
                </a:solidFill>
                <a:latin typeface="Century Gothic" pitchFamily="34" charset="0"/>
              </a:rPr>
              <a:t>DÍRKONOŠCI (FORAMINIFERA</a:t>
            </a:r>
            <a:r>
              <a:rPr lang="cs-CZ" sz="3600" dirty="0" smtClean="0">
                <a:solidFill>
                  <a:srgbClr val="996600"/>
                </a:solidFill>
                <a:latin typeface="Century Gothic" pitchFamily="34" charset="0"/>
              </a:rPr>
              <a:t>)</a:t>
            </a:r>
          </a:p>
          <a:p>
            <a:pPr eaLnBrk="1" hangingPunct="1">
              <a:defRPr/>
            </a:pPr>
            <a:endParaRPr lang="cs-CZ" sz="800" dirty="0">
              <a:solidFill>
                <a:srgbClr val="996600"/>
              </a:solidFill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</a:t>
            </a:r>
            <a:r>
              <a:rPr lang="cs-CZ" sz="2000" dirty="0" smtClean="0">
                <a:latin typeface="Century Gothic" pitchFamily="34" charset="0"/>
              </a:rPr>
              <a:t>většinou </a:t>
            </a:r>
            <a:r>
              <a:rPr lang="cs-CZ" sz="2000" dirty="0">
                <a:latin typeface="Century Gothic" pitchFamily="34" charset="0"/>
              </a:rPr>
              <a:t>bentické druhy, zřídka planktonní; </a:t>
            </a:r>
            <a:r>
              <a:rPr lang="cs-CZ" sz="2000" dirty="0" err="1">
                <a:latin typeface="Century Gothic" pitchFamily="34" charset="0"/>
              </a:rPr>
              <a:t>detritofágové</a:t>
            </a:r>
            <a:r>
              <a:rPr lang="cs-CZ" sz="2000" dirty="0">
                <a:latin typeface="Century Gothic" pitchFamily="34" charset="0"/>
              </a:rPr>
              <a:t> či dravci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</a:t>
            </a:r>
            <a:r>
              <a:rPr lang="cs-CZ" sz="2000" dirty="0" smtClean="0">
                <a:latin typeface="Century Gothic" pitchFamily="34" charset="0"/>
              </a:rPr>
              <a:t>vápenaté schránky </a:t>
            </a:r>
            <a:r>
              <a:rPr lang="cs-CZ" sz="2000" b="1" dirty="0">
                <a:latin typeface="Century Gothic" pitchFamily="34" charset="0"/>
              </a:rPr>
              <a:t>jemně dírkované</a:t>
            </a:r>
            <a:r>
              <a:rPr lang="cs-CZ" sz="2000" dirty="0">
                <a:latin typeface="Century Gothic" pitchFamily="34" charset="0"/>
              </a:rPr>
              <a:t> (otvory pro panožky), obvykle </a:t>
            </a:r>
            <a:endParaRPr lang="cs-CZ" sz="2000" dirty="0" smtClean="0">
              <a:latin typeface="Century Gothic" pitchFamily="34" charset="0"/>
            </a:endParaRPr>
          </a:p>
          <a:p>
            <a:pPr eaLnBrk="1" hangingPunct="1">
              <a:defRPr/>
            </a:pPr>
            <a:r>
              <a:rPr lang="cs-CZ" sz="2000" b="1" dirty="0" smtClean="0">
                <a:latin typeface="Century Gothic" pitchFamily="34" charset="0"/>
              </a:rPr>
              <a:t>  </a:t>
            </a:r>
            <a:r>
              <a:rPr lang="cs-CZ" sz="2000" b="1" dirty="0" err="1" smtClean="0">
                <a:latin typeface="Century Gothic" pitchFamily="34" charset="0"/>
              </a:rPr>
              <a:t>vícekomůrkové</a:t>
            </a:r>
            <a:r>
              <a:rPr lang="cs-CZ" sz="2000" b="1" dirty="0" smtClean="0">
                <a:latin typeface="Century Gothic" pitchFamily="34" charset="0"/>
              </a:rPr>
              <a:t> </a:t>
            </a:r>
            <a:r>
              <a:rPr lang="cs-CZ" sz="2000" dirty="0" smtClean="0">
                <a:latin typeface="Century Gothic" pitchFamily="34" charset="0"/>
              </a:rPr>
              <a:t>– komůrky navzájem propojeny</a:t>
            </a:r>
            <a:endParaRPr lang="cs-CZ" sz="20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 smtClean="0">
                <a:latin typeface="Century Gothic" pitchFamily="34" charset="0"/>
              </a:rPr>
              <a:t> granulární </a:t>
            </a:r>
            <a:r>
              <a:rPr lang="cs-CZ" sz="2000" b="1" dirty="0" err="1">
                <a:latin typeface="Century Gothic" pitchFamily="34" charset="0"/>
              </a:rPr>
              <a:t>endoplasma</a:t>
            </a:r>
            <a:r>
              <a:rPr lang="cs-CZ" sz="2000" dirty="0">
                <a:latin typeface="Century Gothic" pitchFamily="34" charset="0"/>
              </a:rPr>
              <a:t>, čirá </a:t>
            </a:r>
            <a:r>
              <a:rPr lang="cs-CZ" sz="2000" b="1" dirty="0" smtClean="0">
                <a:latin typeface="Century Gothic" pitchFamily="34" charset="0"/>
              </a:rPr>
              <a:t>ektoplasma</a:t>
            </a:r>
            <a:r>
              <a:rPr lang="cs-CZ" sz="2000" dirty="0" smtClean="0">
                <a:latin typeface="Century Gothic" pitchFamily="34" charset="0"/>
              </a:rPr>
              <a:t>; někdy </a:t>
            </a:r>
            <a:r>
              <a:rPr lang="cs-CZ" sz="2000" dirty="0" err="1" smtClean="0">
                <a:latin typeface="Century Gothic" pitchFamily="34" charset="0"/>
              </a:rPr>
              <a:t>symbiotic</a:t>
            </a:r>
            <a:r>
              <a:rPr lang="cs-CZ" sz="2000" dirty="0" smtClean="0">
                <a:latin typeface="Century Gothic" pitchFamily="34" charset="0"/>
              </a:rPr>
              <a:t>. obrněnky</a:t>
            </a:r>
            <a:endParaRPr lang="cs-CZ" sz="2000" dirty="0">
              <a:latin typeface="Century Gothic" pitchFamily="34" charset="0"/>
            </a:endParaRPr>
          </a:p>
        </p:txBody>
      </p:sp>
      <p:pic>
        <p:nvPicPr>
          <p:cNvPr id="82947" name="Obrázek 3" descr="foraminifera_ziv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788" y="2262188"/>
            <a:ext cx="5656262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Obrázek 4" descr="Live_Ammonia_tepid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1850" y="2260600"/>
            <a:ext cx="3030538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884863" y="6438900"/>
            <a:ext cx="148470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600" dirty="0" err="1">
                <a:latin typeface="Century Gothic" pitchFamily="34" charset="0"/>
              </a:rPr>
              <a:t>retikulopodie</a:t>
            </a:r>
            <a:endParaRPr lang="cs-CZ" sz="1600" dirty="0">
              <a:latin typeface="Century Gothic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85738" y="6453188"/>
            <a:ext cx="363913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600" dirty="0">
                <a:solidFill>
                  <a:srgbClr val="FFFFA7"/>
                </a:solidFill>
                <a:latin typeface="Century Gothic" pitchFamily="34" charset="0"/>
              </a:rPr>
              <a:t>symbiotické </a:t>
            </a:r>
            <a:r>
              <a:rPr lang="cs-CZ" sz="1600" dirty="0" smtClean="0">
                <a:solidFill>
                  <a:srgbClr val="FFFFA7"/>
                </a:solidFill>
                <a:latin typeface="Century Gothic" pitchFamily="34" charset="0"/>
              </a:rPr>
              <a:t>obrněnky – zooxantely</a:t>
            </a:r>
            <a:endParaRPr lang="cs-CZ" sz="1600" dirty="0">
              <a:solidFill>
                <a:srgbClr val="FFFFA7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Obrázek 7" descr="ruzovi_dirkonosc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688" y="0"/>
            <a:ext cx="8802946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74604" y="121952"/>
            <a:ext cx="3913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chemeClr val="bg1"/>
                </a:solidFill>
                <a:latin typeface="Century Gothic" pitchFamily="34" charset="0"/>
              </a:rPr>
              <a:t>Vícekomůrkové</a:t>
            </a:r>
            <a:r>
              <a:rPr lang="cs-CZ" sz="2400" dirty="0" smtClean="0">
                <a:solidFill>
                  <a:schemeClr val="bg1"/>
                </a:solidFill>
                <a:latin typeface="Century Gothic" pitchFamily="34" charset="0"/>
              </a:rPr>
              <a:t> schránky</a:t>
            </a:r>
          </a:p>
          <a:p>
            <a:r>
              <a:rPr lang="cs-CZ" sz="2400" dirty="0" err="1" smtClean="0">
                <a:solidFill>
                  <a:schemeClr val="bg1"/>
                </a:solidFill>
                <a:latin typeface="Century Gothic" pitchFamily="34" charset="0"/>
              </a:rPr>
              <a:t>dírkonošců</a:t>
            </a:r>
            <a:endParaRPr lang="cs-CZ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/>
          <p:cNvGrpSpPr/>
          <p:nvPr/>
        </p:nvGrpSpPr>
        <p:grpSpPr>
          <a:xfrm>
            <a:off x="112350" y="813090"/>
            <a:ext cx="4929222" cy="3429024"/>
            <a:chOff x="306388" y="609600"/>
            <a:chExt cx="3919537" cy="2779713"/>
          </a:xfrm>
        </p:grpSpPr>
        <p:pic>
          <p:nvPicPr>
            <p:cNvPr id="13314" name="Picture 2" descr="pseudopodia"/>
            <p:cNvPicPr>
              <a:picLocks noChangeAspect="1" noChangeArrowheads="1"/>
            </p:cNvPicPr>
            <p:nvPr/>
          </p:nvPicPr>
          <p:blipFill>
            <a:blip r:embed="rId2">
              <a:lum bright="-42000" contrast="60000"/>
            </a:blip>
            <a:srcRect t="1697" r="50000" b="49187"/>
            <a:stretch>
              <a:fillRect/>
            </a:stretch>
          </p:blipFill>
          <p:spPr bwMode="auto">
            <a:xfrm>
              <a:off x="338138" y="609600"/>
              <a:ext cx="3887787" cy="27797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sp>
          <p:nvSpPr>
            <p:cNvPr id="13323" name="Obdélník 12"/>
            <p:cNvSpPr>
              <a:spLocks noChangeArrowheads="1"/>
            </p:cNvSpPr>
            <p:nvPr/>
          </p:nvSpPr>
          <p:spPr bwMode="auto">
            <a:xfrm>
              <a:off x="306388" y="635000"/>
              <a:ext cx="3887787" cy="2698750"/>
            </a:xfrm>
            <a:prstGeom prst="rect">
              <a:avLst/>
            </a:prstGeom>
            <a:noFill/>
            <a:ln w="28575" algn="ctr">
              <a:solidFill>
                <a:srgbClr val="3366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/>
              <a:endParaRPr lang="cs-CZ" altLang="cs-CZ">
                <a:latin typeface="Century Gothic" pitchFamily="34" charset="0"/>
              </a:endParaRPr>
            </a:p>
          </p:txBody>
        </p:sp>
      </p:grp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1357290" y="88260"/>
            <a:ext cx="641874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altLang="cs-CZ" sz="4000" dirty="0">
                <a:latin typeface="Century Gothic" pitchFamily="34" charset="0"/>
              </a:rPr>
              <a:t>PANOŽKY </a:t>
            </a:r>
            <a:r>
              <a:rPr lang="cs-CZ" altLang="cs-CZ" sz="4000" dirty="0" smtClean="0">
                <a:latin typeface="Century Gothic" pitchFamily="34" charset="0"/>
              </a:rPr>
              <a:t>MĚŇAVKOVCŮ</a:t>
            </a:r>
            <a:endParaRPr lang="cs-CZ" altLang="cs-CZ" sz="4000" dirty="0">
              <a:latin typeface="Century Gothic" pitchFamily="34" charset="0"/>
            </a:endParaRPr>
          </a:p>
        </p:txBody>
      </p:sp>
      <p:sp>
        <p:nvSpPr>
          <p:cNvPr id="13316" name="Text Box 8"/>
          <p:cNvSpPr txBox="1">
            <a:spLocks noChangeArrowheads="1"/>
          </p:cNvSpPr>
          <p:nvPr/>
        </p:nvSpPr>
        <p:spPr bwMode="auto">
          <a:xfrm>
            <a:off x="557841" y="4141404"/>
            <a:ext cx="40719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altLang="cs-CZ" sz="2000" dirty="0" err="1">
                <a:solidFill>
                  <a:srgbClr val="0070C0"/>
                </a:solidFill>
                <a:latin typeface="Century Gothic" pitchFamily="34" charset="0"/>
              </a:rPr>
              <a:t>lobopodie</a:t>
            </a:r>
            <a:r>
              <a:rPr lang="cs-CZ" altLang="cs-CZ" sz="2000" dirty="0">
                <a:solidFill>
                  <a:srgbClr val="0070C0"/>
                </a:solidFill>
                <a:latin typeface="Century Gothic" pitchFamily="34" charset="0"/>
              </a:rPr>
              <a:t> – laločnaté panožky</a:t>
            </a:r>
            <a:endParaRPr lang="cs-CZ" altLang="cs-CZ" sz="2000" b="1" dirty="0">
              <a:solidFill>
                <a:srgbClr val="0070C0"/>
              </a:solidFill>
              <a:latin typeface="Century Gothic" pitchFamily="34" charset="0"/>
              <a:sym typeface="Symbol" pitchFamily="18" charset="2"/>
            </a:endParaRPr>
          </a:p>
        </p:txBody>
      </p:sp>
      <p:grpSp>
        <p:nvGrpSpPr>
          <p:cNvPr id="18" name="Skupina 17"/>
          <p:cNvGrpSpPr/>
          <p:nvPr/>
        </p:nvGrpSpPr>
        <p:grpSpPr>
          <a:xfrm rot="16200000">
            <a:off x="1594508" y="4118944"/>
            <a:ext cx="1971675" cy="2819400"/>
            <a:chOff x="6948488" y="595313"/>
            <a:chExt cx="1971675" cy="2819400"/>
          </a:xfrm>
        </p:grpSpPr>
        <p:pic>
          <p:nvPicPr>
            <p:cNvPr id="13319" name="Picture 14" descr="pseudopodia"/>
            <p:cNvPicPr>
              <a:picLocks noChangeAspect="1" noChangeArrowheads="1"/>
            </p:cNvPicPr>
            <p:nvPr/>
          </p:nvPicPr>
          <p:blipFill>
            <a:blip r:embed="rId2">
              <a:lum bright="-42000" contrast="60000"/>
            </a:blip>
            <a:srcRect l="49382" t="1625" r="25926" b="49187"/>
            <a:stretch>
              <a:fillRect/>
            </a:stretch>
          </p:blipFill>
          <p:spPr bwMode="auto">
            <a:xfrm>
              <a:off x="6948488" y="595313"/>
              <a:ext cx="1944687" cy="28194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sp>
          <p:nvSpPr>
            <p:cNvPr id="15" name="Obdélník 14"/>
            <p:cNvSpPr/>
            <p:nvPr/>
          </p:nvSpPr>
          <p:spPr bwMode="auto">
            <a:xfrm>
              <a:off x="7011988" y="635000"/>
              <a:ext cx="1908175" cy="2698750"/>
            </a:xfrm>
            <a:prstGeom prst="rect">
              <a:avLst/>
            </a:prstGeom>
            <a:noFill/>
            <a:ln w="285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latin typeface="Century Gothic" pitchFamily="34" charset="0"/>
              </a:endParaRPr>
            </a:p>
          </p:txBody>
        </p:sp>
      </p:grpSp>
      <p:pic>
        <p:nvPicPr>
          <p:cNvPr id="13327" name="Picture 10" descr="amoeb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1933" y="834090"/>
            <a:ext cx="3871927" cy="586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10"/>
          <p:cNvSpPr txBox="1">
            <a:spLocks noChangeArrowheads="1"/>
          </p:cNvSpPr>
          <p:nvPr/>
        </p:nvSpPr>
        <p:spPr bwMode="auto">
          <a:xfrm>
            <a:off x="936348" y="6457914"/>
            <a:ext cx="3278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altLang="cs-CZ" dirty="0" err="1">
                <a:solidFill>
                  <a:schemeClr val="accent2"/>
                </a:solidFill>
                <a:latin typeface="Century Gothic" pitchFamily="34" charset="0"/>
              </a:rPr>
              <a:t>filopodie</a:t>
            </a:r>
            <a:r>
              <a:rPr lang="cs-CZ" altLang="cs-CZ" dirty="0">
                <a:solidFill>
                  <a:schemeClr val="accent2"/>
                </a:solidFill>
                <a:latin typeface="Century Gothic" pitchFamily="34" charset="0"/>
              </a:rPr>
              <a:t> – vláknité panožky</a:t>
            </a:r>
            <a:endParaRPr lang="cs-CZ" altLang="cs-CZ" b="1" dirty="0">
              <a:solidFill>
                <a:schemeClr val="accent2"/>
              </a:solidFill>
              <a:latin typeface="Century Gothic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950" y="115888"/>
            <a:ext cx="8950325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3600" dirty="0">
                <a:latin typeface="Century Gothic" pitchFamily="34" charset="0"/>
              </a:rPr>
              <a:t> </a:t>
            </a:r>
            <a:r>
              <a:rPr lang="cs-CZ" sz="3600" dirty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VYUŽITÍ DÍRKONOŠCŮ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dirty="0">
                <a:latin typeface="Century Gothic" pitchFamily="34" charset="0"/>
              </a:rPr>
              <a:t> využití v paleoklimatologii a </a:t>
            </a:r>
            <a:r>
              <a:rPr lang="cs-CZ" dirty="0" err="1">
                <a:latin typeface="Century Gothic" pitchFamily="34" charset="0"/>
              </a:rPr>
              <a:t>paleooceánografii</a:t>
            </a:r>
            <a:endParaRPr lang="cs-CZ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dirty="0">
                <a:latin typeface="Century Gothic" pitchFamily="34" charset="0"/>
              </a:rPr>
              <a:t> klimatické rekonstrukce; stabilní izotopy a stopové prvky ve schránkách:</a:t>
            </a:r>
          </a:p>
          <a:p>
            <a:pPr eaLnBrk="1" hangingPunct="1">
              <a:defRPr/>
            </a:pPr>
            <a:r>
              <a:rPr lang="cs-CZ" dirty="0">
                <a:latin typeface="Century Gothic" pitchFamily="34" charset="0"/>
              </a:rPr>
              <a:t>  - </a:t>
            </a:r>
            <a:r>
              <a:rPr lang="cs-CZ" b="1" dirty="0">
                <a:latin typeface="Century Gothic" pitchFamily="34" charset="0"/>
              </a:rPr>
              <a:t>globální teplota</a:t>
            </a:r>
            <a:r>
              <a:rPr lang="cs-CZ" dirty="0">
                <a:latin typeface="Century Gothic" pitchFamily="34" charset="0"/>
              </a:rPr>
              <a:t>: isotopy kyslíku</a:t>
            </a:r>
          </a:p>
          <a:p>
            <a:pPr eaLnBrk="1" hangingPunct="1">
              <a:defRPr/>
            </a:pPr>
            <a:r>
              <a:rPr lang="cs-CZ" dirty="0">
                <a:latin typeface="Century Gothic" pitchFamily="34" charset="0"/>
              </a:rPr>
              <a:t>  - </a:t>
            </a:r>
            <a:r>
              <a:rPr lang="cs-CZ" b="1" dirty="0" err="1">
                <a:latin typeface="Century Gothic" pitchFamily="34" charset="0"/>
              </a:rPr>
              <a:t>oceanická</a:t>
            </a:r>
            <a:r>
              <a:rPr lang="cs-CZ" b="1" dirty="0">
                <a:latin typeface="Century Gothic" pitchFamily="34" charset="0"/>
              </a:rPr>
              <a:t> produktivita</a:t>
            </a:r>
            <a:r>
              <a:rPr lang="cs-CZ" dirty="0">
                <a:latin typeface="Century Gothic" pitchFamily="34" charset="0"/>
              </a:rPr>
              <a:t>: stabilní izotopy uhlíku</a:t>
            </a:r>
          </a:p>
          <a:p>
            <a:pPr eaLnBrk="1" hangingPunct="1">
              <a:defRPr/>
            </a:pPr>
            <a:r>
              <a:rPr lang="cs-CZ" dirty="0">
                <a:latin typeface="Century Gothic" pitchFamily="34" charset="0"/>
              </a:rPr>
              <a:t>  - koncentrace stopových prvků (hořčík, </a:t>
            </a:r>
            <a:r>
              <a:rPr lang="cs-CZ" dirty="0" err="1">
                <a:latin typeface="Century Gothic" pitchFamily="34" charset="0"/>
              </a:rPr>
              <a:t>litium</a:t>
            </a:r>
            <a:r>
              <a:rPr lang="cs-CZ" dirty="0">
                <a:latin typeface="Century Gothic" pitchFamily="34" charset="0"/>
              </a:rPr>
              <a:t> a bór</a:t>
            </a:r>
            <a:r>
              <a:rPr lang="cs-CZ" dirty="0" smtClean="0">
                <a:latin typeface="Century Gothic" pitchFamily="34" charset="0"/>
              </a:rPr>
              <a:t>): globální </a:t>
            </a:r>
            <a:r>
              <a:rPr lang="cs-CZ" b="1" dirty="0" smtClean="0">
                <a:latin typeface="Century Gothic" pitchFamily="34" charset="0"/>
              </a:rPr>
              <a:t>cykly teploty</a:t>
            </a:r>
            <a:endParaRPr lang="cs-CZ" b="1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dirty="0">
                <a:latin typeface="Century Gothic" pitchFamily="34" charset="0"/>
              </a:rPr>
              <a:t> planktonní </a:t>
            </a:r>
            <a:r>
              <a:rPr lang="cs-CZ" dirty="0" err="1" smtClean="0">
                <a:latin typeface="Century Gothic" pitchFamily="34" charset="0"/>
              </a:rPr>
              <a:t>dírkonošci</a:t>
            </a:r>
            <a:r>
              <a:rPr lang="cs-CZ" dirty="0">
                <a:latin typeface="Century Gothic" pitchFamily="34" charset="0"/>
              </a:rPr>
              <a:t>:</a:t>
            </a:r>
            <a:r>
              <a:rPr lang="cs-CZ" dirty="0" smtClean="0">
                <a:latin typeface="Century Gothic" pitchFamily="34" charset="0"/>
              </a:rPr>
              <a:t> </a:t>
            </a:r>
            <a:r>
              <a:rPr lang="cs-CZ" dirty="0">
                <a:latin typeface="Century Gothic" pitchFamily="34" charset="0"/>
              </a:rPr>
              <a:t>rekonstrukci dávných </a:t>
            </a:r>
            <a:r>
              <a:rPr lang="cs-CZ" b="1" dirty="0" err="1">
                <a:latin typeface="Century Gothic" pitchFamily="34" charset="0"/>
              </a:rPr>
              <a:t>oceanických</a:t>
            </a:r>
            <a:r>
              <a:rPr lang="cs-CZ" b="1" dirty="0">
                <a:latin typeface="Century Gothic" pitchFamily="34" charset="0"/>
              </a:rPr>
              <a:t> proudů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dirty="0" smtClean="0">
                <a:latin typeface="Century Gothic" pitchFamily="34" charset="0"/>
              </a:rPr>
              <a:t> tvarové typy charakteristické pro konkrétní prostředí: rekonstrukce podmínek, </a:t>
            </a:r>
          </a:p>
          <a:p>
            <a:pPr eaLnBrk="1" hangingPunct="1">
              <a:defRPr/>
            </a:pPr>
            <a:r>
              <a:rPr lang="cs-CZ" dirty="0" smtClean="0">
                <a:latin typeface="Century Gothic" pitchFamily="34" charset="0"/>
              </a:rPr>
              <a:t>  za kterých se sediment vytvářel; </a:t>
            </a:r>
            <a:r>
              <a:rPr lang="cs-CZ" b="1" dirty="0" err="1" smtClean="0">
                <a:latin typeface="Century Gothic" pitchFamily="34" charset="0"/>
              </a:rPr>
              <a:t>biostratigrafické</a:t>
            </a:r>
            <a:r>
              <a:rPr lang="cs-CZ" b="1" dirty="0" smtClean="0">
                <a:latin typeface="Century Gothic" pitchFamily="34" charset="0"/>
              </a:rPr>
              <a:t> ukazatele</a:t>
            </a:r>
            <a:endParaRPr lang="cs-CZ" dirty="0">
              <a:latin typeface="Century Gothic" pitchFamily="34" charset="0"/>
            </a:endParaRPr>
          </a:p>
        </p:txBody>
      </p:sp>
      <p:pic>
        <p:nvPicPr>
          <p:cNvPr id="88067" name="Picture 10" descr="Nummulites laevigat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8063" y="3044825"/>
            <a:ext cx="35337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Obrázek 5" descr="foraminifery_prostorov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75" y="3043238"/>
            <a:ext cx="4681538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Picture 8" descr="Pyramid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4575" y="2681288"/>
            <a:ext cx="1690688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Obrázek 1" descr="Radiolaria_I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613" y="0"/>
            <a:ext cx="92932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950" y="144463"/>
            <a:ext cx="8928100" cy="21852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3600" dirty="0">
                <a:latin typeface="Century Gothic" pitchFamily="34" charset="0"/>
              </a:rPr>
              <a:t> </a:t>
            </a:r>
            <a:r>
              <a:rPr lang="cs-CZ" sz="3600" dirty="0">
                <a:solidFill>
                  <a:srgbClr val="A50021"/>
                </a:solidFill>
                <a:latin typeface="Century Gothic" pitchFamily="34" charset="0"/>
              </a:rPr>
              <a:t>MŘÍŽOVCI (RADIOLARIA)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složité křemičité </a:t>
            </a:r>
            <a:r>
              <a:rPr lang="cs-CZ" sz="2000" b="1" dirty="0">
                <a:solidFill>
                  <a:srgbClr val="990000"/>
                </a:solidFill>
                <a:latin typeface="Century Gothic" pitchFamily="34" charset="0"/>
              </a:rPr>
              <a:t>skelety</a:t>
            </a:r>
            <a:r>
              <a:rPr lang="cs-CZ" sz="2000" dirty="0">
                <a:latin typeface="Century Gothic" pitchFamily="34" charset="0"/>
              </a:rPr>
              <a:t> </a:t>
            </a:r>
            <a:r>
              <a:rPr lang="cs-CZ" sz="2000" dirty="0" smtClean="0">
                <a:latin typeface="Century Gothic" pitchFamily="34" charset="0"/>
              </a:rPr>
              <a:t>s výraznými otvůrky pod </a:t>
            </a:r>
            <a:r>
              <a:rPr lang="cs-CZ" sz="2000" dirty="0" err="1" smtClean="0">
                <a:latin typeface="Century Gothic" pitchFamily="34" charset="0"/>
              </a:rPr>
              <a:t>cytopl</a:t>
            </a:r>
            <a:r>
              <a:rPr lang="cs-CZ" sz="2000" dirty="0" smtClean="0">
                <a:latin typeface="Century Gothic" pitchFamily="34" charset="0"/>
              </a:rPr>
              <a:t>. membránou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 smtClean="0">
                <a:latin typeface="Century Gothic" pitchFamily="34" charset="0"/>
              </a:rPr>
              <a:t> vyztužené tenké jehlicovité panožky, tzv. </a:t>
            </a:r>
            <a:r>
              <a:rPr lang="cs-CZ" sz="2000" dirty="0" err="1" smtClean="0">
                <a:latin typeface="Century Gothic" pitchFamily="34" charset="0"/>
              </a:rPr>
              <a:t>axopodie</a:t>
            </a:r>
            <a:endParaRPr lang="cs-CZ" sz="20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 smtClean="0">
                <a:latin typeface="Century Gothic" pitchFamily="34" charset="0"/>
              </a:rPr>
              <a:t> hustá </a:t>
            </a:r>
            <a:r>
              <a:rPr lang="cs-CZ" sz="2000" dirty="0" err="1">
                <a:latin typeface="Century Gothic" pitchFamily="34" charset="0"/>
              </a:rPr>
              <a:t>endoplasma</a:t>
            </a:r>
            <a:r>
              <a:rPr lang="cs-CZ" sz="2000" dirty="0">
                <a:latin typeface="Century Gothic" pitchFamily="34" charset="0"/>
              </a:rPr>
              <a:t> s jádrem a periferní ektoplazma </a:t>
            </a:r>
            <a:r>
              <a:rPr lang="cs-CZ" sz="2000" dirty="0" smtClean="0">
                <a:latin typeface="Century Gothic" pitchFamily="34" charset="0"/>
              </a:rPr>
              <a:t>, zde </a:t>
            </a:r>
            <a:r>
              <a:rPr lang="cs-CZ" sz="2000" dirty="0" err="1" smtClean="0">
                <a:latin typeface="Century Gothic" pitchFamily="34" charset="0"/>
              </a:rPr>
              <a:t>symbionti</a:t>
            </a:r>
            <a:endParaRPr lang="cs-CZ" sz="20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symbiotické </a:t>
            </a:r>
            <a:r>
              <a:rPr lang="cs-CZ" sz="2000" b="1" dirty="0">
                <a:latin typeface="Century Gothic" pitchFamily="34" charset="0"/>
              </a:rPr>
              <a:t>obrněnky</a:t>
            </a:r>
            <a:r>
              <a:rPr lang="cs-CZ" sz="2000" dirty="0">
                <a:latin typeface="Century Gothic" pitchFamily="34" charset="0"/>
              </a:rPr>
              <a:t> v ektoplasmě: </a:t>
            </a:r>
            <a:r>
              <a:rPr lang="cs-CZ" sz="2000" b="1" dirty="0" smtClean="0">
                <a:latin typeface="Century Gothic" pitchFamily="34" charset="0"/>
              </a:rPr>
              <a:t>autotrofie</a:t>
            </a:r>
            <a:r>
              <a:rPr lang="cs-CZ" sz="2000" dirty="0" smtClean="0">
                <a:latin typeface="Century Gothic" pitchFamily="34" charset="0"/>
              </a:rPr>
              <a:t>; </a:t>
            </a:r>
            <a:r>
              <a:rPr lang="cs-CZ" sz="2000" dirty="0" err="1" smtClean="0">
                <a:latin typeface="Century Gothic" pitchFamily="34" charset="0"/>
              </a:rPr>
              <a:t>eufotická</a:t>
            </a:r>
            <a:r>
              <a:rPr lang="cs-CZ" sz="2000" dirty="0" smtClean="0">
                <a:latin typeface="Century Gothic" pitchFamily="34" charset="0"/>
              </a:rPr>
              <a:t> zóna</a:t>
            </a:r>
            <a:endParaRPr lang="cs-CZ" sz="20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000" dirty="0">
                <a:latin typeface="Century Gothic" pitchFamily="34" charset="0"/>
              </a:rPr>
              <a:t> dvě skupiny: </a:t>
            </a:r>
            <a:r>
              <a:rPr lang="cs-CZ" sz="2000" b="1" dirty="0" err="1">
                <a:latin typeface="Century Gothic" pitchFamily="34" charset="0"/>
              </a:rPr>
              <a:t>Polycystinea</a:t>
            </a:r>
            <a:r>
              <a:rPr lang="cs-CZ" sz="2000" dirty="0">
                <a:latin typeface="Century Gothic" pitchFamily="34" charset="0"/>
              </a:rPr>
              <a:t> a </a:t>
            </a:r>
            <a:r>
              <a:rPr lang="cs-CZ" sz="2000" dirty="0" err="1" smtClean="0">
                <a:latin typeface="Century Gothic" pitchFamily="34" charset="0"/>
              </a:rPr>
              <a:t>strontnatci</a:t>
            </a:r>
            <a:r>
              <a:rPr lang="cs-CZ" sz="2000" dirty="0" smtClean="0">
                <a:latin typeface="Century Gothic" pitchFamily="34" charset="0"/>
              </a:rPr>
              <a:t> (</a:t>
            </a:r>
            <a:r>
              <a:rPr lang="cs-CZ" sz="2000" b="1" dirty="0" err="1" smtClean="0">
                <a:latin typeface="Century Gothic" pitchFamily="34" charset="0"/>
              </a:rPr>
              <a:t>Acantharea</a:t>
            </a:r>
            <a:r>
              <a:rPr lang="cs-CZ" sz="2000" dirty="0" smtClean="0">
                <a:latin typeface="Century Gothic" pitchFamily="34" charset="0"/>
              </a:rPr>
              <a:t>)</a:t>
            </a:r>
            <a:endParaRPr lang="cs-CZ" sz="2000" dirty="0">
              <a:latin typeface="Century Gothic" pitchFamily="34" charset="0"/>
            </a:endParaRPr>
          </a:p>
        </p:txBody>
      </p:sp>
      <p:pic>
        <p:nvPicPr>
          <p:cNvPr id="90115" name="Obrázek 3" descr="Radiolaria_III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417" y="2551113"/>
            <a:ext cx="5616575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Obrázek 4" descr="acantharian.jpg"/>
          <p:cNvPicPr>
            <a:picLocks noChangeAspect="1"/>
          </p:cNvPicPr>
          <p:nvPr/>
        </p:nvPicPr>
        <p:blipFill>
          <a:blip r:embed="rId3"/>
          <a:srcRect t="9691" b="5540"/>
          <a:stretch>
            <a:fillRect/>
          </a:stretch>
        </p:blipFill>
        <p:spPr bwMode="auto">
          <a:xfrm>
            <a:off x="5764851" y="2558096"/>
            <a:ext cx="3311480" cy="42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728656" y="6409352"/>
            <a:ext cx="155683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dirty="0" err="1">
                <a:solidFill>
                  <a:srgbClr val="FF9966"/>
                </a:solidFill>
                <a:latin typeface="Century Gothic" pitchFamily="34" charset="0"/>
              </a:rPr>
              <a:t>Acantharea</a:t>
            </a:r>
            <a:endParaRPr lang="cs-CZ" dirty="0">
              <a:solidFill>
                <a:srgbClr val="FF9966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4592" y="71746"/>
            <a:ext cx="90011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3400" dirty="0">
                <a:latin typeface="Century Gothic" pitchFamily="34" charset="0"/>
              </a:rPr>
              <a:t> </a:t>
            </a:r>
            <a:r>
              <a:rPr lang="cs-CZ" sz="3400" dirty="0" err="1" smtClean="0">
                <a:latin typeface="Century Gothic" pitchFamily="34" charset="0"/>
              </a:rPr>
              <a:t>Mřížovci</a:t>
            </a:r>
            <a:r>
              <a:rPr lang="cs-CZ" sz="3400" dirty="0" smtClean="0">
                <a:latin typeface="Century Gothic" pitchFamily="34" charset="0"/>
              </a:rPr>
              <a:t> skupiny </a:t>
            </a:r>
            <a:r>
              <a:rPr lang="cs-CZ" sz="3400" dirty="0" err="1" smtClean="0">
                <a:solidFill>
                  <a:srgbClr val="000066"/>
                </a:solidFill>
                <a:latin typeface="Century Gothic" pitchFamily="34" charset="0"/>
              </a:rPr>
              <a:t>Polycystinea</a:t>
            </a:r>
            <a:endParaRPr lang="cs-CZ" sz="3400" dirty="0">
              <a:solidFill>
                <a:srgbClr val="000066"/>
              </a:solidFill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skelet </a:t>
            </a:r>
            <a:r>
              <a:rPr lang="cs-CZ" sz="2200" dirty="0" smtClean="0">
                <a:latin typeface="Century Gothic" pitchFamily="34" charset="0"/>
              </a:rPr>
              <a:t>z </a:t>
            </a:r>
            <a:r>
              <a:rPr lang="cs-CZ" sz="2200" b="1" dirty="0">
                <a:latin typeface="Century Gothic" pitchFamily="34" charset="0"/>
              </a:rPr>
              <a:t>amorfního oxidu </a:t>
            </a:r>
            <a:r>
              <a:rPr lang="cs-CZ" sz="2200" b="1" dirty="0" smtClean="0">
                <a:latin typeface="Century Gothic" pitchFamily="34" charset="0"/>
              </a:rPr>
              <a:t>křemičitého</a:t>
            </a:r>
            <a:r>
              <a:rPr lang="cs-CZ" sz="2200" dirty="0" smtClean="0">
                <a:latin typeface="Century Gothic" pitchFamily="34" charset="0"/>
              </a:rPr>
              <a:t>: uložený </a:t>
            </a:r>
            <a:r>
              <a:rPr lang="cs-CZ" sz="2200" dirty="0">
                <a:latin typeface="Century Gothic" pitchFamily="34" charset="0"/>
              </a:rPr>
              <a:t>pod cytoplasmou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</a:t>
            </a:r>
            <a:r>
              <a:rPr lang="cs-CZ" sz="2200" dirty="0" err="1">
                <a:latin typeface="Century Gothic" pitchFamily="34" charset="0"/>
              </a:rPr>
              <a:t>endo</a:t>
            </a:r>
            <a:r>
              <a:rPr lang="cs-CZ" sz="2200" dirty="0">
                <a:latin typeface="Century Gothic" pitchFamily="34" charset="0"/>
              </a:rPr>
              <a:t>- a ektoplasma odděleny chitinovou </a:t>
            </a:r>
            <a:r>
              <a:rPr lang="cs-CZ" sz="2200" dirty="0" err="1">
                <a:latin typeface="Century Gothic" pitchFamily="34" charset="0"/>
              </a:rPr>
              <a:t>kapsulí</a:t>
            </a:r>
            <a:endParaRPr lang="cs-CZ" sz="22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</a:t>
            </a:r>
            <a:r>
              <a:rPr lang="cs-CZ" sz="2200" b="1" dirty="0" err="1">
                <a:latin typeface="Century Gothic" pitchFamily="34" charset="0"/>
              </a:rPr>
              <a:t>endoplasma</a:t>
            </a:r>
            <a:r>
              <a:rPr lang="cs-CZ" sz="2200" dirty="0">
                <a:latin typeface="Century Gothic" pitchFamily="34" charset="0"/>
              </a:rPr>
              <a:t>: jádra, organely, </a:t>
            </a:r>
            <a:r>
              <a:rPr lang="cs-CZ" sz="2200" dirty="0" smtClean="0">
                <a:latin typeface="Century Gothic" pitchFamily="34" charset="0"/>
              </a:rPr>
              <a:t>báze </a:t>
            </a:r>
            <a:r>
              <a:rPr lang="cs-CZ" sz="2200" dirty="0" err="1" smtClean="0">
                <a:latin typeface="Century Gothic" pitchFamily="34" charset="0"/>
              </a:rPr>
              <a:t>axopodií</a:t>
            </a:r>
            <a:endParaRPr lang="cs-CZ" sz="22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</a:t>
            </a:r>
            <a:r>
              <a:rPr lang="cs-CZ" sz="2200" b="1" dirty="0">
                <a:latin typeface="Century Gothic" pitchFamily="34" charset="0"/>
              </a:rPr>
              <a:t>ektoplasma</a:t>
            </a:r>
            <a:r>
              <a:rPr lang="cs-CZ" sz="2200" dirty="0">
                <a:latin typeface="Century Gothic" pitchFamily="34" charset="0"/>
              </a:rPr>
              <a:t>: trávení </a:t>
            </a:r>
            <a:r>
              <a:rPr lang="cs-CZ" sz="2200" dirty="0" smtClean="0">
                <a:latin typeface="Century Gothic" pitchFamily="34" charset="0"/>
              </a:rPr>
              <a:t>kořisti; zde se nachází autotrofní </a:t>
            </a:r>
            <a:r>
              <a:rPr lang="cs-CZ" sz="2200" dirty="0" err="1" smtClean="0">
                <a:latin typeface="Century Gothic" pitchFamily="34" charset="0"/>
              </a:rPr>
              <a:t>symbionti</a:t>
            </a:r>
            <a:endParaRPr lang="cs-CZ" sz="2200" dirty="0">
              <a:latin typeface="Century Gothic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Century Gothic" pitchFamily="34" charset="0"/>
              </a:rPr>
              <a:t> vnitřní kapsule </a:t>
            </a:r>
            <a:r>
              <a:rPr lang="cs-CZ" sz="2200" dirty="0" smtClean="0">
                <a:latin typeface="Century Gothic" pitchFamily="34" charset="0"/>
              </a:rPr>
              <a:t>dírkovaná, </a:t>
            </a:r>
            <a:r>
              <a:rPr lang="cs-CZ" sz="2200" dirty="0">
                <a:latin typeface="Century Gothic" pitchFamily="34" charset="0"/>
              </a:rPr>
              <a:t>otvory </a:t>
            </a:r>
            <a:r>
              <a:rPr lang="cs-CZ" sz="2200" b="1" dirty="0" err="1" smtClean="0">
                <a:latin typeface="Century Gothic" pitchFamily="34" charset="0"/>
              </a:rPr>
              <a:t>fusulami</a:t>
            </a:r>
            <a:r>
              <a:rPr lang="cs-CZ" sz="2200" b="1" dirty="0">
                <a:latin typeface="Century Gothic" pitchFamily="34" charset="0"/>
              </a:rPr>
              <a:t> </a:t>
            </a:r>
            <a:r>
              <a:rPr lang="cs-CZ" sz="2200" dirty="0" smtClean="0">
                <a:latin typeface="Century Gothic" pitchFamily="34" charset="0"/>
              </a:rPr>
              <a:t>prochází </a:t>
            </a:r>
            <a:r>
              <a:rPr lang="cs-CZ" sz="2200" b="1" dirty="0" err="1">
                <a:latin typeface="Century Gothic" pitchFamily="34" charset="0"/>
              </a:rPr>
              <a:t>axopodie</a:t>
            </a:r>
            <a:endParaRPr lang="cs-CZ" sz="2200" b="1" dirty="0">
              <a:latin typeface="Century Gothic" pitchFamily="34" charset="0"/>
            </a:endParaRPr>
          </a:p>
        </p:txBody>
      </p:sp>
      <p:pic>
        <p:nvPicPr>
          <p:cNvPr id="92163" name="Picture 4" descr="spumellar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2454275"/>
            <a:ext cx="4783138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3" descr="2299889421_6da1105a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92375"/>
            <a:ext cx="4348163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radiofig1"/>
          <p:cNvPicPr>
            <a:picLocks noChangeAspect="1" noChangeArrowheads="1"/>
          </p:cNvPicPr>
          <p:nvPr/>
        </p:nvPicPr>
        <p:blipFill>
          <a:blip r:embed="rId2"/>
          <a:srcRect l="1624"/>
          <a:stretch>
            <a:fillRect/>
          </a:stretch>
        </p:blipFill>
        <p:spPr bwMode="auto">
          <a:xfrm>
            <a:off x="1116013" y="1770063"/>
            <a:ext cx="6926262" cy="505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158750" y="117475"/>
            <a:ext cx="882015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200" dirty="0">
                <a:solidFill>
                  <a:srgbClr val="FF9966"/>
                </a:solidFill>
                <a:latin typeface="Century Gothic" pitchFamily="34" charset="0"/>
              </a:rPr>
              <a:t>VYUŽITÍ </a:t>
            </a:r>
            <a:r>
              <a:rPr lang="cs-CZ" sz="3200" dirty="0" smtClean="0">
                <a:solidFill>
                  <a:srgbClr val="FF9966"/>
                </a:solidFill>
                <a:latin typeface="Century Gothic" pitchFamily="34" charset="0"/>
              </a:rPr>
              <a:t>MŘÍŽOVCŮ SK. POLYCYSTINEA</a:t>
            </a:r>
            <a:endParaRPr lang="cs-CZ" sz="3200" dirty="0">
              <a:solidFill>
                <a:srgbClr val="FF9966"/>
              </a:solidFill>
              <a:latin typeface="Century Gothic" pitchFamily="34" charset="0"/>
            </a:endParaRPr>
          </a:p>
          <a:p>
            <a:pPr algn="ctr" eaLnBrk="1" hangingPunct="1"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 </a:t>
            </a:r>
            <a:r>
              <a:rPr lang="cs-CZ" sz="2000" dirty="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skelety 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fosilizují a jsou využívány pro rekonstrukci </a:t>
            </a:r>
            <a:r>
              <a:rPr lang="cs-CZ" sz="2000" dirty="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 změn 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teploty moří ve čtvrtohorách</a:t>
            </a:r>
          </a:p>
          <a:p>
            <a:pPr algn="ctr" eaLnBrk="1" hangingPunct="1"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 </a:t>
            </a:r>
            <a:r>
              <a:rPr lang="cs-CZ" sz="2000" dirty="0" err="1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biostratigrafie</a:t>
            </a: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: odhad stáří sedimentárních vrstev pomocí fosilií</a:t>
            </a:r>
          </a:p>
          <a:p>
            <a:pPr algn="ctr" eaLnBrk="1" hangingPunct="1"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 ropný průmysl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Obrázek 1" descr="Strom_zivota_popsany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8547" y="1"/>
            <a:ext cx="72262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élník 1"/>
          <p:cNvSpPr/>
          <p:nvPr/>
        </p:nvSpPr>
        <p:spPr>
          <a:xfrm>
            <a:off x="7786710" y="6544976"/>
            <a:ext cx="360363" cy="217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" name="Elipsa 3"/>
          <p:cNvSpPr/>
          <p:nvPr/>
        </p:nvSpPr>
        <p:spPr>
          <a:xfrm>
            <a:off x="4929190" y="3071810"/>
            <a:ext cx="4071966" cy="2286016"/>
          </a:xfrm>
          <a:prstGeom prst="ellipse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Salpingoe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142844" y="159698"/>
            <a:ext cx="443102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>
                <a:latin typeface="Century Gothic" pitchFamily="34" charset="0"/>
              </a:rPr>
              <a:t>OPISTHOKONTA</a:t>
            </a:r>
          </a:p>
          <a:p>
            <a:r>
              <a:rPr lang="cs-CZ" dirty="0" err="1" smtClean="0">
                <a:latin typeface="Century Gothic" pitchFamily="34" charset="0"/>
              </a:rPr>
              <a:t>trubénka</a:t>
            </a:r>
            <a:r>
              <a:rPr lang="cs-CZ" dirty="0" smtClean="0">
                <a:latin typeface="Century Gothic" pitchFamily="34" charset="0"/>
              </a:rPr>
              <a:t> rodu </a:t>
            </a:r>
            <a:r>
              <a:rPr lang="cs-CZ" i="1" dirty="0" err="1" smtClean="0">
                <a:latin typeface="Century Gothic" pitchFamily="34" charset="0"/>
              </a:rPr>
              <a:t>Salpingoeca</a:t>
            </a:r>
            <a:endParaRPr lang="cs-CZ" i="1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6" descr="bombyx_mori_02.jpg"/>
          <p:cNvPicPr>
            <a:picLocks noChangeAspect="1"/>
          </p:cNvPicPr>
          <p:nvPr/>
        </p:nvPicPr>
        <p:blipFill>
          <a:blip r:embed="rId2"/>
          <a:srcRect r="5614" b="2022"/>
          <a:stretch>
            <a:fillRect/>
          </a:stretch>
        </p:blipFill>
        <p:spPr bwMode="auto">
          <a:xfrm>
            <a:off x="5497154" y="4055096"/>
            <a:ext cx="3602736" cy="264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TextovéPole 1"/>
          <p:cNvSpPr txBox="1">
            <a:spLocks noChangeArrowheads="1"/>
          </p:cNvSpPr>
          <p:nvPr/>
        </p:nvSpPr>
        <p:spPr bwMode="auto">
          <a:xfrm>
            <a:off x="138113" y="115888"/>
            <a:ext cx="8712200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3600" dirty="0">
                <a:latin typeface="Century Gothic" pitchFamily="34" charset="0"/>
                <a:cs typeface="Arial" charset="0"/>
              </a:rPr>
              <a:t> </a:t>
            </a:r>
            <a:r>
              <a:rPr lang="cs-CZ" sz="3600" dirty="0">
                <a:solidFill>
                  <a:srgbClr val="000066"/>
                </a:solidFill>
                <a:latin typeface="Century Gothic" pitchFamily="34" charset="0"/>
                <a:cs typeface="Arial" charset="0"/>
              </a:rPr>
              <a:t>OPISTHOKONTA</a:t>
            </a:r>
          </a:p>
          <a:p>
            <a:pPr eaLnBrk="1" hangingPunct="1">
              <a:defRPr/>
            </a:pPr>
            <a:endParaRPr lang="cs-CZ" sz="800" dirty="0">
              <a:latin typeface="Century Gothic" pitchFamily="34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200" dirty="0">
                <a:latin typeface="Century Gothic" pitchFamily="34" charset="0"/>
                <a:cs typeface="Arial" charset="0"/>
              </a:rPr>
              <a:t> z řeckého </a:t>
            </a:r>
            <a:r>
              <a:rPr lang="cs-CZ" sz="2200" i="1" dirty="0" err="1">
                <a:latin typeface="Century Gothic" pitchFamily="34" charset="0"/>
                <a:cs typeface="Arial" charset="0"/>
              </a:rPr>
              <a:t>opísthios</a:t>
            </a:r>
            <a:r>
              <a:rPr lang="cs-CZ" sz="2200" dirty="0">
                <a:latin typeface="Century Gothic" pitchFamily="34" charset="0"/>
                <a:cs typeface="Arial" charset="0"/>
              </a:rPr>
              <a:t> – zadní, </a:t>
            </a:r>
            <a:r>
              <a:rPr lang="cs-CZ" sz="2200" i="1" dirty="0" err="1">
                <a:latin typeface="Century Gothic" pitchFamily="34" charset="0"/>
                <a:cs typeface="Arial" charset="0"/>
              </a:rPr>
              <a:t>kontós</a:t>
            </a:r>
            <a:r>
              <a:rPr lang="cs-CZ" sz="2200" dirty="0">
                <a:latin typeface="Century Gothic" pitchFamily="34" charset="0"/>
                <a:cs typeface="Arial" charset="0"/>
              </a:rPr>
              <a:t> – bičík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200" dirty="0">
                <a:latin typeface="Century Gothic" pitchFamily="34" charset="0"/>
                <a:cs typeface="Arial" charset="0"/>
              </a:rPr>
              <a:t> skupina zahrnující houby, Metazoa </a:t>
            </a:r>
            <a:r>
              <a:rPr lang="cs-CZ" sz="2200" dirty="0" smtClean="0">
                <a:latin typeface="Century Gothic" pitchFamily="34" charset="0"/>
                <a:cs typeface="Arial" charset="0"/>
              </a:rPr>
              <a:t>a </a:t>
            </a:r>
            <a:r>
              <a:rPr lang="cs-CZ" sz="2200" dirty="0">
                <a:latin typeface="Century Gothic" pitchFamily="34" charset="0"/>
                <a:cs typeface="Arial" charset="0"/>
              </a:rPr>
              <a:t>jednobuněčné příbuzné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200" dirty="0">
                <a:latin typeface="Century Gothic" pitchFamily="34" charset="0"/>
                <a:cs typeface="Arial" charset="0"/>
              </a:rPr>
              <a:t> společná charakteristika: </a:t>
            </a:r>
            <a:r>
              <a:rPr lang="cs-CZ" sz="2200" b="1" dirty="0">
                <a:latin typeface="Century Gothic" pitchFamily="34" charset="0"/>
                <a:cs typeface="Arial" charset="0"/>
              </a:rPr>
              <a:t>bičíkatá buňka s tlačným bičíkem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sz="1200" dirty="0">
              <a:latin typeface="Century Gothic" pitchFamily="34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000" dirty="0">
                <a:latin typeface="Century Gothic" pitchFamily="34" charset="0"/>
                <a:cs typeface="Arial" charset="0"/>
              </a:rPr>
              <a:t> </a:t>
            </a:r>
            <a:r>
              <a:rPr lang="cs-CZ" sz="2000" b="1" dirty="0" err="1">
                <a:latin typeface="Century Gothic" pitchFamily="34" charset="0"/>
                <a:cs typeface="Arial" charset="0"/>
              </a:rPr>
              <a:t>Holomycota</a:t>
            </a:r>
            <a:r>
              <a:rPr lang="cs-CZ" sz="2000" dirty="0">
                <a:latin typeface="Century Gothic" pitchFamily="34" charset="0"/>
                <a:cs typeface="Arial" charset="0"/>
              </a:rPr>
              <a:t>: </a:t>
            </a:r>
          </a:p>
          <a:p>
            <a:pPr eaLnBrk="1" hangingPunct="1">
              <a:defRPr/>
            </a:pPr>
            <a:r>
              <a:rPr lang="cs-CZ" sz="2000" dirty="0">
                <a:latin typeface="Century Gothic" pitchFamily="34" charset="0"/>
                <a:cs typeface="Arial" charset="0"/>
              </a:rPr>
              <a:t>  - houby (</a:t>
            </a:r>
            <a:r>
              <a:rPr lang="cs-CZ" sz="2000" dirty="0" err="1" smtClean="0">
                <a:latin typeface="Century Gothic" pitchFamily="34" charset="0"/>
                <a:cs typeface="Arial" charset="0"/>
              </a:rPr>
              <a:t>Fungi</a:t>
            </a:r>
            <a:r>
              <a:rPr lang="cs-CZ" sz="2000" dirty="0" smtClean="0">
                <a:latin typeface="Century Gothic" pitchFamily="34" charset="0"/>
                <a:cs typeface="Arial" charset="0"/>
              </a:rPr>
              <a:t>)</a:t>
            </a:r>
          </a:p>
          <a:p>
            <a:pPr eaLnBrk="1" hangingPunct="1">
              <a:defRPr/>
            </a:pPr>
            <a:r>
              <a:rPr lang="cs-CZ" sz="2000" dirty="0" smtClean="0">
                <a:latin typeface="Century Gothic" pitchFamily="34" charset="0"/>
                <a:cs typeface="Arial" charset="0"/>
              </a:rPr>
              <a:t>  - </a:t>
            </a:r>
            <a:r>
              <a:rPr lang="cs-CZ" sz="2000" dirty="0" err="1" smtClean="0">
                <a:solidFill>
                  <a:srgbClr val="000099"/>
                </a:solidFill>
                <a:latin typeface="Century Gothic" pitchFamily="34" charset="0"/>
                <a:cs typeface="Arial" charset="0"/>
              </a:rPr>
              <a:t>hmyzomorky</a:t>
            </a:r>
            <a:r>
              <a:rPr lang="cs-CZ" sz="2000" dirty="0" smtClean="0">
                <a:solidFill>
                  <a:srgbClr val="000099"/>
                </a:solidFill>
                <a:latin typeface="Century Gothic" pitchFamily="34" charset="0"/>
                <a:cs typeface="Arial" charset="0"/>
              </a:rPr>
              <a:t> (</a:t>
            </a:r>
            <a:r>
              <a:rPr lang="cs-CZ" sz="2000" dirty="0" err="1" smtClean="0">
                <a:solidFill>
                  <a:srgbClr val="000099"/>
                </a:solidFill>
                <a:latin typeface="Century Gothic" pitchFamily="34" charset="0"/>
                <a:cs typeface="Arial" charset="0"/>
              </a:rPr>
              <a:t>Microsporidia</a:t>
            </a:r>
            <a:r>
              <a:rPr lang="cs-CZ" sz="2000" dirty="0" smtClean="0">
                <a:solidFill>
                  <a:srgbClr val="000099"/>
                </a:solidFill>
                <a:latin typeface="Century Gothic" pitchFamily="34" charset="0"/>
                <a:cs typeface="Arial" charset="0"/>
              </a:rPr>
              <a:t>)</a:t>
            </a:r>
          </a:p>
          <a:p>
            <a:pPr eaLnBrk="1" hangingPunct="1">
              <a:defRPr/>
            </a:pPr>
            <a:endParaRPr lang="cs-CZ" sz="800" dirty="0">
              <a:latin typeface="Century Gothic" pitchFamily="34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cs-CZ" sz="2000" dirty="0">
                <a:latin typeface="Century Gothic" pitchFamily="34" charset="0"/>
                <a:cs typeface="Arial" charset="0"/>
              </a:rPr>
              <a:t> </a:t>
            </a:r>
            <a:r>
              <a:rPr lang="cs-CZ" sz="2000" b="1" dirty="0" err="1">
                <a:latin typeface="Century Gothic" pitchFamily="34" charset="0"/>
                <a:cs typeface="Arial" charset="0"/>
              </a:rPr>
              <a:t>Holozoa</a:t>
            </a:r>
            <a:r>
              <a:rPr lang="cs-CZ" sz="2000" dirty="0">
                <a:latin typeface="Century Gothic" pitchFamily="34" charset="0"/>
                <a:cs typeface="Arial" charset="0"/>
              </a:rPr>
              <a:t>:</a:t>
            </a:r>
          </a:p>
          <a:p>
            <a:pPr eaLnBrk="1" hangingPunct="1">
              <a:defRPr/>
            </a:pPr>
            <a:r>
              <a:rPr lang="cs-CZ" sz="2000" dirty="0" smtClean="0">
                <a:latin typeface="Century Gothic" pitchFamily="34" charset="0"/>
                <a:cs typeface="Arial" charset="0"/>
              </a:rPr>
              <a:t>  - </a:t>
            </a:r>
            <a:r>
              <a:rPr lang="cs-CZ" sz="2000" dirty="0">
                <a:solidFill>
                  <a:srgbClr val="000099"/>
                </a:solidFill>
                <a:latin typeface="Century Gothic" pitchFamily="34" charset="0"/>
                <a:cs typeface="Arial" charset="0"/>
              </a:rPr>
              <a:t>trubénky (</a:t>
            </a:r>
            <a:r>
              <a:rPr lang="cs-CZ" sz="2000" dirty="0" err="1">
                <a:solidFill>
                  <a:srgbClr val="000099"/>
                </a:solidFill>
                <a:latin typeface="Century Gothic" pitchFamily="34" charset="0"/>
                <a:cs typeface="Arial" charset="0"/>
              </a:rPr>
              <a:t>Choanoflagellata</a:t>
            </a:r>
            <a:r>
              <a:rPr lang="cs-CZ" sz="2000" dirty="0">
                <a:solidFill>
                  <a:srgbClr val="000099"/>
                </a:solidFill>
                <a:latin typeface="Century Gothic" pitchFamily="34" charset="0"/>
                <a:cs typeface="Arial" charset="0"/>
              </a:rPr>
              <a:t>)</a:t>
            </a:r>
          </a:p>
          <a:p>
            <a:pPr eaLnBrk="1" hangingPunct="1">
              <a:defRPr/>
            </a:pPr>
            <a:r>
              <a:rPr lang="cs-CZ" sz="2000" dirty="0">
                <a:latin typeface="Century Gothic" pitchFamily="34" charset="0"/>
                <a:cs typeface="Arial" charset="0"/>
              </a:rPr>
              <a:t>  - </a:t>
            </a:r>
            <a:r>
              <a:rPr lang="cs-CZ" sz="2000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živočichové </a:t>
            </a:r>
            <a:r>
              <a:rPr lang="cs-CZ" sz="2000" dirty="0" smtClean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(Metazoa (</a:t>
            </a:r>
            <a:r>
              <a:rPr lang="cs-CZ" sz="2000" dirty="0" err="1" smtClean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Animalia</a:t>
            </a:r>
            <a:r>
              <a:rPr lang="cs-CZ" sz="2000" dirty="0" smtClean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))</a:t>
            </a:r>
            <a:endParaRPr lang="cs-CZ" sz="2000" dirty="0">
              <a:solidFill>
                <a:srgbClr val="FF0000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4100" name="Obrázek 3" descr="Codosiga_botrytis34-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4232275"/>
            <a:ext cx="3360738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ovéPole 5"/>
          <p:cNvSpPr txBox="1">
            <a:spLocks noChangeArrowheads="1"/>
          </p:cNvSpPr>
          <p:nvPr/>
        </p:nvSpPr>
        <p:spPr bwMode="auto">
          <a:xfrm>
            <a:off x="2173602" y="4272608"/>
            <a:ext cx="9428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1400" dirty="0" err="1">
                <a:latin typeface="Century Gothic" pitchFamily="34" charset="0"/>
                <a:cs typeface="Arial" charset="0"/>
              </a:rPr>
              <a:t>trubénky</a:t>
            </a:r>
            <a:endParaRPr lang="cs-CZ" altLang="cs-CZ" sz="1400" dirty="0">
              <a:latin typeface="Century Gothic" pitchFamily="34" charset="0"/>
              <a:cs typeface="Arial" charset="0"/>
            </a:endParaRPr>
          </a:p>
        </p:txBody>
      </p:sp>
      <p:sp>
        <p:nvSpPr>
          <p:cNvPr id="4103" name="TextovéPole 6"/>
          <p:cNvSpPr txBox="1">
            <a:spLocks noChangeArrowheads="1"/>
          </p:cNvSpPr>
          <p:nvPr/>
        </p:nvSpPr>
        <p:spPr bwMode="auto">
          <a:xfrm>
            <a:off x="7188015" y="6522927"/>
            <a:ext cx="19559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cs-CZ" altLang="cs-CZ" sz="1400" dirty="0" smtClean="0">
                <a:latin typeface="Century Gothic" pitchFamily="34" charset="0"/>
                <a:cs typeface="Arial" charset="0"/>
              </a:rPr>
              <a:t>živočichové: bourec</a:t>
            </a:r>
            <a:endParaRPr lang="cs-CZ" altLang="cs-CZ" sz="1400" i="1" dirty="0">
              <a:latin typeface="Century Gothic" pitchFamily="34" charset="0"/>
              <a:cs typeface="Arial" charset="0"/>
            </a:endParaRPr>
          </a:p>
        </p:txBody>
      </p:sp>
      <p:pic>
        <p:nvPicPr>
          <p:cNvPr id="4105" name="Obrázek 8" descr="Fibrillanosema_spor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5675" y="1974850"/>
            <a:ext cx="2974975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TextovéPole 9"/>
          <p:cNvSpPr txBox="1">
            <a:spLocks noChangeArrowheads="1"/>
          </p:cNvSpPr>
          <p:nvPr/>
        </p:nvSpPr>
        <p:spPr bwMode="auto">
          <a:xfrm>
            <a:off x="6072198" y="3714752"/>
            <a:ext cx="1351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cs-CZ" altLang="cs-CZ" sz="1400" dirty="0" err="1">
                <a:latin typeface="Century Gothic" pitchFamily="34" charset="0"/>
                <a:cs typeface="Arial" charset="0"/>
              </a:rPr>
              <a:t>Microsporidia</a:t>
            </a:r>
            <a:endParaRPr lang="cs-CZ" altLang="cs-CZ" sz="1400" dirty="0">
              <a:latin typeface="Century Gothic" pitchFamily="34" charset="0"/>
              <a:cs typeface="Arial" charset="0"/>
            </a:endParaRPr>
          </a:p>
        </p:txBody>
      </p:sp>
      <p:pic>
        <p:nvPicPr>
          <p:cNvPr id="11" name="Obrázek 3" descr="kacenka-cesk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6492" y="4239290"/>
            <a:ext cx="1891817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101900" y="4857760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  <a:latin typeface="Century Gothic" pitchFamily="34" charset="0"/>
              </a:rPr>
              <a:t>houby</a:t>
            </a:r>
            <a:endParaRPr lang="cs-CZ" sz="14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ovéPole 1"/>
          <p:cNvSpPr txBox="1">
            <a:spLocks noChangeArrowheads="1"/>
          </p:cNvSpPr>
          <p:nvPr/>
        </p:nvSpPr>
        <p:spPr bwMode="auto">
          <a:xfrm>
            <a:off x="1645654" y="156500"/>
            <a:ext cx="58384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altLang="cs-CZ" sz="3600" dirty="0">
                <a:latin typeface="Century Gothic" pitchFamily="34" charset="0"/>
                <a:cs typeface="Arial" charset="0"/>
              </a:rPr>
              <a:t>DVĚ </a:t>
            </a:r>
            <a:r>
              <a:rPr lang="cs-CZ" altLang="cs-CZ" sz="3600" dirty="0" smtClean="0">
                <a:latin typeface="Century Gothic" pitchFamily="34" charset="0"/>
                <a:cs typeface="Arial" charset="0"/>
              </a:rPr>
              <a:t>LINIE </a:t>
            </a:r>
            <a:r>
              <a:rPr lang="cs-CZ" altLang="cs-CZ" sz="3600" dirty="0">
                <a:latin typeface="Century Gothic" pitchFamily="34" charset="0"/>
                <a:cs typeface="Arial" charset="0"/>
              </a:rPr>
              <a:t>OPISTHOKONTA</a:t>
            </a:r>
          </a:p>
        </p:txBody>
      </p:sp>
      <p:pic>
        <p:nvPicPr>
          <p:cNvPr id="5123" name="Obrázek 2" descr="Ophisthokonta_systematika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850" y="1389085"/>
            <a:ext cx="873760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ipsa 3"/>
          <p:cNvSpPr/>
          <p:nvPr/>
        </p:nvSpPr>
        <p:spPr>
          <a:xfrm>
            <a:off x="179388" y="928670"/>
            <a:ext cx="4321175" cy="4500594"/>
          </a:xfrm>
          <a:prstGeom prst="ellipse">
            <a:avLst/>
          </a:pr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28596" y="6215082"/>
            <a:ext cx="837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663300"/>
                </a:solidFill>
                <a:latin typeface="Century Gothic" pitchFamily="34" charset="0"/>
              </a:rPr>
              <a:t>K HOUBÁM</a:t>
            </a:r>
            <a:r>
              <a:rPr lang="cs-CZ" sz="2800" dirty="0" smtClean="0">
                <a:latin typeface="Century Gothic" pitchFamily="34" charset="0"/>
              </a:rPr>
              <a:t>                                    </a:t>
            </a:r>
            <a:r>
              <a:rPr lang="cs-CZ" sz="2800" dirty="0" smtClean="0">
                <a:solidFill>
                  <a:srgbClr val="A50021"/>
                </a:solidFill>
                <a:latin typeface="Century Gothic" pitchFamily="34" charset="0"/>
              </a:rPr>
              <a:t>K ŽIVOČICHŮM</a:t>
            </a:r>
            <a:endParaRPr lang="cs-CZ" sz="2800" dirty="0">
              <a:solidFill>
                <a:srgbClr val="A50021"/>
              </a:solidFill>
              <a:latin typeface="Century Gothic" pitchFamily="34" charset="0"/>
            </a:endParaRPr>
          </a:p>
        </p:txBody>
      </p:sp>
      <p:sp>
        <p:nvSpPr>
          <p:cNvPr id="6" name="Šipka doprava 5"/>
          <p:cNvSpPr/>
          <p:nvPr/>
        </p:nvSpPr>
        <p:spPr>
          <a:xfrm>
            <a:off x="5240882" y="6315754"/>
            <a:ext cx="714380" cy="35719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 flipH="1">
            <a:off x="2646372" y="6313816"/>
            <a:ext cx="714380" cy="35719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ovéPole 2"/>
          <p:cNvSpPr txBox="1">
            <a:spLocks noChangeArrowheads="1"/>
          </p:cNvSpPr>
          <p:nvPr/>
        </p:nvSpPr>
        <p:spPr bwMode="auto">
          <a:xfrm>
            <a:off x="209550" y="44450"/>
            <a:ext cx="8713788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cs-CZ" sz="3600" dirty="0">
                <a:latin typeface="Century Gothic" pitchFamily="34" charset="0"/>
                <a:cs typeface="Arial" charset="0"/>
              </a:rPr>
              <a:t> </a:t>
            </a:r>
            <a:r>
              <a:rPr lang="cs-CZ" altLang="cs-CZ" sz="3600" dirty="0">
                <a:solidFill>
                  <a:srgbClr val="000066"/>
                </a:solidFill>
                <a:latin typeface="Century Gothic" pitchFamily="34" charset="0"/>
                <a:cs typeface="Arial" charset="0"/>
              </a:rPr>
              <a:t>HOUBY (FUNGI)</a:t>
            </a:r>
          </a:p>
          <a:p>
            <a:pPr eaLnBrk="1" hangingPunct="1"/>
            <a:endParaRPr lang="cs-CZ" altLang="cs-CZ" sz="700" dirty="0">
              <a:latin typeface="Century Gothic" pitchFamily="34" charset="0"/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cs-CZ" altLang="cs-CZ" sz="2200" dirty="0">
                <a:latin typeface="Century Gothic" pitchFamily="34" charset="0"/>
                <a:cs typeface="Arial" charset="0"/>
              </a:rPr>
              <a:t> buňka je obklopená buněčnou stěnou z </a:t>
            </a:r>
            <a:r>
              <a:rPr lang="cs-CZ" altLang="cs-CZ" sz="2200" b="1" dirty="0">
                <a:latin typeface="Century Gothic" pitchFamily="34" charset="0"/>
                <a:cs typeface="Arial" charset="0"/>
              </a:rPr>
              <a:t>chitinu</a:t>
            </a:r>
            <a:r>
              <a:rPr lang="cs-CZ" altLang="cs-CZ" sz="2200" dirty="0">
                <a:latin typeface="Century Gothic" pitchFamily="34" charset="0"/>
                <a:cs typeface="Arial" charset="0"/>
              </a:rPr>
              <a:t> a </a:t>
            </a:r>
            <a:r>
              <a:rPr lang="cs-CZ" altLang="cs-CZ" sz="2200" dirty="0" err="1">
                <a:latin typeface="Century Gothic" pitchFamily="34" charset="0"/>
                <a:cs typeface="Arial" charset="0"/>
              </a:rPr>
              <a:t>glukanů</a:t>
            </a:r>
            <a:endParaRPr lang="cs-CZ" altLang="cs-CZ" sz="2200" dirty="0">
              <a:latin typeface="Century Gothic" pitchFamily="34" charset="0"/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cs-CZ" altLang="cs-CZ" sz="2200" dirty="0">
                <a:latin typeface="Century Gothic" pitchFamily="34" charset="0"/>
                <a:cs typeface="Arial" charset="0"/>
              </a:rPr>
              <a:t> vyskytují se zde </a:t>
            </a:r>
            <a:r>
              <a:rPr lang="cs-CZ" altLang="cs-CZ" sz="2200" b="1" dirty="0">
                <a:latin typeface="Century Gothic" pitchFamily="34" charset="0"/>
                <a:cs typeface="Arial" charset="0"/>
              </a:rPr>
              <a:t>vakuoly</a:t>
            </a:r>
            <a:r>
              <a:rPr lang="cs-CZ" altLang="cs-CZ" sz="2200" dirty="0">
                <a:latin typeface="Century Gothic" pitchFamily="34" charset="0"/>
                <a:cs typeface="Arial" charset="0"/>
              </a:rPr>
              <a:t>; jádra jsou obvykle </a:t>
            </a:r>
            <a:r>
              <a:rPr lang="cs-CZ" altLang="cs-CZ" sz="2200" b="1" dirty="0">
                <a:latin typeface="Century Gothic" pitchFamily="34" charset="0"/>
                <a:cs typeface="Arial" charset="0"/>
              </a:rPr>
              <a:t>haploidní</a:t>
            </a:r>
          </a:p>
          <a:p>
            <a:pPr eaLnBrk="1" hangingPunct="1">
              <a:buFontTx/>
              <a:buChar char="•"/>
            </a:pPr>
            <a:r>
              <a:rPr lang="cs-CZ" altLang="cs-CZ" sz="2200" dirty="0">
                <a:latin typeface="Century Gothic" pitchFamily="34" charset="0"/>
                <a:cs typeface="Arial" charset="0"/>
              </a:rPr>
              <a:t> jsou to </a:t>
            </a:r>
            <a:r>
              <a:rPr lang="cs-CZ" altLang="cs-CZ" sz="2200" b="1" dirty="0">
                <a:latin typeface="Century Gothic" pitchFamily="34" charset="0"/>
                <a:cs typeface="Arial" charset="0"/>
              </a:rPr>
              <a:t>heterotrofní</a:t>
            </a:r>
            <a:r>
              <a:rPr lang="cs-CZ" altLang="cs-CZ" sz="2200" dirty="0">
                <a:latin typeface="Century Gothic" pitchFamily="34" charset="0"/>
                <a:cs typeface="Arial" charset="0"/>
              </a:rPr>
              <a:t> organismy</a:t>
            </a:r>
          </a:p>
          <a:p>
            <a:pPr eaLnBrk="1" hangingPunct="1">
              <a:buFontTx/>
              <a:buChar char="•"/>
            </a:pPr>
            <a:endParaRPr lang="cs-CZ" altLang="cs-CZ" sz="700" dirty="0">
              <a:latin typeface="Century Gothic" pitchFamily="34" charset="0"/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cs-CZ" altLang="cs-CZ" sz="2200" dirty="0">
                <a:latin typeface="Century Gothic" pitchFamily="34" charset="0"/>
                <a:cs typeface="Arial" charset="0"/>
              </a:rPr>
              <a:t> buňky často 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trubicovité, </a:t>
            </a:r>
            <a:r>
              <a:rPr lang="cs-CZ" altLang="cs-CZ" sz="2200" dirty="0">
                <a:latin typeface="Century Gothic" pitchFamily="34" charset="0"/>
                <a:cs typeface="Arial" charset="0"/>
              </a:rPr>
              <a:t>tvoří vláknité 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struktury – </a:t>
            </a:r>
            <a:r>
              <a:rPr lang="cs-CZ" altLang="cs-CZ" sz="2200" b="1" dirty="0" smtClean="0">
                <a:latin typeface="Century Gothic" pitchFamily="34" charset="0"/>
                <a:cs typeface="Arial" charset="0"/>
              </a:rPr>
              <a:t>hyfy</a:t>
            </a:r>
            <a:endParaRPr lang="cs-CZ" altLang="cs-CZ" sz="2200" dirty="0">
              <a:latin typeface="Century Gothic" pitchFamily="34" charset="0"/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cs-CZ" altLang="cs-CZ" sz="2200" dirty="0">
                <a:latin typeface="Century Gothic" pitchFamily="34" charset="0"/>
                <a:cs typeface="Arial" charset="0"/>
              </a:rPr>
              <a:t> </a:t>
            </a:r>
            <a:r>
              <a:rPr lang="cs-CZ" altLang="cs-CZ" sz="2200" dirty="0" smtClean="0">
                <a:latin typeface="Century Gothic" pitchFamily="34" charset="0"/>
                <a:cs typeface="Arial" charset="0"/>
              </a:rPr>
              <a:t>některé </a:t>
            </a:r>
            <a:r>
              <a:rPr lang="cs-CZ" altLang="cs-CZ" sz="2200" dirty="0">
                <a:latin typeface="Century Gothic" pitchFamily="34" charset="0"/>
                <a:cs typeface="Arial" charset="0"/>
              </a:rPr>
              <a:t>se dělí </a:t>
            </a:r>
            <a:r>
              <a:rPr lang="cs-CZ" altLang="cs-CZ" sz="2200" b="1" dirty="0">
                <a:latin typeface="Century Gothic" pitchFamily="34" charset="0"/>
                <a:cs typeface="Arial" charset="0"/>
              </a:rPr>
              <a:t>pučením</a:t>
            </a:r>
            <a:r>
              <a:rPr lang="cs-CZ" altLang="cs-CZ" sz="2200" dirty="0">
                <a:latin typeface="Century Gothic" pitchFamily="34" charset="0"/>
                <a:cs typeface="Arial" charset="0"/>
              </a:rPr>
              <a:t> (kvasinky) – menší </a:t>
            </a:r>
            <a:r>
              <a:rPr lang="cs-CZ" altLang="cs-CZ" sz="2200" dirty="0" err="1">
                <a:latin typeface="Century Gothic" pitchFamily="34" charset="0"/>
                <a:cs typeface="Arial" charset="0"/>
              </a:rPr>
              <a:t>dceřinná</a:t>
            </a:r>
            <a:r>
              <a:rPr lang="cs-CZ" altLang="cs-CZ" sz="2200" dirty="0">
                <a:latin typeface="Century Gothic" pitchFamily="34" charset="0"/>
                <a:cs typeface="Arial" charset="0"/>
              </a:rPr>
              <a:t> buňka</a:t>
            </a:r>
          </a:p>
          <a:p>
            <a:pPr eaLnBrk="1" hangingPunct="1">
              <a:buFontTx/>
              <a:buChar char="•"/>
            </a:pPr>
            <a:r>
              <a:rPr lang="cs-CZ" altLang="cs-CZ" sz="2200" dirty="0">
                <a:latin typeface="Century Gothic" pitchFamily="34" charset="0"/>
                <a:cs typeface="Arial" charset="0"/>
              </a:rPr>
              <a:t> dimorfní houby přepínají mezi kvasinkovou a vláknitou fází</a:t>
            </a:r>
          </a:p>
        </p:txBody>
      </p:sp>
      <p:pic>
        <p:nvPicPr>
          <p:cNvPr id="6147" name="Obrázek 3" descr="kacenka-cesk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75" y="2924175"/>
            <a:ext cx="28924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Obrázek 4" descr="kvasink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6413" y="2917825"/>
            <a:ext cx="2916237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Obrázek 5" descr="Chytridi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0275" y="2924175"/>
            <a:ext cx="305117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ovéPole 6"/>
          <p:cNvSpPr txBox="1">
            <a:spLocks noChangeArrowheads="1"/>
          </p:cNvSpPr>
          <p:nvPr/>
        </p:nvSpPr>
        <p:spPr bwMode="auto">
          <a:xfrm>
            <a:off x="66675" y="2911475"/>
            <a:ext cx="27318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140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Ascomycota: </a:t>
            </a:r>
            <a:r>
              <a:rPr lang="cs-CZ" altLang="cs-CZ" sz="1400" i="1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kačenka česká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028950" y="2924175"/>
            <a:ext cx="2874505" cy="276999"/>
          </a:xfrm>
          <a:prstGeom prst="rect">
            <a:avLst/>
          </a:prstGeom>
          <a:solidFill>
            <a:schemeClr val="accent2">
              <a:lumMod val="20000"/>
              <a:lumOff val="80000"/>
              <a:alpha val="46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latin typeface="Century Gothic" pitchFamily="34" charset="0"/>
                <a:cs typeface="Arial" pitchFamily="34" charset="0"/>
              </a:rPr>
              <a:t>kvasinka </a:t>
            </a:r>
            <a:r>
              <a:rPr lang="cs-CZ" sz="1200" i="1" dirty="0" err="1">
                <a:latin typeface="Century Gothic" pitchFamily="34" charset="0"/>
                <a:cs typeface="Arial" pitchFamily="34" charset="0"/>
              </a:rPr>
              <a:t>Saccharomyces</a:t>
            </a:r>
            <a:r>
              <a:rPr lang="cs-CZ" sz="1200" i="1" dirty="0">
                <a:latin typeface="Century Gothic" pitchFamily="34" charset="0"/>
                <a:cs typeface="Arial" pitchFamily="34" charset="0"/>
              </a:rPr>
              <a:t> </a:t>
            </a:r>
            <a:r>
              <a:rPr lang="cs-CZ" sz="1200" i="1" dirty="0" err="1">
                <a:latin typeface="Century Gothic" pitchFamily="34" charset="0"/>
                <a:cs typeface="Arial" pitchFamily="34" charset="0"/>
              </a:rPr>
              <a:t>cerevisiae</a:t>
            </a:r>
            <a:endParaRPr lang="cs-CZ" sz="1200" i="1" dirty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6152" name="TextovéPole 9"/>
          <p:cNvSpPr txBox="1">
            <a:spLocks noChangeArrowheads="1"/>
          </p:cNvSpPr>
          <p:nvPr/>
        </p:nvSpPr>
        <p:spPr bwMode="auto">
          <a:xfrm>
            <a:off x="8142485" y="2908300"/>
            <a:ext cx="9316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cs-CZ" altLang="cs-CZ" sz="1400">
                <a:latin typeface="Century Gothic" pitchFamily="34" charset="0"/>
                <a:cs typeface="Arial" charset="0"/>
              </a:rPr>
              <a:t>chytridie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3886</Words>
  <Application>Microsoft Office PowerPoint</Application>
  <PresentationFormat>Předvádění na obrazovce (4:3)</PresentationFormat>
  <Paragraphs>748</Paragraphs>
  <Slides>110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110</vt:i4>
      </vt:variant>
    </vt:vector>
  </HeadingPairs>
  <TitlesOfParts>
    <vt:vector size="117" baseType="lpstr">
      <vt:lpstr>Arial</vt:lpstr>
      <vt:lpstr>Calibri</vt:lpstr>
      <vt:lpstr>Century Gothic</vt:lpstr>
      <vt:lpstr>Symbol</vt:lpstr>
      <vt:lpstr>Wingdings 3</vt:lpstr>
      <vt:lpstr>Motiv sady Office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MĚŇAVKOVCI (AMOEBOZOA)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EXCAVATA: PROBÍRANÍ ZÁSTUPCI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 TRYPANOZÓMA ZMATE SVÉHO HOSTITELE?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Acer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Valued Acer Customer</dc:creator>
  <cp:lastModifiedBy>uzivatel</cp:lastModifiedBy>
  <cp:revision>207</cp:revision>
  <dcterms:created xsi:type="dcterms:W3CDTF">2019-08-31T08:02:11Z</dcterms:created>
  <dcterms:modified xsi:type="dcterms:W3CDTF">2019-09-08T14:56:34Z</dcterms:modified>
</cp:coreProperties>
</file>