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9" r:id="rId13"/>
    <p:sldId id="270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28" autoAdjust="0"/>
  </p:normalViewPr>
  <p:slideViewPr>
    <p:cSldViewPr snapToGrid="0">
      <p:cViewPr varScale="1">
        <p:scale>
          <a:sx n="76" d="100"/>
          <a:sy n="76" d="100"/>
        </p:scale>
        <p:origin x="-90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8A87A34-81AB-432B-8DAE-1953F412C126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ais.es/" TargetMode="External"/><Relationship Id="rId2" Type="http://schemas.openxmlformats.org/officeDocument/2006/relationships/hyperlink" Target="http://www.ondacero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yinteresante.es/" TargetMode="External"/><Relationship Id="rId2" Type="http://schemas.openxmlformats.org/officeDocument/2006/relationships/hyperlink" Target="https://www.muyinteresante.es/tecnologia/articulo/como-conectar-dos-routers-enrutadores-48160400231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yinteresante.es/" TargetMode="External"/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ais.es/" TargetMode="External"/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ais.es/" TargetMode="External"/><Relationship Id="rId2" Type="http://schemas.openxmlformats.org/officeDocument/2006/relationships/hyperlink" Target="http://politica.elpais.com/politica/2016/05/03/actualidad/1462275914_12444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mundo.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muindo.es/" TargetMode="External"/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yinteresante.es/" TargetMode="External"/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Per%C3%BA" TargetMode="External"/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rioja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Per%C3%BA" TargetMode="External"/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rioj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Kontrastivní gramatika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cs-CZ" dirty="0" smtClean="0">
                <a:solidFill>
                  <a:srgbClr val="C00000"/>
                </a:solidFill>
              </a:rPr>
              <a:t>Částice (</a:t>
            </a:r>
            <a:r>
              <a:rPr lang="cs-CZ" i="1" dirty="0" err="1" smtClean="0">
                <a:solidFill>
                  <a:srgbClr val="C00000"/>
                </a:solidFill>
              </a:rPr>
              <a:t>marcadores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del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discurso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modificadores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oracionales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conectores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del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discuros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partículas</a:t>
            </a:r>
            <a:r>
              <a:rPr lang="cs-CZ" dirty="0" smtClean="0">
                <a:solidFill>
                  <a:srgbClr val="C00000"/>
                </a:solidFill>
              </a:rPr>
              <a:t>….)</a:t>
            </a:r>
          </a:p>
          <a:p>
            <a:pPr algn="l"/>
            <a:r>
              <a:rPr lang="cs-CZ" dirty="0" smtClean="0">
                <a:solidFill>
                  <a:srgbClr val="C00000"/>
                </a:solidFill>
              </a:rPr>
              <a:t>Citoslovce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3. Částice emocionální – citové postoje mluvčího k obsahu textu nebo jeho části, blízkost k částicím apelovým a </a:t>
            </a:r>
            <a:r>
              <a:rPr lang="cs-CZ" dirty="0" err="1" smtClean="0"/>
              <a:t>hodnocícím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Por fortuna</a:t>
            </a:r>
            <a:r>
              <a:rPr lang="es-ES" dirty="0"/>
              <a:t>, la sociedad va por delante de la </a:t>
            </a:r>
            <a:r>
              <a:rPr lang="es-ES" dirty="0" smtClean="0"/>
              <a:t>política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www.ondacero.com</a:t>
            </a:r>
            <a:r>
              <a:rPr lang="cs-CZ" dirty="0" smtClean="0"/>
              <a:t>, 21. 12. 2020)</a:t>
            </a:r>
          </a:p>
          <a:p>
            <a:pPr marL="0" indent="0">
              <a:buNone/>
            </a:pPr>
            <a:r>
              <a:rPr lang="es-ES" dirty="0"/>
              <a:t>¿Qué encargo no aceptaría jamás? </a:t>
            </a:r>
            <a:r>
              <a:rPr lang="es-ES" dirty="0" smtClean="0">
                <a:solidFill>
                  <a:srgbClr val="FF0000"/>
                </a:solidFill>
              </a:rPr>
              <a:t>Afortunadamente</a:t>
            </a:r>
            <a:r>
              <a:rPr lang="cs-CZ" dirty="0" smtClean="0">
                <a:solidFill>
                  <a:srgbClr val="FF0000"/>
                </a:solidFill>
              </a:rPr>
              <a:t>,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/>
              <a:t>nunca se me ha presentado esta </a:t>
            </a:r>
            <a:r>
              <a:rPr lang="es-ES" dirty="0" smtClean="0"/>
              <a:t>situación</a:t>
            </a:r>
            <a:r>
              <a:rPr lang="cs-CZ" dirty="0" smtClean="0"/>
              <a:t>… (</a:t>
            </a:r>
            <a:r>
              <a:rPr lang="cs-CZ" dirty="0" smtClean="0">
                <a:hlinkClick r:id="rId3"/>
              </a:rPr>
              <a:t>www.elpais.es</a:t>
            </a:r>
            <a:r>
              <a:rPr lang="cs-CZ" dirty="0" smtClean="0"/>
              <a:t>, 21. 12. 2020)</a:t>
            </a: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Podiv.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Politování.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Uspokojení.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Lhostejnost.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Obava.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436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756" y="0"/>
            <a:ext cx="10972800" cy="1600200"/>
          </a:xfrm>
        </p:spPr>
        <p:txBody>
          <a:bodyPr/>
          <a:lstStyle/>
          <a:p>
            <a:r>
              <a:rPr lang="cs-CZ" dirty="0" smtClean="0"/>
              <a:t>KG 1 -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3. Částice, které člení a propojují text nebo jeho části: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Počátek textu nebo jeho části (</a:t>
            </a:r>
            <a:r>
              <a:rPr lang="cs-CZ" i="1" dirty="0" smtClean="0"/>
              <a:t>de </a:t>
            </a:r>
            <a:r>
              <a:rPr lang="cs-CZ" i="1" dirty="0" err="1" smtClean="0"/>
              <a:t>ordenación</a:t>
            </a:r>
            <a:r>
              <a:rPr lang="cs-CZ" i="1" dirty="0" smtClean="0"/>
              <a:t> </a:t>
            </a:r>
            <a:r>
              <a:rPr lang="cs-CZ" dirty="0" smtClean="0"/>
              <a:t>– NGRAE) – </a:t>
            </a:r>
            <a:r>
              <a:rPr lang="cs-CZ" dirty="0" err="1" smtClean="0"/>
              <a:t>bueno</a:t>
            </a:r>
            <a:r>
              <a:rPr lang="cs-CZ" dirty="0" smtClean="0"/>
              <a:t>, </a:t>
            </a:r>
            <a:r>
              <a:rPr lang="cs-CZ" dirty="0" err="1" smtClean="0"/>
              <a:t>bien</a:t>
            </a:r>
            <a:r>
              <a:rPr lang="cs-CZ" dirty="0" smtClean="0"/>
              <a:t>, </a:t>
            </a:r>
            <a:r>
              <a:rPr lang="cs-CZ" dirty="0" err="1" smtClean="0"/>
              <a:t>hombre</a:t>
            </a:r>
            <a:r>
              <a:rPr lang="cs-CZ" dirty="0" smtClean="0"/>
              <a:t>, </a:t>
            </a:r>
            <a:r>
              <a:rPr lang="cs-CZ" dirty="0" err="1" smtClean="0"/>
              <a:t>pues</a:t>
            </a:r>
            <a:r>
              <a:rPr lang="cs-CZ" dirty="0" smtClean="0"/>
              <a:t>….</a:t>
            </a:r>
          </a:p>
          <a:p>
            <a:pPr marL="0" indent="0">
              <a:buNone/>
            </a:pPr>
            <a:r>
              <a:rPr lang="cs-CZ" dirty="0" err="1" smtClean="0"/>
              <a:t>Bueno</a:t>
            </a:r>
            <a:r>
              <a:rPr lang="cs-CZ" dirty="0" smtClean="0"/>
              <a:t>, esa es una </a:t>
            </a:r>
            <a:r>
              <a:rPr lang="cs-CZ" dirty="0" err="1" smtClean="0"/>
              <a:t>opinión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. (odpověď na otázku, ABC)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Výčet, připojení dalších členů (</a:t>
            </a:r>
            <a:r>
              <a:rPr lang="cs-CZ" i="1" dirty="0" err="1" smtClean="0"/>
              <a:t>aditivos</a:t>
            </a:r>
            <a:r>
              <a:rPr lang="cs-CZ" i="1" dirty="0" smtClean="0"/>
              <a:t> de </a:t>
            </a:r>
            <a:r>
              <a:rPr lang="cs-CZ" i="1" dirty="0" err="1" smtClean="0"/>
              <a:t>precisión</a:t>
            </a:r>
            <a:r>
              <a:rPr lang="cs-CZ" i="1" dirty="0" smtClean="0"/>
              <a:t> o </a:t>
            </a:r>
            <a:r>
              <a:rPr lang="cs-CZ" i="1" dirty="0" err="1" smtClean="0"/>
              <a:t>particularización</a:t>
            </a:r>
            <a:r>
              <a:rPr lang="cs-CZ" i="1" dirty="0" smtClean="0"/>
              <a:t>,  de </a:t>
            </a:r>
            <a:r>
              <a:rPr lang="cs-CZ" i="1" dirty="0" err="1" smtClean="0"/>
              <a:t>ordenación</a:t>
            </a:r>
            <a:r>
              <a:rPr lang="cs-CZ" dirty="0" smtClean="0"/>
              <a:t> – NGRAE) – en </a:t>
            </a:r>
            <a:r>
              <a:rPr lang="cs-CZ" dirty="0" err="1" smtClean="0"/>
              <a:t>primer</a:t>
            </a:r>
            <a:r>
              <a:rPr lang="cs-CZ" dirty="0" smtClean="0"/>
              <a:t> </a:t>
            </a:r>
            <a:r>
              <a:rPr lang="cs-CZ" dirty="0" err="1" smtClean="0"/>
              <a:t>lugar</a:t>
            </a:r>
            <a:r>
              <a:rPr lang="cs-CZ" dirty="0" smtClean="0"/>
              <a:t>, en </a:t>
            </a:r>
            <a:r>
              <a:rPr lang="cs-CZ" dirty="0" err="1" smtClean="0"/>
              <a:t>segundo</a:t>
            </a:r>
            <a:r>
              <a:rPr lang="cs-CZ" dirty="0" smtClean="0"/>
              <a:t> </a:t>
            </a:r>
            <a:r>
              <a:rPr lang="cs-CZ" dirty="0" err="1" smtClean="0"/>
              <a:t>lugar</a:t>
            </a:r>
            <a:r>
              <a:rPr lang="cs-CZ" dirty="0" smtClean="0"/>
              <a:t>…, </a:t>
            </a:r>
            <a:r>
              <a:rPr lang="cs-CZ" dirty="0" err="1" smtClean="0"/>
              <a:t>primero</a:t>
            </a:r>
            <a:r>
              <a:rPr lang="cs-CZ" dirty="0" smtClean="0"/>
              <a:t>, </a:t>
            </a:r>
            <a:r>
              <a:rPr lang="cs-CZ" dirty="0" err="1" smtClean="0"/>
              <a:t>segundo</a:t>
            </a:r>
            <a:r>
              <a:rPr lang="cs-CZ" dirty="0" smtClean="0"/>
              <a:t>…, </a:t>
            </a:r>
            <a:r>
              <a:rPr lang="cs-CZ" dirty="0" err="1" smtClean="0"/>
              <a:t>también</a:t>
            </a:r>
            <a:r>
              <a:rPr lang="cs-CZ" dirty="0" smtClean="0"/>
              <a:t>, </a:t>
            </a:r>
            <a:r>
              <a:rPr lang="cs-CZ" dirty="0" err="1" smtClean="0"/>
              <a:t>asimismo</a:t>
            </a:r>
            <a:r>
              <a:rPr lang="cs-CZ" dirty="0" smtClean="0"/>
              <a:t>…:</a:t>
            </a:r>
          </a:p>
          <a:p>
            <a:pPr marL="0" indent="0">
              <a:buNone/>
            </a:pPr>
            <a:r>
              <a:rPr lang="es-ES" b="1" dirty="0"/>
              <a:t>Reinicia tu enrutador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También </a:t>
            </a:r>
            <a:r>
              <a:rPr lang="es-ES" dirty="0"/>
              <a:t>es posible que el módem o enrutador esté interrumpiendo el tráfico hacia determinados sitios web. </a:t>
            </a:r>
            <a:r>
              <a:rPr lang="es-ES" dirty="0">
                <a:solidFill>
                  <a:srgbClr val="FF0000"/>
                </a:solidFill>
              </a:rPr>
              <a:t>Así,</a:t>
            </a:r>
            <a:r>
              <a:rPr lang="es-ES" dirty="0"/>
              <a:t> restablecer estos dispositivos podría permitirte acceder al sitio web. Desenchufa los cables de alimentación del módem y el </a:t>
            </a:r>
            <a:r>
              <a:rPr lang="es-ES" b="1" dirty="0">
                <a:hlinkClick r:id="rId2" tooltip="Cómo conectar dos routers (enrutadores) para ampliar la conexión de Internet"/>
              </a:rPr>
              <a:t>enrutador</a:t>
            </a:r>
            <a:r>
              <a:rPr lang="es-ES" dirty="0"/>
              <a:t> y espera varios minutos.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A continuación</a:t>
            </a:r>
            <a:r>
              <a:rPr lang="es-ES" dirty="0"/>
              <a:t>, vuelve a conectar el módem y espera a que se ilumine por completo. </a:t>
            </a:r>
            <a:r>
              <a:rPr lang="es-ES" dirty="0">
                <a:solidFill>
                  <a:srgbClr val="FF0000"/>
                </a:solidFill>
              </a:rPr>
              <a:t>Después,</a:t>
            </a:r>
            <a:r>
              <a:rPr lang="es-ES" dirty="0"/>
              <a:t> vuelve a conectar el enrutador y espera a que se ilumine. </a:t>
            </a:r>
            <a:r>
              <a:rPr lang="cs-CZ" dirty="0" smtClean="0"/>
              <a:t>(</a:t>
            </a:r>
            <a:r>
              <a:rPr lang="cs-CZ" dirty="0" smtClean="0">
                <a:hlinkClick r:id="rId3"/>
              </a:rPr>
              <a:t>www.muyinteresante.es</a:t>
            </a:r>
            <a:r>
              <a:rPr lang="cs-CZ" dirty="0" smtClean="0"/>
              <a:t>, 21. 12. 2020)</a:t>
            </a:r>
            <a:endParaRPr lang="es-ES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21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3. Částice, které propojují text nebo jeho části 2.</a:t>
            </a:r>
          </a:p>
          <a:p>
            <a:r>
              <a:rPr lang="cs-CZ" dirty="0" smtClean="0"/>
              <a:t>Odkazy </a:t>
            </a:r>
            <a:r>
              <a:rPr lang="cs-CZ" dirty="0"/>
              <a:t>(část. </a:t>
            </a:r>
            <a:r>
              <a:rPr lang="cs-CZ" i="1" dirty="0" err="1"/>
              <a:t>ejemplificativos</a:t>
            </a:r>
            <a:r>
              <a:rPr lang="cs-CZ" i="1" dirty="0"/>
              <a:t>, </a:t>
            </a:r>
            <a:r>
              <a:rPr lang="cs-CZ" i="1" dirty="0" err="1"/>
              <a:t>reformuladores</a:t>
            </a:r>
            <a:r>
              <a:rPr lang="cs-CZ" i="1" dirty="0"/>
              <a:t>, </a:t>
            </a:r>
            <a:r>
              <a:rPr lang="cs-CZ" i="1" dirty="0" err="1"/>
              <a:t>explicativos</a:t>
            </a:r>
            <a:r>
              <a:rPr lang="cs-CZ" i="1" dirty="0"/>
              <a:t>, </a:t>
            </a:r>
            <a:r>
              <a:rPr lang="cs-CZ" i="1" dirty="0" err="1"/>
              <a:t>rectificativos</a:t>
            </a:r>
            <a:r>
              <a:rPr lang="cs-CZ" dirty="0"/>
              <a:t> – NGRAE) </a:t>
            </a:r>
            <a:r>
              <a:rPr lang="cs-CZ" dirty="0" smtClean="0"/>
              <a:t>– a </a:t>
            </a:r>
            <a:r>
              <a:rPr lang="cs-CZ" dirty="0" err="1" smtClean="0"/>
              <a:t>propósito</a:t>
            </a:r>
            <a:r>
              <a:rPr lang="cs-CZ" dirty="0" smtClean="0"/>
              <a:t> de, a </a:t>
            </a: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 err="1" smtClean="0"/>
              <a:t>esto</a:t>
            </a:r>
            <a:r>
              <a:rPr lang="cs-CZ" dirty="0" smtClean="0"/>
              <a:t>, es </a:t>
            </a:r>
            <a:r>
              <a:rPr lang="cs-CZ" dirty="0" err="1" smtClean="0"/>
              <a:t>decir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A </a:t>
            </a:r>
            <a:r>
              <a:rPr lang="cs-CZ" dirty="0" err="1">
                <a:solidFill>
                  <a:srgbClr val="FF0000"/>
                </a:solidFill>
              </a:rPr>
              <a:t>este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respecto</a:t>
            </a:r>
            <a:r>
              <a:rPr lang="cs-CZ" dirty="0"/>
              <a:t>, ha </a:t>
            </a:r>
            <a:r>
              <a:rPr lang="cs-CZ" dirty="0" err="1"/>
              <a:t>anunciado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la Región </a:t>
            </a:r>
            <a:r>
              <a:rPr lang="cs-CZ" dirty="0" err="1"/>
              <a:t>ofrecerá</a:t>
            </a:r>
            <a:r>
              <a:rPr lang="cs-CZ" b="1" dirty="0"/>
              <a:t> </a:t>
            </a:r>
            <a:r>
              <a:rPr lang="cs-CZ" dirty="0"/>
              <a:t>test de </a:t>
            </a:r>
            <a:r>
              <a:rPr lang="cs-CZ" dirty="0" err="1"/>
              <a:t>antígenos</a:t>
            </a:r>
            <a:r>
              <a:rPr lang="cs-CZ" dirty="0"/>
              <a:t> a </a:t>
            </a:r>
            <a:r>
              <a:rPr lang="cs-CZ" dirty="0" err="1"/>
              <a:t>todos</a:t>
            </a:r>
            <a:r>
              <a:rPr lang="cs-CZ" dirty="0"/>
              <a:t> los </a:t>
            </a:r>
            <a:r>
              <a:rPr lang="cs-CZ" dirty="0" err="1"/>
              <a:t>familiares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viven</a:t>
            </a:r>
            <a:r>
              <a:rPr lang="cs-CZ" dirty="0"/>
              <a:t> </a:t>
            </a:r>
            <a:r>
              <a:rPr lang="cs-CZ" dirty="0" err="1"/>
              <a:t>fuera</a:t>
            </a:r>
            <a:r>
              <a:rPr lang="cs-CZ" dirty="0"/>
              <a:t> y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vuelvan</a:t>
            </a:r>
            <a:r>
              <a:rPr lang="cs-CZ" b="1" dirty="0"/>
              <a:t> </a:t>
            </a:r>
            <a:r>
              <a:rPr lang="cs-CZ" dirty="0"/>
              <a:t>a la </a:t>
            </a:r>
            <a:r>
              <a:rPr lang="cs-CZ" dirty="0" err="1"/>
              <a:t>Comunidad</a:t>
            </a:r>
            <a:r>
              <a:rPr lang="cs-CZ" dirty="0"/>
              <a:t> para </a:t>
            </a:r>
            <a:r>
              <a:rPr lang="cs-CZ" dirty="0" err="1"/>
              <a:t>pasar</a:t>
            </a:r>
            <a:r>
              <a:rPr lang="cs-CZ" dirty="0"/>
              <a:t> la </a:t>
            </a:r>
            <a:r>
              <a:rPr lang="cs-CZ" dirty="0" err="1"/>
              <a:t>Navidad</a:t>
            </a:r>
            <a:r>
              <a:rPr lang="cs-CZ" dirty="0"/>
              <a:t>. En concreto, </a:t>
            </a:r>
            <a:r>
              <a:rPr lang="cs-CZ" dirty="0" err="1"/>
              <a:t>López</a:t>
            </a:r>
            <a:r>
              <a:rPr lang="cs-CZ" dirty="0"/>
              <a:t> </a:t>
            </a:r>
            <a:r>
              <a:rPr lang="cs-CZ" dirty="0" err="1"/>
              <a:t>Miras</a:t>
            </a:r>
            <a:r>
              <a:rPr lang="cs-CZ" dirty="0"/>
              <a:t> ha </a:t>
            </a:r>
            <a:r>
              <a:rPr lang="cs-CZ" dirty="0" err="1"/>
              <a:t>explicado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 </a:t>
            </a:r>
            <a:r>
              <a:rPr lang="cs-CZ" dirty="0" err="1"/>
              <a:t>realizará</a:t>
            </a:r>
            <a:r>
              <a:rPr lang="cs-CZ" dirty="0"/>
              <a:t> </a:t>
            </a:r>
            <a:r>
              <a:rPr lang="cs-CZ" dirty="0" err="1"/>
              <a:t>uno</a:t>
            </a:r>
            <a:r>
              <a:rPr lang="cs-CZ" dirty="0"/>
              <a:t> de </a:t>
            </a:r>
            <a:r>
              <a:rPr lang="cs-CZ" dirty="0" err="1"/>
              <a:t>estos</a:t>
            </a:r>
            <a:r>
              <a:rPr lang="cs-CZ" dirty="0"/>
              <a:t> test en el </a:t>
            </a:r>
            <a:r>
              <a:rPr lang="cs-CZ" dirty="0" err="1"/>
              <a:t>momento</a:t>
            </a:r>
            <a:r>
              <a:rPr lang="cs-CZ" dirty="0"/>
              <a:t> de la </a:t>
            </a:r>
            <a:r>
              <a:rPr lang="cs-CZ" dirty="0" err="1"/>
              <a:t>llegada</a:t>
            </a:r>
            <a:r>
              <a:rPr lang="cs-CZ" dirty="0"/>
              <a:t> a la Región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21. 12. 2020)</a:t>
            </a:r>
            <a:endParaRPr lang="cs-CZ" dirty="0"/>
          </a:p>
          <a:p>
            <a:r>
              <a:rPr lang="cs-CZ" dirty="0" smtClean="0"/>
              <a:t>Vytčení </a:t>
            </a:r>
            <a:r>
              <a:rPr lang="cs-CZ" dirty="0"/>
              <a:t>do protikladu </a:t>
            </a:r>
            <a:r>
              <a:rPr lang="cs-CZ" dirty="0" smtClean="0"/>
              <a:t>– y, pero, no </a:t>
            </a:r>
            <a:r>
              <a:rPr lang="cs-CZ" dirty="0" err="1" smtClean="0"/>
              <a:t>obstante</a:t>
            </a:r>
            <a:r>
              <a:rPr lang="cs-CZ" dirty="0" smtClean="0"/>
              <a:t>….:</a:t>
            </a:r>
          </a:p>
          <a:p>
            <a:pPr marL="0" indent="0">
              <a:buNone/>
            </a:pPr>
            <a:r>
              <a:rPr lang="cs-CZ" dirty="0"/>
              <a:t>Pero, de </a:t>
            </a:r>
            <a:r>
              <a:rPr lang="cs-CZ" dirty="0" err="1"/>
              <a:t>acuerdo</a:t>
            </a:r>
            <a:r>
              <a:rPr lang="cs-CZ" dirty="0"/>
              <a:t> con el </a:t>
            </a:r>
            <a:r>
              <a:rPr lang="cs-CZ" dirty="0" err="1"/>
              <a:t>Wesley</a:t>
            </a:r>
            <a:r>
              <a:rPr lang="cs-CZ" dirty="0"/>
              <a:t> </a:t>
            </a:r>
            <a:r>
              <a:rPr lang="cs-CZ" dirty="0" err="1"/>
              <a:t>College</a:t>
            </a:r>
            <a:r>
              <a:rPr lang="cs-CZ" dirty="0"/>
              <a:t> -alma mater de la pianista- </a:t>
            </a:r>
            <a:r>
              <a:rPr lang="cs-CZ" dirty="0" err="1"/>
              <a:t>ella</a:t>
            </a:r>
            <a:r>
              <a:rPr lang="cs-CZ" dirty="0"/>
              <a:t> se </a:t>
            </a:r>
            <a:r>
              <a:rPr lang="cs-CZ" dirty="0" err="1"/>
              <a:t>habría</a:t>
            </a:r>
            <a:r>
              <a:rPr lang="cs-CZ" dirty="0"/>
              <a:t> </a:t>
            </a:r>
            <a:r>
              <a:rPr lang="cs-CZ" dirty="0" err="1"/>
              <a:t>inspirado</a:t>
            </a:r>
            <a:r>
              <a:rPr lang="cs-CZ" dirty="0"/>
              <a:t> en una </a:t>
            </a:r>
            <a:r>
              <a:rPr lang="cs-CZ" dirty="0" err="1"/>
              <a:t>canción</a:t>
            </a:r>
            <a:r>
              <a:rPr lang="cs-CZ" dirty="0"/>
              <a:t> </a:t>
            </a:r>
            <a:r>
              <a:rPr lang="cs-CZ" dirty="0" err="1"/>
              <a:t>francesa</a:t>
            </a:r>
            <a:r>
              <a:rPr lang="cs-CZ" dirty="0"/>
              <a:t> 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conocía</a:t>
            </a:r>
            <a:r>
              <a:rPr lang="cs-CZ" dirty="0"/>
              <a:t> </a:t>
            </a:r>
            <a:r>
              <a:rPr lang="cs-CZ" dirty="0" err="1"/>
              <a:t>bastante</a:t>
            </a:r>
            <a:r>
              <a:rPr lang="cs-CZ" dirty="0"/>
              <a:t> </a:t>
            </a:r>
            <a:r>
              <a:rPr lang="cs-CZ" dirty="0" err="1" smtClean="0"/>
              <a:t>bien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21. 12. 2020)</a:t>
            </a:r>
            <a:endParaRPr lang="cs-CZ" dirty="0"/>
          </a:p>
          <a:p>
            <a:r>
              <a:rPr lang="cs-CZ" dirty="0" smtClean="0"/>
              <a:t>Signalizace </a:t>
            </a:r>
            <a:r>
              <a:rPr lang="cs-CZ" dirty="0"/>
              <a:t>závěru textu nebo jeho části (</a:t>
            </a:r>
            <a:r>
              <a:rPr lang="cs-CZ" i="1" dirty="0" err="1"/>
              <a:t>recapitulativos</a:t>
            </a:r>
            <a:r>
              <a:rPr lang="cs-CZ" i="1" dirty="0"/>
              <a:t>, de </a:t>
            </a:r>
            <a:r>
              <a:rPr lang="cs-CZ" i="1" dirty="0" err="1"/>
              <a:t>apoyo</a:t>
            </a:r>
            <a:r>
              <a:rPr lang="cs-CZ" i="1" dirty="0"/>
              <a:t> </a:t>
            </a:r>
            <a:r>
              <a:rPr lang="cs-CZ" i="1" dirty="0" err="1"/>
              <a:t>argumentativo</a:t>
            </a:r>
            <a:r>
              <a:rPr lang="cs-CZ" i="1" dirty="0"/>
              <a:t>, de </a:t>
            </a:r>
            <a:r>
              <a:rPr lang="cs-CZ" i="1" dirty="0" err="1"/>
              <a:t>digresión</a:t>
            </a:r>
            <a:r>
              <a:rPr lang="cs-CZ" i="1" dirty="0"/>
              <a:t>  - </a:t>
            </a:r>
            <a:r>
              <a:rPr lang="cs-CZ" dirty="0"/>
              <a:t>NGRAE</a:t>
            </a:r>
            <a:r>
              <a:rPr lang="cs-CZ" dirty="0" smtClean="0"/>
              <a:t>)  - en </a:t>
            </a:r>
            <a:r>
              <a:rPr lang="cs-CZ" dirty="0" err="1" smtClean="0"/>
              <a:t>conlcusión</a:t>
            </a:r>
            <a:r>
              <a:rPr lang="cs-CZ" dirty="0" smtClean="0"/>
              <a:t>, en </a:t>
            </a:r>
            <a:r>
              <a:rPr lang="cs-CZ" dirty="0" err="1" smtClean="0"/>
              <a:t>consecuencia</a:t>
            </a:r>
            <a:r>
              <a:rPr lang="cs-CZ" dirty="0" smtClean="0"/>
              <a:t>, a </a:t>
            </a:r>
            <a:r>
              <a:rPr lang="cs-CZ" dirty="0" err="1" smtClean="0"/>
              <a:t>fin</a:t>
            </a:r>
            <a:r>
              <a:rPr lang="cs-CZ" dirty="0" smtClean="0"/>
              <a:t> de </a:t>
            </a:r>
            <a:r>
              <a:rPr lang="cs-CZ" dirty="0" err="1" smtClean="0"/>
              <a:t>cuentas</a:t>
            </a:r>
            <a:r>
              <a:rPr lang="cs-CZ" dirty="0" smtClean="0"/>
              <a:t>….</a:t>
            </a:r>
          </a:p>
          <a:p>
            <a:pPr marL="0" indent="0">
              <a:buNone/>
            </a:pPr>
            <a:r>
              <a:rPr lang="es-ES" dirty="0"/>
              <a:t>Tras este paso, tendrás que buscar un directorio telefónico para realizar una búsqueda inversa. A ser posible, busca en Internet ‘directorio telefónico’ y estudia todas las opciones. Filtra basándote en qué directorios ofrecen búsquedas inversas de números de teléfono.  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Por último</a:t>
            </a:r>
            <a:r>
              <a:rPr lang="es-ES" dirty="0"/>
              <a:t>, tendrás que añadir el número de fax en el directorio. Cuando accedas a la página web del directorio, busca la pestaña ‘teléfono inverso’. Haz </a:t>
            </a:r>
            <a:r>
              <a:rPr lang="es-ES" dirty="0" smtClean="0"/>
              <a:t>clic</a:t>
            </a:r>
            <a:r>
              <a:rPr lang="cs-CZ" dirty="0" smtClean="0"/>
              <a:t>… (</a:t>
            </a:r>
            <a:r>
              <a:rPr lang="cs-CZ" dirty="0" smtClean="0">
                <a:hlinkClick r:id="rId3"/>
              </a:rPr>
              <a:t>www.muyinteresante.es</a:t>
            </a:r>
            <a:r>
              <a:rPr lang="cs-CZ" dirty="0" smtClean="0"/>
              <a:t>, 21. 12. 2020)</a:t>
            </a:r>
            <a:endParaRPr lang="es-ES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021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3. Částice, které propojují text nebo jeho části 3.</a:t>
            </a:r>
          </a:p>
          <a:p>
            <a:pPr>
              <a:buFont typeface="Courier New" pitchFamily="49" charset="0"/>
              <a:buChar char="o"/>
            </a:pPr>
            <a:r>
              <a:rPr lang="cs-CZ" dirty="0"/>
              <a:t>Specifické případy – částice v tázacích větách:</a:t>
            </a:r>
          </a:p>
          <a:p>
            <a:r>
              <a:rPr lang="cs-CZ" dirty="0"/>
              <a:t>Citační v nepřímých </a:t>
            </a:r>
            <a:r>
              <a:rPr lang="cs-CZ" dirty="0" smtClean="0"/>
              <a:t>otázkách:</a:t>
            </a:r>
          </a:p>
          <a:p>
            <a:pPr marL="0" indent="0">
              <a:buNone/>
            </a:pPr>
            <a:r>
              <a:rPr lang="cs-CZ" dirty="0" smtClean="0"/>
              <a:t>¿</a:t>
            </a:r>
            <a:r>
              <a:rPr lang="cs-CZ" dirty="0" err="1" smtClean="0">
                <a:solidFill>
                  <a:srgbClr val="FF0000"/>
                </a:solidFill>
              </a:rPr>
              <a:t>Acaso</a:t>
            </a:r>
            <a:r>
              <a:rPr lang="cs-CZ" dirty="0" smtClean="0"/>
              <a:t> se </a:t>
            </a:r>
            <a:r>
              <a:rPr lang="cs-CZ" dirty="0" err="1" smtClean="0"/>
              <a:t>oye</a:t>
            </a:r>
            <a:r>
              <a:rPr lang="cs-CZ" dirty="0" smtClean="0"/>
              <a:t> </a:t>
            </a:r>
            <a:r>
              <a:rPr lang="cs-CZ" dirty="0" err="1" smtClean="0"/>
              <a:t>mal</a:t>
            </a:r>
            <a:r>
              <a:rPr lang="cs-CZ" dirty="0" smtClean="0"/>
              <a:t> </a:t>
            </a:r>
            <a:r>
              <a:rPr lang="cs-CZ" dirty="0" err="1" smtClean="0"/>
              <a:t>este</a:t>
            </a:r>
            <a:r>
              <a:rPr lang="cs-CZ" dirty="0" smtClean="0"/>
              <a:t> </a:t>
            </a:r>
            <a:r>
              <a:rPr lang="cs-CZ" dirty="0" err="1" smtClean="0"/>
              <a:t>disco</a:t>
            </a:r>
            <a:r>
              <a:rPr lang="cs-CZ" dirty="0" smtClean="0"/>
              <a:t>?  (NGRAE) – očekává se záporná odpověď</a:t>
            </a:r>
          </a:p>
          <a:p>
            <a:pPr marL="0" indent="0">
              <a:buNone/>
            </a:pPr>
            <a:r>
              <a:rPr lang="cs-CZ" dirty="0" smtClean="0"/>
              <a:t>¿</a:t>
            </a:r>
            <a:r>
              <a:rPr lang="cs-CZ" dirty="0" err="1" smtClean="0"/>
              <a:t>Quién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diablos</a:t>
            </a:r>
            <a:r>
              <a:rPr lang="cs-CZ" dirty="0" smtClean="0">
                <a:solidFill>
                  <a:srgbClr val="FF0000"/>
                </a:solidFill>
              </a:rPr>
              <a:t>) </a:t>
            </a:r>
            <a:r>
              <a:rPr lang="cs-CZ" dirty="0" smtClean="0"/>
              <a:t>la </a:t>
            </a:r>
            <a:r>
              <a:rPr lang="cs-CZ" dirty="0" err="1" smtClean="0"/>
              <a:t>habría</a:t>
            </a:r>
            <a:r>
              <a:rPr lang="cs-CZ" dirty="0" smtClean="0"/>
              <a:t> </a:t>
            </a:r>
            <a:r>
              <a:rPr lang="cs-CZ" dirty="0" err="1" smtClean="0"/>
              <a:t>avistado</a:t>
            </a:r>
            <a:r>
              <a:rPr lang="cs-CZ" dirty="0" smtClean="0"/>
              <a:t>? (NGRAE) – důraz, emocionální  zabarvení. </a:t>
            </a:r>
            <a:endParaRPr lang="cs-CZ" dirty="0"/>
          </a:p>
          <a:p>
            <a:r>
              <a:rPr lang="cs-CZ" dirty="0" smtClean="0"/>
              <a:t>Hypotéza:</a:t>
            </a:r>
          </a:p>
          <a:p>
            <a:pPr marL="0" indent="0">
              <a:buNone/>
            </a:pPr>
            <a:r>
              <a:rPr lang="cs-CZ" dirty="0" smtClean="0"/>
              <a:t>¿</a:t>
            </a:r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que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no </a:t>
            </a:r>
            <a:r>
              <a:rPr lang="cs-CZ" dirty="0" err="1" smtClean="0"/>
              <a:t>respetas</a:t>
            </a:r>
            <a:r>
              <a:rPr lang="cs-CZ" dirty="0" smtClean="0"/>
              <a:t> </a:t>
            </a:r>
            <a:r>
              <a:rPr lang="cs-CZ" dirty="0" err="1" smtClean="0"/>
              <a:t>nada</a:t>
            </a:r>
            <a:r>
              <a:rPr lang="cs-CZ" dirty="0" smtClean="0"/>
              <a:t>, </a:t>
            </a:r>
            <a:r>
              <a:rPr lang="cs-CZ" dirty="0" err="1" smtClean="0"/>
              <a:t>muchacho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506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Citoslovce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Báez</a:t>
            </a:r>
            <a:r>
              <a:rPr lang="cs-CZ" dirty="0"/>
              <a:t>, V., Dubský, J., Králová, J. (1999), Moderní gramatika španělštiny, Fraus, Plzeň: 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. Vlastní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Nevlastní – základ: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substantiva </a:t>
            </a:r>
            <a:r>
              <a:rPr lang="cs-CZ" i="1" dirty="0" smtClean="0"/>
              <a:t>(!</a:t>
            </a:r>
            <a:r>
              <a:rPr lang="cs-CZ" i="1" dirty="0" err="1" smtClean="0"/>
              <a:t>hombre</a:t>
            </a:r>
            <a:r>
              <a:rPr lang="cs-CZ" i="1" dirty="0" smtClean="0"/>
              <a:t>!); </a:t>
            </a:r>
            <a:r>
              <a:rPr lang="cs-CZ" dirty="0" err="1" smtClean="0"/>
              <a:t>desémantizovaná</a:t>
            </a:r>
            <a:r>
              <a:rPr lang="cs-CZ" dirty="0" smtClean="0"/>
              <a:t> náboženská jména (</a:t>
            </a:r>
            <a:r>
              <a:rPr lang="cs-CZ" i="1" dirty="0" err="1" smtClean="0"/>
              <a:t>Jesús</a:t>
            </a:r>
            <a:r>
              <a:rPr lang="cs-CZ" i="1" dirty="0" smtClean="0"/>
              <a:t>.</a:t>
            </a:r>
            <a:r>
              <a:rPr lang="cs-CZ" dirty="0" smtClean="0"/>
              <a:t>.)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slovesa </a:t>
            </a:r>
            <a:r>
              <a:rPr lang="cs-CZ" i="1" dirty="0" smtClean="0"/>
              <a:t>(!</a:t>
            </a:r>
            <a:r>
              <a:rPr lang="cs-CZ" i="1" dirty="0" err="1" smtClean="0"/>
              <a:t>joder</a:t>
            </a:r>
            <a:r>
              <a:rPr lang="cs-CZ" i="1" dirty="0" smtClean="0"/>
              <a:t>!), </a:t>
            </a:r>
            <a:r>
              <a:rPr lang="cs-CZ" dirty="0" smtClean="0"/>
              <a:t>imperativ</a:t>
            </a:r>
            <a:r>
              <a:rPr lang="cs-CZ" i="1" dirty="0" smtClean="0"/>
              <a:t> (!</a:t>
            </a:r>
            <a:r>
              <a:rPr lang="cs-CZ" i="1" dirty="0" err="1" smtClean="0"/>
              <a:t>venga</a:t>
            </a:r>
            <a:r>
              <a:rPr lang="cs-CZ" i="1" dirty="0" smtClean="0"/>
              <a:t>!)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adverbia </a:t>
            </a:r>
            <a:r>
              <a:rPr lang="cs-CZ" i="1" dirty="0" smtClean="0"/>
              <a:t>(!</a:t>
            </a:r>
            <a:r>
              <a:rPr lang="cs-CZ" i="1" dirty="0" err="1" smtClean="0"/>
              <a:t>arriba</a:t>
            </a:r>
            <a:r>
              <a:rPr lang="cs-CZ" i="1" dirty="0" smtClean="0"/>
              <a:t>!)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Jazykové tabu: </a:t>
            </a:r>
            <a:r>
              <a:rPr lang="cs-CZ" i="1" dirty="0" err="1" smtClean="0"/>
              <a:t>ostras</a:t>
            </a:r>
            <a:r>
              <a:rPr lang="cs-CZ" dirty="0" smtClean="0"/>
              <a:t> &lt; </a:t>
            </a:r>
            <a:r>
              <a:rPr lang="cs-CZ" i="1" dirty="0" err="1" smtClean="0"/>
              <a:t>hostias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dirty="0" smtClean="0"/>
              <a:t>Specifický </a:t>
            </a:r>
            <a:r>
              <a:rPr lang="cs-CZ" dirty="0" smtClean="0"/>
              <a:t>případ – zvukomalebné výrazy.</a:t>
            </a:r>
          </a:p>
          <a:p>
            <a:pPr marL="0" indent="0">
              <a:buNone/>
            </a:pPr>
            <a:r>
              <a:rPr lang="cs-CZ" dirty="0" smtClean="0"/>
              <a:t>Slova neohebná / základ pro odvozování (</a:t>
            </a:r>
            <a:r>
              <a:rPr lang="cs-CZ" i="1" dirty="0" err="1" smtClean="0"/>
              <a:t>roncar</a:t>
            </a:r>
            <a:r>
              <a:rPr lang="cs-CZ" dirty="0" smtClean="0"/>
              <a:t>) a konverzi (el </a:t>
            </a:r>
            <a:r>
              <a:rPr lang="cs-CZ" i="1" dirty="0" err="1" smtClean="0"/>
              <a:t>tictac</a:t>
            </a:r>
            <a:r>
              <a:rPr lang="cs-CZ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497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Citoslovce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Citoslovce apelativní, kontaktová (</a:t>
            </a:r>
            <a:r>
              <a:rPr lang="cs-CZ" i="1" dirty="0" err="1" smtClean="0"/>
              <a:t>apelativas</a:t>
            </a:r>
            <a:r>
              <a:rPr lang="cs-CZ" i="1" dirty="0" smtClean="0"/>
              <a:t>, </a:t>
            </a:r>
            <a:r>
              <a:rPr lang="cs-CZ" i="1" dirty="0" err="1" smtClean="0"/>
              <a:t>directivas</a:t>
            </a:r>
            <a:r>
              <a:rPr lang="cs-CZ" i="1" dirty="0" smtClean="0"/>
              <a:t> </a:t>
            </a:r>
            <a:r>
              <a:rPr lang="cs-CZ" dirty="0" smtClean="0"/>
              <a:t>– NGRAE):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¡</a:t>
            </a:r>
            <a:r>
              <a:rPr lang="cs-CZ" dirty="0" err="1" smtClean="0">
                <a:solidFill>
                  <a:srgbClr val="FF0000"/>
                </a:solidFill>
              </a:rPr>
              <a:t>Jesús</a:t>
            </a:r>
            <a:r>
              <a:rPr lang="cs-CZ" dirty="0" smtClean="0">
                <a:solidFill>
                  <a:srgbClr val="FF0000"/>
                </a:solidFill>
              </a:rPr>
              <a:t>! </a:t>
            </a:r>
            <a:r>
              <a:rPr lang="cs-CZ" dirty="0" smtClean="0"/>
              <a:t>(při kýchnutí), pozdravy a jejich formy.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Specifický případ – telefon: </a:t>
            </a:r>
            <a:r>
              <a:rPr lang="cs-CZ" dirty="0" err="1" smtClean="0">
                <a:solidFill>
                  <a:srgbClr val="FF0000"/>
                </a:solidFill>
              </a:rPr>
              <a:t>Dígame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hay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hola</a:t>
            </a:r>
            <a:r>
              <a:rPr lang="cs-CZ" dirty="0" smtClean="0"/>
              <a:t>…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Specifický případ -  vztah ke zvířatům: </a:t>
            </a:r>
            <a:r>
              <a:rPr lang="cs-CZ" dirty="0" smtClean="0">
                <a:solidFill>
                  <a:srgbClr val="FF0000"/>
                </a:solidFill>
              </a:rPr>
              <a:t>so</a:t>
            </a:r>
            <a:r>
              <a:rPr lang="cs-CZ" i="1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arre</a:t>
            </a:r>
            <a:r>
              <a:rPr lang="cs-CZ" i="1" dirty="0" smtClean="0"/>
              <a:t> </a:t>
            </a:r>
            <a:r>
              <a:rPr lang="cs-CZ" dirty="0" smtClean="0"/>
              <a:t>(koně)…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Citoslovce emocionální (</a:t>
            </a:r>
            <a:r>
              <a:rPr lang="cs-CZ" dirty="0" err="1" smtClean="0"/>
              <a:t>expresivas</a:t>
            </a:r>
            <a:r>
              <a:rPr lang="cs-CZ" dirty="0" smtClean="0"/>
              <a:t> – NGRAE) – míra expresivity.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¡</a:t>
            </a:r>
            <a:r>
              <a:rPr lang="cs-CZ" dirty="0" err="1" smtClean="0">
                <a:solidFill>
                  <a:srgbClr val="FF0000"/>
                </a:solidFill>
              </a:rPr>
              <a:t>Huy</a:t>
            </a:r>
            <a:r>
              <a:rPr lang="cs-CZ" dirty="0" smtClean="0">
                <a:solidFill>
                  <a:srgbClr val="FF0000"/>
                </a:solidFill>
              </a:rPr>
              <a:t>! </a:t>
            </a:r>
            <a:r>
              <a:rPr lang="cs-CZ" dirty="0" smtClean="0"/>
              <a:t>¡</a:t>
            </a:r>
            <a:r>
              <a:rPr lang="cs-CZ" dirty="0" err="1" smtClean="0"/>
              <a:t>Qué</a:t>
            </a:r>
            <a:r>
              <a:rPr lang="cs-CZ" dirty="0" smtClean="0"/>
              <a:t> </a:t>
            </a:r>
            <a:r>
              <a:rPr lang="cs-CZ" dirty="0" err="1" smtClean="0"/>
              <a:t>coincidencia</a:t>
            </a:r>
            <a:r>
              <a:rPr lang="cs-CZ" dirty="0" smtClean="0"/>
              <a:t>!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Citoslovce + gram věta uvozená </a:t>
            </a:r>
            <a:r>
              <a:rPr lang="cs-CZ" dirty="0" err="1" smtClean="0"/>
              <a:t>que</a:t>
            </a:r>
            <a:r>
              <a:rPr lang="cs-CZ" dirty="0"/>
              <a:t> </a:t>
            </a:r>
            <a:r>
              <a:rPr lang="cs-CZ" dirty="0" smtClean="0"/>
              <a:t>…, si… (NGRAE):</a:t>
            </a:r>
          </a:p>
          <a:p>
            <a:pPr marL="0" indent="0">
              <a:buNone/>
            </a:pPr>
            <a:r>
              <a:rPr lang="cs-CZ" dirty="0"/>
              <a:t>¡</a:t>
            </a:r>
            <a:r>
              <a:rPr lang="cs-CZ" dirty="0" err="1">
                <a:solidFill>
                  <a:srgbClr val="FF0000"/>
                </a:solidFill>
              </a:rPr>
              <a:t>Ojalá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que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llegue</a:t>
            </a:r>
            <a:r>
              <a:rPr lang="cs-CZ" dirty="0"/>
              <a:t> a </a:t>
            </a:r>
            <a:r>
              <a:rPr lang="cs-CZ" dirty="0" err="1"/>
              <a:t>tiempo</a:t>
            </a:r>
            <a:r>
              <a:rPr lang="cs-CZ" dirty="0"/>
              <a:t>!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Vaya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que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si </a:t>
            </a:r>
            <a:r>
              <a:rPr lang="cs-CZ" dirty="0" err="1"/>
              <a:t>fuimos</a:t>
            </a:r>
            <a:r>
              <a:rPr lang="cs-CZ" dirty="0"/>
              <a:t> </a:t>
            </a:r>
            <a:r>
              <a:rPr lang="cs-CZ" dirty="0" err="1"/>
              <a:t>buenos</a:t>
            </a:r>
            <a:r>
              <a:rPr lang="cs-CZ" dirty="0"/>
              <a:t> </a:t>
            </a:r>
            <a:r>
              <a:rPr lang="cs-CZ" dirty="0" err="1"/>
              <a:t>amigos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Vaya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que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no… Si he </a:t>
            </a:r>
            <a:r>
              <a:rPr lang="cs-CZ" dirty="0" err="1"/>
              <a:t>estado</a:t>
            </a:r>
            <a:r>
              <a:rPr lang="cs-CZ" dirty="0"/>
              <a:t> </a:t>
            </a:r>
            <a:r>
              <a:rPr lang="cs-CZ" dirty="0" err="1"/>
              <a:t>allí</a:t>
            </a:r>
            <a:r>
              <a:rPr lang="cs-CZ" dirty="0"/>
              <a:t>…</a:t>
            </a:r>
          </a:p>
          <a:p>
            <a:pPr marL="0" indent="0">
              <a:buNone/>
            </a:pPr>
            <a:r>
              <a:rPr lang="cs-CZ" i="1" dirty="0" err="1">
                <a:solidFill>
                  <a:srgbClr val="FF0000"/>
                </a:solidFill>
              </a:rPr>
              <a:t>Caramba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claro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pucha</a:t>
            </a:r>
            <a:r>
              <a:rPr lang="cs-CZ" i="1" dirty="0">
                <a:solidFill>
                  <a:srgbClr val="FF0000"/>
                </a:solidFill>
              </a:rPr>
              <a:t>, toma, </a:t>
            </a:r>
            <a:r>
              <a:rPr lang="cs-CZ" i="1" dirty="0" err="1">
                <a:solidFill>
                  <a:srgbClr val="FF0000"/>
                </a:solidFill>
              </a:rPr>
              <a:t>cuidado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mira</a:t>
            </a:r>
            <a:r>
              <a:rPr lang="cs-CZ" i="1" dirty="0">
                <a:solidFill>
                  <a:srgbClr val="FF0000"/>
                </a:solidFill>
              </a:rPr>
              <a:t>   </a:t>
            </a:r>
            <a:r>
              <a:rPr lang="cs-CZ" dirty="0"/>
              <a:t>(některé jsou omezeny jen na určité jazykové oblasti):</a:t>
            </a:r>
          </a:p>
          <a:p>
            <a:pPr marL="0" indent="0">
              <a:buNone/>
            </a:pPr>
            <a:r>
              <a:rPr lang="cs-CZ" dirty="0"/>
              <a:t>Mohou nabývat i </a:t>
            </a:r>
            <a:r>
              <a:rPr lang="cs-CZ" dirty="0" smtClean="0"/>
              <a:t>funkce  kvantifikátoru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i="1" dirty="0"/>
              <a:t>¡</a:t>
            </a:r>
            <a:r>
              <a:rPr lang="cs-CZ" i="1" dirty="0" err="1"/>
              <a:t>Cuidado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dirty="0" err="1"/>
              <a:t>tienes</a:t>
            </a:r>
            <a:r>
              <a:rPr lang="cs-CZ" dirty="0"/>
              <a:t> </a:t>
            </a:r>
            <a:r>
              <a:rPr lang="cs-CZ" dirty="0" err="1"/>
              <a:t>talento</a:t>
            </a:r>
            <a:r>
              <a:rPr lang="cs-CZ" dirty="0"/>
              <a:t>! – </a:t>
            </a:r>
            <a:r>
              <a:rPr lang="cs-CZ" dirty="0" err="1"/>
              <a:t>Tienes</a:t>
            </a:r>
            <a:r>
              <a:rPr lang="cs-CZ" dirty="0"/>
              <a:t> </a:t>
            </a:r>
            <a:r>
              <a:rPr lang="cs-CZ" i="1" dirty="0" err="1"/>
              <a:t>mucho</a:t>
            </a:r>
            <a:r>
              <a:rPr lang="cs-CZ" dirty="0"/>
              <a:t> </a:t>
            </a:r>
            <a:r>
              <a:rPr lang="cs-CZ" dirty="0" err="1"/>
              <a:t>talento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73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I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 smtClean="0"/>
              <a:t>Báez</a:t>
            </a:r>
            <a:r>
              <a:rPr lang="cs-CZ" dirty="0" smtClean="0"/>
              <a:t>, V., Dubský, J., Králová, J. (1999), Moderní gramatika španělštiny, Fraus, Plzeň: 162 - 166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Tzv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průřezová kategorie </a:t>
            </a:r>
            <a:r>
              <a:rPr lang="cs-CZ" dirty="0" smtClean="0"/>
              <a:t>(NGRAE) </a:t>
            </a:r>
          </a:p>
          <a:p>
            <a:r>
              <a:rPr lang="cs-CZ" dirty="0" smtClean="0"/>
              <a:t>Absence syntaktické funkce ve výpovědi (vyčleněny i rytmicky):</a:t>
            </a:r>
          </a:p>
          <a:p>
            <a:pPr marL="0" indent="0">
              <a:buNone/>
            </a:pPr>
            <a:r>
              <a:rPr lang="cs-CZ" dirty="0"/>
              <a:t>Era, </a:t>
            </a:r>
            <a:r>
              <a:rPr lang="cs-CZ" dirty="0" err="1">
                <a:solidFill>
                  <a:srgbClr val="FF0000"/>
                </a:solidFill>
              </a:rPr>
              <a:t>además</a:t>
            </a:r>
            <a:r>
              <a:rPr lang="cs-CZ" dirty="0"/>
              <a:t>, la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tenía</a:t>
            </a:r>
            <a:r>
              <a:rPr lang="cs-CZ" dirty="0"/>
              <a:t> la </a:t>
            </a:r>
            <a:r>
              <a:rPr lang="cs-CZ" dirty="0" err="1"/>
              <a:t>custodia</a:t>
            </a:r>
            <a:r>
              <a:rPr lang="cs-CZ" dirty="0"/>
              <a:t> de </a:t>
            </a:r>
            <a:r>
              <a:rPr lang="cs-CZ" dirty="0" err="1"/>
              <a:t>su</a:t>
            </a:r>
            <a:r>
              <a:rPr lang="cs-CZ" dirty="0"/>
              <a:t> </a:t>
            </a:r>
            <a:r>
              <a:rPr lang="cs-CZ" dirty="0" err="1"/>
              <a:t>sobrina</a:t>
            </a:r>
            <a:r>
              <a:rPr lang="cs-CZ" dirty="0"/>
              <a:t> </a:t>
            </a:r>
            <a:r>
              <a:rPr lang="cs-CZ" dirty="0" err="1"/>
              <a:t>debido</a:t>
            </a:r>
            <a:r>
              <a:rPr lang="cs-CZ" dirty="0"/>
              <a:t> a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sus</a:t>
            </a:r>
            <a:r>
              <a:rPr lang="cs-CZ" dirty="0"/>
              <a:t> </a:t>
            </a:r>
            <a:r>
              <a:rPr lang="cs-CZ" dirty="0" err="1"/>
              <a:t>padres</a:t>
            </a:r>
            <a:r>
              <a:rPr lang="cs-CZ" dirty="0"/>
              <a:t> </a:t>
            </a:r>
            <a:r>
              <a:rPr lang="cs-CZ" dirty="0" err="1"/>
              <a:t>estaban</a:t>
            </a:r>
            <a:r>
              <a:rPr lang="cs-CZ" dirty="0"/>
              <a:t> </a:t>
            </a:r>
            <a:r>
              <a:rPr lang="cs-CZ" dirty="0" err="1" smtClean="0"/>
              <a:t>enfermos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21. 12. 2020)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Působení na rovině diskurzu</a:t>
            </a:r>
            <a:r>
              <a:rPr lang="cs-CZ" dirty="0" smtClean="0"/>
              <a:t> (x příslovce, spojky): </a:t>
            </a:r>
          </a:p>
          <a:p>
            <a:pPr marL="0" indent="0">
              <a:buNone/>
            </a:pPr>
            <a:r>
              <a:rPr lang="cs-CZ" dirty="0"/>
              <a:t>… </a:t>
            </a:r>
            <a:r>
              <a:rPr lang="cs-CZ" dirty="0" err="1"/>
              <a:t>íbamos</a:t>
            </a:r>
            <a:r>
              <a:rPr lang="cs-CZ" dirty="0"/>
              <a:t> a </a:t>
            </a:r>
            <a:r>
              <a:rPr lang="cs-CZ" dirty="0" err="1"/>
              <a:t>nuestras</a:t>
            </a:r>
            <a:r>
              <a:rPr lang="cs-CZ" dirty="0"/>
              <a:t> </a:t>
            </a:r>
            <a:r>
              <a:rPr lang="cs-CZ" dirty="0" err="1"/>
              <a:t>casas</a:t>
            </a:r>
            <a:r>
              <a:rPr lang="cs-CZ" dirty="0"/>
              <a:t> con </a:t>
            </a:r>
            <a:r>
              <a:rPr lang="cs-CZ" dirty="0" err="1"/>
              <a:t>nuestros</a:t>
            </a:r>
            <a:r>
              <a:rPr lang="cs-CZ" dirty="0"/>
              <a:t> </a:t>
            </a:r>
            <a:r>
              <a:rPr lang="cs-CZ" dirty="0" err="1"/>
              <a:t>seres</a:t>
            </a:r>
            <a:r>
              <a:rPr lang="cs-CZ" dirty="0"/>
              <a:t> </a:t>
            </a:r>
            <a:r>
              <a:rPr lang="cs-CZ" dirty="0" err="1"/>
              <a:t>queridos</a:t>
            </a:r>
            <a:r>
              <a:rPr lang="cs-CZ" dirty="0"/>
              <a:t>, a los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sí</a:t>
            </a:r>
            <a:r>
              <a:rPr lang="cs-CZ" dirty="0"/>
              <a:t> </a:t>
            </a:r>
            <a:r>
              <a:rPr lang="cs-CZ" dirty="0" err="1"/>
              <a:t>queríamos</a:t>
            </a:r>
            <a:r>
              <a:rPr lang="cs-CZ" dirty="0"/>
              <a:t> </a:t>
            </a:r>
            <a:r>
              <a:rPr lang="cs-CZ" dirty="0" err="1"/>
              <a:t>proteger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21. 12. 2020)</a:t>
            </a:r>
            <a:endParaRPr lang="cs-CZ" dirty="0"/>
          </a:p>
          <a:p>
            <a:r>
              <a:rPr lang="cs-CZ" dirty="0" smtClean="0"/>
              <a:t>Multifunkčnost výrazů</a:t>
            </a:r>
          </a:p>
          <a:p>
            <a:pPr marL="0" indent="0">
              <a:buNone/>
            </a:pPr>
            <a:r>
              <a:rPr lang="es-ES" dirty="0" smtClean="0"/>
              <a:t>Con seguridad la suma PSOE con Ciudadanos seguirá sin ser suficiente y </a:t>
            </a:r>
            <a:r>
              <a:rPr lang="es-ES" dirty="0" smtClean="0">
                <a:solidFill>
                  <a:srgbClr val="C00000"/>
                </a:solidFill>
              </a:rPr>
              <a:t>hasta</a:t>
            </a:r>
            <a:r>
              <a:rPr lang="es-ES" dirty="0" smtClean="0"/>
              <a:t> es posible que sea menor.</a:t>
            </a:r>
            <a:r>
              <a:rPr lang="cs-CZ" dirty="0" smtClean="0"/>
              <a:t> (</a:t>
            </a:r>
            <a:r>
              <a:rPr lang="cs-CZ" dirty="0" smtClean="0">
                <a:hlinkClick r:id="rId3"/>
              </a:rPr>
              <a:t>www.elpais.es</a:t>
            </a:r>
            <a:r>
              <a:rPr lang="cs-CZ" dirty="0" smtClean="0"/>
              <a:t>, 5. 5. 2016)</a:t>
            </a:r>
          </a:p>
          <a:p>
            <a:pPr marL="0" indent="0">
              <a:buNone/>
            </a:pPr>
            <a:endParaRPr lang="cs-CZ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6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I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Ve funkci částic vystupují: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Příslovce</a:t>
            </a:r>
          </a:p>
          <a:p>
            <a:pPr marL="0" indent="0">
              <a:buNone/>
            </a:pP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 err="1" smtClean="0"/>
              <a:t>terminó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C00000"/>
                </a:solidFill>
              </a:rPr>
              <a:t>felizmente</a:t>
            </a:r>
            <a:r>
              <a:rPr lang="cs-CZ" dirty="0" smtClean="0"/>
              <a:t>. – </a:t>
            </a:r>
            <a:r>
              <a:rPr lang="cs-CZ" dirty="0" err="1" smtClean="0">
                <a:solidFill>
                  <a:srgbClr val="C00000"/>
                </a:solidFill>
              </a:rPr>
              <a:t>felizmente</a:t>
            </a:r>
            <a:r>
              <a:rPr lang="cs-CZ" dirty="0" smtClean="0">
                <a:solidFill>
                  <a:srgbClr val="C00000"/>
                </a:solidFill>
              </a:rPr>
              <a:t>, </a:t>
            </a: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 err="1" smtClean="0"/>
              <a:t>terminó</a:t>
            </a:r>
            <a:r>
              <a:rPr lang="cs-CZ" dirty="0" smtClean="0"/>
              <a:t>. – </a:t>
            </a:r>
            <a:r>
              <a:rPr lang="cs-CZ" dirty="0" err="1" smtClean="0"/>
              <a:t>Todo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C00000"/>
                </a:solidFill>
              </a:rPr>
              <a:t>felizmente</a:t>
            </a:r>
            <a:r>
              <a:rPr lang="cs-CZ" dirty="0" smtClean="0"/>
              <a:t>, </a:t>
            </a:r>
            <a:r>
              <a:rPr lang="cs-CZ" dirty="0" err="1" smtClean="0"/>
              <a:t>terminó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es-ES" dirty="0"/>
              <a:t>La encuesta del CIS muestra que </a:t>
            </a:r>
            <a:r>
              <a:rPr lang="es-ES" dirty="0">
                <a:hlinkClick r:id="rId2"/>
              </a:rPr>
              <a:t>un porcentaje muy elevado de electores está dispuesto a repetir su voto</a:t>
            </a:r>
            <a:r>
              <a:rPr lang="es-ES" dirty="0"/>
              <a:t> y, </a:t>
            </a:r>
            <a:r>
              <a:rPr lang="es-ES" dirty="0">
                <a:solidFill>
                  <a:srgbClr val="C00000"/>
                </a:solidFill>
              </a:rPr>
              <a:t>además</a:t>
            </a:r>
            <a:r>
              <a:rPr lang="es-ES" dirty="0"/>
              <a:t>, los partidos no dan muestras que permitan </a:t>
            </a:r>
            <a:r>
              <a:rPr lang="es-ES" dirty="0" smtClean="0"/>
              <a:t>aventurar </a:t>
            </a:r>
            <a:r>
              <a:rPr lang="es-ES" dirty="0"/>
              <a:t>un cambio</a:t>
            </a:r>
            <a:r>
              <a:rPr lang="es-E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s-ES" dirty="0">
                <a:solidFill>
                  <a:srgbClr val="C00000"/>
                </a:solidFill>
              </a:rPr>
              <a:t>Además</a:t>
            </a:r>
            <a:r>
              <a:rPr lang="es-ES" dirty="0"/>
              <a:t>, los resultados que apuntan todas las encuestas pueden ser incluso más endiablados que los del 20-D, según los parámetros que se han utilizado en estos meses de supuesta negociación</a:t>
            </a:r>
            <a:r>
              <a:rPr lang="es-ES" dirty="0" smtClean="0"/>
              <a:t>.</a:t>
            </a:r>
            <a:r>
              <a:rPr lang="cs-CZ" dirty="0" smtClean="0"/>
              <a:t> (</a:t>
            </a:r>
            <a:r>
              <a:rPr lang="cs-CZ" dirty="0" smtClean="0">
                <a:hlinkClick r:id="rId3"/>
              </a:rPr>
              <a:t>www.elpais.es</a:t>
            </a:r>
            <a:r>
              <a:rPr lang="cs-CZ" dirty="0" smtClean="0"/>
              <a:t>, 5. 5. 2016)</a:t>
            </a:r>
          </a:p>
          <a:p>
            <a:pPr marL="0" indent="0">
              <a:buNone/>
            </a:pPr>
            <a:r>
              <a:rPr lang="es-ES" dirty="0" smtClean="0"/>
              <a:t>Y si </a:t>
            </a:r>
            <a:r>
              <a:rPr lang="es-ES" dirty="0" smtClean="0">
                <a:solidFill>
                  <a:srgbClr val="C00000"/>
                </a:solidFill>
              </a:rPr>
              <a:t>bien </a:t>
            </a:r>
            <a:r>
              <a:rPr lang="es-ES" dirty="0" smtClean="0"/>
              <a:t>es cierto que una entrevista puede ser el paso definitivo para conseguir un empleo o para est</a:t>
            </a:r>
            <a:r>
              <a:rPr lang="cs-CZ" dirty="0" smtClean="0"/>
              <a:t>Pa</a:t>
            </a:r>
            <a:r>
              <a:rPr lang="es-ES" dirty="0" smtClean="0"/>
              <a:t>ablecer un contacto que pueda servir al candidato en un futuro, también puede convertirse en su peor pesadilla</a:t>
            </a:r>
            <a:r>
              <a:rPr lang="cs-CZ" dirty="0" smtClean="0"/>
              <a:t>…</a:t>
            </a:r>
            <a:r>
              <a:rPr lang="es-ES" dirty="0" smtClean="0"/>
              <a:t> </a:t>
            </a:r>
            <a:r>
              <a:rPr lang="cs-CZ" dirty="0" smtClean="0"/>
              <a:t>(</a:t>
            </a:r>
            <a:r>
              <a:rPr lang="cs-CZ" dirty="0" smtClean="0">
                <a:hlinkClick r:id="rId4"/>
              </a:rPr>
              <a:t>www.elmundo.es</a:t>
            </a:r>
            <a:r>
              <a:rPr lang="cs-CZ" dirty="0" smtClean="0"/>
              <a:t>, 5. 5. 2016)</a:t>
            </a:r>
          </a:p>
        </p:txBody>
      </p:sp>
    </p:spTree>
    <p:extLst>
      <p:ext uri="{BB962C8B-B14F-4D97-AF65-F5344CB8AC3E}">
        <p14:creationId xmlns:p14="http://schemas.microsoft.com/office/powerpoint/2010/main" val="8158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I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Spojky, spojovací výrazy:</a:t>
            </a:r>
          </a:p>
          <a:p>
            <a:pPr marL="0" indent="0">
              <a:buNone/>
            </a:pPr>
            <a:r>
              <a:rPr lang="es-ES" dirty="0">
                <a:solidFill>
                  <a:srgbClr val="C00000"/>
                </a:solidFill>
              </a:rPr>
              <a:t>Y</a:t>
            </a:r>
            <a:r>
              <a:rPr lang="es-ES" dirty="0"/>
              <a:t> si bien es cierto que una entrevista puede ser el paso definitivo para conseguir un empleo o para establecer un contacto que pueda servir al candidato en un futuro, también puede convertirse en su peor </a:t>
            </a:r>
            <a:r>
              <a:rPr lang="es-ES" dirty="0" smtClean="0"/>
              <a:t>pesadilla</a:t>
            </a:r>
            <a:r>
              <a:rPr lang="cs-CZ" dirty="0" smtClean="0"/>
              <a:t>. </a:t>
            </a:r>
            <a:r>
              <a:rPr lang="cs-CZ" dirty="0"/>
              <a:t>(</a:t>
            </a:r>
            <a:r>
              <a:rPr lang="cs-CZ" dirty="0">
                <a:hlinkClick r:id="rId2"/>
              </a:rPr>
              <a:t>www.elmundo.es</a:t>
            </a:r>
            <a:r>
              <a:rPr lang="cs-CZ" dirty="0"/>
              <a:t>, 5. 5. 2016)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No </a:t>
            </a:r>
            <a:r>
              <a:rPr lang="es-ES" dirty="0" smtClean="0">
                <a:solidFill>
                  <a:srgbClr val="C00000"/>
                </a:solidFill>
              </a:rPr>
              <a:t>obstante</a:t>
            </a:r>
            <a:r>
              <a:rPr lang="es-ES" dirty="0"/>
              <a:t>, ha asegurado desconocer que el dinero fuese a parar al presunto testaferro de Urdangarin Robert </a:t>
            </a:r>
            <a:r>
              <a:rPr lang="es-ES" dirty="0" smtClean="0"/>
              <a:t>Cockx</a:t>
            </a:r>
            <a:r>
              <a:rPr lang="cs-CZ" dirty="0" smtClean="0"/>
              <a:t>…</a:t>
            </a:r>
            <a:r>
              <a:rPr lang="cs-CZ" dirty="0"/>
              <a:t>(</a:t>
            </a:r>
            <a:r>
              <a:rPr lang="cs-CZ" dirty="0">
                <a:hlinkClick r:id="rId3"/>
              </a:rPr>
              <a:t>www.elmuindo.es</a:t>
            </a:r>
            <a:r>
              <a:rPr lang="cs-CZ" dirty="0"/>
              <a:t>, 5. 5. 2016)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14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I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Další slovní druhy:</a:t>
            </a:r>
          </a:p>
          <a:p>
            <a:pPr marL="0" indent="0">
              <a:buNone/>
            </a:pPr>
            <a:r>
              <a:rPr lang="es-ES" dirty="0">
                <a:solidFill>
                  <a:srgbClr val="C00000"/>
                </a:solidFill>
              </a:rPr>
              <a:t>De hecho</a:t>
            </a:r>
            <a:r>
              <a:rPr lang="es-ES" dirty="0"/>
              <a:t>, en los últimos años apenas ha habido escritos de quejas por el procedimiento del sorteo público como último criterio de desempate, afirman desde su Consejería de Educación, Juventud y </a:t>
            </a:r>
            <a:r>
              <a:rPr lang="es-ES" dirty="0" smtClean="0"/>
              <a:t>Deporte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5. 5. 2016)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77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Částice apelové.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Částice hodnotící.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Částice emocionální.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Částice, které člení a propojují text nebo jeho části.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98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Částice apelové – vztah mluvčího k adresátovi a sdělované skutečnosti: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Upozornění</a:t>
            </a:r>
            <a:r>
              <a:rPr lang="cs-CZ" dirty="0"/>
              <a:t> </a:t>
            </a:r>
            <a:r>
              <a:rPr lang="cs-CZ" dirty="0" smtClean="0"/>
              <a:t>– např. </a:t>
            </a:r>
            <a:r>
              <a:rPr lang="cs-CZ" dirty="0" err="1" smtClean="0"/>
              <a:t>Cuidado</a:t>
            </a:r>
            <a:r>
              <a:rPr lang="cs-CZ" dirty="0" smtClean="0"/>
              <a:t>, </a:t>
            </a:r>
            <a:r>
              <a:rPr lang="cs-CZ" dirty="0" err="1" smtClean="0"/>
              <a:t>ojo</a:t>
            </a:r>
            <a:r>
              <a:rPr lang="cs-CZ" dirty="0" smtClean="0"/>
              <a:t>, </a:t>
            </a:r>
            <a:r>
              <a:rPr lang="cs-CZ" dirty="0" err="1" smtClean="0"/>
              <a:t>eh</a:t>
            </a:r>
            <a:r>
              <a:rPr lang="cs-CZ" dirty="0" smtClean="0"/>
              <a:t>, </a:t>
            </a:r>
            <a:r>
              <a:rPr lang="cs-CZ" dirty="0" err="1" smtClean="0"/>
              <a:t>mira</a:t>
            </a:r>
            <a:r>
              <a:rPr lang="cs-CZ" dirty="0" smtClean="0"/>
              <a:t>, vale…..</a:t>
            </a:r>
          </a:p>
          <a:p>
            <a:pPr marL="0" indent="0">
              <a:buNone/>
            </a:pPr>
            <a:r>
              <a:rPr lang="cs-CZ" dirty="0" smtClean="0"/>
              <a:t>¡</a:t>
            </a:r>
            <a:r>
              <a:rPr lang="cs-CZ" dirty="0" err="1" smtClean="0">
                <a:solidFill>
                  <a:srgbClr val="FF0000"/>
                </a:solidFill>
              </a:rPr>
              <a:t>Cuidado</a:t>
            </a:r>
            <a:r>
              <a:rPr lang="cs-CZ" dirty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veo</a:t>
            </a:r>
            <a:r>
              <a:rPr lang="cs-CZ" dirty="0" smtClean="0"/>
              <a:t> eso </a:t>
            </a:r>
            <a:r>
              <a:rPr lang="cs-CZ" dirty="0" err="1" smtClean="0"/>
              <a:t>mal</a:t>
            </a:r>
            <a:r>
              <a:rPr lang="cs-CZ" dirty="0" smtClean="0"/>
              <a:t>!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Ujištění:</a:t>
            </a:r>
          </a:p>
          <a:p>
            <a:pPr marL="0" indent="0">
              <a:buNone/>
            </a:pPr>
            <a:r>
              <a:rPr lang="cs-CZ" dirty="0"/>
              <a:t>Los </a:t>
            </a:r>
            <a:r>
              <a:rPr lang="cs-CZ" dirty="0" err="1"/>
              <a:t>médicos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dijeron</a:t>
            </a:r>
            <a:r>
              <a:rPr lang="cs-CZ" dirty="0"/>
              <a:t>: 'Tres </a:t>
            </a:r>
            <a:r>
              <a:rPr lang="cs-CZ" dirty="0" err="1"/>
              <a:t>meses</a:t>
            </a:r>
            <a:r>
              <a:rPr lang="cs-CZ" dirty="0"/>
              <a:t> en </a:t>
            </a:r>
            <a:r>
              <a:rPr lang="cs-CZ" dirty="0" err="1"/>
              <a:t>cama</a:t>
            </a:r>
            <a:r>
              <a:rPr lang="cs-CZ" dirty="0"/>
              <a:t>'. </a:t>
            </a:r>
            <a:r>
              <a:rPr lang="cs-CZ" dirty="0">
                <a:solidFill>
                  <a:srgbClr val="FF0000"/>
                </a:solidFill>
              </a:rPr>
              <a:t>Claro</a:t>
            </a:r>
            <a:r>
              <a:rPr lang="cs-CZ" dirty="0"/>
              <a:t>, </a:t>
            </a:r>
            <a:r>
              <a:rPr lang="cs-CZ" dirty="0" err="1"/>
              <a:t>lo</a:t>
            </a:r>
            <a:r>
              <a:rPr lang="cs-CZ" dirty="0"/>
              <a:t> </a:t>
            </a:r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sería</a:t>
            </a:r>
            <a:r>
              <a:rPr lang="cs-CZ" dirty="0"/>
              <a:t> </a:t>
            </a:r>
            <a:r>
              <a:rPr lang="cs-CZ" dirty="0" err="1"/>
              <a:t>seis</a:t>
            </a:r>
            <a:r>
              <a:rPr lang="cs-CZ" dirty="0"/>
              <a:t> </a:t>
            </a:r>
            <a:r>
              <a:rPr lang="cs-CZ" dirty="0" err="1"/>
              <a:t>meses</a:t>
            </a:r>
            <a:r>
              <a:rPr lang="cs-CZ" dirty="0"/>
              <a:t> para </a:t>
            </a:r>
            <a:r>
              <a:rPr lang="cs-CZ" dirty="0" err="1"/>
              <a:t>estar</a:t>
            </a:r>
            <a:r>
              <a:rPr lang="cs-CZ" dirty="0"/>
              <a:t> </a:t>
            </a:r>
            <a:r>
              <a:rPr lang="cs-CZ" dirty="0" err="1"/>
              <a:t>seguros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21. 12. 2020)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Souhlas, přitakání – např. </a:t>
            </a:r>
            <a:r>
              <a:rPr lang="cs-CZ" dirty="0" err="1" smtClean="0"/>
              <a:t>bien</a:t>
            </a:r>
            <a:r>
              <a:rPr lang="cs-CZ" dirty="0" smtClean="0"/>
              <a:t>, </a:t>
            </a:r>
            <a:r>
              <a:rPr lang="cs-CZ" dirty="0" err="1" smtClean="0"/>
              <a:t>bueno</a:t>
            </a:r>
            <a:r>
              <a:rPr lang="cs-CZ" dirty="0" smtClean="0"/>
              <a:t>, vale, </a:t>
            </a:r>
            <a:r>
              <a:rPr lang="cs-CZ" dirty="0" err="1" smtClean="0"/>
              <a:t>sí</a:t>
            </a:r>
            <a:r>
              <a:rPr lang="cs-CZ" dirty="0" smtClean="0"/>
              <a:t>, en </a:t>
            </a:r>
            <a:r>
              <a:rPr lang="cs-CZ" dirty="0" err="1" smtClean="0"/>
              <a:t>efecto</a:t>
            </a:r>
            <a:r>
              <a:rPr lang="cs-CZ" dirty="0" smtClean="0"/>
              <a:t>….</a:t>
            </a:r>
          </a:p>
          <a:p>
            <a:pPr marL="0" indent="0">
              <a:buNone/>
            </a:pPr>
            <a:r>
              <a:rPr lang="es-ES" dirty="0"/>
              <a:t>Es posible que tu antivirus esté bloqueando ciertos sitios web. Intenta deshabilitarlo y luego vuelve a cargar el sitio</a:t>
            </a:r>
            <a:r>
              <a:rPr lang="es-ES" b="1" dirty="0"/>
              <a:t>.</a:t>
            </a:r>
            <a:r>
              <a:rPr lang="es-ES" dirty="0"/>
              <a:t> </a:t>
            </a:r>
            <a:r>
              <a:rPr lang="es-ES" dirty="0">
                <a:solidFill>
                  <a:srgbClr val="FF0000"/>
                </a:solidFill>
              </a:rPr>
              <a:t>Por supuesto</a:t>
            </a:r>
            <a:r>
              <a:rPr lang="es-ES" dirty="0"/>
              <a:t>, tendrás que asegurarte de volver a habilitar el antivirus una vez que lo hayas comprobado</a:t>
            </a:r>
            <a:r>
              <a:rPr lang="es-ES" dirty="0" smtClean="0"/>
              <a:t>.</a:t>
            </a:r>
            <a:r>
              <a:rPr lang="cs-CZ" dirty="0" smtClean="0"/>
              <a:t> (</a:t>
            </a:r>
            <a:r>
              <a:rPr lang="cs-CZ" dirty="0" smtClean="0">
                <a:hlinkClick r:id="rId3"/>
              </a:rPr>
              <a:t>www.muyinteresante.es</a:t>
            </a:r>
            <a:r>
              <a:rPr lang="cs-CZ" dirty="0" smtClean="0"/>
              <a:t>, 21. 12. 2020)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05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2. Částice hodnotící: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Jistota nebo platnost obsahu diskurzu nebo jeho části </a:t>
            </a:r>
          </a:p>
          <a:p>
            <a:r>
              <a:rPr lang="cs-CZ" dirty="0" smtClean="0"/>
              <a:t>Jistota </a:t>
            </a:r>
            <a:r>
              <a:rPr lang="cs-CZ" dirty="0"/>
              <a:t>– </a:t>
            </a:r>
            <a:r>
              <a:rPr lang="cs-CZ" dirty="0" err="1"/>
              <a:t>pues</a:t>
            </a:r>
            <a:r>
              <a:rPr lang="cs-CZ" dirty="0"/>
              <a:t>, </a:t>
            </a:r>
            <a:r>
              <a:rPr lang="cs-CZ" dirty="0" err="1"/>
              <a:t>sí</a:t>
            </a:r>
            <a:r>
              <a:rPr lang="cs-CZ" dirty="0"/>
              <a:t>, </a:t>
            </a:r>
            <a:r>
              <a:rPr lang="cs-CZ" dirty="0" err="1"/>
              <a:t>claro</a:t>
            </a:r>
            <a:r>
              <a:rPr lang="cs-CZ" dirty="0"/>
              <a:t>,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supuesto</a:t>
            </a:r>
            <a:r>
              <a:rPr lang="cs-CZ" dirty="0"/>
              <a:t>,….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Sí</a:t>
            </a:r>
            <a:r>
              <a:rPr lang="cs-CZ" dirty="0" smtClean="0"/>
              <a:t> </a:t>
            </a:r>
            <a:r>
              <a:rPr lang="cs-CZ" dirty="0" err="1"/>
              <a:t>destaca</a:t>
            </a:r>
            <a:r>
              <a:rPr lang="cs-CZ" dirty="0"/>
              <a:t> la </a:t>
            </a:r>
            <a:r>
              <a:rPr lang="cs-CZ" dirty="0" err="1"/>
              <a:t>Iglesia</a:t>
            </a:r>
            <a:r>
              <a:rPr lang="cs-CZ" dirty="0"/>
              <a:t> de </a:t>
            </a:r>
            <a:r>
              <a:rPr lang="cs-CZ" dirty="0" err="1"/>
              <a:t>Sant</a:t>
            </a:r>
            <a:r>
              <a:rPr lang="cs-CZ" dirty="0"/>
              <a:t> </a:t>
            </a:r>
            <a:r>
              <a:rPr lang="cs-CZ" dirty="0" err="1"/>
              <a:t>Cristòfol</a:t>
            </a:r>
            <a:r>
              <a:rPr lang="cs-CZ" dirty="0"/>
              <a:t> de </a:t>
            </a:r>
            <a:r>
              <a:rPr lang="cs-CZ" dirty="0" err="1"/>
              <a:t>Beget</a:t>
            </a:r>
            <a:r>
              <a:rPr lang="cs-CZ" dirty="0"/>
              <a:t> (</a:t>
            </a:r>
            <a:r>
              <a:rPr lang="cs-CZ" dirty="0" err="1"/>
              <a:t>s.X</a:t>
            </a:r>
            <a:r>
              <a:rPr lang="cs-CZ" dirty="0"/>
              <a:t>-XIII), </a:t>
            </a:r>
            <a:r>
              <a:rPr lang="cs-CZ" dirty="0" err="1"/>
              <a:t>alrededor</a:t>
            </a:r>
            <a:r>
              <a:rPr lang="cs-CZ" dirty="0"/>
              <a:t> de la </a:t>
            </a:r>
            <a:r>
              <a:rPr lang="cs-CZ" dirty="0" err="1"/>
              <a:t>cual</a:t>
            </a:r>
            <a:r>
              <a:rPr lang="cs-CZ" dirty="0"/>
              <a:t> ha </a:t>
            </a:r>
            <a:r>
              <a:rPr lang="cs-CZ" dirty="0" err="1"/>
              <a:t>crecido</a:t>
            </a:r>
            <a:r>
              <a:rPr lang="cs-CZ" dirty="0"/>
              <a:t> </a:t>
            </a:r>
            <a:r>
              <a:rPr lang="cs-CZ" dirty="0" err="1"/>
              <a:t>este</a:t>
            </a:r>
            <a:r>
              <a:rPr lang="cs-CZ" dirty="0"/>
              <a:t> pueblo. 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/>
              <a:t>, 21. 12. 2020)</a:t>
            </a:r>
          </a:p>
          <a:p>
            <a:r>
              <a:rPr lang="cs-CZ" dirty="0" smtClean="0"/>
              <a:t>Pravděpodobnost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quizá</a:t>
            </a:r>
            <a:r>
              <a:rPr lang="cs-CZ" dirty="0" smtClean="0"/>
              <a:t>, </a:t>
            </a:r>
            <a:r>
              <a:rPr lang="cs-CZ" dirty="0" err="1" smtClean="0"/>
              <a:t>tal</a:t>
            </a:r>
            <a:r>
              <a:rPr lang="cs-CZ" dirty="0" smtClean="0"/>
              <a:t> vez, </a:t>
            </a:r>
            <a:r>
              <a:rPr lang="cs-CZ" dirty="0" err="1" smtClean="0"/>
              <a:t>acaso</a:t>
            </a:r>
            <a:r>
              <a:rPr lang="cs-CZ" dirty="0" smtClean="0"/>
              <a:t>, a </a:t>
            </a:r>
            <a:r>
              <a:rPr lang="cs-CZ" dirty="0" err="1" smtClean="0"/>
              <a:t>lomejor</a:t>
            </a:r>
            <a:r>
              <a:rPr lang="cs-CZ" dirty="0" smtClean="0"/>
              <a:t>….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Quizá</a:t>
            </a:r>
            <a:r>
              <a:rPr lang="es-ES" dirty="0"/>
              <a:t> te pueda parecer una </a:t>
            </a:r>
            <a:r>
              <a:rPr lang="es-ES" dirty="0" smtClean="0"/>
              <a:t>tontería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21. 12. 2020) 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Srovnání: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Aun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así</a:t>
            </a:r>
            <a:r>
              <a:rPr lang="cs-CZ" dirty="0"/>
              <a:t>, </a:t>
            </a:r>
            <a:r>
              <a:rPr lang="cs-CZ" dirty="0" err="1"/>
              <a:t>algunos</a:t>
            </a:r>
            <a:r>
              <a:rPr lang="cs-CZ" dirty="0"/>
              <a:t> </a:t>
            </a:r>
            <a:r>
              <a:rPr lang="cs-CZ" dirty="0" err="1"/>
              <a:t>literatos</a:t>
            </a:r>
            <a:r>
              <a:rPr lang="cs-CZ" dirty="0"/>
              <a:t> </a:t>
            </a:r>
            <a:r>
              <a:rPr lang="cs-CZ" dirty="0" err="1"/>
              <a:t>aseguran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la </a:t>
            </a:r>
            <a:r>
              <a:rPr lang="cs-CZ" dirty="0" err="1"/>
              <a:t>letra</a:t>
            </a:r>
            <a:r>
              <a:rPr lang="cs-CZ" dirty="0"/>
              <a:t> de </a:t>
            </a:r>
            <a:r>
              <a:rPr lang="cs-CZ" i="1" dirty="0"/>
              <a:t>El </a:t>
            </a:r>
            <a:r>
              <a:rPr lang="cs-CZ" i="1" dirty="0" err="1"/>
              <a:t>tamborilero</a:t>
            </a:r>
            <a:r>
              <a:rPr lang="cs-CZ" dirty="0"/>
              <a:t> </a:t>
            </a:r>
            <a:r>
              <a:rPr lang="cs-CZ" dirty="0" err="1"/>
              <a:t>podría</a:t>
            </a:r>
            <a:r>
              <a:rPr lang="cs-CZ" dirty="0"/>
              <a:t> </a:t>
            </a:r>
            <a:r>
              <a:rPr lang="cs-CZ" dirty="0" err="1"/>
              <a:t>haber</a:t>
            </a:r>
            <a:r>
              <a:rPr lang="cs-CZ" dirty="0"/>
              <a:t> </a:t>
            </a:r>
            <a:r>
              <a:rPr lang="cs-CZ" dirty="0" err="1"/>
              <a:t>surgido</a:t>
            </a:r>
            <a:r>
              <a:rPr lang="cs-CZ" dirty="0"/>
              <a:t> de </a:t>
            </a:r>
            <a:r>
              <a:rPr lang="cs-CZ" dirty="0" err="1"/>
              <a:t>algo</a:t>
            </a:r>
            <a:r>
              <a:rPr lang="cs-CZ" dirty="0"/>
              <a:t> </a:t>
            </a:r>
            <a:r>
              <a:rPr lang="cs-CZ" dirty="0" err="1"/>
              <a:t>absolutamente</a:t>
            </a:r>
            <a:r>
              <a:rPr lang="cs-CZ" dirty="0"/>
              <a:t> </a:t>
            </a:r>
            <a:r>
              <a:rPr lang="cs-CZ" dirty="0" err="1"/>
              <a:t>distinto</a:t>
            </a:r>
            <a:r>
              <a:rPr lang="cs-CZ" dirty="0"/>
              <a:t> a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villancico</a:t>
            </a:r>
            <a:r>
              <a:rPr lang="cs-CZ" dirty="0"/>
              <a:t>: una </a:t>
            </a:r>
            <a:r>
              <a:rPr lang="cs-CZ" dirty="0" err="1" smtClean="0"/>
              <a:t>leyenda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21. 12. 2020)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Oprava (</a:t>
            </a:r>
            <a:r>
              <a:rPr lang="cs-CZ" i="1" dirty="0" err="1" smtClean="0"/>
              <a:t>rectificación</a:t>
            </a:r>
            <a:r>
              <a:rPr lang="cs-CZ" dirty="0" smtClean="0"/>
              <a:t> – NGRAE) – </a:t>
            </a:r>
            <a:r>
              <a:rPr lang="cs-CZ" dirty="0" err="1" smtClean="0"/>
              <a:t>bueno</a:t>
            </a:r>
            <a:r>
              <a:rPr lang="cs-CZ" dirty="0" smtClean="0"/>
              <a:t>, alo </a:t>
            </a:r>
            <a:r>
              <a:rPr lang="cs-CZ" dirty="0" err="1" smtClean="0"/>
              <a:t>mejor</a:t>
            </a:r>
            <a:r>
              <a:rPr lang="cs-CZ" dirty="0" smtClean="0"/>
              <a:t>, o </a:t>
            </a:r>
            <a:r>
              <a:rPr lang="cs-CZ" dirty="0" err="1" smtClean="0"/>
              <a:t>sea</a:t>
            </a:r>
            <a:r>
              <a:rPr lang="cs-CZ" dirty="0" smtClean="0"/>
              <a:t>,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mejor</a:t>
            </a:r>
            <a:r>
              <a:rPr lang="cs-CZ" dirty="0" smtClean="0"/>
              <a:t> </a:t>
            </a:r>
            <a:r>
              <a:rPr lang="cs-CZ" dirty="0" err="1" smtClean="0"/>
              <a:t>decir</a:t>
            </a:r>
            <a:r>
              <a:rPr lang="cs-CZ" dirty="0" smtClean="0"/>
              <a:t>, </a:t>
            </a:r>
            <a:r>
              <a:rPr lang="cs-CZ" dirty="0" err="1" smtClean="0"/>
              <a:t>vaya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smtClean="0"/>
              <a:t>…</a:t>
            </a:r>
            <a:r>
              <a:rPr lang="es-ES" dirty="0" smtClean="0"/>
              <a:t>incluidos </a:t>
            </a:r>
            <a:r>
              <a:rPr lang="es-ES" dirty="0"/>
              <a:t>los que no prestan servicios sanitarios, </a:t>
            </a:r>
            <a:r>
              <a:rPr lang="es-ES" dirty="0">
                <a:solidFill>
                  <a:srgbClr val="FF0000"/>
                </a:solidFill>
              </a:rPr>
              <a:t>es decir</a:t>
            </a:r>
            <a:r>
              <a:rPr lang="es-ES" dirty="0"/>
              <a:t>, personal administrativo, de limpieza o de cocina, entre </a:t>
            </a:r>
            <a:r>
              <a:rPr lang="es-ES" dirty="0" smtClean="0"/>
              <a:t>otros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21. 12. 2020)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Hodnocení míry – si </a:t>
            </a:r>
            <a:r>
              <a:rPr lang="cs-CZ" dirty="0" err="1" smtClean="0"/>
              <a:t>acaso</a:t>
            </a:r>
            <a:r>
              <a:rPr lang="cs-CZ" dirty="0" smtClean="0"/>
              <a:t>, en </a:t>
            </a:r>
            <a:r>
              <a:rPr lang="cs-CZ" dirty="0" err="1" smtClean="0"/>
              <a:t>cierta</a:t>
            </a:r>
            <a:r>
              <a:rPr lang="cs-CZ" dirty="0" smtClean="0"/>
              <a:t> </a:t>
            </a:r>
            <a:r>
              <a:rPr lang="cs-CZ" dirty="0" err="1" smtClean="0"/>
              <a:t>medida</a:t>
            </a:r>
            <a:r>
              <a:rPr lang="cs-CZ" dirty="0" smtClean="0"/>
              <a:t>, en </a:t>
            </a:r>
            <a:r>
              <a:rPr lang="cs-CZ" dirty="0" err="1" smtClean="0"/>
              <a:t>cierto</a:t>
            </a:r>
            <a:r>
              <a:rPr lang="cs-CZ" dirty="0" smtClean="0"/>
              <a:t> </a:t>
            </a:r>
            <a:r>
              <a:rPr lang="cs-CZ" dirty="0" err="1" smtClean="0"/>
              <a:t>modo</a:t>
            </a:r>
            <a:r>
              <a:rPr lang="cs-CZ" dirty="0" smtClean="0"/>
              <a:t>, </a:t>
            </a:r>
            <a:r>
              <a:rPr lang="cs-CZ" dirty="0" err="1" smtClean="0"/>
              <a:t>hasta</a:t>
            </a:r>
            <a:r>
              <a:rPr lang="cs-CZ" dirty="0" smtClean="0"/>
              <a:t> </a:t>
            </a:r>
            <a:r>
              <a:rPr lang="cs-CZ" dirty="0" err="1" smtClean="0"/>
              <a:t>cierto</a:t>
            </a:r>
            <a:r>
              <a:rPr lang="cs-CZ" dirty="0" smtClean="0"/>
              <a:t> </a:t>
            </a:r>
            <a:r>
              <a:rPr lang="cs-CZ" dirty="0" err="1" smtClean="0"/>
              <a:t>punto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En </a:t>
            </a:r>
            <a:r>
              <a:rPr lang="cs-CZ" dirty="0" err="1">
                <a:solidFill>
                  <a:srgbClr val="FF0000"/>
                </a:solidFill>
              </a:rPr>
              <a:t>cierta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medida</a:t>
            </a:r>
            <a:r>
              <a:rPr lang="cs-CZ" dirty="0"/>
              <a:t>, no </a:t>
            </a:r>
            <a:r>
              <a:rPr lang="cs-CZ" dirty="0" err="1"/>
              <a:t>alegra</a:t>
            </a:r>
            <a:r>
              <a:rPr lang="cs-CZ" dirty="0"/>
              <a:t> a </a:t>
            </a:r>
            <a:r>
              <a:rPr lang="cs-CZ" dirty="0" err="1"/>
              <a:t>nadie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alguien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ha </a:t>
            </a:r>
            <a:r>
              <a:rPr lang="cs-CZ" dirty="0" err="1"/>
              <a:t>personificado</a:t>
            </a:r>
            <a:r>
              <a:rPr lang="cs-CZ" dirty="0"/>
              <a:t> a la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  <a:hlinkClick r:id="rId3"/>
              </a:rPr>
              <a:t>Nación</a:t>
            </a:r>
            <a:r>
              <a:rPr lang="cs-CZ" dirty="0">
                <a:solidFill>
                  <a:schemeClr val="tx1"/>
                </a:solidFill>
                <a:hlinkClick r:id="rId3"/>
              </a:rPr>
              <a:t> </a:t>
            </a:r>
            <a:r>
              <a:rPr lang="cs-CZ" dirty="0" err="1">
                <a:solidFill>
                  <a:schemeClr val="tx1"/>
                </a:solidFill>
                <a:hlinkClick r:id="rId3"/>
              </a:rPr>
              <a:t>Peruana</a:t>
            </a:r>
            <a:r>
              <a:rPr lang="cs-CZ" dirty="0"/>
              <a:t> (</a:t>
            </a:r>
            <a:r>
              <a:rPr lang="cs-CZ" dirty="0" err="1"/>
              <a:t>aunque</a:t>
            </a:r>
            <a:r>
              <a:rPr lang="cs-CZ" dirty="0"/>
              <a:t> </a:t>
            </a:r>
            <a:r>
              <a:rPr lang="cs-CZ" dirty="0" err="1"/>
              <a:t>lo</a:t>
            </a:r>
            <a:r>
              <a:rPr lang="cs-CZ" dirty="0"/>
              <a:t> </a:t>
            </a:r>
            <a:r>
              <a:rPr lang="cs-CZ" dirty="0" err="1"/>
              <a:t>haya</a:t>
            </a:r>
            <a:r>
              <a:rPr lang="cs-CZ" dirty="0"/>
              <a:t> </a:t>
            </a:r>
            <a:r>
              <a:rPr lang="cs-CZ" dirty="0" err="1"/>
              <a:t>hecho</a:t>
            </a:r>
            <a:r>
              <a:rPr lang="cs-CZ" dirty="0"/>
              <a:t> </a:t>
            </a:r>
            <a:r>
              <a:rPr lang="cs-CZ" dirty="0" err="1"/>
              <a:t>muy</a:t>
            </a:r>
            <a:r>
              <a:rPr lang="cs-CZ" dirty="0"/>
              <a:t> </a:t>
            </a:r>
            <a:r>
              <a:rPr lang="cs-CZ" dirty="0" err="1"/>
              <a:t>mal</a:t>
            </a:r>
            <a:r>
              <a:rPr lang="cs-CZ" dirty="0"/>
              <a:t>) </a:t>
            </a:r>
            <a:r>
              <a:rPr lang="cs-CZ" dirty="0" err="1"/>
              <a:t>acabe</a:t>
            </a:r>
            <a:r>
              <a:rPr lang="cs-CZ" dirty="0"/>
              <a:t> </a:t>
            </a:r>
            <a:r>
              <a:rPr lang="cs-CZ" dirty="0" err="1"/>
              <a:t>siendo</a:t>
            </a:r>
            <a:r>
              <a:rPr lang="cs-CZ" dirty="0"/>
              <a:t> </a:t>
            </a:r>
            <a:r>
              <a:rPr lang="cs-CZ" dirty="0" err="1"/>
              <a:t>condenado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corrupción</a:t>
            </a:r>
            <a:r>
              <a:rPr lang="cs-CZ" dirty="0" smtClean="0"/>
              <a:t>. (</a:t>
            </a:r>
            <a:r>
              <a:rPr lang="cs-CZ" dirty="0" smtClean="0">
                <a:hlinkClick r:id="rId4"/>
              </a:rPr>
              <a:t>www.larioja.com</a:t>
            </a:r>
            <a:r>
              <a:rPr lang="cs-CZ" dirty="0" smtClean="0"/>
              <a:t>, 21. 12. 2020)</a:t>
            </a:r>
            <a:endParaRPr lang="cs-CZ" dirty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Zdůraznění</a:t>
            </a:r>
            <a:r>
              <a:rPr lang="cs-CZ" dirty="0"/>
              <a:t> </a:t>
            </a:r>
            <a:r>
              <a:rPr lang="cs-CZ" dirty="0" smtClean="0"/>
              <a:t>– en </a:t>
            </a:r>
            <a:r>
              <a:rPr lang="cs-CZ" dirty="0" err="1" smtClean="0"/>
              <a:t>cuanto</a:t>
            </a:r>
            <a:r>
              <a:rPr lang="cs-CZ" dirty="0" smtClean="0"/>
              <a:t> a,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refiere</a:t>
            </a:r>
            <a:r>
              <a:rPr lang="cs-CZ" dirty="0" smtClean="0"/>
              <a:t> a, en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concerniete</a:t>
            </a:r>
            <a:r>
              <a:rPr lang="cs-CZ" dirty="0" smtClean="0"/>
              <a:t> a….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En </a:t>
            </a:r>
            <a:r>
              <a:rPr lang="cs-CZ" dirty="0" err="1">
                <a:solidFill>
                  <a:srgbClr val="FF0000"/>
                </a:solidFill>
              </a:rPr>
              <a:t>cuanto</a:t>
            </a:r>
            <a:r>
              <a:rPr lang="cs-CZ" dirty="0">
                <a:solidFill>
                  <a:srgbClr val="FF0000"/>
                </a:solidFill>
              </a:rPr>
              <a:t> a </a:t>
            </a:r>
            <a:r>
              <a:rPr lang="cs-CZ" dirty="0"/>
              <a:t>las </a:t>
            </a:r>
            <a:r>
              <a:rPr lang="cs-CZ" dirty="0" err="1"/>
              <a:t>infracciones</a:t>
            </a:r>
            <a:r>
              <a:rPr lang="cs-CZ" dirty="0"/>
              <a:t> </a:t>
            </a:r>
            <a:r>
              <a:rPr lang="cs-CZ" dirty="0" err="1"/>
              <a:t>muy</a:t>
            </a:r>
            <a:r>
              <a:rPr lang="cs-CZ" dirty="0"/>
              <a:t> </a:t>
            </a:r>
            <a:r>
              <a:rPr lang="cs-CZ" dirty="0" err="1"/>
              <a:t>graves</a:t>
            </a:r>
            <a:r>
              <a:rPr lang="cs-CZ" dirty="0"/>
              <a:t>, </a:t>
            </a:r>
            <a:r>
              <a:rPr lang="cs-CZ" dirty="0" err="1"/>
              <a:t>podían</a:t>
            </a:r>
            <a:r>
              <a:rPr lang="cs-CZ" dirty="0"/>
              <a:t> ser </a:t>
            </a:r>
            <a:r>
              <a:rPr lang="cs-CZ" dirty="0" err="1"/>
              <a:t>castigadas</a:t>
            </a:r>
            <a:r>
              <a:rPr lang="cs-CZ" dirty="0"/>
              <a:t> con </a:t>
            </a:r>
            <a:r>
              <a:rPr lang="cs-CZ" dirty="0" err="1"/>
              <a:t>hasta</a:t>
            </a:r>
            <a:r>
              <a:rPr lang="cs-CZ" dirty="0"/>
              <a:t> 600.000 </a:t>
            </a:r>
            <a:r>
              <a:rPr lang="cs-CZ" dirty="0" err="1"/>
              <a:t>euros</a:t>
            </a:r>
            <a:r>
              <a:rPr lang="cs-CZ" dirty="0"/>
              <a:t> de </a:t>
            </a:r>
            <a:r>
              <a:rPr lang="cs-CZ" dirty="0" err="1"/>
              <a:t>multa</a:t>
            </a:r>
            <a:r>
              <a:rPr lang="cs-CZ" dirty="0" smtClean="0"/>
              <a:t>. (www. abc.es, 21. 12. 2020)</a:t>
            </a:r>
            <a:endParaRPr lang="cs-CZ" dirty="0"/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68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Čeástice</a:t>
            </a:r>
            <a:r>
              <a:rPr lang="cs-CZ" dirty="0" smtClean="0"/>
              <a:t> </a:t>
            </a:r>
            <a:r>
              <a:rPr lang="cs-CZ" dirty="0" err="1" smtClean="0"/>
              <a:t>hodnotíci</a:t>
            </a:r>
            <a:r>
              <a:rPr lang="cs-CZ" dirty="0" smtClean="0"/>
              <a:t> (2)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Oprava </a:t>
            </a:r>
            <a:r>
              <a:rPr lang="cs-CZ" dirty="0"/>
              <a:t>(</a:t>
            </a:r>
            <a:r>
              <a:rPr lang="cs-CZ" i="1" dirty="0" err="1"/>
              <a:t>rectificación</a:t>
            </a:r>
            <a:r>
              <a:rPr lang="cs-CZ" dirty="0"/>
              <a:t> – NGRAE) – </a:t>
            </a:r>
            <a:r>
              <a:rPr lang="cs-CZ" dirty="0" err="1"/>
              <a:t>bueno</a:t>
            </a:r>
            <a:r>
              <a:rPr lang="cs-CZ" dirty="0"/>
              <a:t>, alo </a:t>
            </a:r>
            <a:r>
              <a:rPr lang="cs-CZ" dirty="0" err="1"/>
              <a:t>mejor</a:t>
            </a:r>
            <a:r>
              <a:rPr lang="cs-CZ" dirty="0"/>
              <a:t>, o </a:t>
            </a:r>
            <a:r>
              <a:rPr lang="cs-CZ" dirty="0" err="1"/>
              <a:t>sea</a:t>
            </a:r>
            <a:r>
              <a:rPr lang="cs-CZ" dirty="0"/>
              <a:t>,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mejor</a:t>
            </a:r>
            <a:r>
              <a:rPr lang="cs-CZ" dirty="0"/>
              <a:t> </a:t>
            </a:r>
            <a:r>
              <a:rPr lang="cs-CZ" dirty="0" err="1"/>
              <a:t>decir</a:t>
            </a:r>
            <a:r>
              <a:rPr lang="cs-CZ" dirty="0"/>
              <a:t>, </a:t>
            </a:r>
            <a:r>
              <a:rPr lang="cs-CZ" dirty="0" err="1"/>
              <a:t>vaya</a:t>
            </a:r>
            <a:r>
              <a:rPr lang="cs-CZ" dirty="0"/>
              <a:t>…</a:t>
            </a:r>
          </a:p>
          <a:p>
            <a:pPr marL="0" indent="0">
              <a:buNone/>
            </a:pPr>
            <a:r>
              <a:rPr lang="cs-CZ" dirty="0"/>
              <a:t>…</a:t>
            </a:r>
            <a:r>
              <a:rPr lang="es-ES" dirty="0"/>
              <a:t>incluidos los que no prestan servicios sanitarios, </a:t>
            </a:r>
            <a:r>
              <a:rPr lang="es-ES" dirty="0">
                <a:solidFill>
                  <a:srgbClr val="FF0000"/>
                </a:solidFill>
              </a:rPr>
              <a:t>es decir</a:t>
            </a:r>
            <a:r>
              <a:rPr lang="es-ES" dirty="0"/>
              <a:t>, personal administrativo, de limpieza o de cocina, entre otros</a:t>
            </a:r>
            <a:r>
              <a:rPr lang="cs-CZ" dirty="0"/>
              <a:t>. (</a:t>
            </a:r>
            <a:r>
              <a:rPr lang="cs-CZ" dirty="0">
                <a:hlinkClick r:id="rId2"/>
              </a:rPr>
              <a:t>www.elmundo.es</a:t>
            </a:r>
            <a:r>
              <a:rPr lang="cs-CZ" dirty="0"/>
              <a:t>, 21. 12. 2020)</a:t>
            </a:r>
          </a:p>
          <a:p>
            <a:pPr>
              <a:buFont typeface="Courier New" pitchFamily="49" charset="0"/>
              <a:buChar char="o"/>
            </a:pPr>
            <a:r>
              <a:rPr lang="cs-CZ" dirty="0"/>
              <a:t>Hodnocení míry – si </a:t>
            </a:r>
            <a:r>
              <a:rPr lang="cs-CZ" dirty="0" err="1"/>
              <a:t>acaso</a:t>
            </a:r>
            <a:r>
              <a:rPr lang="cs-CZ" dirty="0"/>
              <a:t>, en </a:t>
            </a:r>
            <a:r>
              <a:rPr lang="cs-CZ" dirty="0" err="1"/>
              <a:t>cierta</a:t>
            </a:r>
            <a:r>
              <a:rPr lang="cs-CZ" dirty="0"/>
              <a:t> </a:t>
            </a:r>
            <a:r>
              <a:rPr lang="cs-CZ" dirty="0" err="1"/>
              <a:t>medida</a:t>
            </a:r>
            <a:r>
              <a:rPr lang="cs-CZ" dirty="0"/>
              <a:t>, en </a:t>
            </a:r>
            <a:r>
              <a:rPr lang="cs-CZ" dirty="0" err="1"/>
              <a:t>cierto</a:t>
            </a:r>
            <a:r>
              <a:rPr lang="cs-CZ" dirty="0"/>
              <a:t> </a:t>
            </a:r>
            <a:r>
              <a:rPr lang="cs-CZ" dirty="0" err="1"/>
              <a:t>modo</a:t>
            </a:r>
            <a:r>
              <a:rPr lang="cs-CZ" dirty="0"/>
              <a:t>, </a:t>
            </a:r>
            <a:r>
              <a:rPr lang="cs-CZ" dirty="0" err="1"/>
              <a:t>hasta</a:t>
            </a:r>
            <a:r>
              <a:rPr lang="cs-CZ" dirty="0"/>
              <a:t> </a:t>
            </a:r>
            <a:r>
              <a:rPr lang="cs-CZ" dirty="0" err="1"/>
              <a:t>cierto</a:t>
            </a:r>
            <a:r>
              <a:rPr lang="cs-CZ" dirty="0"/>
              <a:t> </a:t>
            </a:r>
            <a:r>
              <a:rPr lang="cs-CZ" dirty="0" err="1"/>
              <a:t>punto</a:t>
            </a:r>
            <a:r>
              <a:rPr lang="cs-CZ" dirty="0"/>
              <a:t>…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En </a:t>
            </a:r>
            <a:r>
              <a:rPr lang="cs-CZ" dirty="0" err="1">
                <a:solidFill>
                  <a:srgbClr val="FF0000"/>
                </a:solidFill>
              </a:rPr>
              <a:t>cierta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medida</a:t>
            </a:r>
            <a:r>
              <a:rPr lang="cs-CZ" dirty="0"/>
              <a:t>, no </a:t>
            </a:r>
            <a:r>
              <a:rPr lang="cs-CZ" dirty="0" err="1"/>
              <a:t>alegra</a:t>
            </a:r>
            <a:r>
              <a:rPr lang="cs-CZ" dirty="0"/>
              <a:t> a </a:t>
            </a:r>
            <a:r>
              <a:rPr lang="cs-CZ" dirty="0" err="1"/>
              <a:t>nadie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alguien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ha </a:t>
            </a:r>
            <a:r>
              <a:rPr lang="cs-CZ" dirty="0" err="1"/>
              <a:t>personificado</a:t>
            </a:r>
            <a:r>
              <a:rPr lang="cs-CZ" dirty="0"/>
              <a:t> a la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  <a:hlinkClick r:id="rId3"/>
              </a:rPr>
              <a:t>Nación</a:t>
            </a:r>
            <a:r>
              <a:rPr lang="cs-CZ" dirty="0">
                <a:solidFill>
                  <a:schemeClr val="tx1"/>
                </a:solidFill>
                <a:hlinkClick r:id="rId3"/>
              </a:rPr>
              <a:t> </a:t>
            </a:r>
            <a:r>
              <a:rPr lang="cs-CZ" dirty="0" err="1">
                <a:solidFill>
                  <a:schemeClr val="tx1"/>
                </a:solidFill>
                <a:hlinkClick r:id="rId3"/>
              </a:rPr>
              <a:t>Peruana</a:t>
            </a:r>
            <a:r>
              <a:rPr lang="cs-CZ" dirty="0"/>
              <a:t> (</a:t>
            </a:r>
            <a:r>
              <a:rPr lang="cs-CZ" dirty="0" err="1"/>
              <a:t>aunque</a:t>
            </a:r>
            <a:r>
              <a:rPr lang="cs-CZ" dirty="0"/>
              <a:t> </a:t>
            </a:r>
            <a:r>
              <a:rPr lang="cs-CZ" dirty="0" err="1"/>
              <a:t>lo</a:t>
            </a:r>
            <a:r>
              <a:rPr lang="cs-CZ" dirty="0"/>
              <a:t> </a:t>
            </a:r>
            <a:r>
              <a:rPr lang="cs-CZ" dirty="0" err="1"/>
              <a:t>haya</a:t>
            </a:r>
            <a:r>
              <a:rPr lang="cs-CZ" dirty="0"/>
              <a:t> </a:t>
            </a:r>
            <a:r>
              <a:rPr lang="cs-CZ" dirty="0" err="1"/>
              <a:t>hecho</a:t>
            </a:r>
            <a:r>
              <a:rPr lang="cs-CZ" dirty="0"/>
              <a:t> </a:t>
            </a:r>
            <a:r>
              <a:rPr lang="cs-CZ" dirty="0" err="1"/>
              <a:t>muy</a:t>
            </a:r>
            <a:r>
              <a:rPr lang="cs-CZ" dirty="0"/>
              <a:t> </a:t>
            </a:r>
            <a:r>
              <a:rPr lang="cs-CZ" dirty="0" err="1"/>
              <a:t>mal</a:t>
            </a:r>
            <a:r>
              <a:rPr lang="cs-CZ" dirty="0"/>
              <a:t>) </a:t>
            </a:r>
            <a:r>
              <a:rPr lang="cs-CZ" dirty="0" err="1"/>
              <a:t>acabe</a:t>
            </a:r>
            <a:r>
              <a:rPr lang="cs-CZ" dirty="0"/>
              <a:t> </a:t>
            </a:r>
            <a:r>
              <a:rPr lang="cs-CZ" dirty="0" err="1"/>
              <a:t>siendo</a:t>
            </a:r>
            <a:r>
              <a:rPr lang="cs-CZ" dirty="0"/>
              <a:t> </a:t>
            </a:r>
            <a:r>
              <a:rPr lang="cs-CZ" dirty="0" err="1"/>
              <a:t>condenado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corrupción</a:t>
            </a:r>
            <a:r>
              <a:rPr lang="cs-CZ" dirty="0"/>
              <a:t>. (</a:t>
            </a:r>
            <a:r>
              <a:rPr lang="cs-CZ" dirty="0">
                <a:hlinkClick r:id="rId4"/>
              </a:rPr>
              <a:t>www.larioja.com</a:t>
            </a:r>
            <a:r>
              <a:rPr lang="cs-CZ" dirty="0"/>
              <a:t>, 21. 12. 2020)</a:t>
            </a:r>
          </a:p>
          <a:p>
            <a:pPr>
              <a:buFont typeface="Courier New" pitchFamily="49" charset="0"/>
              <a:buChar char="o"/>
            </a:pPr>
            <a:r>
              <a:rPr lang="cs-CZ" dirty="0"/>
              <a:t>Zdůraznění – en </a:t>
            </a:r>
            <a:r>
              <a:rPr lang="cs-CZ" dirty="0" err="1"/>
              <a:t>cuanto</a:t>
            </a:r>
            <a:r>
              <a:rPr lang="cs-CZ" dirty="0"/>
              <a:t> a,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lo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 </a:t>
            </a:r>
            <a:r>
              <a:rPr lang="cs-CZ" dirty="0" err="1"/>
              <a:t>refiere</a:t>
            </a:r>
            <a:r>
              <a:rPr lang="cs-CZ" dirty="0"/>
              <a:t> a, en </a:t>
            </a:r>
            <a:r>
              <a:rPr lang="cs-CZ" dirty="0" err="1"/>
              <a:t>lo</a:t>
            </a:r>
            <a:r>
              <a:rPr lang="cs-CZ" dirty="0"/>
              <a:t> </a:t>
            </a:r>
            <a:r>
              <a:rPr lang="cs-CZ" dirty="0" err="1"/>
              <a:t>concerniete</a:t>
            </a:r>
            <a:r>
              <a:rPr lang="cs-CZ" dirty="0"/>
              <a:t> a….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En </a:t>
            </a:r>
            <a:r>
              <a:rPr lang="cs-CZ" dirty="0" err="1">
                <a:solidFill>
                  <a:srgbClr val="FF0000"/>
                </a:solidFill>
              </a:rPr>
              <a:t>cuanto</a:t>
            </a:r>
            <a:r>
              <a:rPr lang="cs-CZ" dirty="0">
                <a:solidFill>
                  <a:srgbClr val="FF0000"/>
                </a:solidFill>
              </a:rPr>
              <a:t> a </a:t>
            </a:r>
            <a:r>
              <a:rPr lang="cs-CZ" dirty="0"/>
              <a:t>las </a:t>
            </a:r>
            <a:r>
              <a:rPr lang="cs-CZ" dirty="0" err="1"/>
              <a:t>infracciones</a:t>
            </a:r>
            <a:r>
              <a:rPr lang="cs-CZ" dirty="0"/>
              <a:t> </a:t>
            </a:r>
            <a:r>
              <a:rPr lang="cs-CZ" dirty="0" err="1"/>
              <a:t>muy</a:t>
            </a:r>
            <a:r>
              <a:rPr lang="cs-CZ" dirty="0"/>
              <a:t> </a:t>
            </a:r>
            <a:r>
              <a:rPr lang="cs-CZ" dirty="0" err="1"/>
              <a:t>graves</a:t>
            </a:r>
            <a:r>
              <a:rPr lang="cs-CZ" dirty="0"/>
              <a:t>, </a:t>
            </a:r>
            <a:r>
              <a:rPr lang="cs-CZ" dirty="0" err="1"/>
              <a:t>podían</a:t>
            </a:r>
            <a:r>
              <a:rPr lang="cs-CZ" dirty="0"/>
              <a:t> ser </a:t>
            </a:r>
            <a:r>
              <a:rPr lang="cs-CZ" dirty="0" err="1"/>
              <a:t>castigadas</a:t>
            </a:r>
            <a:r>
              <a:rPr lang="cs-CZ" dirty="0"/>
              <a:t> con </a:t>
            </a:r>
            <a:r>
              <a:rPr lang="cs-CZ" dirty="0" err="1"/>
              <a:t>hasta</a:t>
            </a:r>
            <a:r>
              <a:rPr lang="cs-CZ" dirty="0"/>
              <a:t> 600.000 </a:t>
            </a:r>
            <a:r>
              <a:rPr lang="cs-CZ" dirty="0" err="1"/>
              <a:t>euros</a:t>
            </a:r>
            <a:r>
              <a:rPr lang="cs-CZ" dirty="0"/>
              <a:t> de </a:t>
            </a:r>
            <a:r>
              <a:rPr lang="cs-CZ" dirty="0" err="1"/>
              <a:t>multa</a:t>
            </a:r>
            <a:r>
              <a:rPr lang="cs-CZ" dirty="0"/>
              <a:t>. (www. abc.es, 21. 12. 2020)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959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823</TotalTime>
  <Words>1227</Words>
  <Application>Microsoft Office PowerPoint</Application>
  <PresentationFormat>Vlastní</PresentationFormat>
  <Paragraphs>122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Exekutivní</vt:lpstr>
      <vt:lpstr>Kontrastivní gramatika I</vt:lpstr>
      <vt:lpstr>KG I - Částice</vt:lpstr>
      <vt:lpstr>KG I - Částice</vt:lpstr>
      <vt:lpstr>KG I - částice</vt:lpstr>
      <vt:lpstr>KG I - částice</vt:lpstr>
      <vt:lpstr>KG 1 - částice</vt:lpstr>
      <vt:lpstr>KG 1- částice</vt:lpstr>
      <vt:lpstr>KG 1 - částice</vt:lpstr>
      <vt:lpstr>KG 1 - částice</vt:lpstr>
      <vt:lpstr>KG 1 - částice</vt:lpstr>
      <vt:lpstr>KG 1 - částice</vt:lpstr>
      <vt:lpstr>KG 1 - částice</vt:lpstr>
      <vt:lpstr>KG 1 - částice</vt:lpstr>
      <vt:lpstr>KG 1 - Citoslovce</vt:lpstr>
      <vt:lpstr>KG 1 – Citoslovce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Kontrastivní gramatika I</dc:title>
  <dc:creator>Kralova, Jana</dc:creator>
  <cp:lastModifiedBy>Královi</cp:lastModifiedBy>
  <cp:revision>32</cp:revision>
  <dcterms:created xsi:type="dcterms:W3CDTF">2016-05-05T10:49:57Z</dcterms:created>
  <dcterms:modified xsi:type="dcterms:W3CDTF">2020-12-22T10:02:30Z</dcterms:modified>
</cp:coreProperties>
</file>