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8" r:id="rId11"/>
    <p:sldId id="266" r:id="rId12"/>
    <p:sldId id="267" r:id="rId13"/>
    <p:sldId id="25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80CD-C9EC-4EB6-8498-0854E56B5B33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9B6C-6095-4419-9126-54A39CDA7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498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80CD-C9EC-4EB6-8498-0854E56B5B33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9B6C-6095-4419-9126-54A39CDA7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291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80CD-C9EC-4EB6-8498-0854E56B5B33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9B6C-6095-4419-9126-54A39CDA7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511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80CD-C9EC-4EB6-8498-0854E56B5B33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9B6C-6095-4419-9126-54A39CDA7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813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80CD-C9EC-4EB6-8498-0854E56B5B33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9B6C-6095-4419-9126-54A39CDA7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744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80CD-C9EC-4EB6-8498-0854E56B5B33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9B6C-6095-4419-9126-54A39CDA7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385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80CD-C9EC-4EB6-8498-0854E56B5B33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9B6C-6095-4419-9126-54A39CDA7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792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80CD-C9EC-4EB6-8498-0854E56B5B33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9B6C-6095-4419-9126-54A39CDA7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834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80CD-C9EC-4EB6-8498-0854E56B5B33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9B6C-6095-4419-9126-54A39CDA7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813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80CD-C9EC-4EB6-8498-0854E56B5B33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9B6C-6095-4419-9126-54A39CDA7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246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80CD-C9EC-4EB6-8498-0854E56B5B33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9B6C-6095-4419-9126-54A39CDA7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844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480CD-C9EC-4EB6-8498-0854E56B5B33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19B6C-6095-4419-9126-54A39CDA7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784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LN8BsafQq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GkGZKWsA0o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oKdsHyEp7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97768" y="3284789"/>
            <a:ext cx="5503572" cy="2172484"/>
          </a:xfrm>
        </p:spPr>
        <p:txBody>
          <a:bodyPr/>
          <a:lstStyle/>
          <a:p>
            <a:r>
              <a:rPr lang="en-GB" dirty="0" smtClean="0"/>
              <a:t>Russia and North America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49554" y="5688416"/>
            <a:ext cx="3108101" cy="995719"/>
          </a:xfrm>
        </p:spPr>
        <p:txBody>
          <a:bodyPr/>
          <a:lstStyle/>
          <a:p>
            <a:r>
              <a:rPr lang="en-GB" dirty="0" smtClean="0"/>
              <a:t>Ekaterina Ananyeva PhD candidate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67" y="-292912"/>
            <a:ext cx="5922795" cy="37038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29" y="-320646"/>
            <a:ext cx="6297771" cy="3731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68" y="3410903"/>
            <a:ext cx="5922796" cy="372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2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266" y="-92556"/>
            <a:ext cx="10515600" cy="1325563"/>
          </a:xfrm>
        </p:spPr>
        <p:txBody>
          <a:bodyPr/>
          <a:lstStyle/>
          <a:p>
            <a:pPr algn="ctr"/>
            <a:r>
              <a:rPr lang="en-GB" dirty="0" smtClean="0"/>
              <a:t>At a crossroads?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8" y="1094704"/>
            <a:ext cx="9621372" cy="5763296"/>
          </a:xfrm>
        </p:spPr>
      </p:pic>
    </p:spTree>
    <p:extLst>
      <p:ext uri="{BB962C8B-B14F-4D97-AF65-F5344CB8AC3E}">
        <p14:creationId xmlns:p14="http://schemas.microsoft.com/office/powerpoint/2010/main" val="128910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49755" cy="1953072"/>
          </a:xfrm>
        </p:spPr>
        <p:txBody>
          <a:bodyPr>
            <a:normAutofit/>
          </a:bodyPr>
          <a:lstStyle/>
          <a:p>
            <a:r>
              <a:rPr lang="en-GB" dirty="0" smtClean="0"/>
              <a:t>Choose one of the three questions. Provide an answer in the </a:t>
            </a:r>
            <a:r>
              <a:rPr lang="en-GB" dirty="0" err="1" smtClean="0"/>
              <a:t>moodle</a:t>
            </a:r>
            <a:r>
              <a:rPr lang="en-GB" dirty="0" smtClean="0"/>
              <a:t> form (no more than 150 words)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77141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en-GB" dirty="0" smtClean="0"/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r>
              <a:rPr lang="en-GB" dirty="0" smtClean="0"/>
              <a:t>How </a:t>
            </a:r>
            <a:r>
              <a:rPr lang="en-GB" dirty="0" smtClean="0"/>
              <a:t>would you characterize Kissinger`s approach to Russia?</a:t>
            </a:r>
          </a:p>
          <a:p>
            <a:pPr>
              <a:lnSpc>
                <a:spcPct val="100000"/>
              </a:lnSpc>
            </a:pPr>
            <a:r>
              <a:rPr lang="en-GB" dirty="0" smtClean="0"/>
              <a:t>What reasons of the current situation is he bringing?</a:t>
            </a:r>
          </a:p>
          <a:p>
            <a:pPr>
              <a:lnSpc>
                <a:spcPct val="100000"/>
              </a:lnSpc>
            </a:pPr>
            <a:r>
              <a:rPr lang="en-GB" dirty="0" smtClean="0"/>
              <a:t>Out is the place of the US in the RFP according to RAND authors?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456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77141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 smtClean="0"/>
              <a:t>Develop a chronological overview of main events that had an impact on Russian-US relations (</a:t>
            </a:r>
            <a:r>
              <a:rPr lang="en-GB" dirty="0" err="1" smtClean="0"/>
              <a:t>Ditrych</a:t>
            </a:r>
            <a:r>
              <a:rPr lang="en-GB" dirty="0" smtClean="0"/>
              <a:t> reading)</a:t>
            </a:r>
          </a:p>
          <a:p>
            <a:pPr>
              <a:lnSpc>
                <a:spcPct val="100000"/>
              </a:lnSpc>
            </a:pPr>
            <a:r>
              <a:rPr lang="en-GB" dirty="0" smtClean="0"/>
              <a:t>With which scenario of the Ukrainian crisis </a:t>
            </a:r>
            <a:r>
              <a:rPr lang="en-GB" dirty="0" err="1" smtClean="0"/>
              <a:t>resolvement</a:t>
            </a:r>
            <a:r>
              <a:rPr lang="en-GB" dirty="0" smtClean="0"/>
              <a:t> do you agree and why?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153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77141"/>
            <a:ext cx="10515600" cy="4351338"/>
          </a:xfrm>
        </p:spPr>
        <p:txBody>
          <a:bodyPr/>
          <a:lstStyle/>
          <a:p>
            <a:r>
              <a:rPr lang="en-GB" dirty="0" smtClean="0">
                <a:hlinkClick r:id="rId2"/>
              </a:rPr>
              <a:t>https://www.youtube.com/watch?v=OLN8BsafQqY</a:t>
            </a:r>
            <a:r>
              <a:rPr lang="en-GB" dirty="0" smtClean="0"/>
              <a:t> – a new Cold War? by Robert </a:t>
            </a:r>
            <a:r>
              <a:rPr lang="en-GB" dirty="0" err="1" smtClean="0"/>
              <a:t>Leg</a:t>
            </a:r>
            <a:r>
              <a:rPr lang="en-GB" dirty="0" err="1"/>
              <a:t>v</a:t>
            </a:r>
            <a:r>
              <a:rPr lang="en-GB" dirty="0" err="1" smtClean="0"/>
              <a:t>old</a:t>
            </a:r>
            <a:endParaRPr lang="en-GB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243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Throw-back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53779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 smtClean="0"/>
              <a:t>Alaska – part of Russian Empire, part of California – Russian colony</a:t>
            </a:r>
          </a:p>
          <a:p>
            <a:pPr>
              <a:lnSpc>
                <a:spcPct val="100000"/>
              </a:lnSpc>
            </a:pPr>
            <a:r>
              <a:rPr lang="en-GB" dirty="0" smtClean="0"/>
              <a:t>US suspicious of the Bolsheviks</a:t>
            </a:r>
          </a:p>
          <a:p>
            <a:pPr>
              <a:lnSpc>
                <a:spcPct val="100000"/>
              </a:lnSpc>
            </a:pPr>
            <a:r>
              <a:rPr lang="en-GB" dirty="0" smtClean="0"/>
              <a:t>Allies during the Word War II </a:t>
            </a:r>
            <a:r>
              <a:rPr lang="en-GB" dirty="0" smtClean="0">
                <a:sym typeface="Wingdings" panose="05000000000000000000" pitchFamily="2" charset="2"/>
              </a:rPr>
              <a:t> reshaped Europe together</a:t>
            </a:r>
          </a:p>
          <a:p>
            <a:pPr>
              <a:lnSpc>
                <a:spcPct val="100000"/>
              </a:lnSpc>
            </a:pPr>
            <a:r>
              <a:rPr lang="en-GB" dirty="0" smtClean="0">
                <a:sym typeface="Wingdings" panose="05000000000000000000" pitchFamily="2" charset="2"/>
              </a:rPr>
              <a:t>Stalin doctrine VS Truman doctrine</a:t>
            </a:r>
          </a:p>
          <a:p>
            <a:pPr>
              <a:lnSpc>
                <a:spcPct val="100000"/>
              </a:lnSpc>
            </a:pPr>
            <a:r>
              <a:rPr lang="en-GB" dirty="0" smtClean="0"/>
              <a:t>Gorbachev: New Thinking = improve relations, secure arms control for the sake of economy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15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166" y="432146"/>
            <a:ext cx="10515600" cy="1325563"/>
          </a:xfrm>
        </p:spPr>
        <p:txBody>
          <a:bodyPr/>
          <a:lstStyle/>
          <a:p>
            <a:r>
              <a:rPr lang="en-GB" dirty="0" smtClean="0"/>
              <a:t>Soviet legacies </a:t>
            </a:r>
            <a:r>
              <a:rPr lang="en-GB" dirty="0" err="1" smtClean="0"/>
              <a:t>Atlanticists</a:t>
            </a:r>
            <a:r>
              <a:rPr lang="en-GB" dirty="0" smtClean="0"/>
              <a:t> and </a:t>
            </a:r>
            <a:r>
              <a:rPr lang="en-GB" dirty="0" err="1" smtClean="0"/>
              <a:t>Eurasionists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77141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 smtClean="0"/>
              <a:t>Russia as the successor state of the USSR + US won the Cold War </a:t>
            </a:r>
            <a:br>
              <a:rPr lang="en-GB" dirty="0" smtClean="0"/>
            </a:br>
            <a:r>
              <a:rPr lang="en-GB" dirty="0" smtClean="0"/>
              <a:t>= uneven relations in the 1990s (Russia deeply indebted)</a:t>
            </a:r>
          </a:p>
          <a:p>
            <a:r>
              <a:rPr lang="en-GB" dirty="0" smtClean="0"/>
              <a:t>The Kremlin sought to be a partner who is listened to (not only assimilated)</a:t>
            </a:r>
          </a:p>
          <a:p>
            <a:r>
              <a:rPr lang="en-GB" dirty="0" smtClean="0"/>
              <a:t>The Clinton administration: “the spinach treatment”</a:t>
            </a:r>
          </a:p>
          <a:p>
            <a:r>
              <a:rPr lang="en-GB" dirty="0" smtClean="0"/>
              <a:t>Clash of geopolitical and economic interests </a:t>
            </a:r>
            <a:endParaRPr lang="en-GB" dirty="0"/>
          </a:p>
          <a:p>
            <a:r>
              <a:rPr lang="en-GB" dirty="0" smtClean="0"/>
              <a:t>Further disappointment with the US</a:t>
            </a:r>
          </a:p>
        </p:txBody>
      </p:sp>
    </p:spTree>
    <p:extLst>
      <p:ext uri="{BB962C8B-B14F-4D97-AF65-F5344CB8AC3E}">
        <p14:creationId xmlns:p14="http://schemas.microsoft.com/office/powerpoint/2010/main" val="177543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Inside Washington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77141"/>
            <a:ext cx="10515600" cy="4351338"/>
          </a:xfrm>
        </p:spPr>
        <p:txBody>
          <a:bodyPr/>
          <a:lstStyle/>
          <a:p>
            <a:r>
              <a:rPr lang="en-GB" dirty="0" smtClean="0"/>
              <a:t>No single position on Russia:</a:t>
            </a:r>
          </a:p>
          <a:p>
            <a:pPr marL="0" indent="0">
              <a:buNone/>
            </a:pPr>
            <a:r>
              <a:rPr lang="en-GB" dirty="0" smtClean="0"/>
              <a:t>Regime transformers = liberal idealists, domestic order as the determinant of foreign policy </a:t>
            </a:r>
            <a:br>
              <a:rPr lang="en-GB" dirty="0" smtClean="0"/>
            </a:br>
            <a:r>
              <a:rPr lang="en-GB" dirty="0" smtClean="0"/>
              <a:t>               VS</a:t>
            </a:r>
            <a:br>
              <a:rPr lang="en-GB" dirty="0" smtClean="0"/>
            </a:br>
            <a:r>
              <a:rPr lang="en-GB" dirty="0" smtClean="0"/>
              <a:t>power balancers = sceptical about US influence on Russian domestic affairs </a:t>
            </a:r>
            <a:r>
              <a:rPr lang="en-GB" dirty="0" smtClean="0">
                <a:sym typeface="Wingdings" panose="05000000000000000000" pitchFamily="2" charset="2"/>
              </a:rPr>
              <a:t> maintain the post-Cold War status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Used declining of Russia to pursue their interests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08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Putin and Bush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2001 summit meeting in Ljubljana</a:t>
            </a:r>
          </a:p>
          <a:p>
            <a:r>
              <a:rPr lang="en-GB" dirty="0" smtClean="0"/>
              <a:t>9/11</a:t>
            </a:r>
          </a:p>
          <a:p>
            <a:r>
              <a:rPr lang="en-GB" dirty="0" smtClean="0"/>
              <a:t>Colour revolutions in Ukraine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230764"/>
              </p:ext>
            </p:extLst>
          </p:nvPr>
        </p:nvGraphicFramePr>
        <p:xfrm>
          <a:off x="1207752" y="3618963"/>
          <a:ext cx="10146048" cy="2973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3024"/>
                <a:gridCol w="5073024"/>
              </a:tblGrid>
              <a:tr h="66518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Bush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Putin</a:t>
                      </a:r>
                      <a:endParaRPr lang="ru-RU" sz="2800" dirty="0"/>
                    </a:p>
                  </a:txBody>
                  <a:tcPr/>
                </a:tc>
              </a:tr>
              <a:tr h="2308580"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2800" dirty="0" smtClean="0"/>
                        <a:t>Frustration with growing authoritarianism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2800" dirty="0" smtClean="0"/>
                        <a:t>Concern</a:t>
                      </a:r>
                      <a:r>
                        <a:rPr lang="en-GB" sz="2800" baseline="0" dirty="0" smtClean="0"/>
                        <a:t> about Russian energy supremacy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2800" dirty="0" smtClean="0"/>
                        <a:t>Hopes</a:t>
                      </a:r>
                      <a:r>
                        <a:rPr lang="en-GB" sz="2800" baseline="0" dirty="0" smtClean="0"/>
                        <a:t> for a new approach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2800" baseline="0" dirty="0" smtClean="0"/>
                        <a:t>Payed all the debts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2800" baseline="0" dirty="0" smtClean="0"/>
                        <a:t>Access to the G7 club 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2800" baseline="0" dirty="0" smtClean="0"/>
                        <a:t>The Munich speech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337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Obama and the ‘reset button’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77141"/>
            <a:ext cx="10515600" cy="4351338"/>
          </a:xfrm>
        </p:spPr>
        <p:txBody>
          <a:bodyPr/>
          <a:lstStyle/>
          <a:p>
            <a:r>
              <a:rPr lang="en-GB" dirty="0" smtClean="0"/>
              <a:t>Needed, because:</a:t>
            </a:r>
          </a:p>
          <a:p>
            <a:pPr lvl="1"/>
            <a:r>
              <a:rPr lang="en-GB" dirty="0" smtClean="0"/>
              <a:t>The Iranian nuclear question</a:t>
            </a:r>
          </a:p>
          <a:p>
            <a:pPr lvl="1"/>
            <a:r>
              <a:rPr lang="en-GB" dirty="0" smtClean="0"/>
              <a:t>Search for additional routes to and from Afghanistan</a:t>
            </a:r>
          </a:p>
          <a:p>
            <a:pPr lvl="1"/>
            <a:r>
              <a:rPr lang="en-GB" dirty="0" smtClean="0"/>
              <a:t>Ensure nuclear security and strengthen the non-proliferation regime</a:t>
            </a:r>
          </a:p>
          <a:p>
            <a:r>
              <a:rPr lang="en-GB" dirty="0" smtClean="0"/>
              <a:t>Relatively successful during Medvedev term</a:t>
            </a:r>
          </a:p>
          <a:p>
            <a:pPr lvl="1"/>
            <a:r>
              <a:rPr lang="en-GB" dirty="0" smtClean="0"/>
              <a:t>Russian compliance with more sanctions on Iran</a:t>
            </a:r>
          </a:p>
          <a:p>
            <a:pPr lvl="1"/>
            <a:r>
              <a:rPr lang="en-GB" dirty="0" smtClean="0"/>
              <a:t>Cooperation in the Russian Arctic</a:t>
            </a:r>
            <a:endParaRPr lang="en-GB" dirty="0"/>
          </a:p>
          <a:p>
            <a:r>
              <a:rPr lang="en-GB" dirty="0" smtClean="0"/>
              <a:t>Changed by Putin`s </a:t>
            </a:r>
            <a:r>
              <a:rPr lang="en-GB" dirty="0"/>
              <a:t>come-back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www.youtube.com/watch?v=EGkGZKWsA0o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796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Current Putin and the US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77141"/>
            <a:ext cx="10515600" cy="4351338"/>
          </a:xfrm>
        </p:spPr>
        <p:txBody>
          <a:bodyPr/>
          <a:lstStyle/>
          <a:p>
            <a:r>
              <a:rPr lang="en-GB" dirty="0" err="1" smtClean="0"/>
              <a:t>Bolotnaya</a:t>
            </a:r>
            <a:r>
              <a:rPr lang="en-GB" dirty="0" smtClean="0"/>
              <a:t> and US financing oppositional groups</a:t>
            </a:r>
          </a:p>
          <a:p>
            <a:r>
              <a:rPr lang="en-GB" dirty="0" smtClean="0"/>
              <a:t>Constant critique from the US</a:t>
            </a:r>
          </a:p>
          <a:p>
            <a:r>
              <a:rPr lang="en-GB" dirty="0" err="1" smtClean="0"/>
              <a:t>Magnitsky</a:t>
            </a:r>
            <a:endParaRPr lang="en-GB" dirty="0" smtClean="0"/>
          </a:p>
          <a:p>
            <a:r>
              <a:rPr lang="en-GB" dirty="0" smtClean="0"/>
              <a:t>Russian backing Edward Snowden</a:t>
            </a:r>
          </a:p>
          <a:p>
            <a:r>
              <a:rPr lang="en-GB" dirty="0" smtClean="0"/>
              <a:t>Putin ignorance of US prevalence </a:t>
            </a:r>
            <a:r>
              <a:rPr lang="ru-RU" dirty="0" smtClean="0"/>
              <a:t>(</a:t>
            </a:r>
            <a:r>
              <a:rPr lang="en-GB" dirty="0" smtClean="0"/>
              <a:t>not attended G8 in 2012</a:t>
            </a:r>
            <a:r>
              <a:rPr lang="ru-RU" dirty="0" smtClean="0"/>
              <a:t>) </a:t>
            </a:r>
            <a:endParaRPr lang="en-GB" dirty="0" smtClean="0"/>
          </a:p>
          <a:p>
            <a:r>
              <a:rPr lang="en-GB" dirty="0" smtClean="0"/>
              <a:t>Russian willingness to lead multipolar world</a:t>
            </a:r>
          </a:p>
          <a:p>
            <a:endParaRPr lang="en-GB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016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Main themes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77141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 smtClean="0"/>
              <a:t>Both try to play China</a:t>
            </a:r>
          </a:p>
          <a:p>
            <a:pPr lvl="1">
              <a:lnSpc>
                <a:spcPct val="100000"/>
              </a:lnSpc>
            </a:pPr>
            <a:r>
              <a:rPr lang="en-GB" dirty="0" smtClean="0"/>
              <a:t>Russia</a:t>
            </a:r>
            <a:r>
              <a:rPr lang="ru-RU" dirty="0" smtClean="0"/>
              <a:t> </a:t>
            </a:r>
            <a:r>
              <a:rPr lang="en-GB" dirty="0" smtClean="0"/>
              <a:t>and China together against US prevalence</a:t>
            </a:r>
          </a:p>
          <a:p>
            <a:pPr>
              <a:lnSpc>
                <a:spcPct val="100000"/>
              </a:lnSpc>
            </a:pPr>
            <a:r>
              <a:rPr lang="en-GB" dirty="0" smtClean="0"/>
              <a:t>Russian focus on challenging US-prevalence</a:t>
            </a:r>
            <a:endParaRPr lang="ru-RU" dirty="0" smtClean="0"/>
          </a:p>
          <a:p>
            <a:pPr>
              <a:lnSpc>
                <a:spcPct val="100000"/>
              </a:lnSpc>
            </a:pPr>
            <a:r>
              <a:rPr lang="en-GB" dirty="0" smtClean="0"/>
              <a:t>The Ukraine crisis: annexation of Crimea, support of paramilitary groups in the East, shooting Malaysian airliner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00289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Summary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77141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Both ambivalent about their bilateral relations</a:t>
            </a:r>
          </a:p>
          <a:p>
            <a:r>
              <a:rPr lang="en-GB" dirty="0" smtClean="0"/>
              <a:t>Russia = unrecognized polar of a multipolar world</a:t>
            </a:r>
          </a:p>
          <a:p>
            <a:r>
              <a:rPr lang="en-GB" dirty="0" smtClean="0"/>
              <a:t>Strong debate within Russia about the ‘American vector’</a:t>
            </a:r>
          </a:p>
          <a:p>
            <a:r>
              <a:rPr lang="en-GB" dirty="0" smtClean="0"/>
              <a:t>Clash of many interests: arms trade, energy</a:t>
            </a:r>
            <a:br>
              <a:rPr lang="en-GB" dirty="0" smtClean="0"/>
            </a:b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www.youtube.com/watch?v=foKdsHyEp7U</a:t>
            </a:r>
            <a:r>
              <a:rPr lang="en-GB" dirty="0" smtClean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892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406</Words>
  <Application>Microsoft Office PowerPoint</Application>
  <PresentationFormat>Широкоэкранный</PresentationFormat>
  <Paragraphs>70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Тема Office</vt:lpstr>
      <vt:lpstr>Russia and North America</vt:lpstr>
      <vt:lpstr>Throw-back</vt:lpstr>
      <vt:lpstr>Soviet legacies Atlanticists and Eurasionists</vt:lpstr>
      <vt:lpstr>Inside Washington</vt:lpstr>
      <vt:lpstr>Putin and Bush</vt:lpstr>
      <vt:lpstr>Obama and the ‘reset button’</vt:lpstr>
      <vt:lpstr>Current Putin and the US</vt:lpstr>
      <vt:lpstr>Main themes</vt:lpstr>
      <vt:lpstr>Summary</vt:lpstr>
      <vt:lpstr>At a crossroads?</vt:lpstr>
      <vt:lpstr>Choose one of the three questions. Provide an answer in the moodle form (no more than 150 words)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Russia and North America</dc:title>
  <dc:creator>Ekaterina Ananyeva</dc:creator>
  <cp:lastModifiedBy>Ekaterina Ananyeva</cp:lastModifiedBy>
  <cp:revision>32</cp:revision>
  <dcterms:created xsi:type="dcterms:W3CDTF">2016-12-30T16:32:55Z</dcterms:created>
  <dcterms:modified xsi:type="dcterms:W3CDTF">2020-04-02T08:24:31Z</dcterms:modified>
</cp:coreProperties>
</file>