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2" r:id="rId5"/>
    <p:sldId id="257" r:id="rId6"/>
    <p:sldId id="268" r:id="rId7"/>
    <p:sldId id="265" r:id="rId8"/>
    <p:sldId id="267" r:id="rId9"/>
    <p:sldId id="266" r:id="rId10"/>
    <p:sldId id="270" r:id="rId11"/>
    <p:sldId id="263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8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3DE862-EF60-0AB6-0681-D7E26DB42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9BE0FD8-F3C1-8A6B-66B5-A668EF0E57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7E3715-B1AB-2530-CF7C-290007C9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206023-8F34-1F46-E679-0EC519A81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DA8A0E-E266-6245-61B2-7C937D3B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436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2E3583-A088-2423-D6A4-D6F7B8CFA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79414C8-AD83-A364-C1F9-A7A4638D5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FF14A4-79EA-27E9-9F0A-A16EEB7B3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9BF502-382E-6290-6BBB-817780A23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DB8FB3-F443-57AC-8B77-E02AB67EF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860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F692948-5C93-36F3-622E-2D5C66E3A6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27E8686-64D5-B5EC-0B15-A4C13678A2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1F4387-2DFF-BA88-362D-3A6947FFF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211188-CAEA-7A01-9665-567F86A37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6A5903-50DC-B2B3-934A-503CB69D6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77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C733E-03E8-4A3A-FC62-CD1C200CC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D0F4F6-B0BF-D927-40CD-4AA68739B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4D3582-84F4-B143-DC09-410353EF1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46DEE0-A91E-6F52-CF7C-D900BAF07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7F5DA1-71CE-ACF5-8A80-5441DEBD9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3062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F0495F-5DAE-BA98-FCD0-B061AE03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C6255B9-4BD8-D9BD-428B-B4AC9B3F6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7CF144-3780-DA1D-EFD6-8846E72B7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7C3A54-CBE9-CD7E-1DC1-1E8C9D4A5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2CB8E-772E-C071-6004-B0C115BE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89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531D33-73DC-3F1F-B5C7-DE34F166B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008FC2-18F4-3AE1-1C21-BCA2EB5372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6E18703-3B61-D772-5073-78B22183F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2AC8E7-9B5B-1C1B-A2B2-AB8DB16DB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0CC31D-35FF-C4C2-EA9A-21554DFDB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BBC174-5959-C313-A49F-11CFA7D87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3562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45F88B-87C4-FDD4-996A-E324E8868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7E7B76-7EE4-32D3-E28D-C1B55F505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BC458B2-ABAB-AB9B-2000-0DB873F43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7FE1F19-F983-D067-15AE-FBE4D99DC2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491B596-849E-83F7-F8EC-13235349A9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04D1DBA-C3F7-9DC6-0069-BB907BC8A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EFD3A4F-FC5A-839E-05EE-27A5F7A72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2F3659D-9B5C-395D-4587-CB32FDAC4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603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96E3A0-8751-1A01-4A3E-783360A39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39CF716-774B-A04F-FEB7-863282851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D2C410D-8D00-4C0F-E525-4B5EEADA9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11876B8-4158-C17C-1FFC-FE3194691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9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A5F8A0B-3687-04AB-D78B-79F34A2C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A655A19-A062-02F0-D0EC-11619346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DB2F3D-AFB8-CFFB-0448-8EE7A538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DA6E11-E944-420C-E35E-2ECE933FD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C6569C-4437-6DD9-3DD4-018A8CA47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84ED874-B5F1-B114-1DC7-6F56E9BC7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5D75AC8-76B1-E690-C92F-97777B541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A51DE43-90DF-EB4F-217F-E21C29449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F4FC7A-934C-9D8E-C28B-CC122F87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259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E2AD1D-149A-CBB4-B6DC-24B48E8B1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C2CB795-EBCE-A317-EF2E-715A2C98DB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A680F68-09AA-7F48-65A3-522491E61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93E68E8-B8E7-5EB1-E23B-06A83577C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A0D5345-E3CF-B8EC-1CF8-1A1440C1F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4D6A8F3-4A48-BDFC-53AE-A3896372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326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8CD53F8-3F08-6440-3D0F-25EADFE29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A7A7F0-0A1D-E583-6A2E-8FB1C88A8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54AF20-608F-800A-4E38-BD7A91F5F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DA52A-BDF9-4EB2-A1CC-E1406C565624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732779-848D-ED4B-92B4-3B3FA93654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158C32-8267-09DF-3C5F-0A59C34C2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E61E-ED2E-45AC-A87E-82AE045900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81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hansaviertel.berlin/en/interbau-1957/die-stadt-von-morgen/" TargetMode="External"/><Relationship Id="rId3" Type="http://schemas.openxmlformats.org/officeDocument/2006/relationships/hyperlink" Target="https://wernerduettmann.de/karte" TargetMode="External"/><Relationship Id="rId7" Type="http://schemas.openxmlformats.org/officeDocument/2006/relationships/hyperlink" Target="https://www.the-berliner.com/berlin/plattenbau-architecture-social-housing-ddr-german-history/" TargetMode="External"/><Relationship Id="rId12" Type="http://schemas.openxmlformats.org/officeDocument/2006/relationships/hyperlink" Target="https://www.berliner-mieterverein.de/magazin/online/mm0318/1968-wie-junge-aufruehrer-die-stadtentwicklung-nachhaltig-beeinflusst-haben-031814.htm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2l2R2DDptqY" TargetMode="External"/><Relationship Id="rId11" Type="http://schemas.openxmlformats.org/officeDocument/2006/relationships/hyperlink" Target="https://www.welt.de/welt_print/article1845096/Wohngebirge-fuer-die-neue-Gesellschaft.html" TargetMode="External"/><Relationship Id="rId5" Type="http://schemas.openxmlformats.org/officeDocument/2006/relationships/hyperlink" Target="https://contemporarylynx.co.uk/a-short-tour-through-east-berlins-building-related-art" TargetMode="External"/><Relationship Id="rId10" Type="http://schemas.openxmlformats.org/officeDocument/2006/relationships/hyperlink" Target="https://www.tagesspiegel.de/gesellschaft/geschichte/das-grosse-buh-der-bauwochen-massive-kritik-junger-architekten-an-der-stadtplanung-3985207.html" TargetMode="External"/><Relationship Id="rId4" Type="http://schemas.openxmlformats.org/officeDocument/2006/relationships/hyperlink" Target="https://www.visitberlin.de/en/buildings-berlin-modernism" TargetMode="External"/><Relationship Id="rId9" Type="http://schemas.openxmlformats.org/officeDocument/2006/relationships/hyperlink" Target="https://www.dfk-paris.org/en/research-project/-city-tomorrow-gdr-media-reporting-architecture-and-urban-development-project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BqDrqCDL80&amp;t=2551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hyperlink" Target="https://www.ardmediathek.de/video/rbb-retro-berliner-abendschau/plakat-wettbewerb-fuer-die-berliner-bauwochen/rbb/Y3JpZDovL3JiYi1vbmxpbmUuZGUvYmVybGluZXItYWJlbmRzY2hhdS8xOTYwLTAyLTI1VDE5OjMwOjAwXzA4NDVkYTQ1LTNhODQtNDI1NS1hMDg5LWJkZDNmMTIxN2EyMy9yZXRyb18xOTYwMDIyNV9wbGFrYXR3ZXR0YmV3ZXJiYmVybGluZXJiYXV3b2NoZW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EDDAF-A499-3037-6C73-5E52E22943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Architektura v rozděleném Berlíně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BC4ABF0-B708-B2F9-5B44-700F2DC453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Daniel Dvorský</a:t>
            </a:r>
          </a:p>
        </p:txBody>
      </p:sp>
    </p:spTree>
    <p:extLst>
      <p:ext uri="{BB962C8B-B14F-4D97-AF65-F5344CB8AC3E}">
        <p14:creationId xmlns:p14="http://schemas.microsoft.com/office/powerpoint/2010/main" val="2702612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33C0DC-AE90-F0B3-1043-3A36F9A1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Teze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29C9A5-6F41-8CB7-6987-2F0A95275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Architektura v Berlíně není pouze funkční, ale slouží jako nástroj ideologické reprezentace jednotlivých bloků i států.</a:t>
            </a:r>
          </a:p>
          <a:p>
            <a:r>
              <a:rPr lang="cs-CZ" dirty="0"/>
              <a:t>Východní i západní modernismus sdílely víru v racionalitu a plánování.  Rozdíl v tom komu má prostor sloužit a </a:t>
            </a:r>
            <a:r>
              <a:rPr lang="cs-CZ" dirty="0" err="1"/>
              <a:t>jak¨reprezentovat</a:t>
            </a:r>
            <a:r>
              <a:rPr lang="cs-CZ" dirty="0"/>
              <a:t>.</a:t>
            </a:r>
          </a:p>
          <a:p>
            <a:r>
              <a:rPr lang="cs-CZ" dirty="0"/>
              <a:t>Přechod od </a:t>
            </a:r>
            <a:r>
              <a:rPr lang="cs-CZ" dirty="0" err="1"/>
              <a:t>monumentalismu</a:t>
            </a:r>
            <a:r>
              <a:rPr lang="cs-CZ" dirty="0"/>
              <a:t> k panelové výstavbě v NDR odráží transformaci socialismu od utopického projektu k technokratickému systému správy společnosti.</a:t>
            </a:r>
          </a:p>
          <a:p>
            <a:r>
              <a:rPr lang="cs-CZ" dirty="0"/>
              <a:t>v západním Berlíně se modernistická vize svobody postupně proměnila v technokratický a ekonomicky řízený urbanismus, který produkoval podobně anonymní městské prostředí ale s otevřenou opozicí a diskurzem</a:t>
            </a:r>
          </a:p>
        </p:txBody>
      </p:sp>
    </p:spTree>
    <p:extLst>
      <p:ext uri="{BB962C8B-B14F-4D97-AF65-F5344CB8AC3E}">
        <p14:creationId xmlns:p14="http://schemas.microsoft.com/office/powerpoint/2010/main" val="3681678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6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E9DF99-F402-778B-53D9-79384CAF4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D50C91-99BA-52A4-3DE2-E9A3987B6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>
                <a:hlinkClick r:id="rId3"/>
              </a:rPr>
              <a:t>https://wernerduettmann.de/karte</a:t>
            </a:r>
            <a:endParaRPr lang="cs-CZ" dirty="0"/>
          </a:p>
          <a:p>
            <a:r>
              <a:rPr lang="cs-CZ" dirty="0">
                <a:hlinkClick r:id="rId4"/>
              </a:rPr>
              <a:t>https://www.visitberlin.de/en/buildings-berlin-modernism</a:t>
            </a:r>
            <a:endParaRPr lang="cs-CZ" dirty="0"/>
          </a:p>
          <a:p>
            <a:r>
              <a:rPr lang="cs-CZ" dirty="0" err="1"/>
              <a:t>Ward</a:t>
            </a:r>
            <a:r>
              <a:rPr lang="cs-CZ" dirty="0"/>
              <a:t>, Simon. Urban </a:t>
            </a:r>
            <a:r>
              <a:rPr lang="cs-CZ" dirty="0" err="1"/>
              <a:t>Memory</a:t>
            </a:r>
            <a:r>
              <a:rPr lang="cs-CZ" dirty="0"/>
              <a:t> and </a:t>
            </a:r>
            <a:r>
              <a:rPr lang="cs-CZ" dirty="0" err="1"/>
              <a:t>Visual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in </a:t>
            </a:r>
            <a:r>
              <a:rPr lang="cs-CZ" dirty="0" err="1"/>
              <a:t>Berlin</a:t>
            </a:r>
            <a:r>
              <a:rPr lang="cs-CZ" dirty="0"/>
              <a:t>. Amsterdam: Amsterdam University </a:t>
            </a:r>
            <a:r>
              <a:rPr lang="cs-CZ" dirty="0" err="1"/>
              <a:t>Press</a:t>
            </a:r>
            <a:r>
              <a:rPr lang="cs-CZ" dirty="0"/>
              <a:t>, 2011. </a:t>
            </a:r>
          </a:p>
          <a:p>
            <a:r>
              <a:rPr lang="cs-CZ" dirty="0" err="1"/>
              <a:t>Ladd</a:t>
            </a:r>
            <a:r>
              <a:rPr lang="cs-CZ" dirty="0"/>
              <a:t>, Brian.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Ghosts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Berlin</a:t>
            </a:r>
            <a:r>
              <a:rPr lang="cs-CZ" dirty="0"/>
              <a:t>: </a:t>
            </a:r>
            <a:r>
              <a:rPr lang="cs-CZ" dirty="0" err="1"/>
              <a:t>Confronting</a:t>
            </a:r>
            <a:r>
              <a:rPr lang="cs-CZ" dirty="0"/>
              <a:t> German </a:t>
            </a:r>
            <a:r>
              <a:rPr lang="cs-CZ" dirty="0" err="1"/>
              <a:t>History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Urban </a:t>
            </a:r>
            <a:r>
              <a:rPr lang="cs-CZ" dirty="0" err="1"/>
              <a:t>Landscape</a:t>
            </a:r>
            <a:r>
              <a:rPr lang="cs-CZ" dirty="0"/>
              <a:t>. Chicago: University </a:t>
            </a:r>
            <a:r>
              <a:rPr lang="cs-CZ" dirty="0" err="1"/>
              <a:t>of</a:t>
            </a:r>
            <a:r>
              <a:rPr lang="cs-CZ" dirty="0"/>
              <a:t> Chicago </a:t>
            </a:r>
            <a:r>
              <a:rPr lang="cs-CZ" dirty="0" err="1"/>
              <a:t>Press</a:t>
            </a:r>
            <a:r>
              <a:rPr lang="cs-CZ" dirty="0"/>
              <a:t>, 1997.</a:t>
            </a:r>
          </a:p>
          <a:p>
            <a:r>
              <a:rPr lang="cs-CZ" dirty="0"/>
              <a:t> </a:t>
            </a:r>
            <a:r>
              <a:rPr lang="cs-CZ" dirty="0" err="1"/>
              <a:t>Siedler</a:t>
            </a:r>
            <a:r>
              <a:rPr lang="cs-CZ" dirty="0"/>
              <a:t>, Wolf </a:t>
            </a:r>
            <a:r>
              <a:rPr lang="cs-CZ" dirty="0" err="1"/>
              <a:t>Jobst</a:t>
            </a:r>
            <a:r>
              <a:rPr lang="cs-CZ" dirty="0"/>
              <a:t>, Elisabeth </a:t>
            </a:r>
            <a:r>
              <a:rPr lang="cs-CZ" dirty="0" err="1"/>
              <a:t>Niggemeyer</a:t>
            </a:r>
            <a:r>
              <a:rPr lang="cs-CZ" dirty="0"/>
              <a:t> a Gina </a:t>
            </a:r>
            <a:r>
              <a:rPr lang="cs-CZ" dirty="0" err="1"/>
              <a:t>Angress</a:t>
            </a:r>
            <a:r>
              <a:rPr lang="cs-CZ" dirty="0"/>
              <a:t>. Die g</a:t>
            </a:r>
          </a:p>
          <a:p>
            <a:r>
              <a:rPr lang="cs-CZ" dirty="0" err="1"/>
              <a:t>emordete</a:t>
            </a:r>
            <a:r>
              <a:rPr lang="cs-CZ" dirty="0"/>
              <a:t> </a:t>
            </a:r>
            <a:r>
              <a:rPr lang="cs-CZ" dirty="0" err="1"/>
              <a:t>Stadt</a:t>
            </a:r>
            <a:r>
              <a:rPr lang="cs-CZ" dirty="0"/>
              <a:t>: </a:t>
            </a:r>
            <a:r>
              <a:rPr lang="cs-CZ" dirty="0" err="1"/>
              <a:t>Abgesang</a:t>
            </a:r>
            <a:r>
              <a:rPr lang="cs-CZ" dirty="0"/>
              <a:t> </a:t>
            </a:r>
            <a:r>
              <a:rPr lang="cs-CZ" dirty="0" err="1"/>
              <a:t>auf</a:t>
            </a:r>
            <a:r>
              <a:rPr lang="cs-CZ" dirty="0"/>
              <a:t> </a:t>
            </a:r>
            <a:r>
              <a:rPr lang="cs-CZ" dirty="0" err="1"/>
              <a:t>Putte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Straße</a:t>
            </a:r>
            <a:r>
              <a:rPr lang="cs-CZ" dirty="0"/>
              <a:t>, </a:t>
            </a:r>
            <a:r>
              <a:rPr lang="cs-CZ" dirty="0" err="1"/>
              <a:t>Platz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Baum</a:t>
            </a:r>
            <a:r>
              <a:rPr lang="cs-CZ" dirty="0"/>
              <a:t>. </a:t>
            </a:r>
            <a:r>
              <a:rPr lang="cs-CZ" dirty="0" err="1"/>
              <a:t>Berlin</a:t>
            </a:r>
            <a:r>
              <a:rPr lang="cs-CZ" dirty="0"/>
              <a:t>: </a:t>
            </a:r>
            <a:r>
              <a:rPr lang="cs-CZ" dirty="0" err="1"/>
              <a:t>Siedler</a:t>
            </a:r>
            <a:r>
              <a:rPr lang="cs-CZ" dirty="0"/>
              <a:t> </a:t>
            </a:r>
            <a:r>
              <a:rPr lang="cs-CZ" dirty="0" err="1"/>
              <a:t>Verlag</a:t>
            </a:r>
            <a:r>
              <a:rPr lang="cs-CZ" dirty="0"/>
              <a:t>, 1964. </a:t>
            </a:r>
            <a:r>
              <a:rPr lang="cs-CZ" dirty="0" err="1"/>
              <a:t>Oswalt</a:t>
            </a:r>
            <a:r>
              <a:rPr lang="cs-CZ" dirty="0"/>
              <a:t>, Philipp. </a:t>
            </a:r>
            <a:r>
              <a:rPr lang="cs-CZ" dirty="0" err="1"/>
              <a:t>Berlin</a:t>
            </a:r>
            <a:r>
              <a:rPr lang="cs-CZ" dirty="0"/>
              <a:t>: </a:t>
            </a:r>
            <a:r>
              <a:rPr lang="cs-CZ" dirty="0" err="1"/>
              <a:t>Stadt</a:t>
            </a:r>
            <a:r>
              <a:rPr lang="cs-CZ" dirty="0"/>
              <a:t> ohne </a:t>
            </a:r>
            <a:r>
              <a:rPr lang="cs-CZ" dirty="0" err="1"/>
              <a:t>Form</a:t>
            </a:r>
            <a:r>
              <a:rPr lang="cs-CZ" dirty="0"/>
              <a:t> – </a:t>
            </a:r>
            <a:r>
              <a:rPr lang="cs-CZ" dirty="0" err="1"/>
              <a:t>Strategien</a:t>
            </a:r>
            <a:r>
              <a:rPr lang="cs-CZ" dirty="0"/>
              <a:t> </a:t>
            </a:r>
            <a:r>
              <a:rPr lang="cs-CZ" dirty="0" err="1"/>
              <a:t>einer</a:t>
            </a:r>
            <a:r>
              <a:rPr lang="cs-CZ" dirty="0"/>
              <a:t> </a:t>
            </a:r>
            <a:r>
              <a:rPr lang="cs-CZ" dirty="0" err="1"/>
              <a:t>anderen</a:t>
            </a:r>
            <a:r>
              <a:rPr lang="cs-CZ" dirty="0"/>
              <a:t> Architektur. </a:t>
            </a:r>
            <a:r>
              <a:rPr lang="cs-CZ" dirty="0" err="1"/>
              <a:t>München</a:t>
            </a:r>
            <a:r>
              <a:rPr lang="cs-CZ" dirty="0"/>
              <a:t>: </a:t>
            </a:r>
            <a:r>
              <a:rPr lang="cs-CZ" dirty="0" err="1"/>
              <a:t>Prestel</a:t>
            </a:r>
            <a:r>
              <a:rPr lang="cs-CZ" dirty="0"/>
              <a:t>, 2000.</a:t>
            </a:r>
          </a:p>
          <a:p>
            <a:r>
              <a:rPr lang="cs-CZ" dirty="0">
                <a:hlinkClick r:id="rId5"/>
              </a:rPr>
              <a:t>https://contemporarylynx.co.uk/a-short-tour-through-east-berlins-building-related-art</a:t>
            </a:r>
            <a:endParaRPr lang="cs-CZ" dirty="0"/>
          </a:p>
          <a:p>
            <a:r>
              <a:rPr lang="cs-CZ" dirty="0">
                <a:hlinkClick r:id="rId6"/>
              </a:rPr>
              <a:t>https://www.youtube.com/watch?v=2l2R2DDptqY</a:t>
            </a:r>
            <a:endParaRPr lang="cs-CZ" dirty="0"/>
          </a:p>
          <a:p>
            <a:r>
              <a:rPr lang="cs-CZ" dirty="0">
                <a:hlinkClick r:id="rId7"/>
              </a:rPr>
              <a:t>https://www.the-berliner.com/berlin/plattenbau-architecture-social-housing-ddr-german-history/</a:t>
            </a:r>
            <a:endParaRPr lang="cs-CZ" dirty="0"/>
          </a:p>
          <a:p>
            <a:r>
              <a:rPr lang="cs-CZ" dirty="0">
                <a:hlinkClick r:id="rId8"/>
              </a:rPr>
              <a:t>https://hansaviertel.berlin/en/interbau-1957/die-stadt-von-morgen/</a:t>
            </a:r>
            <a:endParaRPr lang="cs-CZ" dirty="0"/>
          </a:p>
          <a:p>
            <a:r>
              <a:rPr lang="cs-CZ" dirty="0">
                <a:hlinkClick r:id="rId9"/>
              </a:rPr>
              <a:t>https://www.dfk-paris.org/en/research-project/-city-tomorrow-gdr-media-reporting-architecture-and-urban-development-projects</a:t>
            </a:r>
            <a:endParaRPr lang="cs-CZ" dirty="0"/>
          </a:p>
          <a:p>
            <a:r>
              <a:rPr lang="cs-CZ" dirty="0">
                <a:hlinkClick r:id="rId10"/>
              </a:rPr>
              <a:t>https://www.tagesspiegel.de/gesellschaft/geschichte/das-grosse-buh-der-bauwochen-massive-kritik-junger-architekten-an-der-stadtplanung-3985207.html</a:t>
            </a:r>
            <a:endParaRPr lang="cs-CZ" dirty="0"/>
          </a:p>
          <a:p>
            <a:r>
              <a:rPr lang="cs-CZ" dirty="0">
                <a:hlinkClick r:id="rId11"/>
              </a:rPr>
              <a:t>https://www.welt.de/welt_print/article1845096/Wohngebirge-fuer-die-neue-Gesellschaft.html</a:t>
            </a:r>
            <a:endParaRPr lang="cs-CZ" dirty="0"/>
          </a:p>
          <a:p>
            <a:r>
              <a:rPr lang="cs-CZ" dirty="0">
                <a:hlinkClick r:id="rId12"/>
              </a:rPr>
              <a:t>https://www.berliner-mieterverein.de/magazin/online/mm0318/1968-wie-junge-aufruehrer-die-stadtentwicklung-nachhaltig-beeinflusst-haben-031814.htm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7296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6E85FA-E762-AA57-7F37-47A3DCA05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modernistické plánování v Západním Berlíně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F9C5C4-DC59-99C2-6BCD-A7CA12574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Rolf </a:t>
            </a:r>
            <a:r>
              <a:rPr lang="cs-CZ" dirty="0" err="1"/>
              <a:t>Schwelder</a:t>
            </a:r>
            <a:r>
              <a:rPr lang="cs-CZ" dirty="0"/>
              <a:t> 1955 až 1972 senátor pro výstavbu a bydlení za Západní Berlín </a:t>
            </a:r>
          </a:p>
          <a:p>
            <a:r>
              <a:rPr lang="cs-CZ" dirty="0"/>
              <a:t>Během vlády Ernsta </a:t>
            </a:r>
            <a:r>
              <a:rPr lang="cs-CZ" dirty="0" err="1"/>
              <a:t>Reutera</a:t>
            </a:r>
            <a:r>
              <a:rPr lang="cs-CZ" dirty="0"/>
              <a:t> (SPD, antikomunista)</a:t>
            </a:r>
          </a:p>
          <a:p>
            <a:r>
              <a:rPr lang="cs-CZ" dirty="0"/>
              <a:t>Automobilizace (městská dálnice) , zbourání vlak. Nádraží </a:t>
            </a:r>
            <a:r>
              <a:rPr lang="cs-CZ" dirty="0" err="1"/>
              <a:t>Anhalter</a:t>
            </a:r>
            <a:r>
              <a:rPr lang="cs-CZ" dirty="0"/>
              <a:t> a </a:t>
            </a:r>
            <a:r>
              <a:rPr lang="cs-CZ" dirty="0" err="1"/>
              <a:t>Görlitzer</a:t>
            </a:r>
            <a:r>
              <a:rPr lang="cs-CZ" dirty="0"/>
              <a:t> (doslova vykuchání zničeného města </a:t>
            </a:r>
            <a:r>
              <a:rPr lang="cs-CZ" b="1" dirty="0" err="1"/>
              <a:t>Entkernung</a:t>
            </a:r>
            <a:endParaRPr lang="cs-CZ" b="1" dirty="0"/>
          </a:p>
          <a:p>
            <a:r>
              <a:rPr lang="cs-CZ" dirty="0"/>
              <a:t> prioritizace tepen ekonomického života,  </a:t>
            </a:r>
          </a:p>
          <a:p>
            <a:r>
              <a:rPr lang="cs-CZ" dirty="0"/>
              <a:t>Uniformní řešení po destrukci, „zdravá a upřímná“ architektura</a:t>
            </a:r>
          </a:p>
          <a:p>
            <a:r>
              <a:rPr lang="cs-CZ" dirty="0"/>
              <a:t>1957 </a:t>
            </a:r>
            <a:r>
              <a:rPr lang="cs-CZ" b="1" dirty="0" err="1"/>
              <a:t>Hansaviertel</a:t>
            </a:r>
            <a:r>
              <a:rPr lang="cs-CZ" dirty="0"/>
              <a:t>, 1957 </a:t>
            </a:r>
            <a:r>
              <a:rPr lang="cs-CZ" b="1" dirty="0"/>
              <a:t>INTERBAU</a:t>
            </a:r>
            <a:r>
              <a:rPr lang="cs-CZ" dirty="0"/>
              <a:t>, </a:t>
            </a:r>
            <a:r>
              <a:rPr lang="cs-CZ" dirty="0" err="1"/>
              <a:t>Stadt</a:t>
            </a:r>
            <a:r>
              <a:rPr lang="cs-CZ" dirty="0"/>
              <a:t> von </a:t>
            </a:r>
            <a:r>
              <a:rPr lang="cs-CZ" dirty="0" err="1"/>
              <a:t>morgen</a:t>
            </a:r>
            <a:r>
              <a:rPr lang="cs-CZ" dirty="0"/>
              <a:t> </a:t>
            </a:r>
          </a:p>
        </p:txBody>
      </p:sp>
      <p:pic>
        <p:nvPicPr>
          <p:cNvPr id="1026" name="Picture 2" descr="Berlin-Hansaviertel – Wikipedia">
            <a:extLst>
              <a:ext uri="{FF2B5EF4-FFF2-40B4-BE49-F238E27FC236}">
                <a16:creationId xmlns:a16="http://schemas.microsoft.com/office/drawing/2014/main" id="{0E379C22-98A9-8626-05FB-277A96235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5013038"/>
            <a:ext cx="1981200" cy="184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831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8A9B61-5102-56E1-23A1-242B5DD22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Obzor modernity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7E1CE1-39CF-CA55-2BA7-70AECC5C3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Kritika starého, dle BDR i DDR – neefektivní a dekadentní</a:t>
            </a:r>
          </a:p>
          <a:p>
            <a:r>
              <a:rPr lang="cs-CZ" dirty="0"/>
              <a:t>Modernistický urbanismus neusiloval jen o nové město, ale o novou společnost.  definovanou pohybem, technologií a přerušením historické kontinuity.</a:t>
            </a:r>
          </a:p>
          <a:p>
            <a:r>
              <a:rPr lang="cs-CZ" dirty="0"/>
              <a:t>Beztřídnost a svoboda modernity skrz jiné metody a </a:t>
            </a:r>
            <a:r>
              <a:rPr lang="cs-CZ" dirty="0" err="1"/>
              <a:t>a</a:t>
            </a:r>
            <a:r>
              <a:rPr lang="cs-CZ" dirty="0"/>
              <a:t> cíle</a:t>
            </a:r>
          </a:p>
          <a:p>
            <a:r>
              <a:rPr lang="cs-CZ" dirty="0"/>
              <a:t>Cirkulace lidí i zboží, město jako materiál</a:t>
            </a:r>
          </a:p>
          <a:p>
            <a:r>
              <a:rPr lang="cs-CZ" dirty="0"/>
              <a:t>Modernistický urbanismus neusiloval jen o nové město, ale o novou společnost.  definovanou pohybem, technologií a přerušením historické kontinuity.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958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3000"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0A465-4131-E730-1800-ACA4C10A5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Berlín jako výkladní </a:t>
            </a:r>
            <a:r>
              <a:rPr lang="cs-CZ" b="1" dirty="0" err="1"/>
              <a:t>skřín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2A4686-AF95-1384-7F4E-765A9CF88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>
                <a:hlinkClick r:id="rId3"/>
              </a:rPr>
              <a:t>Frühling</a:t>
            </a:r>
            <a:r>
              <a:rPr lang="cs-CZ" dirty="0">
                <a:hlinkClick r:id="rId3"/>
              </a:rPr>
              <a:t> in </a:t>
            </a:r>
            <a:r>
              <a:rPr lang="cs-CZ" dirty="0" err="1">
                <a:hlinkClick r:id="rId3"/>
              </a:rPr>
              <a:t>Berlin</a:t>
            </a:r>
            <a:r>
              <a:rPr lang="cs-CZ" dirty="0">
                <a:hlinkClick r:id="rId3"/>
              </a:rPr>
              <a:t> (1957)</a:t>
            </a:r>
            <a:r>
              <a:rPr lang="cs-CZ" dirty="0"/>
              <a:t> propagační veselohra</a:t>
            </a:r>
          </a:p>
          <a:p>
            <a:r>
              <a:rPr lang="cs-CZ" dirty="0">
                <a:hlinkClick r:id="rId4"/>
              </a:rPr>
              <a:t>Spot 1960</a:t>
            </a:r>
            <a:endParaRPr lang="cs-CZ" dirty="0"/>
          </a:p>
          <a:p>
            <a:r>
              <a:rPr lang="cs-CZ" b="1" u="sng" dirty="0" err="1"/>
              <a:t>Berliner</a:t>
            </a:r>
            <a:r>
              <a:rPr lang="cs-CZ" b="1" u="sng" dirty="0"/>
              <a:t> </a:t>
            </a:r>
            <a:r>
              <a:rPr lang="cs-CZ" b="1" u="sng" dirty="0" err="1"/>
              <a:t>Bauwochen</a:t>
            </a:r>
            <a:r>
              <a:rPr lang="cs-CZ" b="1" dirty="0"/>
              <a:t>: </a:t>
            </a:r>
            <a:r>
              <a:rPr lang="cs-CZ" dirty="0"/>
              <a:t>kulturní a urbanistické akce konané                                  v Západním Berlíně, zejména v 60. a 70. letech.</a:t>
            </a:r>
          </a:p>
          <a:p>
            <a:r>
              <a:rPr lang="cs-CZ" b="1" u="sng" dirty="0"/>
              <a:t>Akce 507</a:t>
            </a:r>
            <a:r>
              <a:rPr lang="cs-CZ" b="1" dirty="0"/>
              <a:t>: </a:t>
            </a:r>
            <a:r>
              <a:rPr lang="cs-CZ" dirty="0"/>
              <a:t>kritika od mladých architektů v roce 1968</a:t>
            </a:r>
          </a:p>
          <a:p>
            <a:r>
              <a:rPr lang="cs-CZ" dirty="0"/>
              <a:t>a) interní kritika modernizmu, výstava -  komu město slouží</a:t>
            </a:r>
          </a:p>
          <a:p>
            <a:r>
              <a:rPr lang="cs-CZ" dirty="0"/>
              <a:t>b) Kritika </a:t>
            </a:r>
            <a:r>
              <a:rPr lang="cs-CZ" dirty="0" err="1"/>
              <a:t>Märkisches</a:t>
            </a:r>
            <a:r>
              <a:rPr lang="cs-CZ" dirty="0"/>
              <a:t> </a:t>
            </a:r>
            <a:r>
              <a:rPr lang="cs-CZ" dirty="0" err="1"/>
              <a:t>Viertel</a:t>
            </a:r>
            <a:r>
              <a:rPr lang="cs-CZ" dirty="0"/>
              <a:t> (sídliště zač 60. let) </a:t>
            </a:r>
          </a:p>
          <a:p>
            <a:r>
              <a:rPr lang="cs-CZ" dirty="0"/>
              <a:t>c)  město místo pro život, ne technický problém</a:t>
            </a:r>
          </a:p>
          <a:p>
            <a:endParaRPr lang="cs-CZ" dirty="0"/>
          </a:p>
          <a:p>
            <a:r>
              <a:rPr lang="cs-CZ" dirty="0"/>
              <a:t>Akce rekonstrukce památníku Luxemburg-</a:t>
            </a:r>
            <a:r>
              <a:rPr lang="cs-CZ" dirty="0" err="1"/>
              <a:t>Liebknecht</a:t>
            </a:r>
            <a:endParaRPr lang="cs-CZ" dirty="0"/>
          </a:p>
          <a:p>
            <a:endParaRPr lang="cs-CZ" dirty="0"/>
          </a:p>
        </p:txBody>
      </p:sp>
      <p:pic>
        <p:nvPicPr>
          <p:cNvPr id="2050" name="Picture 2" descr="Berlin-Märkisches Viertel – Wikipedia">
            <a:extLst>
              <a:ext uri="{FF2B5EF4-FFF2-40B4-BE49-F238E27FC236}">
                <a16:creationId xmlns:a16="http://schemas.microsoft.com/office/drawing/2014/main" id="{E3ADD49C-AB68-8B50-2ED9-58170DF45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636" y="3879428"/>
            <a:ext cx="2756451" cy="275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968">
            <a:extLst>
              <a:ext uri="{FF2B5EF4-FFF2-40B4-BE49-F238E27FC236}">
                <a16:creationId xmlns:a16="http://schemas.microsoft.com/office/drawing/2014/main" id="{077FD553-74A0-72E9-F513-BD7922D9C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506" y="365125"/>
            <a:ext cx="2235581" cy="337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5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C8C0A6-08B4-39A7-323D-3F27E8E99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Berlín jako „zavražděné město“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864D50-3148-EFAC-B030-A8DFA3C27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Publikace Die </a:t>
            </a:r>
            <a:r>
              <a:rPr lang="cs-CZ" dirty="0" err="1"/>
              <a:t>gemordete</a:t>
            </a:r>
            <a:r>
              <a:rPr lang="cs-CZ" dirty="0"/>
              <a:t> </a:t>
            </a:r>
            <a:r>
              <a:rPr lang="cs-CZ" dirty="0" err="1"/>
              <a:t>Stadt</a:t>
            </a:r>
            <a:r>
              <a:rPr lang="cs-CZ" dirty="0"/>
              <a:t> (1964) (</a:t>
            </a:r>
            <a:r>
              <a:rPr lang="cs-CZ" b="1" dirty="0"/>
              <a:t>Wolf </a:t>
            </a:r>
            <a:r>
              <a:rPr lang="cs-CZ" b="1" dirty="0" err="1"/>
              <a:t>Jobsta</a:t>
            </a:r>
            <a:r>
              <a:rPr lang="cs-CZ" b="1" dirty="0"/>
              <a:t> </a:t>
            </a:r>
            <a:r>
              <a:rPr lang="cs-CZ" b="1" dirty="0" err="1"/>
              <a:t>Siedler</a:t>
            </a:r>
            <a:r>
              <a:rPr lang="cs-CZ" dirty="0"/>
              <a:t>,  </a:t>
            </a:r>
            <a:r>
              <a:rPr lang="cs-CZ" b="1" dirty="0"/>
              <a:t>Adolfa </a:t>
            </a:r>
            <a:r>
              <a:rPr lang="cs-CZ" b="1" dirty="0" err="1"/>
              <a:t>Angresse</a:t>
            </a:r>
            <a:r>
              <a:rPr lang="cs-CZ" b="1" dirty="0"/>
              <a:t>, Elisabeth </a:t>
            </a:r>
            <a:r>
              <a:rPr lang="cs-CZ" b="1" dirty="0" err="1"/>
              <a:t>Niggemeyer</a:t>
            </a:r>
            <a:r>
              <a:rPr lang="cs-CZ" dirty="0"/>
              <a:t>.)</a:t>
            </a:r>
          </a:p>
          <a:p>
            <a:r>
              <a:rPr lang="cs-CZ" dirty="0"/>
              <a:t>modernistická rekonstrukce je vnímána jako „druhé zničení města“ </a:t>
            </a:r>
          </a:p>
          <a:p>
            <a:r>
              <a:rPr lang="cs-CZ" dirty="0"/>
              <a:t>Limity funkcionalistické architektury</a:t>
            </a:r>
          </a:p>
          <a:p>
            <a:r>
              <a:rPr lang="cs-CZ" dirty="0"/>
              <a:t>Lidi, fasády a město</a:t>
            </a:r>
          </a:p>
          <a:p>
            <a:r>
              <a:rPr lang="cs-CZ" dirty="0"/>
              <a:t>„ostrovy tradice x milníky paměti</a:t>
            </a:r>
          </a:p>
          <a:p>
            <a:r>
              <a:rPr lang="cs-CZ" dirty="0" err="1"/>
              <a:t>muzealizace</a:t>
            </a:r>
            <a:r>
              <a:rPr lang="cs-CZ" dirty="0"/>
              <a:t> od pozdních 60 let</a:t>
            </a:r>
            <a:r>
              <a:rPr lang="en-US" dirty="0"/>
              <a:t> </a:t>
            </a:r>
            <a:endParaRPr lang="cs-CZ" dirty="0"/>
          </a:p>
          <a:p>
            <a:r>
              <a:rPr lang="cs-CZ" b="1" dirty="0"/>
              <a:t>paměť vzniká ve chvíli, kdy věci mizí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9612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AED652-1853-32CE-44EE-C1FD8431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04" y="310992"/>
            <a:ext cx="10515600" cy="1325563"/>
          </a:xfrm>
        </p:spPr>
        <p:txBody>
          <a:bodyPr>
            <a:normAutofit/>
          </a:bodyPr>
          <a:lstStyle/>
          <a:p>
            <a:r>
              <a:rPr lang="cs-CZ" sz="3200" b="1" dirty="0"/>
              <a:t>Pamětní kostel císaře Viléma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BA71B7-5DC5-2E8C-8F0C-5407DAC18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1825627"/>
            <a:ext cx="11022496" cy="4351336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Kultur</a:t>
            </a:r>
            <a:r>
              <a:rPr lang="cs-CZ" dirty="0"/>
              <a:t> x </a:t>
            </a:r>
            <a:r>
              <a:rPr lang="cs-CZ" b="1" dirty="0">
                <a:effectLst/>
              </a:rPr>
              <a:t>Technologie</a:t>
            </a:r>
            <a:r>
              <a:rPr lang="cs-CZ" dirty="0"/>
              <a:t> </a:t>
            </a:r>
          </a:p>
          <a:p>
            <a:r>
              <a:rPr lang="cs-CZ" dirty="0"/>
              <a:t>Paměť a budoucnost</a:t>
            </a:r>
          </a:p>
          <a:p>
            <a:r>
              <a:rPr lang="cs-CZ" b="1" dirty="0"/>
              <a:t>Politika </a:t>
            </a:r>
            <a:r>
              <a:rPr lang="en-US" b="1" dirty="0" err="1"/>
              <a:t>Stadtbildpflege</a:t>
            </a:r>
            <a:endParaRPr lang="cs-CZ" b="1" dirty="0"/>
          </a:p>
          <a:p>
            <a:r>
              <a:rPr lang="cs-CZ" b="1" dirty="0"/>
              <a:t>a) moderní metropole</a:t>
            </a:r>
          </a:p>
          <a:p>
            <a:r>
              <a:rPr lang="cs-CZ" b="1" dirty="0"/>
              <a:t>b) historická identita</a:t>
            </a:r>
          </a:p>
          <a:p>
            <a:r>
              <a:rPr lang="cs-CZ" dirty="0"/>
              <a:t>Urbanistické panorama města</a:t>
            </a:r>
          </a:p>
          <a:p>
            <a:r>
              <a:rPr lang="cs-CZ" dirty="0"/>
              <a:t>DNES: </a:t>
            </a:r>
          </a:p>
          <a:p>
            <a:r>
              <a:rPr lang="cs-CZ" b="1" dirty="0" err="1"/>
              <a:t>Kurfürstendamm</a:t>
            </a:r>
            <a:endParaRPr lang="cs-CZ" b="1" dirty="0"/>
          </a:p>
          <a:p>
            <a:r>
              <a:rPr lang="cs-CZ" b="1" dirty="0" err="1"/>
              <a:t>Planwerk</a:t>
            </a:r>
            <a:r>
              <a:rPr lang="cs-CZ" b="1" dirty="0"/>
              <a:t> </a:t>
            </a:r>
            <a:r>
              <a:rPr lang="cs-CZ" b="1" dirty="0" err="1"/>
              <a:t>Innenstadt</a:t>
            </a:r>
            <a:endParaRPr lang="cs-CZ" dirty="0"/>
          </a:p>
          <a:p>
            <a:endParaRPr lang="cs-CZ" b="1" dirty="0"/>
          </a:p>
        </p:txBody>
      </p:sp>
      <p:pic>
        <p:nvPicPr>
          <p:cNvPr id="5122" name="Picture 2" descr="Kaiser Wilhelm Memorial Church 1900 and Today, Berlin Germany :  r/ArchitecturalRevival">
            <a:extLst>
              <a:ext uri="{FF2B5EF4-FFF2-40B4-BE49-F238E27FC236}">
                <a16:creationId xmlns:a16="http://schemas.microsoft.com/office/drawing/2014/main" id="{6996FBE9-B929-D8BB-0EB8-F9EC44C14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853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F9B78-E8EA-96E6-8521-5BA9A107C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DDR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9F5E5D5-880E-0CB1-4F63-81EDD17BD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79512"/>
            <a:ext cx="5157787" cy="823913"/>
          </a:xfrm>
        </p:spPr>
        <p:txBody>
          <a:bodyPr/>
          <a:lstStyle/>
          <a:p>
            <a:pPr algn="ctr"/>
            <a:r>
              <a:rPr lang="cs-CZ" dirty="0" err="1"/>
              <a:t>Stalinalle</a:t>
            </a:r>
            <a:r>
              <a:rPr lang="cs-CZ" dirty="0"/>
              <a:t>  - Karl-max-Alle (1961)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8F426D8-6EEC-7CC6-9920-B9EC704B29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03425"/>
            <a:ext cx="5157787" cy="4186238"/>
          </a:xfrm>
        </p:spPr>
        <p:txBody>
          <a:bodyPr>
            <a:normAutofit/>
          </a:bodyPr>
          <a:lstStyle/>
          <a:p>
            <a:r>
              <a:rPr lang="cs-CZ" sz="1800" dirty="0"/>
              <a:t>Široké prospekty, pozdní </a:t>
            </a:r>
            <a:r>
              <a:rPr lang="cs-CZ" sz="1800" dirty="0" err="1"/>
              <a:t>destalin</a:t>
            </a:r>
            <a:r>
              <a:rPr lang="cs-CZ" sz="1800" dirty="0"/>
              <a:t>.</a:t>
            </a:r>
          </a:p>
          <a:p>
            <a:r>
              <a:rPr lang="cs-CZ" sz="1800" b="1" dirty="0" err="1"/>
              <a:t>Zuckerbäckerstil</a:t>
            </a:r>
            <a:r>
              <a:rPr lang="cs-CZ" sz="1800" b="1" dirty="0"/>
              <a:t> </a:t>
            </a:r>
            <a:r>
              <a:rPr lang="cs-CZ" sz="1800" dirty="0"/>
              <a:t>(soc. empír)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D12D65A-0A69-1018-5D71-9E5F7730D0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57867"/>
            <a:ext cx="5183188" cy="445558"/>
          </a:xfrm>
        </p:spPr>
        <p:txBody>
          <a:bodyPr/>
          <a:lstStyle/>
          <a:p>
            <a:pPr algn="ctr"/>
            <a:r>
              <a:rPr lang="cs-CZ" dirty="0" err="1"/>
              <a:t>Plattenbau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6A050B-1711-D7B1-C813-1A3DFC185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03425"/>
            <a:ext cx="5183188" cy="4186238"/>
          </a:xfrm>
        </p:spPr>
        <p:txBody>
          <a:bodyPr>
            <a:normAutofit/>
          </a:bodyPr>
          <a:lstStyle/>
          <a:p>
            <a:r>
              <a:rPr lang="cs-CZ" sz="1800" dirty="0" err="1"/>
              <a:t>Splanemannstraße</a:t>
            </a:r>
            <a:r>
              <a:rPr lang="cs-CZ" sz="1800" dirty="0"/>
              <a:t>, </a:t>
            </a:r>
            <a:r>
              <a:rPr lang="cs-CZ" sz="1800" dirty="0" err="1"/>
              <a:t>Marzahn</a:t>
            </a:r>
            <a:r>
              <a:rPr lang="cs-CZ" sz="1800" dirty="0"/>
              <a:t>, </a:t>
            </a:r>
            <a:r>
              <a:rPr lang="cs-CZ" sz="1800" dirty="0" err="1"/>
              <a:t>Hellersdorf</a:t>
            </a:r>
            <a:endParaRPr lang="cs-CZ" sz="1800" dirty="0"/>
          </a:p>
          <a:p>
            <a:r>
              <a:rPr lang="cs-CZ" sz="1800" dirty="0"/>
              <a:t>Od 70. hegemonie prefabrikátů</a:t>
            </a:r>
          </a:p>
          <a:p>
            <a:r>
              <a:rPr lang="cs-CZ" sz="1800" b="1" dirty="0"/>
              <a:t>WBS 70</a:t>
            </a:r>
          </a:p>
          <a:p>
            <a:r>
              <a:rPr lang="cs-CZ" sz="1800" b="1" dirty="0" err="1"/>
              <a:t>Leninplatz</a:t>
            </a:r>
            <a:endParaRPr lang="cs-CZ" sz="1800" b="1" dirty="0"/>
          </a:p>
        </p:txBody>
      </p:sp>
      <p:pic>
        <p:nvPicPr>
          <p:cNvPr id="3074" name="Picture 2" descr="Aldo Rossi in East Berlin: The Stalinallee – No Place Without Spirit">
            <a:extLst>
              <a:ext uri="{FF2B5EF4-FFF2-40B4-BE49-F238E27FC236}">
                <a16:creationId xmlns:a16="http://schemas.microsoft.com/office/drawing/2014/main" id="{9E32D3C9-9E18-FB41-087B-D9630076E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2" y="3429000"/>
            <a:ext cx="4696090" cy="331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latz der Vereinten Nationen (Berlin) – Wikipedia">
            <a:extLst>
              <a:ext uri="{FF2B5EF4-FFF2-40B4-BE49-F238E27FC236}">
                <a16:creationId xmlns:a16="http://schemas.microsoft.com/office/drawing/2014/main" id="{07766BB2-A292-2968-A210-224E7E668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627" y="3429001"/>
            <a:ext cx="4275130" cy="331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3E50B13-C775-E99A-B005-4B2DDDCFC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9630" y="275213"/>
            <a:ext cx="1871923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37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092CC4-F49D-DC02-BD3A-52B90C266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 err="1"/>
              <a:t>Moskau</a:t>
            </a:r>
            <a:r>
              <a:rPr lang="cs-CZ" sz="2000" b="1" dirty="0"/>
              <a:t> </a:t>
            </a:r>
            <a:r>
              <a:rPr lang="cs-CZ" sz="2000" b="1" dirty="0" err="1"/>
              <a:t>Cafe</a:t>
            </a:r>
            <a:r>
              <a:rPr lang="cs-CZ" sz="2000" b="1" dirty="0"/>
              <a:t>  </a:t>
            </a:r>
            <a:br>
              <a:rPr lang="cs-CZ" sz="2000" b="1" dirty="0"/>
            </a:br>
            <a:r>
              <a:rPr lang="de-DE" sz="2000" b="1" dirty="0"/>
              <a:t>Aus dem Leben der Völker der Sowjetunion</a:t>
            </a:r>
            <a:r>
              <a:rPr lang="cs-CZ" sz="2000" b="1" dirty="0"/>
              <a:t> (1961-1964)</a:t>
            </a:r>
          </a:p>
        </p:txBody>
      </p:sp>
      <p:pic>
        <p:nvPicPr>
          <p:cNvPr id="4098" name="Picture 2" descr="Aus dem Leben der Völker der Sowjetunion4">
            <a:extLst>
              <a:ext uri="{FF2B5EF4-FFF2-40B4-BE49-F238E27FC236}">
                <a16:creationId xmlns:a16="http://schemas.microsoft.com/office/drawing/2014/main" id="{0B4543A6-D0AF-F847-02D6-BF9B09617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57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oskau Cafe-Berlin">
            <a:extLst>
              <a:ext uri="{FF2B5EF4-FFF2-40B4-BE49-F238E27FC236}">
                <a16:creationId xmlns:a16="http://schemas.microsoft.com/office/drawing/2014/main" id="{3E8E4E73-E858-50B3-9D3E-4BB7584AF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9292"/>
            <a:ext cx="7091570" cy="472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751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220B4F-DDA3-3221-15F0-E3F240DA9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BRD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B21935A-A37C-F95A-48DC-13161CE0F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00481"/>
            <a:ext cx="5157787" cy="1031962"/>
          </a:xfrm>
        </p:spPr>
        <p:txBody>
          <a:bodyPr/>
          <a:lstStyle/>
          <a:p>
            <a:r>
              <a:rPr lang="cs-CZ" dirty="0" err="1"/>
              <a:t>Märkisches</a:t>
            </a:r>
            <a:r>
              <a:rPr lang="cs-CZ" dirty="0"/>
              <a:t> </a:t>
            </a:r>
            <a:r>
              <a:rPr lang="cs-CZ" dirty="0" err="1"/>
              <a:t>Viertel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5242CC9-76D5-ABD0-5EA8-593F03FF25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60. a 70. léta</a:t>
            </a:r>
          </a:p>
          <a:p>
            <a:r>
              <a:rPr lang="cs-CZ" sz="1800" dirty="0"/>
              <a:t>propojení aktérů (politika × byznys × architekti) </a:t>
            </a:r>
          </a:p>
          <a:p>
            <a:r>
              <a:rPr lang="cs-CZ" sz="1800" dirty="0"/>
              <a:t>„teoretická chudoba“ architektury</a:t>
            </a:r>
          </a:p>
          <a:p>
            <a:r>
              <a:rPr lang="cs-CZ" sz="1800" dirty="0"/>
              <a:t>Přesun obyvatel z centra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AE95A31-C439-403B-FBAA-97D6AAC2DE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73113"/>
            <a:ext cx="5183188" cy="859330"/>
          </a:xfrm>
        </p:spPr>
        <p:txBody>
          <a:bodyPr/>
          <a:lstStyle/>
          <a:p>
            <a:r>
              <a:rPr lang="cs-CZ" dirty="0" err="1"/>
              <a:t>Corbusierhaus</a:t>
            </a:r>
            <a:r>
              <a:rPr lang="cs-CZ" dirty="0"/>
              <a:t> (1957–58)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62DF80A-0084-AC9B-89B0-0BA97E875E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 sz="1800" dirty="0"/>
              <a:t>Symbol západní, radikální modernity</a:t>
            </a:r>
          </a:p>
          <a:p>
            <a:r>
              <a:rPr lang="cs-CZ" sz="1800" dirty="0"/>
              <a:t>inspirace konceptem vertikálního města</a:t>
            </a:r>
          </a:p>
          <a:p>
            <a:r>
              <a:rPr lang="cs-CZ" sz="1800" dirty="0"/>
              <a:t>Odlišné významem ne nutně formou od východu</a:t>
            </a: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7A9B67A-90DA-F787-CE79-A1B17F34F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59927" cy="1863321"/>
          </a:xfrm>
          <a:prstGeom prst="rect">
            <a:avLst/>
          </a:prstGeom>
        </p:spPr>
      </p:pic>
      <p:pic>
        <p:nvPicPr>
          <p:cNvPr id="6146" name="Picture 2" descr="Märkisches Viertel Residential Buildings — Werner Düttmann. Building. Berlin .">
            <a:extLst>
              <a:ext uri="{FF2B5EF4-FFF2-40B4-BE49-F238E27FC236}">
                <a16:creationId xmlns:a16="http://schemas.microsoft.com/office/drawing/2014/main" id="{131982DC-D515-505A-10A7-525DB5988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7037"/>
            <a:ext cx="3306764" cy="27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e Corbusier, Unité d'Habitation, Berlin, Allemagne, 1955-1958">
            <a:extLst>
              <a:ext uri="{FF2B5EF4-FFF2-40B4-BE49-F238E27FC236}">
                <a16:creationId xmlns:a16="http://schemas.microsoft.com/office/drawing/2014/main" id="{6B84B168-6B09-2BE0-75AD-D89AD0150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715" y="4097036"/>
            <a:ext cx="3681285" cy="276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9330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733</Words>
  <Application>Microsoft Office PowerPoint</Application>
  <PresentationFormat>Širokoúhlá obrazovka</PresentationFormat>
  <Paragraphs>87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Architektura v rozděleném Berlíně</vt:lpstr>
      <vt:lpstr>modernistické plánování v Západním Berlíně</vt:lpstr>
      <vt:lpstr>Obzor modernity</vt:lpstr>
      <vt:lpstr>Berlín jako výkladní skřín</vt:lpstr>
      <vt:lpstr>Berlín jako „zavražděné město“ </vt:lpstr>
      <vt:lpstr>Pamětní kostel císaře Viléma</vt:lpstr>
      <vt:lpstr>DDR</vt:lpstr>
      <vt:lpstr>Moskau Cafe   Aus dem Leben der Völker der Sowjetunion (1961-1964)</vt:lpstr>
      <vt:lpstr>BRD</vt:lpstr>
      <vt:lpstr>Teze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Dvorský</dc:creator>
  <cp:lastModifiedBy>Daniel Dvorský</cp:lastModifiedBy>
  <cp:revision>1</cp:revision>
  <dcterms:created xsi:type="dcterms:W3CDTF">2026-04-01T13:00:36Z</dcterms:created>
  <dcterms:modified xsi:type="dcterms:W3CDTF">2026-04-01T14:49:26Z</dcterms:modified>
</cp:coreProperties>
</file>