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9" r:id="rId4"/>
    <p:sldId id="263" r:id="rId5"/>
    <p:sldId id="260" r:id="rId6"/>
    <p:sldId id="264" r:id="rId7"/>
    <p:sldId id="265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30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44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251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97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40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75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30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1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81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302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996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FF26F-8CA7-40B6-A27D-CB3DB914A9AC}" type="datetimeFigureOut">
              <a:rPr lang="cs-CZ" smtClean="0"/>
              <a:t>19.03.2020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CB3AF-00D0-4CEA-827B-5C7B16E186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10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The_Guide_for_the_Perplexed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webp"/><Relationship Id="rId4" Type="http://schemas.openxmlformats.org/officeDocument/2006/relationships/hyperlink" Target="https://en.wikipedia.org/wiki/Mishneh_Tora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35" y="262890"/>
            <a:ext cx="4102549" cy="651198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3577" y="606830"/>
            <a:ext cx="664186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/>
              <a:t>Moses</a:t>
            </a:r>
            <a:r>
              <a:rPr lang="cs-CZ" sz="3200" dirty="0" smtClean="0"/>
              <a:t> </a:t>
            </a:r>
            <a:r>
              <a:rPr lang="cs-CZ" sz="3200" dirty="0" err="1" smtClean="0"/>
              <a:t>Maimonides</a:t>
            </a:r>
            <a:r>
              <a:rPr lang="cs-CZ" sz="3200" dirty="0" smtClean="0"/>
              <a:t>,</a:t>
            </a:r>
          </a:p>
          <a:p>
            <a:pPr algn="ctr"/>
            <a:r>
              <a:rPr lang="cs-CZ" sz="2800" dirty="0"/>
              <a:t>1138 – 1204</a:t>
            </a:r>
          </a:p>
          <a:p>
            <a:pPr algn="ctr"/>
            <a:endParaRPr lang="cs-CZ" sz="3200" dirty="0" smtClean="0"/>
          </a:p>
          <a:p>
            <a:r>
              <a:rPr lang="cs-CZ" sz="3200" dirty="0" err="1" smtClean="0"/>
              <a:t>Rambam</a:t>
            </a:r>
            <a:r>
              <a:rPr lang="cs-CZ" sz="3200" dirty="0" smtClean="0"/>
              <a:t> = </a:t>
            </a:r>
            <a:r>
              <a:rPr lang="cs-CZ" sz="3200" dirty="0" err="1">
                <a:solidFill>
                  <a:srgbClr val="FF0000"/>
                </a:solidFill>
              </a:rPr>
              <a:t>R</a:t>
            </a:r>
            <a:r>
              <a:rPr lang="cs-CZ" sz="3200" dirty="0" err="1" smtClean="0"/>
              <a:t>abbi</a:t>
            </a:r>
            <a:r>
              <a:rPr lang="cs-CZ" sz="3200" dirty="0" smtClean="0"/>
              <a:t> </a:t>
            </a:r>
            <a:r>
              <a:rPr lang="cs-CZ" sz="3200" dirty="0" err="1" smtClean="0">
                <a:solidFill>
                  <a:srgbClr val="FF0000"/>
                </a:solidFill>
              </a:rPr>
              <a:t>M</a:t>
            </a:r>
            <a:r>
              <a:rPr lang="cs-CZ" sz="3200" dirty="0" err="1" smtClean="0"/>
              <a:t>oshe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b</a:t>
            </a:r>
            <a:r>
              <a:rPr lang="cs-CZ" sz="3200" dirty="0" smtClean="0"/>
              <a:t>en </a:t>
            </a:r>
            <a:r>
              <a:rPr lang="cs-CZ" sz="3200" dirty="0" err="1" smtClean="0">
                <a:solidFill>
                  <a:srgbClr val="FF0000"/>
                </a:solidFill>
              </a:rPr>
              <a:t>M</a:t>
            </a:r>
            <a:r>
              <a:rPr lang="cs-CZ" sz="3200" dirty="0" err="1" smtClean="0"/>
              <a:t>aymon</a:t>
            </a:r>
            <a:endParaRPr lang="cs-CZ" sz="3200" dirty="0" smtClean="0"/>
          </a:p>
          <a:p>
            <a:endParaRPr lang="cs-CZ" sz="3200" dirty="0"/>
          </a:p>
          <a:p>
            <a:r>
              <a:rPr lang="cs-CZ" sz="3200" dirty="0" err="1" smtClean="0"/>
              <a:t>Rabbi</a:t>
            </a:r>
            <a:r>
              <a:rPr lang="cs-CZ" sz="3200" dirty="0" smtClean="0"/>
              <a:t>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Mishne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Torah</a:t>
            </a:r>
            <a:r>
              <a:rPr lang="cs-CZ" sz="2400" dirty="0" smtClean="0"/>
              <a:t>, </a:t>
            </a:r>
            <a:r>
              <a:rPr lang="cs-CZ" sz="2400" dirty="0" err="1" smtClean="0"/>
              <a:t>legislative</a:t>
            </a:r>
            <a:r>
              <a:rPr lang="cs-CZ" sz="2400" dirty="0" smtClean="0"/>
              <a:t> </a:t>
            </a:r>
            <a:r>
              <a:rPr lang="cs-CZ" sz="2400" dirty="0" err="1" smtClean="0"/>
              <a:t>commentaries</a:t>
            </a:r>
            <a:r>
              <a:rPr lang="cs-CZ" sz="2400" dirty="0" smtClean="0"/>
              <a:t>)</a:t>
            </a:r>
          </a:p>
          <a:p>
            <a:endParaRPr lang="cs-CZ" sz="2400" dirty="0" smtClean="0"/>
          </a:p>
          <a:p>
            <a:r>
              <a:rPr lang="cs-CZ" sz="3200" dirty="0" err="1" smtClean="0"/>
              <a:t>Philosopher</a:t>
            </a:r>
            <a:r>
              <a:rPr lang="cs-CZ" sz="3200" dirty="0" smtClean="0"/>
              <a:t> </a:t>
            </a:r>
            <a:r>
              <a:rPr lang="cs-CZ" sz="2400" dirty="0" smtClean="0"/>
              <a:t>(</a:t>
            </a:r>
            <a:r>
              <a:rPr lang="cs-CZ" sz="2400" i="1" dirty="0" err="1" smtClean="0"/>
              <a:t>Guide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for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the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perplexed</a:t>
            </a:r>
            <a:r>
              <a:rPr lang="cs-CZ" sz="2400" dirty="0" smtClean="0"/>
              <a:t>, </a:t>
            </a:r>
            <a:r>
              <a:rPr lang="cs-CZ" sz="2400" i="1" dirty="0" err="1" smtClean="0"/>
              <a:t>Eight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chapters</a:t>
            </a:r>
            <a:r>
              <a:rPr lang="cs-CZ" sz="2400" dirty="0" smtClean="0"/>
              <a:t>)</a:t>
            </a:r>
          </a:p>
          <a:p>
            <a:endParaRPr lang="cs-CZ" sz="2400" dirty="0" smtClean="0"/>
          </a:p>
          <a:p>
            <a:r>
              <a:rPr lang="cs-CZ" sz="3200" dirty="0" err="1" smtClean="0"/>
              <a:t>Physician</a:t>
            </a:r>
            <a:r>
              <a:rPr lang="cs-CZ" sz="3200" dirty="0" smtClean="0"/>
              <a:t> </a:t>
            </a:r>
            <a:r>
              <a:rPr lang="cs-CZ" sz="2400" dirty="0" smtClean="0"/>
              <a:t>(</a:t>
            </a:r>
            <a:r>
              <a:rPr lang="cs-CZ" sz="2400" dirty="0" err="1" smtClean="0"/>
              <a:t>medical</a:t>
            </a:r>
            <a:r>
              <a:rPr lang="cs-CZ" sz="2400" dirty="0" smtClean="0"/>
              <a:t> </a:t>
            </a:r>
            <a:r>
              <a:rPr lang="cs-CZ" sz="2400" dirty="0" err="1" smtClean="0"/>
              <a:t>treatises</a:t>
            </a:r>
            <a:r>
              <a:rPr lang="cs-CZ" sz="2400" dirty="0" smtClean="0"/>
              <a:t>)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47" y="1039091"/>
            <a:ext cx="9099665" cy="4824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1" y="174568"/>
            <a:ext cx="29260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/>
              <a:t>born</a:t>
            </a:r>
            <a:r>
              <a:rPr lang="cs-CZ" dirty="0" smtClean="0"/>
              <a:t> in </a:t>
            </a:r>
            <a:r>
              <a:rPr lang="cs-CZ" dirty="0" err="1" smtClean="0"/>
              <a:t>Cordoba</a:t>
            </a:r>
            <a:r>
              <a:rPr lang="cs-CZ" dirty="0" smtClean="0"/>
              <a:t>, 1138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1148 </a:t>
            </a:r>
            <a:r>
              <a:rPr lang="cs-CZ" dirty="0" err="1" smtClean="0"/>
              <a:t>Almohads</a:t>
            </a:r>
            <a:r>
              <a:rPr lang="cs-CZ" dirty="0" smtClean="0"/>
              <a:t> </a:t>
            </a:r>
            <a:r>
              <a:rPr lang="cs-CZ" dirty="0" err="1" smtClean="0"/>
              <a:t>conquered</a:t>
            </a:r>
            <a:r>
              <a:rPr lang="cs-CZ" dirty="0" smtClean="0"/>
              <a:t> Córdoba</a:t>
            </a:r>
            <a:endParaRPr lang="cs-CZ" dirty="0"/>
          </a:p>
          <a:p>
            <a:endParaRPr lang="cs-CZ" sz="800" dirty="0"/>
          </a:p>
          <a:p>
            <a:r>
              <a:rPr lang="cs-CZ" dirty="0" smtClean="0"/>
              <a:t>- </a:t>
            </a:r>
            <a:r>
              <a:rPr lang="cs-CZ" dirty="0" err="1" smtClean="0"/>
              <a:t>settled</a:t>
            </a:r>
            <a:r>
              <a:rPr lang="cs-CZ" dirty="0" smtClean="0"/>
              <a:t> in Fez, </a:t>
            </a:r>
            <a:r>
              <a:rPr lang="cs-CZ" dirty="0" err="1" smtClean="0"/>
              <a:t>Morocco</a:t>
            </a:r>
            <a:r>
              <a:rPr lang="cs-CZ" dirty="0" smtClean="0"/>
              <a:t>; </a:t>
            </a:r>
            <a:r>
              <a:rPr lang="cs-CZ" dirty="0" err="1" smtClean="0"/>
              <a:t>studied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i="1" dirty="0" err="1" smtClean="0"/>
              <a:t>halakha</a:t>
            </a:r>
            <a:r>
              <a:rPr lang="cs-CZ" dirty="0" smtClean="0"/>
              <a:t> and </a:t>
            </a:r>
            <a:r>
              <a:rPr lang="cs-CZ" dirty="0" err="1" smtClean="0"/>
              <a:t>medicine</a:t>
            </a:r>
            <a:r>
              <a:rPr lang="cs-CZ" dirty="0" smtClean="0"/>
              <a:t> </a:t>
            </a:r>
          </a:p>
          <a:p>
            <a:r>
              <a:rPr lang="cs-CZ" i="1" dirty="0" err="1" smtClean="0"/>
              <a:t>Treatise</a:t>
            </a:r>
            <a:r>
              <a:rPr lang="cs-CZ" i="1" dirty="0" smtClean="0"/>
              <a:t> on </a:t>
            </a:r>
            <a:r>
              <a:rPr lang="cs-CZ" i="1" dirty="0" err="1" smtClean="0"/>
              <a:t>calendar</a:t>
            </a:r>
            <a:endParaRPr lang="cs-CZ" i="1" dirty="0" smtClean="0"/>
          </a:p>
          <a:p>
            <a:r>
              <a:rPr lang="cs-CZ" i="1" dirty="0" err="1" smtClean="0"/>
              <a:t>Treatise</a:t>
            </a:r>
            <a:r>
              <a:rPr lang="cs-CZ" i="1" dirty="0" smtClean="0"/>
              <a:t> on </a:t>
            </a:r>
            <a:r>
              <a:rPr lang="cs-CZ" i="1" dirty="0" err="1" smtClean="0"/>
              <a:t>the</a:t>
            </a:r>
            <a:r>
              <a:rPr lang="cs-CZ" i="1" dirty="0" smtClean="0"/>
              <a:t> art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/>
              <a:t>l</a:t>
            </a:r>
            <a:r>
              <a:rPr lang="cs-CZ" i="1" dirty="0" err="1" smtClean="0"/>
              <a:t>ogic</a:t>
            </a:r>
            <a:endParaRPr lang="cs-CZ" i="1" dirty="0"/>
          </a:p>
          <a:p>
            <a:r>
              <a:rPr lang="cs-CZ" dirty="0" err="1" smtClean="0"/>
              <a:t>Commentaries</a:t>
            </a:r>
            <a:r>
              <a:rPr lang="cs-CZ" dirty="0" smtClean="0"/>
              <a:t> on Talmud</a:t>
            </a:r>
          </a:p>
          <a:p>
            <a:endParaRPr lang="cs-CZ" sz="800" dirty="0" smtClean="0"/>
          </a:p>
          <a:p>
            <a:r>
              <a:rPr lang="cs-CZ" dirty="0" smtClean="0"/>
              <a:t>- </a:t>
            </a:r>
            <a:r>
              <a:rPr lang="cs-CZ" dirty="0" err="1"/>
              <a:t>s</a:t>
            </a:r>
            <a:r>
              <a:rPr lang="cs-CZ" dirty="0" err="1" smtClean="0"/>
              <a:t>tayed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5 </a:t>
            </a:r>
            <a:r>
              <a:rPr lang="cs-CZ" dirty="0" err="1" smtClean="0"/>
              <a:t>months</a:t>
            </a:r>
            <a:r>
              <a:rPr lang="cs-CZ" dirty="0" smtClean="0"/>
              <a:t> in </a:t>
            </a:r>
            <a:r>
              <a:rPr lang="cs-CZ" dirty="0" err="1" smtClean="0"/>
              <a:t>Acre</a:t>
            </a:r>
            <a:r>
              <a:rPr lang="cs-CZ" dirty="0" smtClean="0"/>
              <a:t> (</a:t>
            </a:r>
            <a:r>
              <a:rPr lang="cs-CZ" dirty="0" err="1" smtClean="0"/>
              <a:t>Akko</a:t>
            </a:r>
            <a:r>
              <a:rPr lang="cs-CZ" dirty="0" smtClean="0"/>
              <a:t>), </a:t>
            </a:r>
            <a:r>
              <a:rPr lang="cs-CZ" dirty="0" err="1" smtClean="0"/>
              <a:t>Israel</a:t>
            </a:r>
            <a:r>
              <a:rPr lang="cs-CZ" dirty="0" smtClean="0"/>
              <a:t>; </a:t>
            </a:r>
            <a:r>
              <a:rPr lang="cs-CZ" dirty="0" err="1" smtClean="0"/>
              <a:t>pilgrimage</a:t>
            </a:r>
            <a:r>
              <a:rPr lang="cs-CZ" dirty="0" smtClean="0"/>
              <a:t> to Jerusalem</a:t>
            </a:r>
          </a:p>
          <a:p>
            <a:endParaRPr lang="cs-CZ" sz="800" dirty="0"/>
          </a:p>
          <a:p>
            <a:r>
              <a:rPr lang="cs-CZ" dirty="0" smtClean="0"/>
              <a:t>- </a:t>
            </a:r>
            <a:r>
              <a:rPr lang="cs-CZ" dirty="0" err="1"/>
              <a:t>s</a:t>
            </a:r>
            <a:r>
              <a:rPr lang="cs-CZ" dirty="0" err="1" smtClean="0"/>
              <a:t>ettled</a:t>
            </a:r>
            <a:r>
              <a:rPr lang="cs-CZ" dirty="0" smtClean="0"/>
              <a:t> in </a:t>
            </a:r>
            <a:r>
              <a:rPr lang="cs-CZ" dirty="0" err="1" smtClean="0"/>
              <a:t>Fustat</a:t>
            </a:r>
            <a:r>
              <a:rPr lang="cs-CZ" dirty="0" smtClean="0"/>
              <a:t>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> </a:t>
            </a:r>
            <a:r>
              <a:rPr lang="cs-CZ" dirty="0" err="1" smtClean="0"/>
              <a:t>Cairo</a:t>
            </a:r>
            <a:r>
              <a:rPr lang="cs-CZ" dirty="0" smtClean="0"/>
              <a:t>), Egypt, 1166</a:t>
            </a:r>
          </a:p>
          <a:p>
            <a:endParaRPr lang="cs-CZ" sz="800" dirty="0"/>
          </a:p>
          <a:p>
            <a:r>
              <a:rPr lang="cs-CZ" dirty="0" smtClean="0"/>
              <a:t>- </a:t>
            </a:r>
            <a:r>
              <a:rPr lang="cs-CZ" dirty="0" err="1" smtClean="0"/>
              <a:t>appointed</a:t>
            </a:r>
            <a:r>
              <a:rPr lang="cs-CZ" dirty="0" smtClean="0"/>
              <a:t> </a:t>
            </a:r>
            <a:r>
              <a:rPr lang="cs-CZ" dirty="0"/>
              <a:t>as a </a:t>
            </a:r>
            <a:r>
              <a:rPr lang="cs-CZ" dirty="0" err="1"/>
              <a:t>physician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al-</a:t>
            </a:r>
            <a:r>
              <a:rPr lang="cs-CZ" dirty="0" err="1"/>
              <a:t>Fadil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vizier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sultan</a:t>
            </a:r>
            <a:r>
              <a:rPr lang="cs-CZ" dirty="0"/>
              <a:t> </a:t>
            </a:r>
            <a:r>
              <a:rPr lang="cs-CZ" dirty="0" err="1"/>
              <a:t>Sallahudin</a:t>
            </a:r>
            <a:r>
              <a:rPr lang="cs-CZ" dirty="0"/>
              <a:t>, 1177; </a:t>
            </a:r>
            <a:r>
              <a:rPr lang="cs-CZ" dirty="0" err="1"/>
              <a:t>later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physician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Sallahudin´s</a:t>
            </a:r>
            <a:r>
              <a:rPr lang="cs-CZ" dirty="0"/>
              <a:t> son </a:t>
            </a:r>
            <a:r>
              <a:rPr lang="cs-CZ" dirty="0" smtClean="0"/>
              <a:t>al-</a:t>
            </a:r>
            <a:r>
              <a:rPr lang="cs-CZ" dirty="0" err="1" smtClean="0"/>
              <a:t>Afdal</a:t>
            </a:r>
            <a:endParaRPr lang="cs-CZ" dirty="0" smtClean="0"/>
          </a:p>
          <a:p>
            <a:endParaRPr lang="cs-CZ" sz="800" dirty="0" smtClean="0"/>
          </a:p>
          <a:p>
            <a:r>
              <a:rPr lang="cs-CZ" dirty="0" smtClean="0"/>
              <a:t>- </a:t>
            </a:r>
            <a:r>
              <a:rPr lang="cs-CZ" dirty="0" err="1"/>
              <a:t>d</a:t>
            </a:r>
            <a:r>
              <a:rPr lang="cs-CZ" dirty="0" err="1" smtClean="0"/>
              <a:t>ied</a:t>
            </a:r>
            <a:r>
              <a:rPr lang="cs-CZ" dirty="0" smtClean="0"/>
              <a:t> in 1204; </a:t>
            </a:r>
            <a:r>
              <a:rPr lang="cs-CZ" dirty="0" err="1" smtClean="0"/>
              <a:t>burried</a:t>
            </a:r>
            <a:r>
              <a:rPr lang="cs-CZ" dirty="0" smtClean="0"/>
              <a:t> in </a:t>
            </a:r>
            <a:r>
              <a:rPr lang="cs-CZ" dirty="0" err="1" smtClean="0"/>
              <a:t>Tiberias</a:t>
            </a:r>
            <a:r>
              <a:rPr lang="cs-CZ" dirty="0" smtClean="0"/>
              <a:t>, </a:t>
            </a:r>
            <a:r>
              <a:rPr lang="cs-CZ" dirty="0" err="1" smtClean="0"/>
              <a:t>Israel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017521" y="440575"/>
            <a:ext cx="687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		</a:t>
            </a:r>
            <a:r>
              <a:rPr lang="cs-CZ" dirty="0" err="1" smtClean="0"/>
              <a:t>Cordoba</a:t>
            </a:r>
            <a:r>
              <a:rPr lang="cs-CZ" dirty="0" smtClean="0"/>
              <a:t> →  </a:t>
            </a:r>
            <a:r>
              <a:rPr lang="cs-CZ" dirty="0"/>
              <a:t>Fez → </a:t>
            </a:r>
            <a:r>
              <a:rPr lang="cs-CZ" dirty="0" err="1" smtClean="0"/>
              <a:t>Acre</a:t>
            </a:r>
            <a:r>
              <a:rPr lang="cs-CZ" dirty="0"/>
              <a:t> → </a:t>
            </a:r>
            <a:r>
              <a:rPr lang="cs-CZ" dirty="0" err="1" smtClean="0"/>
              <a:t>Fustat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5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"/>
            <a:ext cx="4320000" cy="33077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68" y="3098905"/>
            <a:ext cx="5005743" cy="3754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3455581"/>
            <a:ext cx="263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↑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Statue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Maimonides</a:t>
            </a:r>
            <a:r>
              <a:rPr lang="cs-CZ" dirty="0" smtClean="0"/>
              <a:t>     </a:t>
            </a:r>
          </a:p>
          <a:p>
            <a:r>
              <a:rPr lang="cs-CZ" dirty="0" err="1" smtClean="0"/>
              <a:t>near</a:t>
            </a:r>
            <a:r>
              <a:rPr lang="cs-CZ" dirty="0" smtClean="0"/>
              <a:t> </a:t>
            </a:r>
            <a:r>
              <a:rPr lang="cs-CZ" dirty="0" err="1" smtClean="0"/>
              <a:t>Cordoba</a:t>
            </a:r>
            <a:r>
              <a:rPr lang="cs-CZ" dirty="0" smtClean="0"/>
              <a:t> </a:t>
            </a:r>
            <a:r>
              <a:rPr lang="cs-CZ" dirty="0" err="1" smtClean="0"/>
              <a:t>Synagogue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1" y="-27046"/>
            <a:ext cx="4691859" cy="31259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9753" y="6151418"/>
            <a:ext cx="375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→ </a:t>
            </a:r>
            <a:endParaRPr lang="cs-CZ" dirty="0" smtClean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/>
              <a:t>tomb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Maimonides</a:t>
            </a:r>
            <a:r>
              <a:rPr lang="cs-CZ" dirty="0"/>
              <a:t> in </a:t>
            </a:r>
            <a:r>
              <a:rPr lang="cs-CZ" dirty="0" err="1"/>
              <a:t>Tiberias</a:t>
            </a:r>
            <a:r>
              <a:rPr lang="cs-CZ" dirty="0"/>
              <a:t>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961120" y="3098905"/>
            <a:ext cx="3068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↑</a:t>
            </a:r>
            <a:r>
              <a:rPr lang="cs-CZ" dirty="0" smtClean="0"/>
              <a:t>  </a:t>
            </a:r>
            <a:r>
              <a:rPr lang="en-US" dirty="0" smtClean="0"/>
              <a:t>Stone </a:t>
            </a:r>
            <a:r>
              <a:rPr lang="en-US" dirty="0"/>
              <a:t>relief at the building </a:t>
            </a:r>
            <a:r>
              <a:rPr lang="cs-CZ" dirty="0" smtClean="0"/>
              <a:t>  </a:t>
            </a:r>
            <a:r>
              <a:rPr lang="en-US" dirty="0" smtClean="0"/>
              <a:t>of </a:t>
            </a:r>
            <a:r>
              <a:rPr lang="cs-CZ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Facult</a:t>
            </a:r>
            <a:r>
              <a:rPr lang="cs-CZ" dirty="0" smtClean="0"/>
              <a:t>é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smtClean="0"/>
              <a:t>Medicine</a:t>
            </a:r>
            <a:r>
              <a:rPr lang="cs-CZ" dirty="0" smtClean="0"/>
              <a:t>,</a:t>
            </a:r>
            <a:r>
              <a:rPr lang="en-US" dirty="0" smtClean="0"/>
              <a:t> Paris</a:t>
            </a:r>
            <a:endParaRPr lang="en-US" dirty="0"/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2510" y="266007"/>
            <a:ext cx="492113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err="1"/>
              <a:t>Mishne</a:t>
            </a:r>
            <a:r>
              <a:rPr lang="cs-CZ" sz="2000" b="1" i="1" dirty="0"/>
              <a:t> </a:t>
            </a:r>
            <a:r>
              <a:rPr lang="cs-CZ" sz="2000" b="1" i="1" dirty="0" err="1" smtClean="0"/>
              <a:t>Torah</a:t>
            </a:r>
            <a:endParaRPr lang="cs-CZ" sz="2000" b="1" i="1" dirty="0" smtClean="0"/>
          </a:p>
          <a:p>
            <a:endParaRPr lang="cs-CZ" sz="900" dirty="0" smtClean="0"/>
          </a:p>
          <a:p>
            <a:r>
              <a:rPr lang="en-US" sz="2000" dirty="0"/>
              <a:t>• </a:t>
            </a:r>
            <a:r>
              <a:rPr lang="en-US" sz="2000" dirty="0" err="1"/>
              <a:t>systemati</a:t>
            </a:r>
            <a:r>
              <a:rPr lang="cs-CZ" sz="2000" dirty="0" err="1"/>
              <a:t>sation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en-US" sz="2000" dirty="0"/>
              <a:t> all </a:t>
            </a:r>
            <a:endParaRPr lang="cs-CZ" sz="2000" dirty="0" smtClean="0"/>
          </a:p>
          <a:p>
            <a:r>
              <a:rPr lang="en-US" sz="2000" dirty="0" smtClean="0"/>
              <a:t>commandments </a:t>
            </a:r>
            <a:r>
              <a:rPr lang="en-US" sz="2000" dirty="0"/>
              <a:t>of the </a:t>
            </a:r>
            <a:r>
              <a:rPr lang="en-US" sz="2000" dirty="0" smtClean="0"/>
              <a:t>Torah</a:t>
            </a:r>
            <a:endParaRPr lang="cs-CZ" sz="2000" dirty="0" smtClean="0"/>
          </a:p>
          <a:p>
            <a:r>
              <a:rPr lang="en-US" sz="2000" dirty="0"/>
              <a:t>• </a:t>
            </a:r>
            <a:r>
              <a:rPr lang="cs-CZ" sz="2000" dirty="0" err="1" smtClean="0"/>
              <a:t>written</a:t>
            </a:r>
            <a:r>
              <a:rPr lang="cs-CZ" sz="2000" dirty="0" smtClean="0"/>
              <a:t> </a:t>
            </a:r>
            <a:r>
              <a:rPr lang="cs-CZ" sz="2000" dirty="0" smtClean="0"/>
              <a:t>in </a:t>
            </a:r>
            <a:r>
              <a:rPr lang="cs-CZ" sz="2000" dirty="0" err="1" smtClean="0"/>
              <a:t>Hebrew</a:t>
            </a:r>
            <a:endParaRPr lang="cs-CZ" sz="2000" dirty="0" smtClean="0"/>
          </a:p>
          <a:p>
            <a:r>
              <a:rPr lang="en-US" sz="2000" dirty="0"/>
              <a:t>• </a:t>
            </a:r>
            <a:r>
              <a:rPr lang="cs-CZ" sz="2000" dirty="0" smtClean="0"/>
              <a:t>14 </a:t>
            </a:r>
            <a:r>
              <a:rPr lang="cs-CZ" sz="2000" dirty="0" err="1" smtClean="0"/>
              <a:t>volumes</a:t>
            </a:r>
            <a:r>
              <a:rPr lang="cs-CZ" sz="2000" dirty="0" smtClean="0"/>
              <a:t> (</a:t>
            </a:r>
            <a:r>
              <a:rPr lang="cs-CZ" sz="2000" dirty="0"/>
              <a:t>I</a:t>
            </a:r>
            <a:r>
              <a:rPr lang="cs-CZ" sz="2000" dirty="0" smtClean="0"/>
              <a:t>. </a:t>
            </a:r>
            <a:r>
              <a:rPr lang="cs-CZ" sz="2000" dirty="0" err="1" smtClean="0"/>
              <a:t>Book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Knowledge</a:t>
            </a:r>
            <a:r>
              <a:rPr lang="cs-CZ" sz="2000" dirty="0" smtClean="0"/>
              <a:t>)</a:t>
            </a:r>
          </a:p>
          <a:p>
            <a:endParaRPr lang="cs-CZ" sz="800" dirty="0"/>
          </a:p>
          <a:p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en.wikipedia.org/wiki/Mishneh_Torah</a:t>
            </a:r>
            <a:endParaRPr 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0" y="108066"/>
            <a:ext cx="6727766" cy="29511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9" y="2951185"/>
            <a:ext cx="3125453" cy="39068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840480" y="3640975"/>
            <a:ext cx="8146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/>
              <a:t>Guide</a:t>
            </a:r>
            <a:r>
              <a:rPr lang="cs-CZ" sz="2000" b="1" i="1" dirty="0"/>
              <a:t> </a:t>
            </a:r>
            <a:r>
              <a:rPr lang="cs-CZ" sz="2000" b="1" i="1" dirty="0" err="1" smtClean="0"/>
              <a:t>for</a:t>
            </a:r>
            <a:r>
              <a:rPr lang="cs-CZ" sz="2000" b="1" i="1" dirty="0" smtClean="0"/>
              <a:t> </a:t>
            </a:r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 smtClean="0"/>
              <a:t>Perplexed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en-US" sz="2000" dirty="0" smtClean="0"/>
              <a:t>•</a:t>
            </a:r>
            <a:r>
              <a:rPr lang="cs-CZ" sz="2000" dirty="0" smtClean="0"/>
              <a:t> </a:t>
            </a:r>
            <a:r>
              <a:rPr lang="en-US" sz="2000" dirty="0" smtClean="0"/>
              <a:t>commentary </a:t>
            </a:r>
            <a:r>
              <a:rPr lang="en-US" sz="2000" dirty="0"/>
              <a:t>on biblical terms that appear to ascribe corporeal qualities to </a:t>
            </a:r>
            <a:r>
              <a:rPr lang="en-US" sz="2000" dirty="0" smtClean="0"/>
              <a:t>God</a:t>
            </a:r>
            <a:endParaRPr lang="cs-CZ" sz="2000" dirty="0" smtClean="0"/>
          </a:p>
          <a:p>
            <a:r>
              <a:rPr lang="en-US" sz="2000" dirty="0"/>
              <a:t>• </a:t>
            </a:r>
            <a:r>
              <a:rPr lang="en-US" sz="2000" dirty="0" err="1" smtClean="0"/>
              <a:t>defen</a:t>
            </a:r>
            <a:r>
              <a:rPr lang="cs-CZ" sz="2000" dirty="0" smtClean="0"/>
              <a:t>c</a:t>
            </a:r>
            <a:r>
              <a:rPr lang="en-US" sz="2000" dirty="0" smtClean="0"/>
              <a:t>e </a:t>
            </a:r>
            <a:r>
              <a:rPr lang="en-US" sz="2000" dirty="0"/>
              <a:t>of negative </a:t>
            </a:r>
            <a:r>
              <a:rPr lang="en-US" sz="2000" dirty="0" smtClean="0"/>
              <a:t>theology</a:t>
            </a:r>
            <a:endParaRPr lang="cs-CZ" sz="2000" dirty="0" smtClean="0"/>
          </a:p>
          <a:p>
            <a:r>
              <a:rPr lang="en-US" sz="2000" dirty="0"/>
              <a:t>• </a:t>
            </a:r>
            <a:r>
              <a:rPr lang="en-US" sz="2000" dirty="0" smtClean="0"/>
              <a:t>critique </a:t>
            </a:r>
            <a:r>
              <a:rPr lang="en-US" sz="2000" dirty="0"/>
              <a:t>of the </a:t>
            </a:r>
            <a:r>
              <a:rPr lang="en-US" sz="2000" i="1" dirty="0" err="1" smtClean="0"/>
              <a:t>kalam</a:t>
            </a:r>
            <a:endParaRPr lang="cs-CZ" sz="2000" i="1" dirty="0" smtClean="0"/>
          </a:p>
          <a:p>
            <a:r>
              <a:rPr lang="en-US" sz="2000" dirty="0"/>
              <a:t>• </a:t>
            </a:r>
            <a:r>
              <a:rPr lang="en-US" sz="2000" dirty="0" smtClean="0"/>
              <a:t>systematic </a:t>
            </a:r>
            <a:r>
              <a:rPr lang="en-US" sz="2000" dirty="0"/>
              <a:t>treatment of creation, </a:t>
            </a:r>
            <a:r>
              <a:rPr lang="en-US" sz="2000" dirty="0" smtClean="0"/>
              <a:t>prophecy </a:t>
            </a:r>
            <a:r>
              <a:rPr lang="en-US" sz="2000" dirty="0"/>
              <a:t>and </a:t>
            </a:r>
            <a:r>
              <a:rPr lang="en-US" sz="2000" dirty="0" smtClean="0"/>
              <a:t>providence</a:t>
            </a:r>
            <a:endParaRPr lang="cs-CZ" sz="2000" dirty="0" smtClean="0"/>
          </a:p>
          <a:p>
            <a:endParaRPr lang="cs-CZ" sz="800" dirty="0"/>
          </a:p>
          <a:p>
            <a:r>
              <a:rPr lang="cs-CZ" sz="2000" dirty="0">
                <a:hlinkClick r:id="rId7"/>
              </a:rPr>
              <a:t>https://</a:t>
            </a:r>
            <a:r>
              <a:rPr lang="cs-CZ" sz="2000" dirty="0" smtClean="0">
                <a:hlinkClick r:id="rId7"/>
              </a:rPr>
              <a:t>en.wikipedia.org/wiki/The_Guide_for_the_Perplexed</a:t>
            </a:r>
            <a:endParaRPr lang="cs-CZ" sz="2000" dirty="0" smtClean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0698" y="620785"/>
            <a:ext cx="1106866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Guide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the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Perplexed</a:t>
            </a:r>
            <a:endParaRPr lang="cs-CZ" sz="2400" b="1" dirty="0" smtClean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cs-CZ" sz="2000" dirty="0" err="1"/>
              <a:t>F</a:t>
            </a:r>
            <a:r>
              <a:rPr lang="cs-CZ" sz="2000" dirty="0" err="1" smtClean="0"/>
              <a:t>inished</a:t>
            </a:r>
            <a:r>
              <a:rPr lang="cs-CZ" sz="2000" dirty="0" smtClean="0"/>
              <a:t> in 1190, </a:t>
            </a:r>
            <a:r>
              <a:rPr lang="cs-CZ" sz="2000" dirty="0" err="1" smtClean="0"/>
              <a:t>written</a:t>
            </a:r>
            <a:r>
              <a:rPr lang="cs-CZ" sz="2000" dirty="0" smtClean="0"/>
              <a:t> in Judeo-</a:t>
            </a:r>
            <a:r>
              <a:rPr lang="cs-CZ" sz="2000" dirty="0" err="1" smtClean="0"/>
              <a:t>Arabic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</a:t>
            </a:r>
            <a:r>
              <a:rPr lang="cs-CZ" sz="2000" dirty="0" err="1" smtClean="0"/>
              <a:t>addressee</a:t>
            </a:r>
            <a:r>
              <a:rPr lang="cs-CZ" sz="2000" dirty="0" smtClean="0"/>
              <a:t>: Joseph </a:t>
            </a:r>
            <a:r>
              <a:rPr lang="cs-CZ" sz="2000" dirty="0" err="1"/>
              <a:t>ibn</a:t>
            </a:r>
            <a:r>
              <a:rPr lang="cs-CZ" sz="2000" dirty="0"/>
              <a:t> </a:t>
            </a:r>
            <a:r>
              <a:rPr lang="cs-CZ" sz="2000" dirty="0" err="1"/>
              <a:t>Yehudah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C</a:t>
            </a:r>
            <a:r>
              <a:rPr lang="cs-CZ" sz="2000" dirty="0" err="1" smtClean="0"/>
              <a:t>onsists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3 </a:t>
            </a:r>
            <a:r>
              <a:rPr lang="cs-CZ" sz="2000" dirty="0" err="1" smtClean="0"/>
              <a:t>volumes</a:t>
            </a:r>
            <a:r>
              <a:rPr lang="cs-CZ" sz="2000" dirty="0" smtClean="0"/>
              <a:t> (76 + 48 + 54 </a:t>
            </a:r>
            <a:r>
              <a:rPr lang="cs-CZ" sz="2000" dirty="0" err="1" smtClean="0"/>
              <a:t>chapters</a:t>
            </a:r>
            <a:r>
              <a:rPr lang="cs-CZ" sz="2000" dirty="0" smtClean="0"/>
              <a:t> = </a:t>
            </a:r>
            <a:r>
              <a:rPr lang="cs-CZ" sz="2000" dirty="0" err="1" smtClean="0"/>
              <a:t>letters</a:t>
            </a:r>
            <a:r>
              <a:rPr lang="cs-CZ" sz="2000" dirty="0" smtClean="0"/>
              <a:t>)</a:t>
            </a:r>
          </a:p>
          <a:p>
            <a:endParaRPr lang="cs-CZ" sz="2000" dirty="0" smtClean="0"/>
          </a:p>
          <a:p>
            <a:r>
              <a:rPr lang="en-US" sz="2000" dirty="0" smtClean="0"/>
              <a:t>Why </a:t>
            </a:r>
            <a:r>
              <a:rPr lang="en-US" sz="2000" dirty="0"/>
              <a:t>the book is called the </a:t>
            </a:r>
            <a:r>
              <a:rPr lang="en-US" sz="2000" i="1" dirty="0"/>
              <a:t>Guide for the </a:t>
            </a:r>
            <a:r>
              <a:rPr lang="en-US" sz="2000" i="1" dirty="0" smtClean="0"/>
              <a:t>perplexed</a:t>
            </a:r>
            <a:r>
              <a:rPr lang="cs-CZ" sz="2000" dirty="0"/>
              <a:t>?</a:t>
            </a:r>
            <a:r>
              <a:rPr lang="en-US" sz="2000" dirty="0" smtClean="0"/>
              <a:t> </a:t>
            </a:r>
            <a:r>
              <a:rPr lang="en-US" sz="2000" dirty="0"/>
              <a:t>In what sense Joseph was perplexed</a:t>
            </a:r>
            <a:r>
              <a:rPr lang="en-US" sz="2000" dirty="0" smtClean="0"/>
              <a:t>?</a:t>
            </a:r>
            <a:endParaRPr lang="cs-CZ" sz="2000" dirty="0" smtClean="0"/>
          </a:p>
          <a:p>
            <a:endParaRPr lang="cs-CZ" sz="2000" dirty="0"/>
          </a:p>
          <a:p>
            <a:r>
              <a:rPr lang="en-US" sz="2000" dirty="0"/>
              <a:t>Joseph knows </a:t>
            </a:r>
            <a:r>
              <a:rPr lang="en-US" sz="2000" dirty="0" smtClean="0"/>
              <a:t>the </a:t>
            </a:r>
            <a:r>
              <a:rPr lang="en-US" sz="2000" dirty="0"/>
              <a:t>religious </a:t>
            </a:r>
            <a:r>
              <a:rPr lang="en-US" sz="2000" dirty="0" smtClean="0"/>
              <a:t>tradition</a:t>
            </a:r>
            <a:r>
              <a:rPr lang="cs-CZ" sz="2000" dirty="0" smtClean="0"/>
              <a:t> and</a:t>
            </a:r>
            <a:r>
              <a:rPr lang="en-US" sz="2000" dirty="0" smtClean="0"/>
              <a:t> </a:t>
            </a:r>
            <a:r>
              <a:rPr lang="en-US" sz="2000" dirty="0"/>
              <a:t>he knows </a:t>
            </a:r>
            <a:r>
              <a:rPr lang="cs-CZ" sz="2000" dirty="0" smtClean="0"/>
              <a:t>as </a:t>
            </a:r>
            <a:r>
              <a:rPr lang="cs-CZ" sz="2000" dirty="0" err="1" smtClean="0"/>
              <a:t>well</a:t>
            </a:r>
            <a:r>
              <a:rPr lang="cs-CZ" sz="2000" dirty="0" smtClean="0"/>
              <a:t> </a:t>
            </a:r>
            <a:r>
              <a:rPr lang="en-US" sz="2000" dirty="0" smtClean="0"/>
              <a:t>books </a:t>
            </a:r>
            <a:r>
              <a:rPr lang="en-US" sz="2000" dirty="0"/>
              <a:t>of Aristotle, Ptolemy and Galen (Claudius </a:t>
            </a:r>
            <a:r>
              <a:rPr lang="en-US" sz="2000" dirty="0" err="1"/>
              <a:t>Galenus</a:t>
            </a:r>
            <a:r>
              <a:rPr lang="en-US" sz="2000" dirty="0"/>
              <a:t>) and he understands that the reason is extremely powerful and can beat the literary interpretation of the Torah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r>
              <a:rPr lang="en-US" sz="2000" dirty="0" smtClean="0"/>
              <a:t> </a:t>
            </a:r>
            <a:endParaRPr lang="cs-CZ" sz="2000" dirty="0" smtClean="0"/>
          </a:p>
          <a:p>
            <a:endParaRPr lang="cs-CZ" sz="2000" dirty="0" smtClean="0"/>
          </a:p>
          <a:p>
            <a:pPr algn="ctr"/>
            <a:r>
              <a:rPr lang="cs-CZ" sz="2000" b="1" dirty="0" err="1" smtClean="0"/>
              <a:t>Philosophy</a:t>
            </a:r>
            <a:r>
              <a:rPr lang="cs-CZ" sz="2000" b="1" dirty="0" smtClean="0"/>
              <a:t> and </a:t>
            </a:r>
            <a:r>
              <a:rPr lang="cs-CZ" sz="2000" b="1" dirty="0" err="1" smtClean="0"/>
              <a:t>secular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sciences</a:t>
            </a:r>
            <a:r>
              <a:rPr lang="cs-CZ" sz="2000" b="1" dirty="0" smtClean="0"/>
              <a:t> vs. </a:t>
            </a:r>
            <a:r>
              <a:rPr lang="cs-CZ" sz="2000" b="1" dirty="0" err="1" smtClean="0"/>
              <a:t>Judaism</a:t>
            </a:r>
            <a:r>
              <a:rPr lang="cs-CZ" sz="2000" b="1" dirty="0" smtClean="0"/>
              <a:t> and </a:t>
            </a:r>
            <a:r>
              <a:rPr lang="cs-CZ" sz="2000" b="1" dirty="0" err="1" smtClean="0"/>
              <a:t>tradition</a:t>
            </a:r>
            <a:endParaRPr lang="cs-CZ" sz="2000" b="1" dirty="0" smtClean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1643" y="939338"/>
            <a:ext cx="1096448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Guide</a:t>
            </a:r>
            <a:r>
              <a:rPr lang="cs-CZ" sz="2000" b="1" dirty="0"/>
              <a:t> </a:t>
            </a:r>
            <a:r>
              <a:rPr lang="cs-CZ" sz="2000" b="1" dirty="0" err="1"/>
              <a:t>of</a:t>
            </a:r>
            <a:r>
              <a:rPr lang="cs-CZ" sz="2000" b="1" dirty="0"/>
              <a:t>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Perplexed</a:t>
            </a:r>
            <a:endParaRPr lang="cs-CZ" sz="2000" b="1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 smtClean="0"/>
              <a:t>Title</a:t>
            </a:r>
            <a:r>
              <a:rPr lang="cs-CZ" sz="2000" dirty="0" smtClean="0"/>
              <a:t> in Judeo-</a:t>
            </a:r>
            <a:r>
              <a:rPr lang="cs-CZ" sz="2000" dirty="0" err="1" smtClean="0"/>
              <a:t>Arabic</a:t>
            </a:r>
            <a:r>
              <a:rPr lang="cs-CZ" sz="2000" dirty="0" smtClean="0"/>
              <a:t>: </a:t>
            </a:r>
            <a:r>
              <a:rPr lang="en-US" sz="2000" b="1" i="1" dirty="0" err="1" smtClean="0"/>
              <a:t>Dalalat</a:t>
            </a:r>
            <a:r>
              <a:rPr lang="en-US" sz="2000" b="1" i="1" dirty="0" smtClean="0"/>
              <a:t> al-</a:t>
            </a:r>
            <a:r>
              <a:rPr lang="en-US" sz="2000" b="1" i="1" dirty="0" err="1" smtClean="0"/>
              <a:t>hairin</a:t>
            </a:r>
            <a:endParaRPr lang="cs-CZ" sz="2000" b="1" i="1" dirty="0" smtClean="0"/>
          </a:p>
          <a:p>
            <a:r>
              <a:rPr lang="cs-CZ" sz="2000" i="1" dirty="0" smtClean="0"/>
              <a:t>	</a:t>
            </a:r>
            <a:r>
              <a:rPr lang="en-US" sz="2000" i="1" dirty="0" err="1" smtClean="0"/>
              <a:t>Dalala</a:t>
            </a:r>
            <a:r>
              <a:rPr lang="en-US" sz="2000" dirty="0" smtClean="0"/>
              <a:t> </a:t>
            </a:r>
            <a:r>
              <a:rPr lang="cs-CZ" sz="2000" dirty="0" smtClean="0"/>
              <a:t>- </a:t>
            </a:r>
            <a:r>
              <a:rPr lang="en-US" sz="2000" dirty="0" smtClean="0"/>
              <a:t>guidance</a:t>
            </a:r>
            <a:r>
              <a:rPr lang="en-US" sz="2000" dirty="0"/>
              <a:t>, indication, pointing at something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r>
              <a:rPr lang="cs-CZ" sz="2000" i="1" dirty="0" smtClean="0"/>
              <a:t>	</a:t>
            </a:r>
            <a:r>
              <a:rPr lang="en-US" sz="2000" i="1" dirty="0" err="1" smtClean="0"/>
              <a:t>Hayrun</a:t>
            </a:r>
            <a:r>
              <a:rPr lang="en-US" sz="2000" i="1" dirty="0" smtClean="0"/>
              <a:t> </a:t>
            </a:r>
            <a:r>
              <a:rPr lang="cs-CZ" sz="2000" dirty="0"/>
              <a:t>-</a:t>
            </a:r>
            <a:r>
              <a:rPr lang="en-US" sz="2000" dirty="0" smtClean="0"/>
              <a:t> </a:t>
            </a:r>
            <a:r>
              <a:rPr lang="en-US" sz="2000" dirty="0"/>
              <a:t>someone who is confused, perplexed, </a:t>
            </a:r>
            <a:r>
              <a:rPr lang="en-US" sz="2000" dirty="0" smtClean="0"/>
              <a:t>disorientated</a:t>
            </a:r>
            <a:r>
              <a:rPr lang="cs-CZ" sz="2000" dirty="0" smtClean="0"/>
              <a:t>.</a:t>
            </a:r>
          </a:p>
          <a:p>
            <a:endParaRPr lang="cs-CZ" sz="2000" dirty="0"/>
          </a:p>
          <a:p>
            <a:r>
              <a:rPr lang="cs-CZ" sz="2000" dirty="0" err="1" smtClean="0"/>
              <a:t>Title</a:t>
            </a:r>
            <a:r>
              <a:rPr lang="cs-CZ" sz="2000" dirty="0" smtClean="0"/>
              <a:t> in Latin</a:t>
            </a:r>
            <a:r>
              <a:rPr lang="cs-CZ" sz="2000" i="1" dirty="0" smtClean="0"/>
              <a:t>: </a:t>
            </a:r>
            <a:r>
              <a:rPr lang="en-US" sz="2000" b="1" i="1" dirty="0" smtClean="0"/>
              <a:t>Doctor </a:t>
            </a:r>
            <a:r>
              <a:rPr lang="en-US" sz="2000" b="1" i="1" dirty="0" err="1"/>
              <a:t>perplexorum</a:t>
            </a:r>
            <a:r>
              <a:rPr lang="en-US" sz="2000" b="1" i="1" dirty="0"/>
              <a:t> </a:t>
            </a:r>
            <a:r>
              <a:rPr lang="en-US" sz="2000" b="1" i="1" dirty="0" err="1"/>
              <a:t>sive</a:t>
            </a:r>
            <a:r>
              <a:rPr lang="en-US" sz="2000" b="1" i="1" dirty="0"/>
              <a:t> </a:t>
            </a:r>
            <a:r>
              <a:rPr lang="en-US" sz="2000" b="1" i="1" dirty="0" err="1"/>
              <a:t>neutrorum</a:t>
            </a:r>
            <a:r>
              <a:rPr lang="en-US" sz="2000" b="1" dirty="0"/>
              <a:t> </a:t>
            </a:r>
            <a:endParaRPr lang="cs-CZ" sz="2000" b="1" dirty="0" smtClean="0"/>
          </a:p>
          <a:p>
            <a:r>
              <a:rPr lang="cs-CZ" sz="2000" dirty="0" smtClean="0"/>
              <a:t>„Neuter“: </a:t>
            </a:r>
            <a:r>
              <a:rPr lang="en-US" sz="2000" dirty="0" smtClean="0"/>
              <a:t>neither </a:t>
            </a:r>
            <a:r>
              <a:rPr lang="en-US" sz="2000" dirty="0"/>
              <a:t>pure </a:t>
            </a:r>
            <a:r>
              <a:rPr lang="en-US" sz="2000" dirty="0" smtClean="0"/>
              <a:t>philosopher </a:t>
            </a:r>
            <a:r>
              <a:rPr lang="en-US" sz="2000" dirty="0"/>
              <a:t>nor the pure </a:t>
            </a:r>
            <a:r>
              <a:rPr lang="en-US" sz="2000" dirty="0" smtClean="0"/>
              <a:t>commentator </a:t>
            </a:r>
            <a:r>
              <a:rPr lang="en-US" sz="2000" dirty="0"/>
              <a:t>of religious texts</a:t>
            </a:r>
            <a:endParaRPr lang="cs-CZ" sz="2000" dirty="0"/>
          </a:p>
          <a:p>
            <a:endParaRPr lang="cs-CZ" sz="2000" dirty="0" smtClean="0"/>
          </a:p>
          <a:p>
            <a:endParaRPr lang="cs-CZ" sz="2000" dirty="0"/>
          </a:p>
          <a:p>
            <a:r>
              <a:rPr lang="en-US" sz="2000" b="1" dirty="0"/>
              <a:t>→</a:t>
            </a:r>
            <a:r>
              <a:rPr lang="cs-CZ" sz="2000" dirty="0"/>
              <a:t>  </a:t>
            </a:r>
            <a:r>
              <a:rPr lang="en-US" sz="2000" dirty="0"/>
              <a:t>there are at least some possibilities of the figurative interpretation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biblical</a:t>
            </a:r>
            <a:r>
              <a:rPr lang="cs-CZ" sz="2000" dirty="0"/>
              <a:t> </a:t>
            </a:r>
            <a:r>
              <a:rPr lang="cs-CZ" sz="2000" dirty="0" err="1" smtClean="0"/>
              <a:t>texts</a:t>
            </a:r>
            <a:endParaRPr lang="cs-CZ" sz="2000" dirty="0" smtClean="0"/>
          </a:p>
          <a:p>
            <a:endParaRPr lang="cs-CZ" sz="2000" dirty="0"/>
          </a:p>
          <a:p>
            <a:r>
              <a:rPr lang="en-US" sz="2000" b="1" dirty="0"/>
              <a:t>→ </a:t>
            </a:r>
            <a:r>
              <a:rPr lang="cs-CZ" sz="2000" b="1" dirty="0"/>
              <a:t> </a:t>
            </a:r>
            <a:r>
              <a:rPr lang="cs-CZ" sz="2000" dirty="0" err="1"/>
              <a:t>harmonization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Aristotle</a:t>
            </a:r>
            <a:r>
              <a:rPr lang="cs-CZ" sz="2000" dirty="0"/>
              <a:t> and </a:t>
            </a:r>
            <a:r>
              <a:rPr lang="cs-CZ" sz="2000" dirty="0" err="1"/>
              <a:t>Moses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a </a:t>
            </a:r>
            <a:r>
              <a:rPr lang="cs-CZ" sz="2000" dirty="0" err="1"/>
              <a:t>work</a:t>
            </a:r>
            <a:r>
              <a:rPr lang="cs-CZ" sz="2000" dirty="0"/>
              <a:t> </a:t>
            </a:r>
            <a:r>
              <a:rPr lang="cs-CZ" sz="2000" dirty="0" err="1" smtClean="0"/>
              <a:t>only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/>
              <a:t>excellent</a:t>
            </a:r>
            <a:r>
              <a:rPr lang="cs-CZ" sz="2000" dirty="0"/>
              <a:t> </a:t>
            </a:r>
            <a:r>
              <a:rPr lang="cs-CZ" sz="2000" dirty="0" err="1"/>
              <a:t>researches</a:t>
            </a:r>
            <a:r>
              <a:rPr lang="cs-CZ" sz="2000" dirty="0"/>
              <a:t> </a:t>
            </a:r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5761" y="1088967"/>
            <a:ext cx="113136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Week: 23</a:t>
            </a:r>
            <a:r>
              <a:rPr lang="en-GB" sz="2000" b="1" baseline="30000" dirty="0"/>
              <a:t>rd</a:t>
            </a:r>
            <a:r>
              <a:rPr lang="en-GB" sz="2000" b="1" dirty="0"/>
              <a:t> – 29</a:t>
            </a:r>
            <a:r>
              <a:rPr lang="en-GB" sz="2000" b="1" baseline="30000" dirty="0"/>
              <a:t>th</a:t>
            </a:r>
            <a:r>
              <a:rPr lang="en-GB" sz="2000" b="1" dirty="0"/>
              <a:t> March</a:t>
            </a:r>
            <a:r>
              <a:rPr lang="en-GB" sz="2000" b="1" dirty="0" smtClean="0"/>
              <a:t>:</a:t>
            </a:r>
            <a:endParaRPr lang="cs-CZ" sz="2000" b="1" dirty="0" smtClean="0"/>
          </a:p>
          <a:p>
            <a:endParaRPr lang="cs-CZ" sz="2000" dirty="0"/>
          </a:p>
          <a:p>
            <a:r>
              <a:rPr lang="en-GB" sz="2000" dirty="0" smtClean="0"/>
              <a:t>Read </a:t>
            </a:r>
            <a:r>
              <a:rPr lang="en-GB" sz="2000" dirty="0" err="1"/>
              <a:t>Satlow</a:t>
            </a:r>
            <a:r>
              <a:rPr lang="en-GB" sz="2000" dirty="0"/>
              <a:t>, </a:t>
            </a:r>
            <a:r>
              <a:rPr lang="en-GB" sz="2000" i="1" dirty="0"/>
              <a:t>Creating Judaism</a:t>
            </a:r>
            <a:r>
              <a:rPr lang="en-GB" sz="2000" dirty="0"/>
              <a:t>, chap. 8, pp. 209 – 211 and explain in your own words Maimonides´ parable of the Ruler in his palace (p. 209) in 300 – 400 words</a:t>
            </a:r>
            <a:r>
              <a:rPr lang="en-GB" sz="2000" dirty="0" smtClean="0"/>
              <a:t>.</a:t>
            </a:r>
            <a:endParaRPr lang="cs-CZ" sz="2000" dirty="0" smtClean="0"/>
          </a:p>
          <a:p>
            <a:endParaRPr lang="cs-CZ" sz="2000" dirty="0"/>
          </a:p>
          <a:p>
            <a:r>
              <a:rPr lang="en-GB" sz="2000" dirty="0"/>
              <a:t>Optional (and very helpful) reading: </a:t>
            </a:r>
            <a:endParaRPr lang="cs-CZ" sz="2000" dirty="0" smtClean="0"/>
          </a:p>
          <a:p>
            <a:endParaRPr lang="cs-CZ" sz="2000" dirty="0"/>
          </a:p>
          <a:p>
            <a:r>
              <a:rPr lang="en-GB" sz="2000" dirty="0" err="1"/>
              <a:t>Satlow</a:t>
            </a:r>
            <a:r>
              <a:rPr lang="en-GB" sz="2000" dirty="0"/>
              <a:t>, </a:t>
            </a:r>
            <a:r>
              <a:rPr lang="en-GB" sz="2000" i="1" dirty="0"/>
              <a:t>Creating Judaism</a:t>
            </a:r>
            <a:r>
              <a:rPr lang="en-GB" sz="2000" dirty="0"/>
              <a:t>, chap. 8, following pages: 212 - 228.</a:t>
            </a:r>
            <a:endParaRPr lang="cs-CZ" sz="2000" dirty="0"/>
          </a:p>
          <a:p>
            <a:r>
              <a:rPr lang="en-GB" sz="2000" dirty="0"/>
              <a:t>Frank, </a:t>
            </a:r>
            <a:r>
              <a:rPr lang="en-GB" sz="2000" dirty="0" err="1"/>
              <a:t>Leaman</a:t>
            </a:r>
            <a:r>
              <a:rPr lang="en-GB" sz="2000" dirty="0"/>
              <a:t>, </a:t>
            </a:r>
            <a:r>
              <a:rPr lang="en-GB" sz="2000" i="1" dirty="0"/>
              <a:t>History of Jewish Philosophy</a:t>
            </a:r>
            <a:r>
              <a:rPr lang="en-GB" sz="2000" dirty="0"/>
              <a:t>, pp. 198 – 200</a:t>
            </a:r>
            <a:r>
              <a:rPr lang="en-GB" sz="2000" dirty="0" smtClean="0"/>
              <a:t>.</a:t>
            </a:r>
            <a:endParaRPr lang="cs-CZ" sz="2000" dirty="0" smtClean="0"/>
          </a:p>
          <a:p>
            <a:endParaRPr lang="cs-CZ" sz="2000" dirty="0"/>
          </a:p>
          <a:p>
            <a:endParaRPr lang="cs-CZ" sz="2000" dirty="0"/>
          </a:p>
          <a:p>
            <a:r>
              <a:rPr lang="en-GB" sz="2000" dirty="0"/>
              <a:t>Send me your paper via e-mail before 3</a:t>
            </a:r>
            <a:r>
              <a:rPr lang="en-GB" sz="2000" baseline="30000" dirty="0"/>
              <a:t>rd</a:t>
            </a:r>
            <a:r>
              <a:rPr lang="en-GB" sz="2000" dirty="0"/>
              <a:t> April.</a:t>
            </a:r>
            <a:endParaRPr lang="cs-CZ" sz="2000" dirty="0"/>
          </a:p>
          <a:p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517</Words>
  <Application>Microsoft Office PowerPoint</Application>
  <PresentationFormat>Širokoúhlá obrazovka</PresentationFormat>
  <Paragraphs>86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FFUK</dc:creator>
  <cp:lastModifiedBy>FFUK</cp:lastModifiedBy>
  <cp:revision>48</cp:revision>
  <dcterms:created xsi:type="dcterms:W3CDTF">2019-03-14T14:38:12Z</dcterms:created>
  <dcterms:modified xsi:type="dcterms:W3CDTF">2020-03-19T21:38:03Z</dcterms:modified>
</cp:coreProperties>
</file>