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42"/>
  </p:handoutMasterIdLst>
  <p:sldIdLst>
    <p:sldId id="265" r:id="rId2"/>
    <p:sldId id="278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BE743-C759-4154-8FCD-8953B8E39C15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75C8-4031-4371-9B18-B3354D106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53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17.12.2018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Gorbačov 1985 - 1991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8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91915"/>
            <a:ext cx="9129546" cy="5101389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hornické </a:t>
            </a:r>
            <a:r>
              <a:rPr lang="cs-CZ" dirty="0"/>
              <a:t>stávky (89)</a:t>
            </a:r>
          </a:p>
          <a:p>
            <a:pPr lvl="0"/>
            <a:r>
              <a:rPr lang="cs-CZ" dirty="0" smtClean="0"/>
              <a:t>3/90 </a:t>
            </a:r>
            <a:r>
              <a:rPr lang="cs-CZ" dirty="0"/>
              <a:t>zrušení monopolu </a:t>
            </a:r>
            <a:r>
              <a:rPr lang="cs-CZ" dirty="0" smtClean="0"/>
              <a:t>KS garantované ústavou</a:t>
            </a:r>
            <a:endParaRPr lang="cs-CZ" dirty="0"/>
          </a:p>
          <a:p>
            <a:pPr lvl="0"/>
            <a:r>
              <a:rPr lang="cs-CZ" dirty="0"/>
              <a:t>Gorbačov prosazuje socialismus (až sociální demokracii), snaží se posílit svou pozici zavedením prezidentského úřadu (3/90)</a:t>
            </a:r>
          </a:p>
          <a:p>
            <a:pPr lvl="0"/>
            <a:r>
              <a:rPr lang="cs-CZ" dirty="0"/>
              <a:t>volby 90 do sovětů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republikové parlamenty</a:t>
            </a:r>
          </a:p>
          <a:p>
            <a:pPr lvl="0"/>
            <a:r>
              <a:rPr lang="cs-CZ" dirty="0"/>
              <a:t>2/90 1. demonstrace na podporu demokratizace, nepokoje v Pobaltí</a:t>
            </a:r>
          </a:p>
          <a:p>
            <a:pPr lvl="0"/>
            <a:r>
              <a:rPr lang="cs-CZ" dirty="0"/>
              <a:t>5/90 Nejvyšší sovět odmítl plán na vytvoření „kontrolované tržní ekonomiky</a:t>
            </a:r>
            <a:r>
              <a:rPr lang="cs-CZ" dirty="0" smtClean="0"/>
              <a:t>“</a:t>
            </a:r>
          </a:p>
          <a:p>
            <a:pPr lvl="0"/>
            <a:r>
              <a:rPr lang="cs-CZ" dirty="0" smtClean="0"/>
              <a:t>6/90 </a:t>
            </a:r>
            <a:r>
              <a:rPr lang="cs-CZ" dirty="0"/>
              <a:t>poslední sjezd KSSS – kritika reforem z armádních kruhů</a:t>
            </a:r>
          </a:p>
          <a:p>
            <a:r>
              <a:rPr lang="cs-CZ" dirty="0"/>
              <a:t>problémy s demonstracemi na Jižním Kavkaze </a:t>
            </a:r>
          </a:p>
        </p:txBody>
      </p:sp>
    </p:spTree>
    <p:extLst>
      <p:ext uri="{BB962C8B-B14F-4D97-AF65-F5344CB8AC3E}">
        <p14:creationId xmlns:p14="http://schemas.microsoft.com/office/powerpoint/2010/main" val="428581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pokus o reformu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15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Léto 1990 </a:t>
            </a:r>
            <a:r>
              <a:rPr lang="cs-CZ" dirty="0"/>
              <a:t>demokratická opozice předložila </a:t>
            </a:r>
            <a:r>
              <a:rPr lang="cs-CZ" b="1" dirty="0" err="1"/>
              <a:t>Šatalinův</a:t>
            </a:r>
            <a:r>
              <a:rPr lang="cs-CZ" b="1" dirty="0"/>
              <a:t> plán ekonomických reforem</a:t>
            </a:r>
            <a:r>
              <a:rPr lang="cs-CZ" dirty="0"/>
              <a:t> – na 500 </a:t>
            </a:r>
            <a:r>
              <a:rPr lang="cs-CZ" dirty="0" smtClean="0"/>
              <a:t>dní,</a:t>
            </a:r>
          </a:p>
          <a:p>
            <a:pPr lvl="1"/>
            <a:r>
              <a:rPr lang="cs-CZ" dirty="0" smtClean="0"/>
              <a:t>dalekosáhlá </a:t>
            </a:r>
            <a:r>
              <a:rPr lang="cs-CZ" dirty="0"/>
              <a:t>ekonomická opatření (vč. privatizace), mimořádné prezidentské </a:t>
            </a:r>
            <a:r>
              <a:rPr lang="cs-CZ" dirty="0" smtClean="0"/>
              <a:t>pravomoci</a:t>
            </a:r>
          </a:p>
          <a:p>
            <a:pPr lvl="1"/>
            <a:r>
              <a:rPr lang="cs-CZ" dirty="0" smtClean="0"/>
              <a:t>V podstatě se jednalo o zrychlenou privatizaci (jen 30 % podniků by zůstalo státu)</a:t>
            </a:r>
          </a:p>
          <a:p>
            <a:pPr lvl="1"/>
            <a:r>
              <a:rPr lang="cs-CZ" dirty="0" smtClean="0"/>
              <a:t>Decentralizace ekonomiky na úroveň svazových republik</a:t>
            </a:r>
            <a:endParaRPr lang="cs-CZ" dirty="0"/>
          </a:p>
          <a:p>
            <a:pPr lvl="1"/>
            <a:r>
              <a:rPr lang="cs-CZ" dirty="0" smtClean="0"/>
              <a:t> nesouhlas konzervativců, KGB a vojenských struktur, zamítnuto </a:t>
            </a:r>
            <a:endParaRPr lang="cs-CZ" dirty="0" smtClean="0"/>
          </a:p>
          <a:p>
            <a:pPr lvl="1"/>
            <a:r>
              <a:rPr lang="cs-CZ" dirty="0" smtClean="0"/>
              <a:t>důkaz </a:t>
            </a:r>
            <a:r>
              <a:rPr lang="cs-CZ" dirty="0"/>
              <a:t>Gorbačovovy nerozhodnosti, diskreditace v očích </a:t>
            </a:r>
            <a:r>
              <a:rPr lang="cs-CZ" dirty="0" smtClean="0"/>
              <a:t>reformistů, posílení pozice Jelcina</a:t>
            </a:r>
            <a:endParaRPr lang="cs-CZ" dirty="0"/>
          </a:p>
          <a:p>
            <a:pPr lvl="0"/>
            <a:r>
              <a:rPr lang="cs-CZ" dirty="0"/>
              <a:t>podzim/90 Gorbačov situaci nemá pod kontrolou</a:t>
            </a:r>
          </a:p>
          <a:p>
            <a:pPr lvl="1"/>
            <a:r>
              <a:rPr lang="cs-CZ" dirty="0"/>
              <a:t>prezidentské dekrety suspendovány, ignorovány</a:t>
            </a:r>
          </a:p>
          <a:p>
            <a:pPr lvl="1"/>
            <a:r>
              <a:rPr lang="cs-CZ" dirty="0"/>
              <a:t>rozhodování funkcionářů bez ohledu na celosvazové orgány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43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Sovětského svazu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08484"/>
            <a:ext cx="8915400" cy="420273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další </a:t>
            </a:r>
            <a:r>
              <a:rPr lang="cs-CZ" dirty="0" smtClean="0"/>
              <a:t>protesty v</a:t>
            </a:r>
            <a:r>
              <a:rPr lang="cs-CZ" dirty="0"/>
              <a:t> Pobaltí </a:t>
            </a:r>
            <a:endParaRPr lang="cs-CZ" dirty="0" smtClean="0"/>
          </a:p>
          <a:p>
            <a:pPr lvl="1"/>
            <a:r>
              <a:rPr lang="cs-CZ" dirty="0" smtClean="0"/>
              <a:t>příprava </a:t>
            </a:r>
            <a:r>
              <a:rPr lang="cs-CZ" dirty="0"/>
              <a:t>nové </a:t>
            </a:r>
            <a:r>
              <a:rPr lang="cs-CZ" b="1" dirty="0"/>
              <a:t>svazové smlouvy (ústavy)</a:t>
            </a:r>
            <a:endParaRPr lang="cs-CZ" dirty="0"/>
          </a:p>
          <a:p>
            <a:pPr lvl="1"/>
            <a:r>
              <a:rPr lang="cs-CZ" dirty="0"/>
              <a:t>přenos část moci z centra na republiky, společná finanční, ekonomická, obranná, zahraniční politika</a:t>
            </a:r>
          </a:p>
          <a:p>
            <a:pPr lvl="1"/>
            <a:r>
              <a:rPr lang="cs-CZ" dirty="0"/>
              <a:t>problémy zůstaly ve výši odvodů do svazové pokladny</a:t>
            </a:r>
          </a:p>
          <a:p>
            <a:pPr lvl="1"/>
            <a:r>
              <a:rPr lang="cs-CZ" dirty="0"/>
              <a:t>měla být podepsána 20. 8. 91</a:t>
            </a:r>
          </a:p>
          <a:p>
            <a:pPr lvl="0"/>
            <a:r>
              <a:rPr lang="cs-CZ" dirty="0"/>
              <a:t>19. 8. 1991 pokus o puč (konzer­vativci) × na Jelcinově straně většina </a:t>
            </a:r>
            <a:r>
              <a:rPr lang="cs-CZ" dirty="0" smtClean="0"/>
              <a:t>armády</a:t>
            </a:r>
          </a:p>
          <a:p>
            <a:pPr lvl="0"/>
            <a:r>
              <a:rPr lang="cs-CZ" dirty="0" smtClean="0"/>
              <a:t>rezignace Gorbačova </a:t>
            </a:r>
            <a:r>
              <a:rPr lang="cs-CZ" dirty="0"/>
              <a:t>na funkci gen. tajemníka, rozpuštění Sjezdu lidových  poslanců, rozpad svazových struktur, nezávislost pobaltských republik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po roce 1991 - Jelcin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8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Politický systém Ruska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772816"/>
            <a:ext cx="7498080" cy="4475584"/>
          </a:xfrm>
        </p:spPr>
        <p:txBody>
          <a:bodyPr/>
          <a:lstStyle/>
          <a:p>
            <a:r>
              <a:rPr lang="cs-CZ" dirty="0" err="1" smtClean="0"/>
              <a:t>Poloprezidentská</a:t>
            </a:r>
            <a:r>
              <a:rPr lang="cs-CZ" dirty="0" smtClean="0"/>
              <a:t> republika s </a:t>
            </a:r>
            <a:r>
              <a:rPr lang="cs-CZ" dirty="0" err="1" smtClean="0"/>
              <a:t>vícestranickým</a:t>
            </a:r>
            <a:r>
              <a:rPr lang="cs-CZ" dirty="0" smtClean="0"/>
              <a:t> systémem</a:t>
            </a:r>
          </a:p>
          <a:p>
            <a:r>
              <a:rPr lang="cs-CZ" dirty="0" smtClean="0"/>
              <a:t>Ústava přijata 12. 12. 1993 v referendu</a:t>
            </a:r>
          </a:p>
          <a:p>
            <a:r>
              <a:rPr lang="cs-CZ" dirty="0" smtClean="0"/>
              <a:t>Volební právo od 18 let</a:t>
            </a:r>
          </a:p>
          <a:p>
            <a:r>
              <a:rPr lang="cs-CZ" dirty="0" smtClean="0"/>
              <a:t>Hlava státu - prezident</a:t>
            </a:r>
          </a:p>
          <a:p>
            <a:r>
              <a:rPr lang="cs-CZ" dirty="0" smtClean="0"/>
              <a:t>Dvoukomorový parlament (Federální shromáždění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Rada federace (horní komora)</a:t>
            </a:r>
          </a:p>
          <a:p>
            <a:pPr lvl="1"/>
            <a:r>
              <a:rPr lang="cs-CZ" dirty="0" smtClean="0"/>
              <a:t>Státní duma (dolní komora)</a:t>
            </a:r>
            <a:endParaRPr lang="cs-CZ" dirty="0" smtClean="0"/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4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5221560"/>
          </a:xfrm>
        </p:spPr>
        <p:txBody>
          <a:bodyPr>
            <a:normAutofit/>
          </a:bodyPr>
          <a:lstStyle/>
          <a:p>
            <a:r>
              <a:rPr lang="cs-CZ" dirty="0"/>
              <a:t>přijata 12. 12. 1993 v </a:t>
            </a:r>
            <a:r>
              <a:rPr lang="cs-CZ" dirty="0" smtClean="0"/>
              <a:t>referendu</a:t>
            </a:r>
          </a:p>
          <a:p>
            <a:r>
              <a:rPr lang="cs-CZ" dirty="0" smtClean="0"/>
              <a:t>Několik změn (např. období vlády prezidenta a parlamentu, administrativní dělení – např. 2014 přibyl Krym)</a:t>
            </a:r>
            <a:endParaRPr lang="cs-CZ" dirty="0"/>
          </a:p>
          <a:p>
            <a:r>
              <a:rPr lang="cs-CZ" dirty="0" smtClean="0"/>
              <a:t>Ústavní krize – podzim 1993</a:t>
            </a:r>
          </a:p>
          <a:p>
            <a:pPr lvl="1"/>
            <a:r>
              <a:rPr lang="cs-CZ" dirty="0" smtClean="0"/>
              <a:t>Parlament kritizoval a brzdil ekonomické reformy</a:t>
            </a:r>
            <a:r>
              <a:rPr lang="cs-CZ" dirty="0"/>
              <a:t>	</a:t>
            </a:r>
            <a:endParaRPr lang="cs-CZ" dirty="0" smtClean="0"/>
          </a:p>
          <a:p>
            <a:pPr lvl="1"/>
            <a:r>
              <a:rPr lang="cs-CZ" dirty="0" smtClean="0"/>
              <a:t>21. září 1993 rozpuštění parlamentu prezidentem Borisem Jelcinem</a:t>
            </a:r>
          </a:p>
          <a:p>
            <a:pPr lvl="1"/>
            <a:r>
              <a:rPr lang="cs-CZ" dirty="0" smtClean="0"/>
              <a:t>Odpověď parlamentu – odvolání prezidenta</a:t>
            </a:r>
          </a:p>
          <a:p>
            <a:pPr lvl="1"/>
            <a:r>
              <a:rPr lang="cs-CZ" dirty="0" smtClean="0"/>
              <a:t>Krvavé střety odpůrců a podporovatelů Jelcina v Moskvě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7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Prezident RF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3673" y="1700808"/>
            <a:ext cx="6914728" cy="4210414"/>
          </a:xfrm>
        </p:spPr>
        <p:txBody>
          <a:bodyPr>
            <a:normAutofit/>
          </a:bodyPr>
          <a:lstStyle/>
          <a:p>
            <a:r>
              <a:rPr lang="cs-CZ" dirty="0" smtClean="0"/>
              <a:t>Aktuálně volen na 6 let (poslední volby 2012); před 2012 na 4 roky</a:t>
            </a:r>
          </a:p>
          <a:p>
            <a:r>
              <a:rPr lang="cs-CZ" dirty="0" smtClean="0"/>
              <a:t>Disponuje </a:t>
            </a:r>
            <a:r>
              <a:rPr lang="cs-CZ" dirty="0" smtClean="0"/>
              <a:t>zákonodárnou iniciativou</a:t>
            </a:r>
          </a:p>
          <a:p>
            <a:pPr lvl="1"/>
            <a:r>
              <a:rPr lang="cs-CZ" dirty="0" smtClean="0"/>
              <a:t>Navrhuje zákony parlamentu</a:t>
            </a:r>
          </a:p>
          <a:p>
            <a:pPr lvl="1"/>
            <a:r>
              <a:rPr lang="cs-CZ" dirty="0" smtClean="0"/>
              <a:t>Vydává dekrety – vládne tak přímo (nesmí být v rozporu s ústavou a platnou legislativou)</a:t>
            </a:r>
          </a:p>
          <a:p>
            <a:r>
              <a:rPr lang="cs-CZ" sz="3600" dirty="0"/>
              <a:t>Vetuje zákony</a:t>
            </a:r>
          </a:p>
          <a:p>
            <a:r>
              <a:rPr lang="cs-CZ" sz="3600" dirty="0"/>
              <a:t>Může rozpustit parlament</a:t>
            </a:r>
          </a:p>
          <a:p>
            <a:pPr marL="402336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176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Ruští prezidenti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1992-1999 		Boris Jelcin</a:t>
            </a:r>
          </a:p>
          <a:p>
            <a:endParaRPr lang="cs-CZ" dirty="0" smtClean="0"/>
          </a:p>
          <a:p>
            <a:r>
              <a:rPr lang="cs-CZ" dirty="0" smtClean="0"/>
              <a:t>1999-2008 		Vladimir Putin</a:t>
            </a:r>
          </a:p>
          <a:p>
            <a:endParaRPr lang="cs-CZ" dirty="0" smtClean="0"/>
          </a:p>
          <a:p>
            <a:r>
              <a:rPr lang="cs-CZ" dirty="0" smtClean="0"/>
              <a:t>2008-2012		</a:t>
            </a:r>
            <a:r>
              <a:rPr lang="cs-CZ" dirty="0" err="1" smtClean="0"/>
              <a:t>Dmitrij</a:t>
            </a:r>
            <a:r>
              <a:rPr lang="cs-CZ" dirty="0" smtClean="0"/>
              <a:t> </a:t>
            </a:r>
            <a:r>
              <a:rPr lang="cs-CZ" dirty="0" err="1" smtClean="0"/>
              <a:t>Medvěděv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2008-současnost	Vladimir Putin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4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Parlament (Federální shromáždění)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5753" y="2204864"/>
            <a:ext cx="7130752" cy="4800600"/>
          </a:xfrm>
        </p:spPr>
        <p:txBody>
          <a:bodyPr>
            <a:normAutofit/>
          </a:bodyPr>
          <a:lstStyle/>
          <a:p>
            <a:r>
              <a:rPr lang="cs-CZ" dirty="0" smtClean="0"/>
              <a:t>národní</a:t>
            </a:r>
            <a:r>
              <a:rPr lang="cs-CZ" dirty="0"/>
              <a:t> </a:t>
            </a:r>
            <a:r>
              <a:rPr lang="cs-CZ" dirty="0" smtClean="0"/>
              <a:t>zákonodárný orgán</a:t>
            </a:r>
            <a:r>
              <a:rPr lang="cs-CZ" dirty="0"/>
              <a:t> </a:t>
            </a:r>
            <a:r>
              <a:rPr lang="cs-CZ" dirty="0" smtClean="0"/>
              <a:t>RF</a:t>
            </a:r>
          </a:p>
          <a:p>
            <a:r>
              <a:rPr lang="cs-CZ" dirty="0"/>
              <a:t>dvoukomorový parlament</a:t>
            </a:r>
          </a:p>
          <a:p>
            <a:r>
              <a:rPr lang="cs-CZ" dirty="0" smtClean="0"/>
              <a:t>Je </a:t>
            </a:r>
            <a:r>
              <a:rPr lang="cs-CZ" dirty="0" smtClean="0"/>
              <a:t>tvořen</a:t>
            </a:r>
            <a:r>
              <a:rPr lang="cs-CZ" dirty="0"/>
              <a:t> Státní </a:t>
            </a:r>
            <a:r>
              <a:rPr lang="cs-CZ" dirty="0" smtClean="0"/>
              <a:t>dumou</a:t>
            </a:r>
            <a:r>
              <a:rPr lang="cs-CZ" dirty="0"/>
              <a:t> (dolní komora) a </a:t>
            </a:r>
            <a:r>
              <a:rPr lang="cs-CZ" dirty="0" smtClean="0"/>
              <a:t>Radou </a:t>
            </a:r>
            <a:r>
              <a:rPr lang="cs-CZ" dirty="0"/>
              <a:t>federace (horní komora)</a:t>
            </a:r>
          </a:p>
        </p:txBody>
      </p:sp>
    </p:spTree>
    <p:extLst>
      <p:ext uri="{BB962C8B-B14F-4D97-AF65-F5344CB8AC3E}">
        <p14:creationId xmlns:p14="http://schemas.microsoft.com/office/powerpoint/2010/main" val="8502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federace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Má 170 členů</a:t>
            </a:r>
          </a:p>
          <a:p>
            <a:r>
              <a:rPr lang="cs-CZ" dirty="0" smtClean="0"/>
              <a:t>Z každého subjektu vysíláni 2 zástupci</a:t>
            </a:r>
          </a:p>
          <a:p>
            <a:r>
              <a:rPr lang="cs-CZ" dirty="0" smtClean="0"/>
              <a:t>1 volen orgánem výkonné moci</a:t>
            </a:r>
          </a:p>
          <a:p>
            <a:r>
              <a:rPr lang="cs-CZ" dirty="0" smtClean="0"/>
              <a:t>1 volen orgánem zákonodárné moci subjektu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Počátek 80.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listopadu 19802 – zemřel Brežněv</a:t>
            </a:r>
          </a:p>
          <a:p>
            <a:r>
              <a:rPr lang="cs-CZ" dirty="0" smtClean="0"/>
              <a:t>1982-1984 – Jurij Andropov (15 měsíců)</a:t>
            </a:r>
          </a:p>
          <a:p>
            <a:pPr lvl="1"/>
            <a:r>
              <a:rPr lang="cs-CZ" dirty="0" smtClean="0"/>
              <a:t>Zahájení reforem</a:t>
            </a:r>
          </a:p>
          <a:p>
            <a:pPr lvl="1"/>
            <a:r>
              <a:rPr lang="cs-CZ" dirty="0" smtClean="0"/>
              <a:t>Boj proti korupci, zneužívání postavení</a:t>
            </a:r>
          </a:p>
          <a:p>
            <a:pPr lvl="2"/>
            <a:r>
              <a:rPr lang="cs-CZ" dirty="0" smtClean="0"/>
              <a:t>Bavlníková aféra – falšování údajů o produkci bavlny v Uzbekistánu</a:t>
            </a:r>
          </a:p>
          <a:p>
            <a:pPr lvl="1"/>
            <a:r>
              <a:rPr lang="cs-CZ" dirty="0" smtClean="0"/>
              <a:t>Snaha o omlazení strany X silné pozice konzervativců</a:t>
            </a:r>
          </a:p>
          <a:p>
            <a:r>
              <a:rPr lang="cs-CZ" dirty="0" smtClean="0"/>
              <a:t>1984-1985 – Konstantin Černěnko (13 měsíců)</a:t>
            </a:r>
          </a:p>
          <a:p>
            <a:pPr lvl="1"/>
            <a:r>
              <a:rPr lang="cs-CZ" dirty="0" smtClean="0"/>
              <a:t>Pozastavení reforem</a:t>
            </a:r>
          </a:p>
          <a:p>
            <a:pPr lvl="1"/>
            <a:r>
              <a:rPr lang="cs-CZ" dirty="0" smtClean="0"/>
              <a:t>konzervatismus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879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duma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skládá se z 450 poslanců</a:t>
            </a:r>
          </a:p>
          <a:p>
            <a:r>
              <a:rPr lang="cs-CZ" dirty="0" smtClean="0"/>
              <a:t>Voleni na období 5 let (od roku 2011)</a:t>
            </a:r>
          </a:p>
          <a:p>
            <a:r>
              <a:rPr lang="pl-PL" dirty="0"/>
              <a:t>Volební práh </a:t>
            </a:r>
            <a:r>
              <a:rPr lang="pl-PL" dirty="0" smtClean="0"/>
              <a:t>stanoven </a:t>
            </a:r>
            <a:r>
              <a:rPr lang="pl-PL" dirty="0"/>
              <a:t>na </a:t>
            </a:r>
            <a:r>
              <a:rPr lang="pl-PL" dirty="0" smtClean="0"/>
              <a:t>5</a:t>
            </a:r>
            <a:r>
              <a:rPr lang="pl-PL" dirty="0"/>
              <a:t> </a:t>
            </a:r>
            <a:r>
              <a:rPr lang="pl-PL" dirty="0" smtClean="0"/>
              <a:t>%, (do </a:t>
            </a:r>
            <a:r>
              <a:rPr lang="pl-PL" dirty="0"/>
              <a:t>roku 2005 </a:t>
            </a:r>
            <a:r>
              <a:rPr lang="pl-PL" dirty="0" smtClean="0"/>
              <a:t>5</a:t>
            </a:r>
            <a:r>
              <a:rPr lang="pl-PL" dirty="0"/>
              <a:t> </a:t>
            </a:r>
            <a:r>
              <a:rPr lang="pl-PL" dirty="0" smtClean="0"/>
              <a:t>%, pak 7 % do 2013)</a:t>
            </a:r>
          </a:p>
          <a:p>
            <a:r>
              <a:rPr lang="pl-PL" dirty="0" smtClean="0"/>
              <a:t>Příklad pravomocí: </a:t>
            </a:r>
          </a:p>
          <a:p>
            <a:pPr lvl="1"/>
            <a:r>
              <a:rPr lang="cs-CZ" dirty="0" smtClean="0"/>
              <a:t>udělení </a:t>
            </a:r>
            <a:r>
              <a:rPr lang="cs-CZ" dirty="0"/>
              <a:t>souhlasu ke jmenování předsedy vlády</a:t>
            </a:r>
          </a:p>
          <a:p>
            <a:pPr lvl="1"/>
            <a:r>
              <a:rPr lang="cs-CZ" dirty="0" smtClean="0"/>
              <a:t>rozhodnutí </a:t>
            </a:r>
            <a:r>
              <a:rPr lang="cs-CZ" dirty="0"/>
              <a:t>otázky důvěry vládě</a:t>
            </a:r>
          </a:p>
          <a:p>
            <a:pPr lvl="1"/>
            <a:r>
              <a:rPr lang="cs-CZ" dirty="0" smtClean="0"/>
              <a:t>vyhlášení</a:t>
            </a:r>
            <a:r>
              <a:rPr lang="cs-CZ" dirty="0"/>
              <a:t> amnestie </a:t>
            </a:r>
          </a:p>
          <a:p>
            <a:pPr lvl="1"/>
            <a:r>
              <a:rPr lang="cs-CZ" dirty="0" smtClean="0"/>
              <a:t>podání </a:t>
            </a:r>
            <a:r>
              <a:rPr lang="cs-CZ" dirty="0"/>
              <a:t>obžaloby proti prezidentovi Ruské federace na jeho zproštění funkce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2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členění RF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412776"/>
            <a:ext cx="749808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Skládá se 85 subjektů (v roce 2014 začleněny dva nové v souvislosti s Krymem)</a:t>
            </a:r>
          </a:p>
          <a:p>
            <a:r>
              <a:rPr lang="cs-CZ" dirty="0" smtClean="0"/>
              <a:t>22 republik</a:t>
            </a:r>
          </a:p>
          <a:p>
            <a:r>
              <a:rPr lang="cs-CZ" dirty="0" smtClean="0"/>
              <a:t>46 oblastí</a:t>
            </a:r>
          </a:p>
          <a:p>
            <a:r>
              <a:rPr lang="cs-CZ" dirty="0" smtClean="0"/>
              <a:t>9 krajů</a:t>
            </a:r>
          </a:p>
          <a:p>
            <a:r>
              <a:rPr lang="cs-CZ" dirty="0" smtClean="0"/>
              <a:t>1 autonomní oblast (Židovská autonomní oblast)</a:t>
            </a:r>
          </a:p>
          <a:p>
            <a:r>
              <a:rPr lang="cs-CZ" dirty="0" smtClean="0"/>
              <a:t>4 autonomní okruhy</a:t>
            </a:r>
          </a:p>
          <a:p>
            <a:r>
              <a:rPr lang="cs-CZ" dirty="0" smtClean="0"/>
              <a:t>3 federální města (Moskva, Petrohrad, Sevastopol)</a:t>
            </a:r>
          </a:p>
          <a:p>
            <a:r>
              <a:rPr lang="cs-CZ" dirty="0"/>
              <a:t>1 pronajímané teritorium (město </a:t>
            </a:r>
            <a:r>
              <a:rPr lang="cs-CZ" dirty="0" err="1"/>
              <a:t>Bajkonur</a:t>
            </a:r>
            <a:r>
              <a:rPr lang="cs-CZ" dirty="0"/>
              <a:t> v Kazachstánu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1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členění RF</a:t>
            </a:r>
            <a:endParaRPr lang="cs-CZ" dirty="0"/>
          </a:p>
        </p:txBody>
      </p:sp>
      <p:pic>
        <p:nvPicPr>
          <p:cNvPr id="5122" name="Picture 2" descr="https://upload.wikimedia.org/wikipedia/commons/thumb/1/11/%D0%A1%D1%83%D0%B1%D1%8A%D0%B5%D0%BA%D1%82%D1%8B_%D0%A0%D0%BE%D1%81%D1%81%D0%B8%D0%B9%D1%81%D0%BA%D0%BE%D0%B9_%D0%A4%D0%B5%D0%B4%D0%B5%D1%80%D0%B0%D1%86%D0%B8%D0%B8_2014.png/800px-%D0%A1%D1%83%D0%B1%D1%8A%D0%B5%D0%BA%D1%82%D1%8B_%D0%A0%D0%BE%D1%81%D1%81%D0%B8%D0%B9%D1%81%D0%BA%D0%BE%D0%B9_%D0%A4%D0%B5%D0%B4%D0%B5%D1%80%D0%B0%D1%86%D0%B8%D0%B8_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196752"/>
            <a:ext cx="7620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Židovská autonomní oblast</a:t>
            </a:r>
            <a:endParaRPr lang="cs-CZ" dirty="0"/>
          </a:p>
        </p:txBody>
      </p:sp>
      <p:pic>
        <p:nvPicPr>
          <p:cNvPr id="11266" name="Picture 2" descr="Map of Russia - Jewish Autonomous Oblast (2008-03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360686"/>
            <a:ext cx="8386434" cy="48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separatismu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8494" y="1449056"/>
            <a:ext cx="8915400" cy="54706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Po rozpadu SSSR tendence některých států odtrhnout se</a:t>
            </a:r>
          </a:p>
          <a:p>
            <a:pPr lvl="1">
              <a:buFontTx/>
              <a:buChar char="-"/>
            </a:pPr>
            <a:r>
              <a:rPr lang="cs-CZ" dirty="0" err="1" smtClean="0"/>
              <a:t>Tatarstán</a:t>
            </a:r>
            <a:endParaRPr lang="cs-CZ" dirty="0" smtClean="0"/>
          </a:p>
          <a:p>
            <a:pPr lvl="1">
              <a:buFontTx/>
              <a:buChar char="-"/>
            </a:pPr>
            <a:r>
              <a:rPr lang="cs-CZ" dirty="0" err="1" smtClean="0"/>
              <a:t>Baškortostán</a:t>
            </a:r>
            <a:endParaRPr lang="cs-CZ" dirty="0" smtClean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r>
              <a:rPr lang="cs-CZ" dirty="0" smtClean="0"/>
              <a:t>Čečensko</a:t>
            </a:r>
          </a:p>
          <a:p>
            <a:pPr>
              <a:buFontTx/>
              <a:buChar char="-"/>
            </a:pPr>
            <a:r>
              <a:rPr lang="cs-CZ" dirty="0" smtClean="0"/>
              <a:t>Řešeno smírnou cestou – </a:t>
            </a:r>
            <a:r>
              <a:rPr lang="cs-CZ" dirty="0" err="1" smtClean="0"/>
              <a:t>Tatarstán</a:t>
            </a:r>
            <a:r>
              <a:rPr lang="cs-CZ" dirty="0" smtClean="0"/>
              <a:t>, </a:t>
            </a:r>
            <a:r>
              <a:rPr lang="cs-CZ" dirty="0" err="1" smtClean="0"/>
              <a:t>Baškortostán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 Čečensku válka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10" y="2729946"/>
            <a:ext cx="4123002" cy="23748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2" y="2729946"/>
            <a:ext cx="4371624" cy="23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Terorismus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5600" y="1447800"/>
            <a:ext cx="7962088" cy="4800600"/>
          </a:xfrm>
        </p:spPr>
        <p:txBody>
          <a:bodyPr>
            <a:normAutofit/>
          </a:bodyPr>
          <a:lstStyle/>
          <a:p>
            <a:r>
              <a:rPr lang="cs-CZ" dirty="0" smtClean="0"/>
              <a:t>1995 Útok na nemocnici v </a:t>
            </a:r>
            <a:r>
              <a:rPr lang="cs-CZ" dirty="0" err="1" smtClean="0"/>
              <a:t>Buďonnovsku</a:t>
            </a:r>
            <a:endParaRPr lang="cs-CZ" dirty="0" smtClean="0"/>
          </a:p>
          <a:p>
            <a:r>
              <a:rPr lang="cs-CZ" dirty="0" smtClean="0"/>
              <a:t>1999	Bombové </a:t>
            </a:r>
            <a:r>
              <a:rPr lang="cs-CZ" dirty="0"/>
              <a:t>útoky na obytné domy v </a:t>
            </a:r>
            <a:r>
              <a:rPr lang="cs-CZ" dirty="0" smtClean="0"/>
              <a:t>Rusku</a:t>
            </a:r>
          </a:p>
          <a:p>
            <a:r>
              <a:rPr lang="cs-CZ" dirty="0" smtClean="0"/>
              <a:t>2002	Divadlo na </a:t>
            </a:r>
            <a:r>
              <a:rPr lang="cs-CZ" dirty="0" err="1" smtClean="0"/>
              <a:t>Dubrovce</a:t>
            </a:r>
            <a:endParaRPr lang="cs-CZ" dirty="0" smtClean="0"/>
          </a:p>
          <a:p>
            <a:r>
              <a:rPr lang="cs-CZ" dirty="0" smtClean="0"/>
              <a:t>2004 Útok na školu v </a:t>
            </a:r>
            <a:r>
              <a:rPr lang="cs-CZ" dirty="0" err="1" smtClean="0"/>
              <a:t>Beslanu</a:t>
            </a:r>
            <a:endParaRPr lang="cs-CZ" dirty="0" smtClean="0"/>
          </a:p>
          <a:p>
            <a:r>
              <a:rPr lang="cs-CZ" dirty="0" smtClean="0"/>
              <a:t>2010	Útok v moskevském metru</a:t>
            </a:r>
          </a:p>
          <a:p>
            <a:r>
              <a:rPr lang="cs-CZ" dirty="0" smtClean="0"/>
              <a:t>2011	Letiště </a:t>
            </a:r>
            <a:r>
              <a:rPr lang="cs-CZ" dirty="0" err="1" smtClean="0"/>
              <a:t>Domodědovo</a:t>
            </a:r>
            <a:endParaRPr lang="cs-CZ" dirty="0" smtClean="0"/>
          </a:p>
          <a:p>
            <a:r>
              <a:rPr lang="cs-CZ" dirty="0" smtClean="0"/>
              <a:t>2013	Doprava ve Volgogradu</a:t>
            </a:r>
          </a:p>
          <a:p>
            <a:r>
              <a:rPr lang="cs-CZ" dirty="0" smtClean="0"/>
              <a:t>2017	Petrohradské metro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5410200"/>
          </a:xfrm>
        </p:spPr>
        <p:txBody>
          <a:bodyPr/>
          <a:lstStyle/>
          <a:p>
            <a:r>
              <a:rPr lang="cs-CZ" dirty="0"/>
              <a:t>Počet obyvatel ke dni 1. 1. </a:t>
            </a:r>
            <a:r>
              <a:rPr lang="cs-CZ" dirty="0" smtClean="0"/>
              <a:t>2016:</a:t>
            </a:r>
          </a:p>
          <a:p>
            <a:pPr lvl="2"/>
            <a:r>
              <a:rPr lang="cs-CZ" dirty="0" smtClean="0"/>
              <a:t>146,5 </a:t>
            </a:r>
            <a:r>
              <a:rPr lang="cs-CZ" dirty="0"/>
              <a:t>mil. lidí (z toho v Krymském federálním okruhu 2,32 mil</a:t>
            </a:r>
            <a:r>
              <a:rPr lang="cs-CZ" dirty="0" smtClean="0"/>
              <a:t>.)</a:t>
            </a:r>
          </a:p>
          <a:p>
            <a:r>
              <a:rPr lang="cs-CZ" dirty="0" smtClean="0"/>
              <a:t>Disproporce:</a:t>
            </a:r>
          </a:p>
          <a:p>
            <a:pPr lvl="2"/>
            <a:r>
              <a:rPr lang="cs-CZ" dirty="0" smtClean="0"/>
              <a:t>Počet mužů: 67,78 </a:t>
            </a:r>
            <a:r>
              <a:rPr lang="cs-CZ" dirty="0"/>
              <a:t>mil. (46,3</a:t>
            </a:r>
            <a:r>
              <a:rPr lang="cs-CZ" dirty="0" smtClean="0"/>
              <a:t>%)</a:t>
            </a:r>
          </a:p>
          <a:p>
            <a:pPr lvl="2"/>
            <a:r>
              <a:rPr lang="cs-CZ" dirty="0" smtClean="0"/>
              <a:t>Počet </a:t>
            </a:r>
            <a:r>
              <a:rPr lang="cs-CZ" dirty="0"/>
              <a:t>žen 78,56 mil. (53,7</a:t>
            </a:r>
            <a:r>
              <a:rPr lang="cs-CZ" dirty="0" smtClean="0"/>
              <a:t>%)</a:t>
            </a:r>
          </a:p>
          <a:p>
            <a:r>
              <a:rPr lang="cs-CZ" dirty="0" smtClean="0"/>
              <a:t>Průměrná </a:t>
            </a:r>
            <a:r>
              <a:rPr lang="cs-CZ" dirty="0"/>
              <a:t>délka </a:t>
            </a:r>
            <a:r>
              <a:rPr lang="cs-CZ" dirty="0" smtClean="0"/>
              <a:t>života: 71,6 </a:t>
            </a:r>
            <a:r>
              <a:rPr lang="cs-CZ" dirty="0"/>
              <a:t>let (66,7 u mužů a 76,5 u žen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Demografická krize: v posledních letech růst obyvatelstva (migrace, Krym)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– věková pyramida</a:t>
            </a:r>
            <a:endParaRPr lang="cs-CZ" dirty="0"/>
          </a:p>
        </p:txBody>
      </p:sp>
      <p:pic>
        <p:nvPicPr>
          <p:cNvPr id="3074" name="Picture 2" descr="https://www.cia.gov/library/publications/the-world-factbook/graphics/population/RS_popgraph%20201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1844825"/>
            <a:ext cx="6533719" cy="45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Porodnost dle regionů</a:t>
            </a:r>
            <a:endParaRPr lang="cs-CZ" dirty="0"/>
          </a:p>
        </p:txBody>
      </p:sp>
      <p:pic>
        <p:nvPicPr>
          <p:cNvPr id="4098" name="Picture 2" descr="https://upload.wikimedia.org/wikipedia/commons/thumb/d/d1/Russia_birth_rates_2012.PNG/800px-Russia_birth_rates_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700809"/>
            <a:ext cx="762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Národnostní složení: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cs-CZ" dirty="0" smtClean="0"/>
              <a:t>Rusové</a:t>
            </a:r>
            <a:r>
              <a:rPr lang="cs-CZ" dirty="0"/>
              <a:t>: 77,71 % (111 017 tis</a:t>
            </a:r>
            <a:r>
              <a:rPr lang="cs-CZ" dirty="0" smtClean="0"/>
              <a:t>.)</a:t>
            </a:r>
          </a:p>
          <a:p>
            <a:r>
              <a:rPr lang="cs-CZ" dirty="0" smtClean="0"/>
              <a:t>Tataři</a:t>
            </a:r>
            <a:r>
              <a:rPr lang="cs-CZ" dirty="0"/>
              <a:t>: 3,72 % (5 311 tis.) </a:t>
            </a:r>
            <a:endParaRPr lang="cs-CZ" dirty="0" smtClean="0"/>
          </a:p>
          <a:p>
            <a:r>
              <a:rPr lang="cs-CZ" dirty="0" smtClean="0"/>
              <a:t>Ukrajinci</a:t>
            </a:r>
            <a:r>
              <a:rPr lang="cs-CZ" dirty="0"/>
              <a:t>: 1,35 % (1 928 tis</a:t>
            </a:r>
            <a:r>
              <a:rPr lang="cs-CZ" dirty="0" smtClean="0"/>
              <a:t>.)</a:t>
            </a:r>
          </a:p>
          <a:p>
            <a:r>
              <a:rPr lang="cs-CZ" dirty="0" smtClean="0"/>
              <a:t>Baškirové</a:t>
            </a:r>
            <a:r>
              <a:rPr lang="cs-CZ" dirty="0"/>
              <a:t>: 1,11 % (1 585 tis.) </a:t>
            </a:r>
          </a:p>
          <a:p>
            <a:r>
              <a:rPr lang="cs-CZ" dirty="0" smtClean="0"/>
              <a:t>Čuvaši</a:t>
            </a:r>
            <a:r>
              <a:rPr lang="cs-CZ" dirty="0"/>
              <a:t>: 1,01 % (1 436 tis</a:t>
            </a:r>
            <a:r>
              <a:rPr lang="cs-CZ" dirty="0" smtClean="0"/>
              <a:t>.)</a:t>
            </a:r>
          </a:p>
          <a:p>
            <a:r>
              <a:rPr lang="cs-CZ" dirty="0" smtClean="0"/>
              <a:t>Čečenci</a:t>
            </a:r>
            <a:r>
              <a:rPr lang="cs-CZ" dirty="0"/>
              <a:t>: 1,00% (1431 tis.) </a:t>
            </a:r>
            <a:endParaRPr lang="cs-CZ" dirty="0" smtClean="0"/>
          </a:p>
          <a:p>
            <a:r>
              <a:rPr lang="cs-CZ" dirty="0" smtClean="0"/>
              <a:t>Arméni</a:t>
            </a:r>
            <a:r>
              <a:rPr lang="cs-CZ" dirty="0"/>
              <a:t>: 0,83 % (1 182 tis.) </a:t>
            </a:r>
            <a:endParaRPr lang="cs-CZ" dirty="0" smtClean="0"/>
          </a:p>
          <a:p>
            <a:r>
              <a:rPr lang="cs-CZ" dirty="0" smtClean="0"/>
              <a:t>Ostatní nebo neuvedeno: </a:t>
            </a:r>
            <a:r>
              <a:rPr lang="cs-CZ" dirty="0"/>
              <a:t>3,99 % (5 629 tis.) </a:t>
            </a:r>
            <a:r>
              <a:rPr lang="cs-CZ" dirty="0" smtClean="0"/>
              <a:t>obyvatel</a:t>
            </a:r>
          </a:p>
          <a:p>
            <a:r>
              <a:rPr lang="cs-CZ" dirty="0" smtClean="0"/>
              <a:t>Téměř 200 </a:t>
            </a:r>
            <a:r>
              <a:rPr lang="cs-CZ" dirty="0"/>
              <a:t>národností a etnických skupin</a:t>
            </a:r>
          </a:p>
        </p:txBody>
      </p:sp>
    </p:spTree>
    <p:extLst>
      <p:ext uri="{BB962C8B-B14F-4D97-AF65-F5344CB8AC3E}">
        <p14:creationId xmlns:p14="http://schemas.microsoft.com/office/powerpoint/2010/main" val="9849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45028"/>
            <a:ext cx="8915400" cy="5593445"/>
          </a:xfrm>
        </p:spPr>
        <p:txBody>
          <a:bodyPr>
            <a:normAutofit/>
          </a:bodyPr>
          <a:lstStyle/>
          <a:p>
            <a:r>
              <a:rPr lang="cs-CZ" dirty="0" smtClean="0"/>
              <a:t>11. března 1985 zvolen Gorbačov</a:t>
            </a:r>
          </a:p>
          <a:p>
            <a:r>
              <a:rPr lang="cs-CZ" dirty="0" smtClean="0"/>
              <a:t>Potřeba oživení ekonomiky a politického systému</a:t>
            </a:r>
          </a:p>
          <a:p>
            <a:r>
              <a:rPr lang="cs-CZ" dirty="0" smtClean="0"/>
              <a:t>Nejprve důraz na ekonomiku, ukázalo se ale, že bez politické reformy to nepůjde</a:t>
            </a:r>
          </a:p>
          <a:p>
            <a:pPr lvl="1"/>
            <a:r>
              <a:rPr lang="cs-CZ" dirty="0" smtClean="0"/>
              <a:t>Perestrojka a glasnosť</a:t>
            </a:r>
          </a:p>
          <a:p>
            <a:r>
              <a:rPr lang="cs-CZ" dirty="0" smtClean="0"/>
              <a:t>Dodnes rozdíl mezi vnitřním a vnějším vnímání Gorbačova</a:t>
            </a:r>
          </a:p>
          <a:p>
            <a:r>
              <a:rPr lang="cs-CZ" dirty="0" smtClean="0"/>
              <a:t>Hned zpočátku výměna ve vedení</a:t>
            </a:r>
          </a:p>
          <a:p>
            <a:pPr lvl="1"/>
            <a:r>
              <a:rPr lang="cs-CZ" dirty="0" smtClean="0"/>
              <a:t>Eduard </a:t>
            </a:r>
            <a:r>
              <a:rPr lang="cs-CZ" dirty="0" err="1" smtClean="0"/>
              <a:t>Ševarnadze</a:t>
            </a:r>
            <a:r>
              <a:rPr lang="cs-CZ" dirty="0" smtClean="0"/>
              <a:t>, Nikolaj </a:t>
            </a:r>
            <a:r>
              <a:rPr lang="cs-CZ" dirty="0" err="1" smtClean="0"/>
              <a:t>Ryžkov</a:t>
            </a:r>
            <a:r>
              <a:rPr lang="cs-CZ" dirty="0" smtClean="0"/>
              <a:t>, Boris Jelcin, Alexandr Jakovlev</a:t>
            </a:r>
          </a:p>
          <a:p>
            <a:r>
              <a:rPr lang="cs-CZ" dirty="0" smtClean="0"/>
              <a:t>Odkaz na leninské dědictví a kurz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Uskorenije</a:t>
            </a:r>
            <a:r>
              <a:rPr lang="cs-CZ" dirty="0" smtClean="0"/>
              <a:t>“ – urychlení společenského a ekonomického rozvoje</a:t>
            </a:r>
          </a:p>
          <a:p>
            <a:r>
              <a:rPr lang="cs-CZ" dirty="0" smtClean="0"/>
              <a:t>Stejně jako Andropov důraz na disciplínu</a:t>
            </a:r>
          </a:p>
          <a:p>
            <a:pPr lvl="1"/>
            <a:r>
              <a:rPr lang="cs-CZ" dirty="0" smtClean="0"/>
              <a:t>1985 začíná protialkoholní kampaň</a:t>
            </a:r>
          </a:p>
          <a:p>
            <a:pPr marL="5715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469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9/9a/Percentage_of_Russians_by_region.svg/1024px-Percentage_of_Russians_by_reg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56" y="1772816"/>
            <a:ext cx="7941470" cy="45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Podíl etnických Rusů v regionu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6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Náboženské složení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Ruská </a:t>
            </a:r>
            <a:r>
              <a:rPr lang="cs-CZ" dirty="0"/>
              <a:t>sčítání obyvatel se nedotazují na náboženské </a:t>
            </a:r>
            <a:r>
              <a:rPr lang="cs-CZ" dirty="0" smtClean="0"/>
              <a:t>vyznání (přehled </a:t>
            </a:r>
            <a:r>
              <a:rPr lang="cs-CZ" dirty="0"/>
              <a:t>vychází z </a:t>
            </a:r>
            <a:r>
              <a:rPr lang="cs-CZ" dirty="0" smtClean="0"/>
              <a:t>průzkumů) </a:t>
            </a:r>
          </a:p>
          <a:p>
            <a:r>
              <a:rPr lang="cs-CZ" dirty="0" smtClean="0"/>
              <a:t>pravoslavní </a:t>
            </a:r>
            <a:r>
              <a:rPr lang="cs-CZ" dirty="0"/>
              <a:t>– 73,6 % pokřtěných (20 % alespoň částečně </a:t>
            </a:r>
            <a:r>
              <a:rPr lang="cs-CZ" dirty="0" smtClean="0"/>
              <a:t>praktikujících)</a:t>
            </a:r>
          </a:p>
          <a:p>
            <a:r>
              <a:rPr lang="cs-CZ" dirty="0" smtClean="0"/>
              <a:t>starověrci </a:t>
            </a:r>
            <a:r>
              <a:rPr lang="cs-CZ" dirty="0"/>
              <a:t>– 1,4 % (kolem 2 mil., kam patří hlavně Rusové, ale také Ukrajinci, Bělorusové, </a:t>
            </a:r>
            <a:r>
              <a:rPr lang="cs-CZ" dirty="0" err="1"/>
              <a:t>Karelové</a:t>
            </a:r>
            <a:r>
              <a:rPr lang="cs-CZ" dirty="0"/>
              <a:t>, </a:t>
            </a:r>
            <a:r>
              <a:rPr lang="cs-CZ" dirty="0" err="1"/>
              <a:t>Komi</a:t>
            </a:r>
            <a:r>
              <a:rPr lang="cs-CZ" dirty="0"/>
              <a:t>, </a:t>
            </a:r>
            <a:r>
              <a:rPr lang="cs-CZ" dirty="0" err="1"/>
              <a:t>Udmurti</a:t>
            </a:r>
            <a:r>
              <a:rPr lang="cs-CZ" dirty="0"/>
              <a:t>, Čuvaši a jiní) </a:t>
            </a:r>
            <a:endParaRPr lang="cs-CZ" dirty="0" smtClean="0"/>
          </a:p>
          <a:p>
            <a:r>
              <a:rPr lang="cs-CZ" dirty="0" smtClean="0"/>
              <a:t>muslimové </a:t>
            </a:r>
            <a:r>
              <a:rPr lang="cs-CZ" dirty="0"/>
              <a:t>– 7 % </a:t>
            </a:r>
            <a:endParaRPr lang="cs-CZ" dirty="0" smtClean="0"/>
          </a:p>
          <a:p>
            <a:r>
              <a:rPr lang="cs-CZ" dirty="0" smtClean="0"/>
              <a:t>katolíci </a:t>
            </a:r>
            <a:r>
              <a:rPr lang="cs-CZ" dirty="0"/>
              <a:t>– 1 % (Poláci, Litevci, Němci a jiní) • protestanti – 1 % • buddhisté – 1 % (kolem 900 tis.) • judaismus vyznává 1 % obyvatel • ateisté (v Rusku terminologicky často „agnostici“) přibližně 14 % obyvatel. </a:t>
            </a:r>
          </a:p>
        </p:txBody>
      </p:sp>
    </p:spTree>
    <p:extLst>
      <p:ext uri="{BB962C8B-B14F-4D97-AF65-F5344CB8AC3E}">
        <p14:creationId xmlns:p14="http://schemas.microsoft.com/office/powerpoint/2010/main" val="19880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Regiony dle vyznání</a:t>
            </a:r>
            <a:endParaRPr lang="cs-CZ" dirty="0"/>
          </a:p>
        </p:txBody>
      </p:sp>
      <p:pic>
        <p:nvPicPr>
          <p:cNvPr id="10242" name="Picture 2" descr="Výsledek obrázku pro religion map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911486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5520" y="274320"/>
            <a:ext cx="868216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Ruské obyvatelstvo – budhistické regiony</a:t>
            </a:r>
            <a:endParaRPr lang="cs-CZ" dirty="0"/>
          </a:p>
        </p:txBody>
      </p:sp>
      <p:pic>
        <p:nvPicPr>
          <p:cNvPr id="9218" name="Picture 2" descr="Výsledek obrázku pro buryatia and tuv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694957"/>
            <a:ext cx="7272808" cy="43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0"/>
            <a:ext cx="8735708" cy="86864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Kalmycko</a:t>
            </a:r>
            <a:r>
              <a:rPr lang="cs-CZ" dirty="0" smtClean="0"/>
              <a:t> – budhistický region v Evropě</a:t>
            </a:r>
            <a:endParaRPr lang="cs-CZ" dirty="0"/>
          </a:p>
        </p:txBody>
      </p:sp>
      <p:pic>
        <p:nvPicPr>
          <p:cNvPr id="8194" name="Picture 2" descr="Výsledek obrázku pro kalmykov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903040"/>
            <a:ext cx="5040560" cy="33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kalmyc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64" y="1365650"/>
            <a:ext cx="4104456" cy="24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el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90" y="3933056"/>
            <a:ext cx="3628821" cy="27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32" y="3938139"/>
            <a:ext cx="4016921" cy="26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Problémy související s obyvatelstvem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Disproporce mezi ženami a muži (mužů výrazně méně)</a:t>
            </a:r>
          </a:p>
          <a:p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Opatření: </a:t>
            </a:r>
          </a:p>
          <a:p>
            <a:pPr lvl="2"/>
            <a:r>
              <a:rPr lang="cs-CZ" dirty="0" smtClean="0"/>
              <a:t>omezení prodeje v nočních hodinách</a:t>
            </a:r>
          </a:p>
          <a:p>
            <a:pPr lvl="2"/>
            <a:r>
              <a:rPr lang="cs-CZ" dirty="0" smtClean="0"/>
              <a:t>Kontroly věku</a:t>
            </a:r>
          </a:p>
          <a:p>
            <a:pPr lvl="2"/>
            <a:r>
              <a:rPr lang="cs-CZ" dirty="0" smtClean="0"/>
              <a:t>2011 – pivo klasifikováno jako alkohol (předtím potravina)</a:t>
            </a:r>
          </a:p>
          <a:p>
            <a:pPr lvl="2"/>
            <a:r>
              <a:rPr lang="cs-CZ" dirty="0" smtClean="0"/>
              <a:t>Alkohol se nesmí inzerovat</a:t>
            </a:r>
          </a:p>
          <a:p>
            <a:pPr lvl="2"/>
            <a:r>
              <a:rPr lang="cs-CZ" dirty="0" smtClean="0"/>
              <a:t>Otázka zvýšení daní (protialkoholní kampaně) – nese riziko vzniku černého trhu, domácí výroby</a:t>
            </a:r>
          </a:p>
          <a:p>
            <a:r>
              <a:rPr lang="cs-CZ" dirty="0" smtClean="0"/>
              <a:t>Migrace z oblasti střední Asie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5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po roce 1991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9598" y="1779814"/>
            <a:ext cx="8915400" cy="4474029"/>
          </a:xfrm>
        </p:spPr>
        <p:txBody>
          <a:bodyPr/>
          <a:lstStyle/>
          <a:p>
            <a:r>
              <a:rPr lang="cs-CZ" dirty="0" smtClean="0"/>
              <a:t>Rozpad SSSR – „ukončení tisíce let autokracie“</a:t>
            </a:r>
          </a:p>
          <a:p>
            <a:r>
              <a:rPr lang="cs-CZ" dirty="0" smtClean="0"/>
              <a:t>Cílem – Rusko jako demokratický stát s tržním hospodářstvím</a:t>
            </a:r>
          </a:p>
          <a:p>
            <a:r>
              <a:rPr lang="cs-CZ" dirty="0" smtClean="0"/>
              <a:t>1989 - Založena nevládní organizace </a:t>
            </a:r>
            <a:r>
              <a:rPr lang="cs-CZ" dirty="0" err="1" smtClean="0"/>
              <a:t>Memorial</a:t>
            </a:r>
            <a:endParaRPr lang="cs-CZ" dirty="0" smtClean="0"/>
          </a:p>
          <a:p>
            <a:pPr lvl="1"/>
            <a:r>
              <a:rPr lang="cs-CZ" dirty="0" smtClean="0"/>
              <a:t>Monitoring zločinů komunistické éry</a:t>
            </a:r>
          </a:p>
          <a:p>
            <a:r>
              <a:rPr lang="cs-CZ" dirty="0" smtClean="0"/>
              <a:t>Staré struktury si uchovaly vliv, poklidný přechod</a:t>
            </a:r>
          </a:p>
          <a:p>
            <a:r>
              <a:rPr lang="cs-CZ" dirty="0" smtClean="0"/>
              <a:t>Upadající průmysl, nevýkonné zemědělství – měla pozvednout reforma </a:t>
            </a:r>
            <a:r>
              <a:rPr lang="cs-CZ" dirty="0" err="1" smtClean="0"/>
              <a:t>Jegora</a:t>
            </a:r>
            <a:r>
              <a:rPr lang="cs-CZ" dirty="0" smtClean="0"/>
              <a:t> </a:t>
            </a:r>
            <a:r>
              <a:rPr lang="cs-CZ" dirty="0" err="1" smtClean="0"/>
              <a:t>Gajdara</a:t>
            </a:r>
            <a:endParaRPr lang="cs-CZ" dirty="0" smtClean="0"/>
          </a:p>
          <a:p>
            <a:pPr lvl="1"/>
            <a:r>
              <a:rPr lang="cs-CZ" dirty="0" smtClean="0"/>
              <a:t>1991=1992 tři hlavní reformy</a:t>
            </a:r>
          </a:p>
          <a:p>
            <a:pPr lvl="1"/>
            <a:r>
              <a:rPr lang="cs-CZ" dirty="0" smtClean="0"/>
              <a:t>Liberalizace obchodu, liberalizace cen, privatizace</a:t>
            </a:r>
          </a:p>
          <a:p>
            <a:pPr lvl="1"/>
            <a:r>
              <a:rPr lang="cs-CZ" dirty="0" smtClean="0"/>
              <a:t>Skokové zvýšení cen potravin – až o 300 %</a:t>
            </a:r>
          </a:p>
          <a:p>
            <a:pPr lvl="1"/>
            <a:r>
              <a:rPr lang="cs-CZ" dirty="0" smtClean="0"/>
              <a:t>Inflace, znehodnocení úspor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722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Ekonomická situace 90-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1447800"/>
            <a:ext cx="7498080" cy="5149552"/>
          </a:xfrm>
        </p:spPr>
        <p:txBody>
          <a:bodyPr>
            <a:normAutofit/>
          </a:bodyPr>
          <a:lstStyle/>
          <a:p>
            <a:r>
              <a:rPr lang="cs-CZ" dirty="0" smtClean="0"/>
              <a:t>Chaotická 90. léta - problematika privatizace, odpor ruského parlamentu</a:t>
            </a:r>
          </a:p>
          <a:p>
            <a:r>
              <a:rPr lang="cs-CZ" dirty="0" smtClean="0"/>
              <a:t>Podniky často přebírají lidé napojení na předchozí režim</a:t>
            </a:r>
          </a:p>
          <a:p>
            <a:r>
              <a:rPr lang="cs-CZ" dirty="0" smtClean="0"/>
              <a:t>Vysoká míra korupce, přetrvává nadále</a:t>
            </a:r>
          </a:p>
          <a:p>
            <a:r>
              <a:rPr lang="cs-CZ" dirty="0" smtClean="0"/>
              <a:t>Vznik oligarchie </a:t>
            </a:r>
          </a:p>
          <a:p>
            <a:pPr lvl="2"/>
            <a:r>
              <a:rPr lang="cs-CZ" dirty="0" smtClean="0"/>
              <a:t>Michail Chodorkovský</a:t>
            </a:r>
          </a:p>
          <a:p>
            <a:r>
              <a:rPr lang="cs-CZ" dirty="0" smtClean="0"/>
              <a:t>Nedostatek konkurenceschopných technologií</a:t>
            </a:r>
          </a:p>
          <a:p>
            <a:r>
              <a:rPr lang="cs-CZ" dirty="0" smtClean="0"/>
              <a:t>Závislost na prodeji surovin</a:t>
            </a:r>
          </a:p>
          <a:p>
            <a:r>
              <a:rPr lang="cs-CZ" dirty="0" smtClean="0"/>
              <a:t>Nebezpečné tržní prostředí pro zahraniční investice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4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ekonomiky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527412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Dvě varianty ozdravení ekonomiky/ přechodu na trh</a:t>
            </a:r>
          </a:p>
          <a:p>
            <a:pPr lvl="1"/>
            <a:r>
              <a:rPr lang="cs-CZ" dirty="0" smtClean="0"/>
              <a:t>Gradualistická X šoková terapie</a:t>
            </a:r>
          </a:p>
          <a:p>
            <a:r>
              <a:rPr lang="cs-CZ" dirty="0" smtClean="0"/>
              <a:t>Ekonom Anatolij </a:t>
            </a:r>
            <a:r>
              <a:rPr lang="cs-CZ" dirty="0" err="1" smtClean="0"/>
              <a:t>Čubajs</a:t>
            </a:r>
            <a:r>
              <a:rPr lang="cs-CZ" dirty="0" smtClean="0"/>
              <a:t> – „otec ruské privatizace“</a:t>
            </a:r>
            <a:endParaRPr lang="cs-CZ" dirty="0" smtClean="0"/>
          </a:p>
          <a:p>
            <a:r>
              <a:rPr lang="cs-CZ" dirty="0" smtClean="0"/>
              <a:t>První fáze privatizace 1991-94 – období právního chaosu</a:t>
            </a:r>
          </a:p>
          <a:p>
            <a:pPr lvl="1"/>
            <a:r>
              <a:rPr lang="cs-CZ" dirty="0" smtClean="0"/>
              <a:t>Víra v sílu trhu</a:t>
            </a:r>
          </a:p>
          <a:p>
            <a:pPr lvl="1"/>
            <a:r>
              <a:rPr lang="cs-CZ" dirty="0" smtClean="0"/>
              <a:t>Obytné prostory a maloobchod</a:t>
            </a:r>
          </a:p>
          <a:p>
            <a:pPr lvl="1"/>
            <a:r>
              <a:rPr lang="cs-CZ" dirty="0" smtClean="0"/>
              <a:t>Poté kuponová privatizace – československý model</a:t>
            </a:r>
          </a:p>
          <a:p>
            <a:pPr lvl="1"/>
            <a:r>
              <a:rPr lang="cs-CZ" dirty="0" smtClean="0"/>
              <a:t>Zprivatizováno pře 16000 podniků – často vedeny sovětským způsobem, krach</a:t>
            </a:r>
          </a:p>
          <a:p>
            <a:pPr lvl="1"/>
            <a:r>
              <a:rPr lang="cs-CZ" dirty="0" smtClean="0"/>
              <a:t>Absence střední třídy a zahraničních investorů</a:t>
            </a:r>
          </a:p>
          <a:p>
            <a:r>
              <a:rPr lang="cs-CZ" dirty="0" smtClean="0"/>
              <a:t>Druhá fáze 1994</a:t>
            </a:r>
          </a:p>
          <a:p>
            <a:pPr lvl="1"/>
            <a:r>
              <a:rPr lang="cs-CZ" dirty="0" smtClean="0"/>
              <a:t>Otevřený prodej podniků podle tržní ceny</a:t>
            </a:r>
          </a:p>
          <a:p>
            <a:pPr lvl="1"/>
            <a:r>
              <a:rPr lang="cs-CZ" dirty="0" smtClean="0"/>
              <a:t>Problém státní pokladny – podniky často měnila za nevratné půjčky</a:t>
            </a:r>
          </a:p>
          <a:p>
            <a:pPr lvl="2"/>
            <a:r>
              <a:rPr lang="cs-CZ" dirty="0" smtClean="0"/>
              <a:t>Např. 1995 Banka MENATEP získala </a:t>
            </a:r>
            <a:r>
              <a:rPr lang="cs-CZ" dirty="0" err="1" smtClean="0"/>
              <a:t>Jukos</a:t>
            </a:r>
            <a:endParaRPr lang="cs-CZ" dirty="0" smtClean="0"/>
          </a:p>
          <a:p>
            <a:r>
              <a:rPr lang="cs-CZ" dirty="0" smtClean="0"/>
              <a:t>Provázeno vážnou krizí</a:t>
            </a:r>
          </a:p>
          <a:p>
            <a:pPr lvl="1"/>
            <a:r>
              <a:rPr lang="cs-CZ" dirty="0" smtClean="0"/>
              <a:t>Např. 1989 příjem jednotlivce 43 % příjmu v USA, 1995 10 %</a:t>
            </a:r>
          </a:p>
          <a:p>
            <a:pPr marL="11430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265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Krize 1998 a následná stabilizace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kolaps asijských trhů 1997</a:t>
            </a:r>
          </a:p>
          <a:p>
            <a:r>
              <a:rPr lang="cs-CZ" dirty="0" smtClean="0"/>
              <a:t>Pokles cen surovin</a:t>
            </a:r>
          </a:p>
          <a:p>
            <a:r>
              <a:rPr lang="cs-CZ" dirty="0" smtClean="0"/>
              <a:t>Vytvoření černého trhu a dolarové ekonomiky</a:t>
            </a:r>
          </a:p>
          <a:p>
            <a:r>
              <a:rPr lang="cs-CZ" dirty="0" smtClean="0"/>
              <a:t>2000-2002 růst – pomohla tomu deregulace, která podpořila malé a střední podniky</a:t>
            </a:r>
          </a:p>
          <a:p>
            <a:r>
              <a:rPr lang="cs-CZ" dirty="0" smtClean="0"/>
              <a:t>2000-2008 – růst cen surovin – to se pozitivně odrazilo v ruské ekonomice (HDP růst cca 7 % ročně)</a:t>
            </a:r>
          </a:p>
          <a:p>
            <a:r>
              <a:rPr lang="cs-CZ" dirty="0" smtClean="0"/>
              <a:t>Počet obyvatel žijící na hraně chudoby </a:t>
            </a:r>
          </a:p>
          <a:p>
            <a:pPr lvl="1"/>
            <a:r>
              <a:rPr lang="cs-CZ" dirty="0" smtClean="0"/>
              <a:t>z 30 % v 2000 na 14 % v 2008</a:t>
            </a:r>
          </a:p>
          <a:p>
            <a:r>
              <a:rPr lang="cs-CZ" dirty="0" smtClean="0"/>
              <a:t>Splácení zahraniční dluhů</a:t>
            </a:r>
          </a:p>
          <a:p>
            <a:r>
              <a:rPr lang="cs-CZ" dirty="0" smtClean="0"/>
              <a:t>2007 – Světová banka označila Rusko za velmi stabilní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neprůchodnost systému, byrokratizace, pasivita, falšování údajů </a:t>
            </a:r>
          </a:p>
          <a:p>
            <a:pPr lvl="0"/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volání po větší otevřenosti, diskuzi nad problémy (= glasnost)</a:t>
            </a:r>
          </a:p>
          <a:p>
            <a:pPr lvl="1"/>
            <a:r>
              <a:rPr lang="cs-CZ" dirty="0"/>
              <a:t>otevřenost (glasnosť) a demokratizace, liberalizace – uvolnění kontroly</a:t>
            </a:r>
          </a:p>
          <a:p>
            <a:pPr lvl="1"/>
            <a:r>
              <a:rPr lang="cs-CZ" dirty="0" smtClean="0"/>
              <a:t>KS dále jen strategická instituce, jen základní vize a jejich koordinace</a:t>
            </a:r>
          </a:p>
          <a:p>
            <a:pPr lvl="0"/>
            <a:r>
              <a:rPr lang="cs-CZ" dirty="0"/>
              <a:t>odpor státní a stranické byrokracie =&gt;reformy státních a stranických orgánů, odstraňování starých kádrů (ortodoxní)</a:t>
            </a:r>
          </a:p>
          <a:p>
            <a:pPr lvl="0"/>
            <a:r>
              <a:rPr lang="cs-CZ" u="sng" dirty="0"/>
              <a:t>ideologicky</a:t>
            </a:r>
            <a:r>
              <a:rPr lang="cs-CZ" dirty="0"/>
              <a:t> návrat ke kořenům (leninismu), obroda – viníkem současné situace stalinismus a brežněvismus, ideologie deformovaly socialismus</a:t>
            </a:r>
          </a:p>
          <a:p>
            <a:pPr lvl="0"/>
            <a:r>
              <a:rPr lang="cs-CZ" dirty="0"/>
              <a:t>2 cíle: </a:t>
            </a:r>
          </a:p>
          <a:p>
            <a:pPr lvl="1"/>
            <a:r>
              <a:rPr lang="cs-CZ" dirty="0"/>
              <a:t>obnova ztracené legitimity režimu (vnitropoliticky)</a:t>
            </a:r>
          </a:p>
          <a:p>
            <a:pPr lvl="1"/>
            <a:r>
              <a:rPr lang="cs-CZ" dirty="0"/>
              <a:t>schopnost soutěžit s kapitalismem (mezinárodně)</a:t>
            </a:r>
          </a:p>
          <a:p>
            <a:pPr lvl="2"/>
            <a:r>
              <a:rPr lang="cs-CZ" dirty="0"/>
              <a:t>revize teorie o permanentní krizi kapitalistického systé­mu – poznání, že soutěživost vede k technologickému i sociálnímu pokroku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92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Surovinové zdroje a energetika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9608" y="980728"/>
            <a:ext cx="7498080" cy="526767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cs-CZ" dirty="0"/>
          </a:p>
          <a:p>
            <a:r>
              <a:rPr lang="cs-CZ" dirty="0"/>
              <a:t>Rusko je důležitým </a:t>
            </a:r>
            <a:r>
              <a:rPr lang="cs-CZ" dirty="0" smtClean="0"/>
              <a:t>dodavatelem zemního plynu</a:t>
            </a:r>
            <a:r>
              <a:rPr lang="cs-CZ" dirty="0"/>
              <a:t> pro velkou část Evropy.</a:t>
            </a:r>
          </a:p>
          <a:p>
            <a:r>
              <a:rPr lang="cs-CZ" dirty="0" smtClean="0"/>
              <a:t>Hlavním těžené suroviny: zemní plyn, ropa, uhlí, nikl</a:t>
            </a:r>
            <a:endParaRPr lang="cs-CZ" dirty="0"/>
          </a:p>
          <a:p>
            <a:pPr lvl="1"/>
            <a:r>
              <a:rPr lang="cs-CZ" dirty="0"/>
              <a:t>Rusko má největší rezervy zemního plynu na </a:t>
            </a:r>
            <a:r>
              <a:rPr lang="cs-CZ" dirty="0" smtClean="0"/>
              <a:t>světě.</a:t>
            </a:r>
          </a:p>
          <a:p>
            <a:r>
              <a:rPr lang="cs-CZ" dirty="0" smtClean="0"/>
              <a:t>Další významné suroviny</a:t>
            </a:r>
            <a:r>
              <a:rPr lang="cs-CZ" dirty="0"/>
              <a:t>: </a:t>
            </a:r>
            <a:r>
              <a:rPr lang="cs-CZ" dirty="0" smtClean="0"/>
              <a:t>zlato, diamanty, titan… </a:t>
            </a:r>
            <a:endParaRPr lang="cs-CZ" dirty="0"/>
          </a:p>
          <a:p>
            <a:r>
              <a:rPr lang="cs-CZ" dirty="0" smtClean="0"/>
              <a:t>společnosti</a:t>
            </a:r>
            <a:r>
              <a:rPr lang="cs-CZ" dirty="0"/>
              <a:t>, zaměřené na těžbu </a:t>
            </a:r>
            <a:r>
              <a:rPr lang="cs-CZ" dirty="0" smtClean="0"/>
              <a:t>ropy: </a:t>
            </a:r>
            <a:r>
              <a:rPr lang="cs-CZ" dirty="0" err="1" smtClean="0"/>
              <a:t>Rosněft</a:t>
            </a:r>
            <a:r>
              <a:rPr lang="cs-CZ" dirty="0" smtClean="0"/>
              <a:t>, </a:t>
            </a:r>
            <a:r>
              <a:rPr lang="cs-CZ" dirty="0" err="1" smtClean="0"/>
              <a:t>Lukoil</a:t>
            </a:r>
            <a:r>
              <a:rPr lang="cs-CZ" dirty="0" smtClean="0"/>
              <a:t>, </a:t>
            </a:r>
            <a:r>
              <a:rPr lang="cs-CZ" dirty="0" err="1" smtClean="0"/>
              <a:t>Sibněft</a:t>
            </a:r>
            <a:r>
              <a:rPr lang="cs-CZ" dirty="0"/>
              <a:t> a další. </a:t>
            </a:r>
          </a:p>
          <a:p>
            <a:r>
              <a:rPr lang="cs-CZ" dirty="0" err="1" smtClean="0"/>
              <a:t>Gazprom</a:t>
            </a:r>
            <a:r>
              <a:rPr lang="cs-CZ" dirty="0" smtClean="0"/>
              <a:t> - </a:t>
            </a:r>
            <a:r>
              <a:rPr lang="cs-CZ" dirty="0"/>
              <a:t>plynárenský </a:t>
            </a:r>
            <a:r>
              <a:rPr lang="cs-CZ" dirty="0" smtClean="0"/>
              <a:t>gigant, </a:t>
            </a:r>
            <a:r>
              <a:rPr lang="cs-CZ" dirty="0"/>
              <a:t>největší </a:t>
            </a:r>
            <a:r>
              <a:rPr lang="cs-CZ" dirty="0" smtClean="0"/>
              <a:t>firma zabývající se těžbou plynu na světě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smtClean="0"/>
              <a:t>Příjmy z ropy a plynu z  velké části kryjí státní rozpočet RF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2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přístupu na mezinárodní scéně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80673"/>
            <a:ext cx="8915400" cy="4776537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zahraničně politicky – </a:t>
            </a:r>
            <a:r>
              <a:rPr lang="cs-CZ" i="1" dirty="0"/>
              <a:t>Perestrojka a </a:t>
            </a:r>
            <a:r>
              <a:rPr lang="cs-CZ" i="1" u="sng" dirty="0"/>
              <a:t>nové myšlení</a:t>
            </a:r>
            <a:r>
              <a:rPr lang="cs-CZ" i="1" dirty="0"/>
              <a:t> pro naši zem a pro celý svět</a:t>
            </a:r>
            <a:endParaRPr lang="cs-CZ" dirty="0"/>
          </a:p>
          <a:p>
            <a:pPr lvl="1"/>
            <a:r>
              <a:rPr lang="cs-CZ" dirty="0"/>
              <a:t>globální vzájemná závislost, společné globální zájmy lidstva</a:t>
            </a:r>
          </a:p>
          <a:p>
            <a:pPr lvl="1"/>
            <a:r>
              <a:rPr lang="cs-CZ" dirty="0"/>
              <a:t>rezignací na světový socialismus - koncepce „mírové koexisten­ce“ a vzájemné spolupráce</a:t>
            </a:r>
          </a:p>
          <a:p>
            <a:pPr lvl="2"/>
            <a:r>
              <a:rPr lang="cs-CZ" dirty="0"/>
              <a:t>revize teorie o nevyhnutelnosti imperialistických válek</a:t>
            </a:r>
          </a:p>
          <a:p>
            <a:pPr lvl="0"/>
            <a:r>
              <a:rPr lang="cs-CZ" dirty="0"/>
              <a:t>snížení mezinárodního napětí</a:t>
            </a:r>
            <a:r>
              <a:rPr lang="cs-CZ" b="1" dirty="0"/>
              <a:t> =&gt; nástroj ekonomické přeměny</a:t>
            </a:r>
            <a:endParaRPr lang="cs-CZ" dirty="0"/>
          </a:p>
          <a:p>
            <a:pPr lvl="1"/>
            <a:r>
              <a:rPr lang="cs-CZ" dirty="0"/>
              <a:t>odchod z Afghánistánu, konflikty ve Třetím světě (Angola, Namibie, Nikaragua, Kambodža)</a:t>
            </a:r>
          </a:p>
          <a:p>
            <a:r>
              <a:rPr lang="cs-CZ" dirty="0"/>
              <a:t>odzbrojovací jednání - jednostranné odzbrojovací </a:t>
            </a:r>
            <a:r>
              <a:rPr lang="cs-CZ" dirty="0" smtClean="0"/>
              <a:t>závazky</a:t>
            </a:r>
          </a:p>
          <a:p>
            <a:pPr lvl="1"/>
            <a:r>
              <a:rPr lang="cs-CZ" dirty="0" smtClean="0"/>
              <a:t>snížení </a:t>
            </a:r>
            <a:r>
              <a:rPr lang="cs-CZ" dirty="0"/>
              <a:t>sovět. ozbrojených sil o 0,5 mil </a:t>
            </a:r>
            <a:r>
              <a:rPr lang="cs-CZ" dirty="0" smtClean="0"/>
              <a:t>vojáků</a:t>
            </a:r>
          </a:p>
          <a:p>
            <a:pPr lvl="1"/>
            <a:r>
              <a:rPr lang="cs-CZ" dirty="0" smtClean="0"/>
              <a:t>snaha </a:t>
            </a:r>
            <a:r>
              <a:rPr lang="cs-CZ" dirty="0"/>
              <a:t>zastavit zbrojení, omezení vývoje jaderných zbraní a snížení jejich </a:t>
            </a:r>
            <a:r>
              <a:rPr lang="cs-CZ" dirty="0" smtClean="0"/>
              <a:t>počtu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stažení a likvidací raket středního doletu z Evropy (12/87, Washington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smlouva </a:t>
            </a:r>
            <a:r>
              <a:rPr lang="cs-CZ" dirty="0"/>
              <a:t>o omezení konvenčních ozbrojených sil v Evropě (VS +NATO, 11/90, Paříž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START </a:t>
            </a:r>
            <a:r>
              <a:rPr lang="cs-CZ" dirty="0"/>
              <a:t>I (7/91, Moskva) </a:t>
            </a:r>
          </a:p>
        </p:txBody>
      </p:sp>
    </p:spTree>
    <p:extLst>
      <p:ext uri="{BB962C8B-B14F-4D97-AF65-F5344CB8AC3E}">
        <p14:creationId xmlns:p14="http://schemas.microsoft.com/office/powerpoint/2010/main" val="15973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92959" y="1756611"/>
            <a:ext cx="8915400" cy="576312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Ekonomika poznamenaná pádem cen ropy a výbuchem v Černobylu</a:t>
            </a:r>
          </a:p>
          <a:p>
            <a:pPr lvl="0"/>
            <a:r>
              <a:rPr lang="cs-CZ" dirty="0" smtClean="0"/>
              <a:t>V ekonomickém myšlení přetrvává koncept socialistického kolektivismu</a:t>
            </a:r>
          </a:p>
          <a:p>
            <a:pPr lvl="0"/>
            <a:r>
              <a:rPr lang="cs-CZ" dirty="0" smtClean="0"/>
              <a:t>cílem </a:t>
            </a:r>
            <a:r>
              <a:rPr lang="cs-CZ" dirty="0"/>
              <a:t>zvýšení produktivity, modernizace ekonomiky</a:t>
            </a:r>
          </a:p>
          <a:p>
            <a:pPr lvl="1"/>
            <a:r>
              <a:rPr lang="cs-CZ" dirty="0"/>
              <a:t>diskuze, zda se nevrátit k modifikované politice NEP</a:t>
            </a:r>
          </a:p>
          <a:p>
            <a:pPr lvl="1"/>
            <a:r>
              <a:rPr lang="cs-CZ" dirty="0"/>
              <a:t>zavedení </a:t>
            </a:r>
            <a:r>
              <a:rPr lang="cs-CZ" i="1" dirty="0"/>
              <a:t>tržních mechanismů</a:t>
            </a:r>
            <a:endParaRPr lang="cs-CZ" dirty="0"/>
          </a:p>
          <a:p>
            <a:pPr lvl="2"/>
            <a:r>
              <a:rPr lang="cs-CZ" dirty="0"/>
              <a:t>snížení státního podílu v podnicích</a:t>
            </a:r>
          </a:p>
          <a:p>
            <a:pPr lvl="2"/>
            <a:r>
              <a:rPr lang="cs-CZ" dirty="0"/>
              <a:t>inovace v řízení = omezení centrálního plánování</a:t>
            </a:r>
          </a:p>
          <a:p>
            <a:pPr lvl="3"/>
            <a:r>
              <a:rPr lang="cs-CZ" b="1" dirty="0"/>
              <a:t>zákony o státním podniku a družstevnictví</a:t>
            </a:r>
            <a:r>
              <a:rPr lang="cs-CZ" dirty="0"/>
              <a:t> (88)</a:t>
            </a:r>
          </a:p>
          <a:p>
            <a:pPr lvl="4"/>
            <a:r>
              <a:rPr lang="cs-CZ" dirty="0"/>
              <a:t>udělení větší volnosti výrobcům v cenové a mzdové politice, volná ruka ve vzájemném navazování vztahů, spolupráci </a:t>
            </a:r>
          </a:p>
          <a:p>
            <a:pPr lvl="4"/>
            <a:r>
              <a:rPr lang="cs-CZ" dirty="0"/>
              <a:t>posílení přímého vlivu zaměstnanců, pracujících v závodech = volba ředitele – populistické růsty mezd, uplácení bez reflexe vlastních ekonomických možností </a:t>
            </a:r>
            <a:endParaRPr lang="cs-CZ" dirty="0" smtClean="0"/>
          </a:p>
          <a:p>
            <a:pPr lvl="4"/>
            <a:r>
              <a:rPr lang="cs-CZ" dirty="0" smtClean="0"/>
              <a:t>Mohla vznikat družstva – soukromé podnikání, min. 3 lidé</a:t>
            </a:r>
          </a:p>
          <a:p>
            <a:pPr lvl="4"/>
            <a:r>
              <a:rPr lang="cs-CZ" dirty="0" smtClean="0"/>
              <a:t>Existovala domněnka, že zlikvidují deficit zboží a zlepší služby/ nepotvrdila se</a:t>
            </a:r>
            <a:endParaRPr lang="cs-CZ" dirty="0"/>
          </a:p>
          <a:p>
            <a:pPr lvl="3"/>
            <a:r>
              <a:rPr lang="cs-CZ" dirty="0"/>
              <a:t>ekonomická autonomie sovětských republik</a:t>
            </a:r>
          </a:p>
          <a:p>
            <a:pPr lvl="2"/>
            <a:r>
              <a:rPr lang="cs-CZ" dirty="0"/>
              <a:t>společné projekty se zahraničními </a:t>
            </a:r>
            <a:r>
              <a:rPr lang="cs-CZ" dirty="0" smtClean="0"/>
              <a:t>investory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05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Ekonomická stagnace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84421"/>
            <a:ext cx="8915400" cy="5173579"/>
          </a:xfrm>
        </p:spPr>
        <p:txBody>
          <a:bodyPr/>
          <a:lstStyle/>
          <a:p>
            <a:pPr lvl="0"/>
            <a:r>
              <a:rPr lang="cs-CZ" dirty="0"/>
              <a:t>Černobyl </a:t>
            </a:r>
            <a:r>
              <a:rPr lang="cs-CZ" dirty="0" smtClean="0"/>
              <a:t>4/86 </a:t>
            </a:r>
            <a:r>
              <a:rPr lang="cs-CZ" dirty="0"/>
              <a:t>=&gt; pochybnosti ohledně bezpečnosti provozu jaderných elektráren sovět. typu), </a:t>
            </a:r>
            <a:r>
              <a:rPr lang="cs-CZ" dirty="0" smtClean="0"/>
              <a:t>1988 zemětřesení </a:t>
            </a:r>
            <a:r>
              <a:rPr lang="cs-CZ" dirty="0"/>
              <a:t>v Arménii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snížení kredibility režimu</a:t>
            </a:r>
          </a:p>
          <a:p>
            <a:pPr lvl="0"/>
            <a:r>
              <a:rPr lang="cs-CZ" dirty="0"/>
              <a:t>pokles cen ropy a zemního plynu na světových trzích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pokles obchodu (do té doby za vysoké výnosy financování importu obilí) - 1986</a:t>
            </a:r>
          </a:p>
          <a:p>
            <a:pPr lvl="1"/>
            <a:r>
              <a:rPr lang="cs-CZ" dirty="0"/>
              <a:t>nárůst zahraničního dluhu (až 60 bilionů </a:t>
            </a:r>
            <a:r>
              <a:rPr lang="cs-CZ" dirty="0" smtClean="0"/>
              <a:t>$)</a:t>
            </a:r>
          </a:p>
          <a:p>
            <a:r>
              <a:rPr lang="cs-CZ" dirty="0" smtClean="0"/>
              <a:t>Deficit rozpočtu řešen uvolněním velkého objemu peněz do oběhu – vedlo k inflaci (od roku 1990)</a:t>
            </a:r>
          </a:p>
          <a:p>
            <a:r>
              <a:rPr lang="cs-CZ" dirty="0" smtClean="0"/>
              <a:t>Každodenní život – obrovský nedostatek veškerého zboží</a:t>
            </a:r>
          </a:p>
          <a:p>
            <a:pPr lvl="0"/>
            <a:r>
              <a:rPr lang="cs-CZ" dirty="0" smtClean="0"/>
              <a:t>6/88 </a:t>
            </a:r>
            <a:r>
              <a:rPr lang="cs-CZ" dirty="0"/>
              <a:t>konference KSS – Gorbačovovy návrhy ústavních/politických změn</a:t>
            </a:r>
          </a:p>
          <a:p>
            <a:pPr lvl="1"/>
            <a:r>
              <a:rPr lang="cs-CZ" dirty="0"/>
              <a:t>nová struktura státních orgánů - přesun moci z ÚV na stát (nově ustaven Sjezd lidových poslanců), </a:t>
            </a:r>
            <a:r>
              <a:rPr lang="cs-CZ" u="sng" dirty="0"/>
              <a:t>KS ztratila vliv na řízení ekonomiky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04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Ekonomická krize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03295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růst </a:t>
            </a:r>
            <a:r>
              <a:rPr lang="cs-CZ" dirty="0"/>
              <a:t>závislosti na dovozu potravin</a:t>
            </a:r>
          </a:p>
          <a:p>
            <a:pPr lvl="0"/>
            <a:r>
              <a:rPr lang="cs-CZ" dirty="0"/>
              <a:t>pokles vývozu ropy v l. 1989-91 o polovinu</a:t>
            </a:r>
          </a:p>
          <a:p>
            <a:pPr lvl="0"/>
            <a:r>
              <a:rPr lang="cs-CZ" dirty="0"/>
              <a:t>boj proti alkoholismu – propad příjmů státního rozpočtu (23%, 1986)</a:t>
            </a:r>
          </a:p>
          <a:p>
            <a:pPr lvl="0"/>
            <a:r>
              <a:rPr lang="cs-CZ" dirty="0"/>
              <a:t>=&gt; schodek státního rozpočtu (v souladu s reformami velké investice do průmyslu) až 10% HDP (1988)</a:t>
            </a:r>
          </a:p>
          <a:p>
            <a:pPr lvl="0"/>
            <a:r>
              <a:rPr lang="cs-CZ" dirty="0"/>
              <a:t>Sjezd lidových poslanců schválil zvýšení sociálních dávek a důchodů o 21%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prudký růst inflace (1990)</a:t>
            </a:r>
          </a:p>
          <a:p>
            <a:pPr lvl="0"/>
            <a:r>
              <a:rPr lang="cs-CZ" dirty="0"/>
              <a:t>Státní banka ztratila kontrolu nad množstvím peněz v oběhu (1990)</a:t>
            </a:r>
          </a:p>
          <a:p>
            <a:pPr lvl="0"/>
            <a:r>
              <a:rPr lang="cs-CZ" dirty="0"/>
              <a:t>nedostatková ekonomika – komodity nejsou</a:t>
            </a:r>
          </a:p>
          <a:p>
            <a:pPr lvl="1"/>
            <a:r>
              <a:rPr lang="cs-CZ" dirty="0"/>
              <a:t>pokles životní úrovně (opačný než avizovaný efekt), enormní fronty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potraviny na příděl (ne ve velkých městech), naturální směna mezi podniky</a:t>
            </a:r>
          </a:p>
          <a:p>
            <a:pPr lvl="0"/>
            <a:r>
              <a:rPr lang="cs-CZ" dirty="0"/>
              <a:t>zánik </a:t>
            </a:r>
            <a:r>
              <a:rPr lang="cs-CZ" dirty="0" smtClean="0"/>
              <a:t>RVHP1991 – východoevropské země orientují ekonomiku na západ + přechod na tržní hospodářství – potíže s plánováním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54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08485"/>
            <a:ext cx="8915400" cy="477653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špatná ekonomická politika - zaměření poslední 12. pětiletky (86-90)</a:t>
            </a:r>
          </a:p>
          <a:p>
            <a:pPr lvl="0"/>
            <a:r>
              <a:rPr lang="cs-CZ" dirty="0"/>
              <a:t>modernizace průmyslu (strojírenství) &lt;–&gt; investice</a:t>
            </a:r>
          </a:p>
          <a:p>
            <a:pPr lvl="1"/>
            <a:r>
              <a:rPr lang="cs-CZ" dirty="0"/>
              <a:t>ale průmyslová výroba od 88 klesá (kromě výroby spotřebního zboží s dlouhodobým využitím – 90) – počítalo se s růstem až o 25% </a:t>
            </a:r>
          </a:p>
          <a:p>
            <a:r>
              <a:rPr lang="cs-CZ" dirty="0"/>
              <a:t>1990 všechny ekonomické ukazatele v záporných číslech (investice, průmysl, zemědělství, národní důchod = čistý národní produkt, zahrnující spotřebu, vládní nákupy a čisté vývozy spolu s čistými investicemi)</a:t>
            </a:r>
          </a:p>
          <a:p>
            <a:pPr lvl="0"/>
            <a:r>
              <a:rPr lang="cs-CZ" dirty="0"/>
              <a:t>kolaps systému výkupu a distribuce</a:t>
            </a:r>
          </a:p>
          <a:p>
            <a:pPr lvl="1"/>
            <a:r>
              <a:rPr lang="cs-CZ" dirty="0"/>
              <a:t>nacionalismus – jednotlivé republiky (oblasti) odmítaly dodávat do centra</a:t>
            </a:r>
          </a:p>
          <a:p>
            <a:pPr lvl="1"/>
            <a:r>
              <a:rPr lang="cs-CZ" dirty="0"/>
              <a:t>regionalismus – jednotlivé kolchozy, </a:t>
            </a:r>
            <a:r>
              <a:rPr lang="cs-CZ" dirty="0" smtClean="0"/>
              <a:t>podniky</a:t>
            </a:r>
          </a:p>
          <a:p>
            <a:pPr lvl="1"/>
            <a:r>
              <a:rPr lang="cs-CZ" dirty="0" smtClean="0"/>
              <a:t>nedůsledná zpožděná </a:t>
            </a:r>
            <a:r>
              <a:rPr lang="cs-CZ" b="1" dirty="0" smtClean="0"/>
              <a:t>cenová reforma</a:t>
            </a:r>
            <a:r>
              <a:rPr lang="cs-CZ" dirty="0" smtClean="0"/>
              <a:t> (1. pol. 1991) – stát si chce udržet cenový monopol – přispěla k rozvratu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61862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2041</TotalTime>
  <Words>1475</Words>
  <Application>Microsoft Office PowerPoint</Application>
  <PresentationFormat>Širokoúhlá obrazovka</PresentationFormat>
  <Paragraphs>297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Wingdings 3</vt:lpstr>
      <vt:lpstr>Stébla</vt:lpstr>
      <vt:lpstr>Gorbačov 1985 - 1991</vt:lpstr>
      <vt:lpstr>Počátek 80. let</vt:lpstr>
      <vt:lpstr>Historický kontext</vt:lpstr>
      <vt:lpstr>Historický kontext</vt:lpstr>
      <vt:lpstr>Změna přístupu na mezinárodní scéně</vt:lpstr>
      <vt:lpstr>Hospodářská reforma</vt:lpstr>
      <vt:lpstr>Ekonomická stagnace </vt:lpstr>
      <vt:lpstr>Ekonomická krize </vt:lpstr>
      <vt:lpstr>Důvody krize</vt:lpstr>
      <vt:lpstr>Důsledky krize</vt:lpstr>
      <vt:lpstr>Další pokus o reformu</vt:lpstr>
      <vt:lpstr>Konec Sovětského svazu</vt:lpstr>
      <vt:lpstr>Rusko po roce 1991 - Jelcin</vt:lpstr>
      <vt:lpstr>Politický systém Ruska</vt:lpstr>
      <vt:lpstr>Ústava</vt:lpstr>
      <vt:lpstr>Prezident RF</vt:lpstr>
      <vt:lpstr>Ruští prezidenti</vt:lpstr>
      <vt:lpstr>Parlament (Federální shromáždění)</vt:lpstr>
      <vt:lpstr>Rada federace</vt:lpstr>
      <vt:lpstr>Státní duma</vt:lpstr>
      <vt:lpstr>Administrativní členění RF</vt:lpstr>
      <vt:lpstr>Administrativní členění RF</vt:lpstr>
      <vt:lpstr>Židovská autonomní oblast</vt:lpstr>
      <vt:lpstr>Problematika separatismu</vt:lpstr>
      <vt:lpstr>Terorismus</vt:lpstr>
      <vt:lpstr>Obyvatelstvo</vt:lpstr>
      <vt:lpstr>Rusko – věková pyramida</vt:lpstr>
      <vt:lpstr>Porodnost dle regionů</vt:lpstr>
      <vt:lpstr>Národnostní složení: </vt:lpstr>
      <vt:lpstr>Podíl etnických Rusů v regionu </vt:lpstr>
      <vt:lpstr>Náboženské složení</vt:lpstr>
      <vt:lpstr>Regiony dle vyznání</vt:lpstr>
      <vt:lpstr>Ruské obyvatelstvo – budhistické regiony</vt:lpstr>
      <vt:lpstr>Kalmycko – budhistický region v Evropě</vt:lpstr>
      <vt:lpstr>Problémy související s obyvatelstvem</vt:lpstr>
      <vt:lpstr>Rusko po roce 1991</vt:lpstr>
      <vt:lpstr>Ekonomická situace 90- léta</vt:lpstr>
      <vt:lpstr>Transformace ekonomiky</vt:lpstr>
      <vt:lpstr>Krize 1998 a následná stabilizace</vt:lpstr>
      <vt:lpstr>Surovinové zdroje a energetika </vt:lpstr>
    </vt:vector>
  </TitlesOfParts>
  <Company>Správa státních hmotných rezerv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Jasenčáková Miroslava</cp:lastModifiedBy>
  <cp:revision>73</cp:revision>
  <cp:lastPrinted>2018-12-17T14:58:58Z</cp:lastPrinted>
  <dcterms:created xsi:type="dcterms:W3CDTF">2017-10-10T07:19:29Z</dcterms:created>
  <dcterms:modified xsi:type="dcterms:W3CDTF">2018-12-17T15:13:05Z</dcterms:modified>
</cp:coreProperties>
</file>