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4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2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68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21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6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4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94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24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1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5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2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6769-2AEB-45C3-ACD8-A9F314D44286}" type="datetimeFigureOut">
              <a:rPr lang="cs-CZ" smtClean="0"/>
              <a:t>28.9.2017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DAB81-C6DC-47FA-B225-3F42DA31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2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„Od ďábla jsme vzešli a k ďáblu se zas vrátíme“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Vybrané kapitoly z dějin </a:t>
            </a:r>
            <a:r>
              <a:rPr lang="cs-CZ" sz="2800" dirty="0" err="1" smtClean="0"/>
              <a:t>Anjouovského</a:t>
            </a:r>
            <a:r>
              <a:rPr lang="cs-CZ" sz="2800" dirty="0" smtClean="0"/>
              <a:t> impéria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70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833" t="19922" r="31771" b="10938"/>
          <a:stretch/>
        </p:blipFill>
        <p:spPr>
          <a:xfrm>
            <a:off x="2324100" y="0"/>
            <a:ext cx="4559300" cy="67437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063" t="19402" r="30729" b="7031"/>
          <a:stretch/>
        </p:blipFill>
        <p:spPr>
          <a:xfrm>
            <a:off x="7175500" y="0"/>
            <a:ext cx="4607200" cy="6743700"/>
          </a:xfrm>
          <a:prstGeom prst="rect">
            <a:avLst/>
          </a:prstGeom>
        </p:spPr>
      </p:pic>
      <p:pic>
        <p:nvPicPr>
          <p:cNvPr id="9222" name="Picture 6" descr="BayeuxTapestryScene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540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ČTVRTEK 12. ŘÍJNA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Normanský vpád a jeho následky</a:t>
            </a:r>
            <a:endParaRPr lang="cs-CZ" dirty="0"/>
          </a:p>
        </p:txBody>
      </p:sp>
      <p:pic>
        <p:nvPicPr>
          <p:cNvPr id="10242" name="Picture 2" descr="BayeuxTapestryScene5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7" y="2919412"/>
            <a:ext cx="28003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přednášek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0900" y="1765300"/>
            <a:ext cx="9625012" cy="4399922"/>
          </a:xfrm>
        </p:spPr>
        <p:txBody>
          <a:bodyPr>
            <a:normAutofit/>
          </a:bodyPr>
          <a:lstStyle/>
          <a:p>
            <a:r>
              <a:rPr lang="cs-CZ" dirty="0" smtClean="0"/>
              <a:t>Normanský vpád roku 1066 a jeho následky</a:t>
            </a:r>
          </a:p>
          <a:p>
            <a:r>
              <a:rPr lang="cs-CZ" dirty="0" smtClean="0"/>
              <a:t>Štěpán a Matylda – první velká krize </a:t>
            </a:r>
            <a:r>
              <a:rPr lang="cs-CZ" dirty="0" err="1" smtClean="0"/>
              <a:t>anglo</a:t>
            </a:r>
            <a:r>
              <a:rPr lang="cs-CZ" dirty="0" smtClean="0"/>
              <a:t>-normanské říše</a:t>
            </a:r>
          </a:p>
          <a:p>
            <a:r>
              <a:rPr lang="cs-CZ" dirty="0" smtClean="0"/>
              <a:t>Jindřich II. – král zákonodárce, král dobyvatel, král milovník </a:t>
            </a:r>
          </a:p>
          <a:p>
            <a:r>
              <a:rPr lang="cs-CZ" dirty="0" smtClean="0"/>
              <a:t>Thomas </a:t>
            </a:r>
            <a:r>
              <a:rPr lang="cs-CZ" dirty="0" err="1" smtClean="0"/>
              <a:t>Becket</a:t>
            </a:r>
            <a:r>
              <a:rPr lang="cs-CZ" dirty="0" smtClean="0"/>
              <a:t> – církev v </a:t>
            </a:r>
            <a:r>
              <a:rPr lang="cs-CZ" dirty="0" err="1" smtClean="0"/>
              <a:t>anjouovské</a:t>
            </a:r>
            <a:r>
              <a:rPr lang="cs-CZ" dirty="0" smtClean="0"/>
              <a:t> říši</a:t>
            </a:r>
          </a:p>
          <a:p>
            <a:r>
              <a:rPr lang="cs-CZ" dirty="0" smtClean="0"/>
              <a:t>Zlatý věk kronik – </a:t>
            </a:r>
            <a:r>
              <a:rPr lang="cs-CZ" dirty="0" err="1" smtClean="0"/>
              <a:t>Anjouovské</a:t>
            </a:r>
            <a:r>
              <a:rPr lang="cs-CZ" dirty="0" smtClean="0"/>
              <a:t> impérium v textech současníků</a:t>
            </a:r>
          </a:p>
          <a:p>
            <a:r>
              <a:rPr lang="cs-CZ" dirty="0" smtClean="0"/>
              <a:t>Křížová výprava krále Richarda Lví srdce</a:t>
            </a:r>
          </a:p>
          <a:p>
            <a:r>
              <a:rPr lang="cs-CZ" dirty="0"/>
              <a:t>Od palisády po katedrálu – architektura a umění v normanské a </a:t>
            </a:r>
            <a:r>
              <a:rPr lang="cs-CZ" dirty="0" err="1"/>
              <a:t>anjouovské</a:t>
            </a:r>
            <a:r>
              <a:rPr lang="cs-CZ" dirty="0"/>
              <a:t> </a:t>
            </a:r>
            <a:r>
              <a:rPr lang="cs-CZ" dirty="0" smtClean="0"/>
              <a:t>Anglii</a:t>
            </a:r>
          </a:p>
          <a:p>
            <a:r>
              <a:rPr lang="cs-CZ" dirty="0"/>
              <a:t> „Země na obou stranách moře“ – vztahy mezi Anglií a Francií na sklonku 12. </a:t>
            </a:r>
            <a:r>
              <a:rPr lang="cs-CZ" dirty="0" smtClean="0"/>
              <a:t>století</a:t>
            </a:r>
          </a:p>
          <a:p>
            <a:r>
              <a:rPr lang="cs-CZ" dirty="0"/>
              <a:t> Arthur Bretaňský – následnictví v Anglii ve 12. </a:t>
            </a:r>
            <a:r>
              <a:rPr lang="cs-CZ" dirty="0" smtClean="0"/>
              <a:t>století</a:t>
            </a:r>
          </a:p>
          <a:p>
            <a:r>
              <a:rPr lang="cs-CZ" dirty="0"/>
              <a:t>Jan Bezzemek – nejhorší král Anglie</a:t>
            </a:r>
            <a:r>
              <a:rPr lang="cs-CZ" dirty="0" smtClean="0"/>
              <a:t>?</a:t>
            </a:r>
          </a:p>
          <a:p>
            <a:r>
              <a:rPr lang="cs-CZ" dirty="0"/>
              <a:t>Magna Charta a první válka baronů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BayeuxTapestryScen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0" y="0"/>
            <a:ext cx="2359025" cy="17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J. </a:t>
            </a:r>
            <a:r>
              <a:rPr lang="cs-CZ" dirty="0" err="1" smtClean="0"/>
              <a:t>Gillingham</a:t>
            </a:r>
            <a:r>
              <a:rPr lang="cs-CZ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Angevin</a:t>
            </a:r>
            <a:r>
              <a:rPr lang="cs-CZ" i="1" dirty="0" smtClean="0"/>
              <a:t> Empire, </a:t>
            </a:r>
            <a:r>
              <a:rPr lang="cs-CZ" dirty="0" smtClean="0"/>
              <a:t>2000</a:t>
            </a:r>
          </a:p>
          <a:p>
            <a:r>
              <a:rPr lang="cs-CZ" dirty="0" smtClean="0"/>
              <a:t>D. </a:t>
            </a:r>
            <a:r>
              <a:rPr lang="cs-CZ" dirty="0" err="1" smtClean="0"/>
              <a:t>Carpenter</a:t>
            </a:r>
            <a:r>
              <a:rPr lang="cs-CZ" dirty="0" smtClean="0"/>
              <a:t>, </a:t>
            </a:r>
            <a:r>
              <a:rPr lang="en-US" i="1" dirty="0"/>
              <a:t>Struggle for Mastery. Penguin history of Britain 1066 – </a:t>
            </a:r>
            <a:r>
              <a:rPr lang="en-US" i="1" dirty="0" smtClean="0"/>
              <a:t>1284</a:t>
            </a:r>
            <a:r>
              <a:rPr lang="cs-CZ" i="1" dirty="0" smtClean="0"/>
              <a:t>, </a:t>
            </a:r>
            <a:r>
              <a:rPr lang="cs-CZ" dirty="0" smtClean="0"/>
              <a:t>2004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Bartlett</a:t>
            </a:r>
            <a:r>
              <a:rPr lang="cs-CZ" dirty="0" smtClean="0"/>
              <a:t>, </a:t>
            </a:r>
            <a:r>
              <a:rPr lang="en-US" i="1" dirty="0"/>
              <a:t>England under the Norman and </a:t>
            </a:r>
            <a:r>
              <a:rPr lang="en-US" i="1" dirty="0" err="1"/>
              <a:t>Angevin</a:t>
            </a:r>
            <a:r>
              <a:rPr lang="en-US" i="1" dirty="0"/>
              <a:t> kings 1075 – 1225, </a:t>
            </a:r>
            <a:r>
              <a:rPr lang="en-US" dirty="0" smtClean="0"/>
              <a:t>2003</a:t>
            </a:r>
            <a:endParaRPr lang="cs-CZ" dirty="0" smtClean="0"/>
          </a:p>
          <a:p>
            <a:r>
              <a:rPr lang="cs-CZ" dirty="0" smtClean="0"/>
              <a:t>F. </a:t>
            </a:r>
            <a:r>
              <a:rPr lang="cs-CZ" dirty="0" err="1" smtClean="0"/>
              <a:t>Barlow</a:t>
            </a:r>
            <a:r>
              <a:rPr lang="cs-CZ" dirty="0" smtClean="0"/>
              <a:t>, </a:t>
            </a:r>
            <a:r>
              <a:rPr lang="en-US" i="1" dirty="0"/>
              <a:t>The</a:t>
            </a:r>
            <a:r>
              <a:rPr lang="en-US" dirty="0"/>
              <a:t> </a:t>
            </a:r>
            <a:r>
              <a:rPr lang="en-US" i="1" dirty="0"/>
              <a:t>Feudal kingdom of England 1042 – 1216, </a:t>
            </a:r>
            <a:r>
              <a:rPr lang="en-US" dirty="0" smtClean="0"/>
              <a:t>1999</a:t>
            </a:r>
            <a:endParaRPr lang="cs-CZ" dirty="0" smtClean="0"/>
          </a:p>
          <a:p>
            <a:r>
              <a:rPr lang="cs-CZ" dirty="0" smtClean="0"/>
              <a:t>E. King, </a:t>
            </a:r>
            <a:r>
              <a:rPr lang="cs-CZ" i="1" dirty="0" smtClean="0"/>
              <a:t>Medieval </a:t>
            </a:r>
            <a:r>
              <a:rPr lang="cs-CZ" i="1" dirty="0" err="1" smtClean="0"/>
              <a:t>England</a:t>
            </a:r>
            <a:r>
              <a:rPr lang="cs-CZ" i="1" dirty="0" smtClean="0"/>
              <a:t>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Hastings</a:t>
            </a:r>
            <a:r>
              <a:rPr lang="cs-CZ" i="1" dirty="0" smtClean="0"/>
              <a:t> to </a:t>
            </a:r>
            <a:r>
              <a:rPr lang="cs-CZ" i="1" dirty="0" err="1" smtClean="0"/>
              <a:t>Bosworth</a:t>
            </a:r>
            <a:r>
              <a:rPr lang="cs-CZ" i="1" dirty="0" smtClean="0"/>
              <a:t>, </a:t>
            </a:r>
            <a:r>
              <a:rPr lang="cs-CZ" dirty="0" smtClean="0"/>
              <a:t>2009</a:t>
            </a:r>
          </a:p>
          <a:p>
            <a:r>
              <a:rPr lang="cs-CZ" dirty="0" smtClean="0"/>
              <a:t>D. </a:t>
            </a:r>
            <a:r>
              <a:rPr lang="cs-CZ" dirty="0" err="1" smtClean="0"/>
              <a:t>Crouch</a:t>
            </a:r>
            <a:r>
              <a:rPr lang="cs-CZ" dirty="0" smtClean="0"/>
              <a:t>, </a:t>
            </a:r>
            <a:r>
              <a:rPr lang="cs-CZ" i="1" dirty="0" smtClean="0"/>
              <a:t>Medieval </a:t>
            </a:r>
            <a:r>
              <a:rPr lang="cs-CZ" i="1" dirty="0" err="1" smtClean="0"/>
              <a:t>Britain</a:t>
            </a:r>
            <a:r>
              <a:rPr lang="cs-CZ" i="1" dirty="0" smtClean="0"/>
              <a:t> c. 1000 – 1500, </a:t>
            </a:r>
            <a:r>
              <a:rPr lang="cs-CZ" dirty="0" smtClean="0"/>
              <a:t>2017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Flori</a:t>
            </a:r>
            <a:r>
              <a:rPr lang="cs-CZ" dirty="0" smtClean="0"/>
              <a:t>, </a:t>
            </a:r>
            <a:r>
              <a:rPr lang="cs-CZ" i="1" dirty="0" smtClean="0"/>
              <a:t>Richard Lví Srdce, král a rytíř</a:t>
            </a:r>
            <a:r>
              <a:rPr lang="cs-CZ" dirty="0" smtClean="0"/>
              <a:t>, 2016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Flori</a:t>
            </a:r>
            <a:r>
              <a:rPr lang="cs-CZ" dirty="0" smtClean="0"/>
              <a:t>, </a:t>
            </a:r>
            <a:r>
              <a:rPr lang="cs-CZ" i="1" dirty="0" smtClean="0"/>
              <a:t>Eleonora </a:t>
            </a:r>
            <a:r>
              <a:rPr lang="cs-CZ" i="1" dirty="0" err="1" smtClean="0"/>
              <a:t>Akvitánská</a:t>
            </a:r>
            <a:r>
              <a:rPr lang="cs-CZ" i="1" dirty="0" smtClean="0"/>
              <a:t>, vzpurná královna, </a:t>
            </a:r>
            <a:r>
              <a:rPr lang="cs-CZ" dirty="0" smtClean="0"/>
              <a:t>2014</a:t>
            </a:r>
            <a:endParaRPr lang="cs-CZ" dirty="0"/>
          </a:p>
        </p:txBody>
      </p:sp>
      <p:pic>
        <p:nvPicPr>
          <p:cNvPr id="2050" name="Picture 2" descr="BayeuxTapestryScen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790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atestaci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zápočet – aktivní účast na hodinách, možnost 3 absencí </a:t>
            </a:r>
          </a:p>
          <a:p>
            <a:r>
              <a:rPr lang="cs-CZ" sz="2400" dirty="0" smtClean="0"/>
              <a:t>kolokvium – diskuze k vybranému okruhu</a:t>
            </a:r>
          </a:p>
          <a:p>
            <a:r>
              <a:rPr lang="cs-CZ" sz="2400" dirty="0" smtClean="0"/>
              <a:t>zkouška – ústní pohovor na základě prostudované literatury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BayeuxTapestryScene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20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vlastně </a:t>
            </a:r>
            <a:r>
              <a:rPr lang="cs-CZ" dirty="0" err="1" smtClean="0"/>
              <a:t>Anjouovské</a:t>
            </a:r>
            <a:r>
              <a:rPr lang="cs-CZ" dirty="0" smtClean="0"/>
              <a:t> impérium?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vymyslela Kate </a:t>
            </a:r>
            <a:r>
              <a:rPr lang="cs-CZ" dirty="0" err="1" smtClean="0"/>
              <a:t>Norgate</a:t>
            </a:r>
            <a:r>
              <a:rPr lang="cs-CZ" dirty="0" smtClean="0"/>
              <a:t> – 1887 </a:t>
            </a:r>
            <a:r>
              <a:rPr lang="cs-CZ" i="1" dirty="0" err="1" smtClean="0"/>
              <a:t>England</a:t>
            </a:r>
            <a:r>
              <a:rPr lang="cs-CZ" i="1" dirty="0" smtClean="0"/>
              <a:t> </a:t>
            </a:r>
            <a:r>
              <a:rPr lang="cs-CZ" i="1" dirty="0" err="1" smtClean="0"/>
              <a:t>under</a:t>
            </a:r>
            <a:r>
              <a:rPr lang="cs-CZ" i="1" dirty="0" smtClean="0"/>
              <a:t> </a:t>
            </a:r>
            <a:r>
              <a:rPr lang="cs-CZ" i="1" dirty="0" err="1" smtClean="0"/>
              <a:t>Angevin</a:t>
            </a:r>
            <a:r>
              <a:rPr lang="cs-CZ" i="1" dirty="0" smtClean="0"/>
              <a:t> </a:t>
            </a:r>
            <a:r>
              <a:rPr lang="cs-CZ" i="1" dirty="0" err="1" smtClean="0"/>
              <a:t>Kings</a:t>
            </a:r>
            <a:endParaRPr lang="cs-CZ" i="1" dirty="0" smtClean="0"/>
          </a:p>
          <a:p>
            <a:r>
              <a:rPr lang="cs-CZ" dirty="0" smtClean="0"/>
              <a:t>území pod vládnou anglických králů ve 12. a 13. století</a:t>
            </a:r>
          </a:p>
          <a:p>
            <a:r>
              <a:rPr lang="cs-CZ" dirty="0" smtClean="0"/>
              <a:t>Jindřich II. (1154 – 1189) </a:t>
            </a:r>
            <a:r>
              <a:rPr lang="cs-CZ" i="1" dirty="0" err="1" smtClean="0"/>
              <a:t>Rex</a:t>
            </a:r>
            <a:r>
              <a:rPr lang="cs-CZ" i="1" dirty="0" smtClean="0"/>
              <a:t> </a:t>
            </a:r>
            <a:r>
              <a:rPr lang="cs-CZ" i="1" dirty="0" err="1" smtClean="0"/>
              <a:t>Angliae</a:t>
            </a:r>
            <a:r>
              <a:rPr lang="cs-CZ" i="1" dirty="0" smtClean="0"/>
              <a:t>, </a:t>
            </a:r>
            <a:r>
              <a:rPr lang="cs-CZ" i="1" dirty="0" err="1" smtClean="0"/>
              <a:t>Dux</a:t>
            </a:r>
            <a:r>
              <a:rPr lang="cs-CZ" i="1" dirty="0" smtClean="0"/>
              <a:t> </a:t>
            </a:r>
            <a:r>
              <a:rPr lang="cs-CZ" i="1" dirty="0" err="1" smtClean="0"/>
              <a:t>Normanniae</a:t>
            </a:r>
            <a:r>
              <a:rPr lang="cs-CZ" i="1" dirty="0" smtClean="0"/>
              <a:t> et </a:t>
            </a:r>
            <a:r>
              <a:rPr lang="cs-CZ" i="1" dirty="0" err="1" smtClean="0"/>
              <a:t>Aquitanniae</a:t>
            </a:r>
            <a:r>
              <a:rPr lang="cs-CZ" i="1" dirty="0" smtClean="0"/>
              <a:t>, </a:t>
            </a:r>
            <a:r>
              <a:rPr lang="cs-CZ" i="1" dirty="0" err="1" smtClean="0"/>
              <a:t>Comes</a:t>
            </a:r>
            <a:r>
              <a:rPr lang="cs-CZ" i="1" dirty="0" smtClean="0"/>
              <a:t> </a:t>
            </a:r>
            <a:r>
              <a:rPr lang="cs-CZ" i="1" dirty="0" err="1" smtClean="0"/>
              <a:t>Andegaviae</a:t>
            </a:r>
            <a:r>
              <a:rPr lang="cs-CZ" i="1" dirty="0"/>
              <a:t> </a:t>
            </a:r>
            <a:endParaRPr lang="cs-CZ" i="1" dirty="0" smtClean="0"/>
          </a:p>
          <a:p>
            <a:r>
              <a:rPr lang="cs-CZ" dirty="0" smtClean="0"/>
              <a:t>Richard Lví Srdce (1189 – 1199) </a:t>
            </a:r>
          </a:p>
          <a:p>
            <a:r>
              <a:rPr lang="cs-CZ" dirty="0" smtClean="0"/>
              <a:t>Jan Bezzemek (1199 – 1216) </a:t>
            </a:r>
            <a:r>
              <a:rPr lang="cs-CZ" i="1" dirty="0" err="1" smtClean="0"/>
              <a:t>Dominus</a:t>
            </a:r>
            <a:r>
              <a:rPr lang="cs-CZ" i="1" dirty="0" smtClean="0"/>
              <a:t> </a:t>
            </a:r>
            <a:r>
              <a:rPr lang="cs-CZ" i="1" dirty="0" err="1" smtClean="0"/>
              <a:t>Hiberniae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Kdy ještě mluvit o </a:t>
            </a:r>
            <a:r>
              <a:rPr lang="cs-CZ" dirty="0" err="1" smtClean="0"/>
              <a:t>Anjouovské</a:t>
            </a:r>
            <a:r>
              <a:rPr lang="cs-CZ" dirty="0" smtClean="0"/>
              <a:t> říši? 1204 – 1206 ztráta Normandie a Anjou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1214 – bitva u </a:t>
            </a:r>
            <a:r>
              <a:rPr lang="cs-CZ" dirty="0" err="1" smtClean="0"/>
              <a:t>Bouvines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1224 – ztráta Poitou</a:t>
            </a:r>
            <a:endParaRPr lang="cs-CZ" dirty="0"/>
          </a:p>
        </p:txBody>
      </p:sp>
      <p:pic>
        <p:nvPicPr>
          <p:cNvPr id="4098" name="Picture 2" descr="BayeuxTapestryScen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28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8/87/France_1154-en.svg/800px-France_1154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31" y="0"/>
            <a:ext cx="5750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3/3d/Henry_II%2C_Plantagenet_Emp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638300"/>
            <a:ext cx="3067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yeuxTapestryScene1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8500" cy="22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</a:t>
            </a:r>
            <a:r>
              <a:rPr lang="cs-CZ" dirty="0" err="1" smtClean="0"/>
              <a:t>Anjouovské</a:t>
            </a:r>
            <a:r>
              <a:rPr lang="cs-CZ" dirty="0" smtClean="0"/>
              <a:t> impérium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panství hrabat z Anjou od první poloviny 13. století – Anjou apanáží mladších členů kapetovské dynastie (prvním byl bratr Ludvíka IX. Karel z Anjou) a později vévodů z Anjou (od 14. století) </a:t>
            </a:r>
          </a:p>
          <a:p>
            <a:r>
              <a:rPr lang="cs-CZ" dirty="0" smtClean="0"/>
              <a:t>Uherské království pod vládou králů, příbuzensky spjatých s francouzskou vládnoucí dynastií a s neapolskými vládci (Karel Robert z Anjou, Ludvík I.) </a:t>
            </a:r>
            <a:endParaRPr lang="cs-CZ" dirty="0"/>
          </a:p>
        </p:txBody>
      </p:sp>
      <p:pic>
        <p:nvPicPr>
          <p:cNvPr id="6146" name="Picture 2" descr="BayeuxTapestryScen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9613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studovat dějiny Anglie v letech 1066 - 1216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diplomatický materiál – ve vzrůstající míře především od vlády Jindřicha I. </a:t>
            </a:r>
          </a:p>
          <a:p>
            <a:r>
              <a:rPr lang="cs-CZ" i="1" dirty="0" err="1" smtClean="0"/>
              <a:t>Layettes</a:t>
            </a:r>
            <a:r>
              <a:rPr lang="cs-CZ" i="1" dirty="0" smtClean="0"/>
              <a:t> </a:t>
            </a:r>
            <a:r>
              <a:rPr lang="cs-CZ" i="1" dirty="0" err="1" smtClean="0"/>
              <a:t>du</a:t>
            </a:r>
            <a:r>
              <a:rPr lang="cs-CZ" i="1" dirty="0" smtClean="0"/>
              <a:t> Tresor des </a:t>
            </a:r>
            <a:r>
              <a:rPr lang="cs-CZ" i="1" dirty="0" err="1" smtClean="0"/>
              <a:t>Chartes</a:t>
            </a:r>
            <a:r>
              <a:rPr lang="cs-CZ" i="1" dirty="0" smtClean="0"/>
              <a:t>, </a:t>
            </a:r>
            <a:r>
              <a:rPr lang="cs-CZ" i="1" dirty="0" err="1" smtClean="0"/>
              <a:t>Recueil</a:t>
            </a:r>
            <a:r>
              <a:rPr lang="cs-CZ" i="1" dirty="0" smtClean="0"/>
              <a:t> des </a:t>
            </a:r>
            <a:r>
              <a:rPr lang="cs-CZ" i="1" dirty="0" err="1" smtClean="0"/>
              <a:t>historiens</a:t>
            </a:r>
            <a:r>
              <a:rPr lang="cs-CZ" i="1" dirty="0" smtClean="0"/>
              <a:t> des </a:t>
            </a:r>
            <a:r>
              <a:rPr lang="cs-CZ" i="1" dirty="0" err="1" smtClean="0"/>
              <a:t>Gaules</a:t>
            </a:r>
            <a:r>
              <a:rPr lang="cs-CZ" i="1" dirty="0" smtClean="0"/>
              <a:t> et de France, </a:t>
            </a:r>
            <a:r>
              <a:rPr lang="cs-CZ" i="1" dirty="0" err="1" smtClean="0"/>
              <a:t>Select</a:t>
            </a:r>
            <a:r>
              <a:rPr lang="cs-CZ" i="1" dirty="0" smtClean="0"/>
              <a:t> </a:t>
            </a:r>
            <a:r>
              <a:rPr lang="cs-CZ" i="1" dirty="0" err="1" smtClean="0"/>
              <a:t>Charters</a:t>
            </a:r>
            <a:r>
              <a:rPr lang="cs-CZ" i="1" dirty="0" smtClean="0"/>
              <a:t> and </a:t>
            </a:r>
            <a:r>
              <a:rPr lang="cs-CZ" i="1" dirty="0" err="1" smtClean="0"/>
              <a:t>other</a:t>
            </a:r>
            <a:r>
              <a:rPr lang="cs-CZ" i="1" dirty="0" smtClean="0"/>
              <a:t> </a:t>
            </a:r>
            <a:r>
              <a:rPr lang="cs-CZ" i="1" dirty="0" err="1" smtClean="0"/>
              <a:t>illustrations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English</a:t>
            </a:r>
            <a:r>
              <a:rPr lang="cs-CZ" i="1" dirty="0" smtClean="0"/>
              <a:t> </a:t>
            </a:r>
            <a:r>
              <a:rPr lang="cs-CZ" i="1" dirty="0" err="1" smtClean="0"/>
              <a:t>constitutional</a:t>
            </a:r>
            <a:r>
              <a:rPr lang="cs-CZ" i="1" dirty="0" smtClean="0"/>
              <a:t> </a:t>
            </a:r>
            <a:r>
              <a:rPr lang="cs-CZ" i="1" dirty="0" err="1" smtClean="0"/>
              <a:t>history</a:t>
            </a:r>
            <a:endParaRPr lang="cs-CZ" i="1" dirty="0" smtClean="0"/>
          </a:p>
          <a:p>
            <a:r>
              <a:rPr lang="cs-CZ" dirty="0" smtClean="0"/>
              <a:t>kroniky – po roce 1066 masivní rozvoj historiografie, nejvíce na konci 12. století (klášterní </a:t>
            </a:r>
            <a:r>
              <a:rPr lang="cs-CZ" dirty="0" err="1" smtClean="0"/>
              <a:t>analy</a:t>
            </a:r>
            <a:r>
              <a:rPr lang="cs-CZ" dirty="0" smtClean="0"/>
              <a:t>, Životy králů, Činy králů, obecné kroniky, hagiografie)</a:t>
            </a:r>
          </a:p>
          <a:p>
            <a:r>
              <a:rPr lang="cs-CZ" dirty="0" smtClean="0"/>
              <a:t>hmotné prameny (tapisérie z </a:t>
            </a:r>
            <a:r>
              <a:rPr lang="cs-CZ" dirty="0" err="1" smtClean="0"/>
              <a:t>Bayeux</a:t>
            </a:r>
            <a:r>
              <a:rPr lang="cs-CZ" dirty="0"/>
              <a:t>)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7170" name="Picture 2" descr="BayeuxTapestryScen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0588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edice pramenů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1068" y="1278565"/>
            <a:ext cx="8915400" cy="3777622"/>
          </a:xfrm>
        </p:spPr>
        <p:txBody>
          <a:bodyPr/>
          <a:lstStyle/>
          <a:p>
            <a:r>
              <a:rPr lang="cs-CZ" dirty="0" err="1" smtClean="0"/>
              <a:t>Rolls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– 99 svazků, největší ediční řada pro dějiny středověké Anglie</a:t>
            </a:r>
          </a:p>
          <a:p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historians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Bohn‘s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Collection</a:t>
            </a:r>
            <a:r>
              <a:rPr lang="cs-CZ" dirty="0" smtClean="0"/>
              <a:t> des </a:t>
            </a:r>
            <a:r>
              <a:rPr lang="cs-CZ" dirty="0" err="1" smtClean="0"/>
              <a:t>memoirs</a:t>
            </a:r>
            <a:r>
              <a:rPr lang="cs-CZ" dirty="0" smtClean="0"/>
              <a:t> </a:t>
            </a:r>
            <a:r>
              <a:rPr lang="cs-CZ" dirty="0" err="1" smtClean="0"/>
              <a:t>relatifs</a:t>
            </a:r>
            <a:r>
              <a:rPr lang="cs-CZ" dirty="0" smtClean="0"/>
              <a:t> á </a:t>
            </a:r>
            <a:r>
              <a:rPr lang="cs-CZ" dirty="0" err="1" smtClean="0"/>
              <a:t>l‘histoire</a:t>
            </a:r>
            <a:r>
              <a:rPr lang="cs-CZ" dirty="0" smtClean="0"/>
              <a:t> de France </a:t>
            </a:r>
          </a:p>
          <a:p>
            <a:r>
              <a:rPr lang="cs-CZ" dirty="0" err="1" smtClean="0"/>
              <a:t>Recueil</a:t>
            </a:r>
            <a:r>
              <a:rPr lang="cs-CZ" dirty="0" smtClean="0"/>
              <a:t> des </a:t>
            </a:r>
            <a:r>
              <a:rPr lang="cs-CZ" dirty="0" err="1" smtClean="0"/>
              <a:t>historiens</a:t>
            </a:r>
            <a:r>
              <a:rPr lang="cs-CZ" dirty="0" smtClean="0"/>
              <a:t> des </a:t>
            </a:r>
            <a:r>
              <a:rPr lang="cs-CZ" dirty="0" err="1" smtClean="0"/>
              <a:t>Gaules</a:t>
            </a:r>
            <a:r>
              <a:rPr lang="cs-CZ" dirty="0" smtClean="0"/>
              <a:t> et de France </a:t>
            </a:r>
            <a:endParaRPr lang="cs-CZ" dirty="0"/>
          </a:p>
        </p:txBody>
      </p:sp>
      <p:pic>
        <p:nvPicPr>
          <p:cNvPr id="8194" name="Picture 2" descr="https://archive.org/services/img/churchhistorians42st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1" y="3475036"/>
            <a:ext cx="1714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a600306.us.archive.org/BookReader/BookReaderImages.php?zip=/1/items/radulfidedicetod02dice/radulfidedicetod02dice_jp2.zip&amp;file=radulfidedicetod02dice_jp2/radulfidedicetod02dice_0005.jp2&amp;scale=4&amp;rotate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7" y="3475036"/>
            <a:ext cx="1903949" cy="31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a600503.us.archive.org/BookReader/BookReaderImages.php?zip=/35/items/rogerofwendovers02roge/rogerofwendovers02roge_jp2.zip&amp;file=rogerofwendovers02roge_jp2/rogerofwendovers02roge_0005.jp2&amp;scale=4&amp;rotate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42" y="3475036"/>
            <a:ext cx="1989729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Výsledek obrázku pro Collection des mémoires relatifs à l'histoire de F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35" y="3408360"/>
            <a:ext cx="2152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Výsledek obrázku pro recueil des historiens des gaules et de la 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02" y="3408360"/>
            <a:ext cx="1946397" cy="32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BayeuxTapestryScene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65936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</TotalTime>
  <Words>424</Words>
  <Application>Microsoft Office PowerPoint</Application>
  <PresentationFormat>Širokoúhlá obrazovka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Stébla</vt:lpstr>
      <vt:lpstr>„Od ďábla jsme vzešli a k ďáblu se zas vrátíme“</vt:lpstr>
      <vt:lpstr>Témata přednášek</vt:lpstr>
      <vt:lpstr>Literatura</vt:lpstr>
      <vt:lpstr>Požadavky k atestaci</vt:lpstr>
      <vt:lpstr>Co je vlastně Anjouovské impérium?</vt:lpstr>
      <vt:lpstr>Prezentace aplikace PowerPoint</vt:lpstr>
      <vt:lpstr>Co není Anjouovské impérium</vt:lpstr>
      <vt:lpstr>Jak studovat dějiny Anglie v letech 1066 - 1216</vt:lpstr>
      <vt:lpstr>edice pramenů 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„Od ďábla jsme vzešli a k ďáblu se zas vrátíme“</dc:title>
  <dc:creator>kamery</dc:creator>
  <cp:lastModifiedBy>kamery</cp:lastModifiedBy>
  <cp:revision>14</cp:revision>
  <dcterms:created xsi:type="dcterms:W3CDTF">2017-09-28T07:58:12Z</dcterms:created>
  <dcterms:modified xsi:type="dcterms:W3CDTF">2017-09-28T13:50:24Z</dcterms:modified>
</cp:coreProperties>
</file>