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59" r:id="rId6"/>
    <p:sldId id="260" r:id="rId7"/>
    <p:sldId id="261" r:id="rId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92" d="100"/>
          <a:sy n="92" d="100"/>
        </p:scale>
        <p:origin x="8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031594F5-7BC1-43B4-8D2F-A2216069B302}" type="datetimeFigureOut">
              <a:rPr lang="cs-CZ" smtClean="0"/>
              <a:t>29.03.2020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DFDD4FC-C543-4E99-B3F7-2C776F3EDCF7}" type="slidenum">
              <a:rPr lang="cs-CZ" smtClean="0"/>
              <a:t>‹#›</a:t>
            </a:fld>
            <a:endParaRPr lang="cs-CZ"/>
          </a:p>
        </p:txBody>
      </p:sp>
    </p:spTree>
    <p:extLst>
      <p:ext uri="{BB962C8B-B14F-4D97-AF65-F5344CB8AC3E}">
        <p14:creationId xmlns:p14="http://schemas.microsoft.com/office/powerpoint/2010/main" val="111119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31594F5-7BC1-43B4-8D2F-A2216069B302}" type="datetimeFigureOut">
              <a:rPr lang="cs-CZ" smtClean="0"/>
              <a:t>29.03.2020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DFDD4FC-C543-4E99-B3F7-2C776F3EDCF7}" type="slidenum">
              <a:rPr lang="cs-CZ" smtClean="0"/>
              <a:t>‹#›</a:t>
            </a:fld>
            <a:endParaRPr lang="cs-CZ"/>
          </a:p>
        </p:txBody>
      </p:sp>
    </p:spTree>
    <p:extLst>
      <p:ext uri="{BB962C8B-B14F-4D97-AF65-F5344CB8AC3E}">
        <p14:creationId xmlns:p14="http://schemas.microsoft.com/office/powerpoint/2010/main" val="3431073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31594F5-7BC1-43B4-8D2F-A2216069B302}" type="datetimeFigureOut">
              <a:rPr lang="cs-CZ" smtClean="0"/>
              <a:t>29.03.2020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DFDD4FC-C543-4E99-B3F7-2C776F3EDCF7}" type="slidenum">
              <a:rPr lang="cs-CZ" smtClean="0"/>
              <a:t>‹#›</a:t>
            </a:fld>
            <a:endParaRPr lang="cs-CZ"/>
          </a:p>
        </p:txBody>
      </p:sp>
    </p:spTree>
    <p:extLst>
      <p:ext uri="{BB962C8B-B14F-4D97-AF65-F5344CB8AC3E}">
        <p14:creationId xmlns:p14="http://schemas.microsoft.com/office/powerpoint/2010/main" val="724259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31594F5-7BC1-43B4-8D2F-A2216069B302}" type="datetimeFigureOut">
              <a:rPr lang="cs-CZ" smtClean="0"/>
              <a:t>29.03.2020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DFDD4FC-C543-4E99-B3F7-2C776F3EDCF7}" type="slidenum">
              <a:rPr lang="cs-CZ" smtClean="0"/>
              <a:t>‹#›</a:t>
            </a:fld>
            <a:endParaRPr lang="cs-CZ"/>
          </a:p>
        </p:txBody>
      </p:sp>
    </p:spTree>
    <p:extLst>
      <p:ext uri="{BB962C8B-B14F-4D97-AF65-F5344CB8AC3E}">
        <p14:creationId xmlns:p14="http://schemas.microsoft.com/office/powerpoint/2010/main" val="1255684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031594F5-7BC1-43B4-8D2F-A2216069B302}" type="datetimeFigureOut">
              <a:rPr lang="cs-CZ" smtClean="0"/>
              <a:t>29.03.2020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DFDD4FC-C543-4E99-B3F7-2C776F3EDCF7}" type="slidenum">
              <a:rPr lang="cs-CZ" smtClean="0"/>
              <a:t>‹#›</a:t>
            </a:fld>
            <a:endParaRPr lang="cs-CZ"/>
          </a:p>
        </p:txBody>
      </p:sp>
    </p:spTree>
    <p:extLst>
      <p:ext uri="{BB962C8B-B14F-4D97-AF65-F5344CB8AC3E}">
        <p14:creationId xmlns:p14="http://schemas.microsoft.com/office/powerpoint/2010/main" val="2901935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031594F5-7BC1-43B4-8D2F-A2216069B302}" type="datetimeFigureOut">
              <a:rPr lang="cs-CZ" smtClean="0"/>
              <a:t>29.03.2020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DFDD4FC-C543-4E99-B3F7-2C776F3EDCF7}" type="slidenum">
              <a:rPr lang="cs-CZ" smtClean="0"/>
              <a:t>‹#›</a:t>
            </a:fld>
            <a:endParaRPr lang="cs-CZ"/>
          </a:p>
        </p:txBody>
      </p:sp>
    </p:spTree>
    <p:extLst>
      <p:ext uri="{BB962C8B-B14F-4D97-AF65-F5344CB8AC3E}">
        <p14:creationId xmlns:p14="http://schemas.microsoft.com/office/powerpoint/2010/main" val="632951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031594F5-7BC1-43B4-8D2F-A2216069B302}" type="datetimeFigureOut">
              <a:rPr lang="cs-CZ" smtClean="0"/>
              <a:t>29.03.2020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DFDD4FC-C543-4E99-B3F7-2C776F3EDCF7}" type="slidenum">
              <a:rPr lang="cs-CZ" smtClean="0"/>
              <a:t>‹#›</a:t>
            </a:fld>
            <a:endParaRPr lang="cs-CZ"/>
          </a:p>
        </p:txBody>
      </p:sp>
    </p:spTree>
    <p:extLst>
      <p:ext uri="{BB962C8B-B14F-4D97-AF65-F5344CB8AC3E}">
        <p14:creationId xmlns:p14="http://schemas.microsoft.com/office/powerpoint/2010/main" val="1652721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031594F5-7BC1-43B4-8D2F-A2216069B302}" type="datetimeFigureOut">
              <a:rPr lang="cs-CZ" smtClean="0"/>
              <a:t>29.03.2020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DFDD4FC-C543-4E99-B3F7-2C776F3EDCF7}" type="slidenum">
              <a:rPr lang="cs-CZ" smtClean="0"/>
              <a:t>‹#›</a:t>
            </a:fld>
            <a:endParaRPr lang="cs-CZ"/>
          </a:p>
        </p:txBody>
      </p:sp>
    </p:spTree>
    <p:extLst>
      <p:ext uri="{BB962C8B-B14F-4D97-AF65-F5344CB8AC3E}">
        <p14:creationId xmlns:p14="http://schemas.microsoft.com/office/powerpoint/2010/main" val="3312936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31594F5-7BC1-43B4-8D2F-A2216069B302}" type="datetimeFigureOut">
              <a:rPr lang="cs-CZ" smtClean="0"/>
              <a:t>29.03.2020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DFDD4FC-C543-4E99-B3F7-2C776F3EDCF7}" type="slidenum">
              <a:rPr lang="cs-CZ" smtClean="0"/>
              <a:t>‹#›</a:t>
            </a:fld>
            <a:endParaRPr lang="cs-CZ"/>
          </a:p>
        </p:txBody>
      </p:sp>
    </p:spTree>
    <p:extLst>
      <p:ext uri="{BB962C8B-B14F-4D97-AF65-F5344CB8AC3E}">
        <p14:creationId xmlns:p14="http://schemas.microsoft.com/office/powerpoint/2010/main" val="419550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031594F5-7BC1-43B4-8D2F-A2216069B302}" type="datetimeFigureOut">
              <a:rPr lang="cs-CZ" smtClean="0"/>
              <a:t>29.03.2020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DFDD4FC-C543-4E99-B3F7-2C776F3EDCF7}" type="slidenum">
              <a:rPr lang="cs-CZ" smtClean="0"/>
              <a:t>‹#›</a:t>
            </a:fld>
            <a:endParaRPr lang="cs-CZ"/>
          </a:p>
        </p:txBody>
      </p:sp>
    </p:spTree>
    <p:extLst>
      <p:ext uri="{BB962C8B-B14F-4D97-AF65-F5344CB8AC3E}">
        <p14:creationId xmlns:p14="http://schemas.microsoft.com/office/powerpoint/2010/main" val="1274675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031594F5-7BC1-43B4-8D2F-A2216069B302}" type="datetimeFigureOut">
              <a:rPr lang="cs-CZ" smtClean="0"/>
              <a:t>29.03.2020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DFDD4FC-C543-4E99-B3F7-2C776F3EDCF7}" type="slidenum">
              <a:rPr lang="cs-CZ" smtClean="0"/>
              <a:t>‹#›</a:t>
            </a:fld>
            <a:endParaRPr lang="cs-CZ"/>
          </a:p>
        </p:txBody>
      </p:sp>
    </p:spTree>
    <p:extLst>
      <p:ext uri="{BB962C8B-B14F-4D97-AF65-F5344CB8AC3E}">
        <p14:creationId xmlns:p14="http://schemas.microsoft.com/office/powerpoint/2010/main" val="1215735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1594F5-7BC1-43B4-8D2F-A2216069B302}" type="datetimeFigureOut">
              <a:rPr lang="cs-CZ" smtClean="0"/>
              <a:t>29.03.2020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DD4FC-C543-4E99-B3F7-2C776F3EDCF7}" type="slidenum">
              <a:rPr lang="cs-CZ" smtClean="0"/>
              <a:t>‹#›</a:t>
            </a:fld>
            <a:endParaRPr lang="cs-CZ"/>
          </a:p>
        </p:txBody>
      </p:sp>
    </p:spTree>
    <p:extLst>
      <p:ext uri="{BB962C8B-B14F-4D97-AF65-F5344CB8AC3E}">
        <p14:creationId xmlns:p14="http://schemas.microsoft.com/office/powerpoint/2010/main" val="1360505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40328" y="399011"/>
            <a:ext cx="6126479" cy="1323439"/>
          </a:xfrm>
          <a:prstGeom prst="rect">
            <a:avLst/>
          </a:prstGeom>
          <a:noFill/>
        </p:spPr>
        <p:txBody>
          <a:bodyPr wrap="square" rtlCol="0">
            <a:spAutoFit/>
          </a:bodyPr>
          <a:lstStyle/>
          <a:p>
            <a:r>
              <a:rPr lang="cs-CZ" sz="2400" b="1" dirty="0" err="1" smtClean="0"/>
              <a:t>Theme</a:t>
            </a:r>
            <a:r>
              <a:rPr lang="cs-CZ" sz="2400" b="1" dirty="0" smtClean="0"/>
              <a:t>: </a:t>
            </a:r>
            <a:r>
              <a:rPr lang="cs-CZ" sz="2400" b="1" dirty="0" err="1" smtClean="0"/>
              <a:t>Prophecy</a:t>
            </a:r>
            <a:endParaRPr lang="cs-CZ" sz="2400" b="1" dirty="0" smtClean="0"/>
          </a:p>
          <a:p>
            <a:endParaRPr lang="cs-CZ" sz="800" b="1" dirty="0" smtClean="0"/>
          </a:p>
          <a:p>
            <a:r>
              <a:rPr lang="cs-CZ" sz="2400" b="1" dirty="0" err="1" smtClean="0"/>
              <a:t>Maimonides</a:t>
            </a:r>
            <a:endParaRPr lang="cs-CZ" sz="2400" b="1" dirty="0" smtClean="0"/>
          </a:p>
          <a:p>
            <a:r>
              <a:rPr lang="cs-CZ" sz="2400" b="1" i="1" dirty="0" err="1" smtClean="0"/>
              <a:t>Guide</a:t>
            </a:r>
            <a:r>
              <a:rPr lang="cs-CZ" sz="2400" b="1" i="1" dirty="0" smtClean="0"/>
              <a:t> </a:t>
            </a:r>
            <a:r>
              <a:rPr lang="cs-CZ" sz="2400" b="1" i="1" dirty="0" err="1" smtClean="0"/>
              <a:t>for</a:t>
            </a:r>
            <a:r>
              <a:rPr lang="cs-CZ" sz="2400" b="1" i="1" dirty="0" smtClean="0"/>
              <a:t> </a:t>
            </a:r>
            <a:r>
              <a:rPr lang="cs-CZ" sz="2400" b="1" i="1" dirty="0" err="1" smtClean="0"/>
              <a:t>the</a:t>
            </a:r>
            <a:r>
              <a:rPr lang="cs-CZ" sz="2400" b="1" i="1" dirty="0" smtClean="0"/>
              <a:t> </a:t>
            </a:r>
            <a:r>
              <a:rPr lang="cs-CZ" sz="2400" b="1" i="1" dirty="0" err="1" smtClean="0"/>
              <a:t>Perplexed</a:t>
            </a:r>
            <a:r>
              <a:rPr lang="cs-CZ" sz="2400" b="1" dirty="0" smtClean="0"/>
              <a:t>, II 36 – 39</a:t>
            </a:r>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6197" y="0"/>
            <a:ext cx="2165803" cy="5355009"/>
          </a:xfrm>
          <a:prstGeom prst="rect">
            <a:avLst/>
          </a:prstGeom>
        </p:spPr>
      </p:pic>
      <p:sp>
        <p:nvSpPr>
          <p:cNvPr id="6" name="TextovéPole 5"/>
          <p:cNvSpPr txBox="1"/>
          <p:nvPr/>
        </p:nvSpPr>
        <p:spPr>
          <a:xfrm>
            <a:off x="9975273" y="5577840"/>
            <a:ext cx="2036617" cy="646331"/>
          </a:xfrm>
          <a:prstGeom prst="rect">
            <a:avLst/>
          </a:prstGeom>
          <a:noFill/>
        </p:spPr>
        <p:txBody>
          <a:bodyPr wrap="square" rtlCol="0">
            <a:spAutoFit/>
          </a:bodyPr>
          <a:lstStyle/>
          <a:p>
            <a:r>
              <a:rPr lang="en-US" dirty="0" smtClean="0"/>
              <a:t>Isaiah's </a:t>
            </a:r>
            <a:r>
              <a:rPr lang="cs-CZ" dirty="0" smtClean="0"/>
              <a:t>l</a:t>
            </a:r>
            <a:r>
              <a:rPr lang="en-US" dirty="0" err="1" smtClean="0"/>
              <a:t>ips</a:t>
            </a:r>
            <a:r>
              <a:rPr lang="en-US" dirty="0" smtClean="0"/>
              <a:t> </a:t>
            </a:r>
            <a:endParaRPr lang="cs-CZ" dirty="0" smtClean="0"/>
          </a:p>
          <a:p>
            <a:r>
              <a:rPr lang="cs-CZ" dirty="0"/>
              <a:t>a</a:t>
            </a:r>
            <a:r>
              <a:rPr lang="en-US" dirty="0" err="1" smtClean="0"/>
              <a:t>nointed</a:t>
            </a:r>
            <a:r>
              <a:rPr lang="en-US" dirty="0" smtClean="0"/>
              <a:t> with </a:t>
            </a:r>
            <a:r>
              <a:rPr lang="cs-CZ" dirty="0" smtClean="0"/>
              <a:t>f</a:t>
            </a:r>
            <a:r>
              <a:rPr lang="en-US" dirty="0" smtClean="0"/>
              <a:t>ire</a:t>
            </a:r>
            <a:endParaRPr lang="cs-CZ" dirty="0" smtClean="0"/>
          </a:p>
        </p:txBody>
      </p:sp>
      <p:pic>
        <p:nvPicPr>
          <p:cNvPr id="12" name="Obráze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7910" y="0"/>
            <a:ext cx="2526038" cy="3325091"/>
          </a:xfrm>
          <a:prstGeom prst="rect">
            <a:avLst/>
          </a:prstGeom>
        </p:spPr>
      </p:pic>
      <p:sp>
        <p:nvSpPr>
          <p:cNvPr id="13" name="TextovéPole 12"/>
          <p:cNvSpPr txBox="1"/>
          <p:nvPr/>
        </p:nvSpPr>
        <p:spPr>
          <a:xfrm>
            <a:off x="7040879" y="3449782"/>
            <a:ext cx="2261062" cy="369332"/>
          </a:xfrm>
          <a:prstGeom prst="rect">
            <a:avLst/>
          </a:prstGeom>
          <a:noFill/>
        </p:spPr>
        <p:txBody>
          <a:bodyPr wrap="square" rtlCol="0">
            <a:spAutoFit/>
          </a:bodyPr>
          <a:lstStyle/>
          <a:p>
            <a:r>
              <a:rPr lang="cs-CZ" dirty="0" err="1" smtClean="0"/>
              <a:t>Ezekiel</a:t>
            </a:r>
            <a:r>
              <a:rPr lang="cs-CZ" dirty="0" smtClean="0"/>
              <a:t> </a:t>
            </a:r>
            <a:r>
              <a:rPr lang="cs-CZ" dirty="0" err="1" smtClean="0"/>
              <a:t>the</a:t>
            </a:r>
            <a:r>
              <a:rPr lang="cs-CZ" dirty="0" smtClean="0"/>
              <a:t> </a:t>
            </a:r>
            <a:r>
              <a:rPr lang="cs-CZ" dirty="0" err="1" smtClean="0"/>
              <a:t>Prophet</a:t>
            </a:r>
            <a:endParaRPr lang="cs-CZ" dirty="0"/>
          </a:p>
        </p:txBody>
      </p:sp>
      <p:sp>
        <p:nvSpPr>
          <p:cNvPr id="14" name="TextovéPole 13"/>
          <p:cNvSpPr txBox="1"/>
          <p:nvPr/>
        </p:nvSpPr>
        <p:spPr>
          <a:xfrm>
            <a:off x="315884" y="2984269"/>
            <a:ext cx="6425738" cy="3108543"/>
          </a:xfrm>
          <a:prstGeom prst="rect">
            <a:avLst/>
          </a:prstGeom>
          <a:noFill/>
        </p:spPr>
        <p:txBody>
          <a:bodyPr wrap="square" rtlCol="0">
            <a:spAutoFit/>
          </a:bodyPr>
          <a:lstStyle/>
          <a:p>
            <a:r>
              <a:rPr lang="cs-CZ" sz="2000" dirty="0" smtClean="0"/>
              <a:t>19 </a:t>
            </a:r>
            <a:r>
              <a:rPr lang="cs-CZ" sz="2000" dirty="0" err="1" smtClean="0"/>
              <a:t>prophetic</a:t>
            </a:r>
            <a:r>
              <a:rPr lang="cs-CZ" sz="2000" dirty="0" smtClean="0"/>
              <a:t> </a:t>
            </a:r>
            <a:r>
              <a:rPr lang="cs-CZ" sz="2000" dirty="0" err="1" smtClean="0"/>
              <a:t>books</a:t>
            </a:r>
            <a:r>
              <a:rPr lang="cs-CZ" sz="2000" dirty="0" smtClean="0"/>
              <a:t> in </a:t>
            </a:r>
            <a:r>
              <a:rPr lang="cs-CZ" sz="2000" dirty="0" err="1" smtClean="0"/>
              <a:t>the</a:t>
            </a:r>
            <a:r>
              <a:rPr lang="cs-CZ" sz="2000" dirty="0" smtClean="0"/>
              <a:t> </a:t>
            </a:r>
            <a:r>
              <a:rPr lang="cs-CZ" sz="2000" dirty="0" err="1" smtClean="0"/>
              <a:t>Hebrew</a:t>
            </a:r>
            <a:r>
              <a:rPr lang="cs-CZ" sz="2000" dirty="0" smtClean="0"/>
              <a:t> Bible</a:t>
            </a:r>
          </a:p>
          <a:p>
            <a:endParaRPr lang="cs-CZ" sz="2000" dirty="0" smtClean="0"/>
          </a:p>
          <a:p>
            <a:r>
              <a:rPr lang="en-GB" sz="2000" dirty="0" smtClean="0"/>
              <a:t>the </a:t>
            </a:r>
            <a:r>
              <a:rPr lang="en-GB" sz="2000" dirty="0"/>
              <a:t>Former </a:t>
            </a:r>
            <a:r>
              <a:rPr lang="cs-CZ" sz="2000" dirty="0" smtClean="0"/>
              <a:t>P</a:t>
            </a:r>
            <a:r>
              <a:rPr lang="en-GB" sz="2000" dirty="0" err="1" smtClean="0"/>
              <a:t>rophets</a:t>
            </a:r>
            <a:r>
              <a:rPr lang="en-GB" sz="2000" dirty="0" smtClean="0"/>
              <a:t>:</a:t>
            </a:r>
            <a:endParaRPr lang="cs-CZ" sz="2000" dirty="0" smtClean="0"/>
          </a:p>
          <a:p>
            <a:r>
              <a:rPr lang="cs-CZ" sz="2000" dirty="0"/>
              <a:t>	</a:t>
            </a:r>
            <a:r>
              <a:rPr lang="en-GB" sz="2000" dirty="0" smtClean="0"/>
              <a:t> </a:t>
            </a:r>
            <a:r>
              <a:rPr lang="en-GB" sz="2000" dirty="0"/>
              <a:t>Joshua, Judges, Samuel, </a:t>
            </a:r>
            <a:r>
              <a:rPr lang="en-GB" sz="2000" dirty="0" smtClean="0"/>
              <a:t>Kings</a:t>
            </a:r>
            <a:endParaRPr lang="cs-CZ" sz="2000" dirty="0"/>
          </a:p>
          <a:p>
            <a:endParaRPr lang="cs-CZ" sz="800" dirty="0" smtClean="0"/>
          </a:p>
          <a:p>
            <a:r>
              <a:rPr lang="en-GB" sz="2000" dirty="0" smtClean="0"/>
              <a:t>the </a:t>
            </a:r>
            <a:r>
              <a:rPr lang="en-GB" sz="2000" dirty="0"/>
              <a:t>Latter Prophets: </a:t>
            </a:r>
            <a:endParaRPr lang="cs-CZ" sz="2000" dirty="0" smtClean="0"/>
          </a:p>
          <a:p>
            <a:r>
              <a:rPr lang="cs-CZ" sz="2000" dirty="0"/>
              <a:t>	</a:t>
            </a:r>
            <a:r>
              <a:rPr lang="en-GB" sz="2000" dirty="0" smtClean="0"/>
              <a:t>Isaiah</a:t>
            </a:r>
            <a:r>
              <a:rPr lang="en-GB" sz="2000" dirty="0"/>
              <a:t>, Jeremiah, </a:t>
            </a:r>
            <a:r>
              <a:rPr lang="en-GB" sz="2000" dirty="0" smtClean="0"/>
              <a:t>Ezekiel </a:t>
            </a:r>
            <a:endParaRPr lang="cs-CZ" sz="2000" dirty="0" smtClean="0"/>
          </a:p>
          <a:p>
            <a:endParaRPr lang="cs-CZ" sz="800" dirty="0" smtClean="0"/>
          </a:p>
          <a:p>
            <a:r>
              <a:rPr lang="en-GB" sz="2000" dirty="0" smtClean="0"/>
              <a:t>Twelve </a:t>
            </a:r>
            <a:r>
              <a:rPr lang="en-GB" sz="2000" dirty="0"/>
              <a:t>Minor Prophets: </a:t>
            </a:r>
            <a:endParaRPr lang="cs-CZ" sz="2000" dirty="0" smtClean="0"/>
          </a:p>
          <a:p>
            <a:r>
              <a:rPr lang="cs-CZ" sz="2000" dirty="0"/>
              <a:t>	</a:t>
            </a:r>
            <a:r>
              <a:rPr lang="en-GB" sz="2000" dirty="0" smtClean="0"/>
              <a:t>Hosea</a:t>
            </a:r>
            <a:r>
              <a:rPr lang="en-GB" sz="2000" dirty="0"/>
              <a:t>, Joel, Amos, Obadiah, Jonah, </a:t>
            </a:r>
            <a:r>
              <a:rPr lang="en-GB" sz="2000" dirty="0" smtClean="0"/>
              <a:t>Micah</a:t>
            </a:r>
            <a:r>
              <a:rPr lang="en-GB" sz="2000" dirty="0"/>
              <a:t>, </a:t>
            </a:r>
            <a:r>
              <a:rPr lang="en-GB" sz="2000" dirty="0" smtClean="0"/>
              <a:t>Nahum,</a:t>
            </a:r>
            <a:endParaRPr lang="cs-CZ" sz="2000" dirty="0" smtClean="0"/>
          </a:p>
          <a:p>
            <a:r>
              <a:rPr lang="cs-CZ" sz="2000" dirty="0"/>
              <a:t>	</a:t>
            </a:r>
            <a:r>
              <a:rPr lang="en-GB" sz="2000" dirty="0" smtClean="0"/>
              <a:t>Habakkuk</a:t>
            </a:r>
            <a:r>
              <a:rPr lang="en-GB" sz="2000" dirty="0"/>
              <a:t>, Zephaniah, Haggai, Zechariah, Malachi</a:t>
            </a:r>
            <a:endParaRPr lang="cs-CZ" sz="2000"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2191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82633" y="423949"/>
            <a:ext cx="11453566" cy="1938992"/>
          </a:xfrm>
          <a:prstGeom prst="rect">
            <a:avLst/>
          </a:prstGeom>
          <a:noFill/>
        </p:spPr>
        <p:txBody>
          <a:bodyPr wrap="square" rtlCol="0">
            <a:spAutoFit/>
          </a:bodyPr>
          <a:lstStyle/>
          <a:p>
            <a:r>
              <a:rPr lang="en-GB" sz="2000" dirty="0" smtClean="0"/>
              <a:t>Maimonides</a:t>
            </a:r>
            <a:r>
              <a:rPr lang="en-GB" sz="2000" dirty="0"/>
              <a:t>´ </a:t>
            </a:r>
            <a:r>
              <a:rPr lang="en-GB" sz="2000" i="1" dirty="0"/>
              <a:t>Guide for the </a:t>
            </a:r>
            <a:r>
              <a:rPr lang="en-GB" sz="2000" i="1" dirty="0" smtClean="0"/>
              <a:t>Perplexed</a:t>
            </a:r>
            <a:r>
              <a:rPr lang="cs-CZ" sz="2000" dirty="0" smtClean="0"/>
              <a:t>, II, 36</a:t>
            </a:r>
          </a:p>
          <a:p>
            <a:r>
              <a:rPr lang="cs-CZ" sz="2000" dirty="0" smtClean="0"/>
              <a:t>T</a:t>
            </a:r>
            <a:r>
              <a:rPr lang="en-GB" sz="2000" dirty="0" err="1" smtClean="0"/>
              <a:t>ranslation</a:t>
            </a:r>
            <a:r>
              <a:rPr lang="cs-CZ" sz="2000" dirty="0" smtClean="0"/>
              <a:t>:</a:t>
            </a:r>
            <a:r>
              <a:rPr lang="en-GB" sz="2000" dirty="0" smtClean="0"/>
              <a:t> </a:t>
            </a:r>
            <a:r>
              <a:rPr lang="en-GB" sz="2000" dirty="0" err="1"/>
              <a:t>Shlomo</a:t>
            </a:r>
            <a:r>
              <a:rPr lang="en-GB" sz="2000" dirty="0"/>
              <a:t> Pines</a:t>
            </a:r>
            <a:endParaRPr lang="cs-CZ" sz="2000" dirty="0"/>
          </a:p>
          <a:p>
            <a:endParaRPr lang="cs-CZ" sz="2000" dirty="0" smtClean="0"/>
          </a:p>
          <a:p>
            <a:r>
              <a:rPr lang="cs-CZ" sz="2000" b="1" dirty="0" smtClean="0"/>
              <a:t>„</a:t>
            </a:r>
            <a:r>
              <a:rPr lang="en-GB" sz="2000" b="1" dirty="0" smtClean="0"/>
              <a:t>Know </a:t>
            </a:r>
            <a:r>
              <a:rPr lang="en-GB" sz="2000" b="1" dirty="0"/>
              <a:t>that the true reality and quiddity of prophecy consists in its being </a:t>
            </a:r>
            <a:r>
              <a:rPr lang="en-GB" sz="2000" b="1" dirty="0">
                <a:solidFill>
                  <a:srgbClr val="FF0000"/>
                </a:solidFill>
              </a:rPr>
              <a:t>an overflow overflowing from God</a:t>
            </a:r>
            <a:r>
              <a:rPr lang="en-GB" sz="2000" b="1" dirty="0"/>
              <a:t>, may He be cherished and honoured, through the intermediation of the Active Intellect, toward the rational faculty in the first place and thereafter toward the imaginative faculty</a:t>
            </a:r>
            <a:r>
              <a:rPr lang="en-GB" sz="2000" b="1" dirty="0" smtClean="0"/>
              <a:t>.</a:t>
            </a:r>
            <a:r>
              <a:rPr lang="cs-CZ" sz="2000" b="1" dirty="0" smtClean="0"/>
              <a:t>“</a:t>
            </a:r>
            <a:endParaRPr lang="cs-CZ" sz="2000" b="1" dirty="0"/>
          </a:p>
        </p:txBody>
      </p:sp>
      <p:sp>
        <p:nvSpPr>
          <p:cNvPr id="3" name="TextovéPole 2"/>
          <p:cNvSpPr txBox="1"/>
          <p:nvPr/>
        </p:nvSpPr>
        <p:spPr>
          <a:xfrm>
            <a:off x="2527070" y="3408218"/>
            <a:ext cx="3807228" cy="1477328"/>
          </a:xfrm>
          <a:prstGeom prst="rect">
            <a:avLst/>
          </a:prstGeom>
          <a:noFill/>
        </p:spPr>
        <p:txBody>
          <a:bodyPr wrap="square" rtlCol="0">
            <a:spAutoFit/>
          </a:bodyPr>
          <a:lstStyle/>
          <a:p>
            <a:r>
              <a:rPr lang="cs-CZ" dirty="0" smtClean="0"/>
              <a:t>EMANATION (</a:t>
            </a:r>
            <a:r>
              <a:rPr lang="cs-CZ" dirty="0" err="1" smtClean="0"/>
              <a:t>overflow</a:t>
            </a:r>
            <a:r>
              <a:rPr lang="cs-CZ" dirty="0" smtClean="0"/>
              <a:t> </a:t>
            </a:r>
            <a:r>
              <a:rPr lang="cs-CZ" dirty="0" err="1" smtClean="0"/>
              <a:t>or</a:t>
            </a:r>
            <a:r>
              <a:rPr lang="cs-CZ" dirty="0" smtClean="0"/>
              <a:t> </a:t>
            </a:r>
            <a:r>
              <a:rPr lang="cs-CZ" dirty="0" err="1" smtClean="0"/>
              <a:t>radiation</a:t>
            </a:r>
            <a:r>
              <a:rPr lang="cs-CZ" dirty="0" smtClean="0"/>
              <a:t>)</a:t>
            </a:r>
          </a:p>
          <a:p>
            <a:endParaRPr lang="cs-CZ" dirty="0"/>
          </a:p>
          <a:p>
            <a:r>
              <a:rPr lang="cs-CZ" dirty="0" err="1" smtClean="0"/>
              <a:t>Process</a:t>
            </a:r>
            <a:r>
              <a:rPr lang="cs-CZ" dirty="0" smtClean="0"/>
              <a:t> </a:t>
            </a:r>
            <a:r>
              <a:rPr lang="cs-CZ" dirty="0" err="1" smtClean="0"/>
              <a:t>of</a:t>
            </a:r>
            <a:r>
              <a:rPr lang="cs-CZ" dirty="0" smtClean="0"/>
              <a:t> </a:t>
            </a:r>
            <a:r>
              <a:rPr lang="cs-CZ" dirty="0" err="1" smtClean="0"/>
              <a:t>overflowing</a:t>
            </a:r>
            <a:r>
              <a:rPr lang="cs-CZ" dirty="0" smtClean="0"/>
              <a:t> </a:t>
            </a:r>
            <a:r>
              <a:rPr lang="cs-CZ" dirty="0" err="1" smtClean="0"/>
              <a:t>the</a:t>
            </a:r>
            <a:r>
              <a:rPr lang="cs-CZ" dirty="0" smtClean="0"/>
              <a:t> </a:t>
            </a:r>
            <a:r>
              <a:rPr lang="cs-CZ" dirty="0" err="1" smtClean="0"/>
              <a:t>intellectual</a:t>
            </a:r>
            <a:r>
              <a:rPr lang="cs-CZ" dirty="0" smtClean="0"/>
              <a:t> </a:t>
            </a:r>
            <a:r>
              <a:rPr lang="cs-CZ" dirty="0" err="1" smtClean="0"/>
              <a:t>contents</a:t>
            </a:r>
            <a:r>
              <a:rPr lang="cs-CZ" dirty="0" smtClean="0"/>
              <a:t> </a:t>
            </a:r>
            <a:r>
              <a:rPr lang="cs-CZ" dirty="0" err="1" smtClean="0"/>
              <a:t>from</a:t>
            </a:r>
            <a:r>
              <a:rPr lang="cs-CZ" dirty="0" smtClean="0"/>
              <a:t> </a:t>
            </a:r>
            <a:r>
              <a:rPr lang="cs-CZ" dirty="0" err="1" smtClean="0"/>
              <a:t>the</a:t>
            </a:r>
            <a:r>
              <a:rPr lang="cs-CZ" dirty="0" smtClean="0"/>
              <a:t> </a:t>
            </a:r>
            <a:r>
              <a:rPr lang="cs-CZ" dirty="0" err="1" smtClean="0"/>
              <a:t>One</a:t>
            </a:r>
            <a:r>
              <a:rPr lang="cs-CZ" dirty="0" smtClean="0"/>
              <a:t> in </a:t>
            </a:r>
            <a:r>
              <a:rPr lang="cs-CZ" dirty="0" err="1" smtClean="0"/>
              <a:t>successive</a:t>
            </a:r>
            <a:r>
              <a:rPr lang="cs-CZ" dirty="0" smtClean="0"/>
              <a:t> </a:t>
            </a:r>
            <a:r>
              <a:rPr lang="cs-CZ" dirty="0" err="1" smtClean="0"/>
              <a:t>steps</a:t>
            </a:r>
            <a:r>
              <a:rPr lang="cs-CZ" dirty="0" smtClean="0"/>
              <a:t>.</a:t>
            </a:r>
            <a:endParaRPr lang="cs-CZ" dirty="0"/>
          </a:p>
        </p:txBody>
      </p:sp>
      <p:pic>
        <p:nvPicPr>
          <p:cNvPr id="4" name="Obrázek 3" descr="plotinus_17_.jpg"/>
          <p:cNvPicPr>
            <a:picLocks noChangeAspect="1"/>
          </p:cNvPicPr>
          <p:nvPr/>
        </p:nvPicPr>
        <p:blipFill>
          <a:blip r:embed="rId4" cstate="print"/>
          <a:stretch>
            <a:fillRect/>
          </a:stretch>
        </p:blipFill>
        <p:spPr>
          <a:xfrm>
            <a:off x="0" y="3408218"/>
            <a:ext cx="2081939" cy="2083983"/>
          </a:xfrm>
          <a:prstGeom prst="rect">
            <a:avLst/>
          </a:prstGeom>
        </p:spPr>
      </p:pic>
      <p:sp>
        <p:nvSpPr>
          <p:cNvPr id="5" name="TextovéPole 4"/>
          <p:cNvSpPr txBox="1"/>
          <p:nvPr/>
        </p:nvSpPr>
        <p:spPr>
          <a:xfrm>
            <a:off x="448886" y="5594465"/>
            <a:ext cx="1147157" cy="369332"/>
          </a:xfrm>
          <a:prstGeom prst="rect">
            <a:avLst/>
          </a:prstGeom>
          <a:noFill/>
        </p:spPr>
        <p:txBody>
          <a:bodyPr wrap="square" rtlCol="0">
            <a:spAutoFit/>
          </a:bodyPr>
          <a:lstStyle/>
          <a:p>
            <a:r>
              <a:rPr lang="cs-CZ" dirty="0" err="1" smtClean="0"/>
              <a:t>Plotinus</a:t>
            </a:r>
            <a:endParaRPr lang="cs-CZ" dirty="0"/>
          </a:p>
        </p:txBody>
      </p:sp>
      <p:sp>
        <p:nvSpPr>
          <p:cNvPr id="7" name="TextovéPole 6"/>
          <p:cNvSpPr txBox="1"/>
          <p:nvPr/>
        </p:nvSpPr>
        <p:spPr>
          <a:xfrm>
            <a:off x="6957753" y="2776450"/>
            <a:ext cx="4056612" cy="3600986"/>
          </a:xfrm>
          <a:prstGeom prst="rect">
            <a:avLst/>
          </a:prstGeom>
          <a:noFill/>
        </p:spPr>
        <p:txBody>
          <a:bodyPr wrap="square" rtlCol="0">
            <a:spAutoFit/>
          </a:bodyPr>
          <a:lstStyle/>
          <a:p>
            <a:pPr algn="ctr"/>
            <a:r>
              <a:rPr lang="cs-CZ" dirty="0" err="1" smtClean="0"/>
              <a:t>One</a:t>
            </a:r>
            <a:r>
              <a:rPr lang="cs-CZ" dirty="0" smtClean="0"/>
              <a:t> (HEN)</a:t>
            </a:r>
          </a:p>
          <a:p>
            <a:pPr algn="ctr"/>
            <a:r>
              <a:rPr lang="cs-CZ" dirty="0" err="1" smtClean="0"/>
              <a:t>Transcendental</a:t>
            </a:r>
            <a:r>
              <a:rPr lang="cs-CZ" dirty="0" smtClean="0"/>
              <a:t> source </a:t>
            </a:r>
            <a:r>
              <a:rPr lang="cs-CZ" dirty="0" err="1" smtClean="0"/>
              <a:t>of</a:t>
            </a:r>
            <a:r>
              <a:rPr lang="cs-CZ" dirty="0" smtClean="0"/>
              <a:t> </a:t>
            </a:r>
            <a:r>
              <a:rPr lang="cs-CZ" dirty="0" err="1" smtClean="0"/>
              <a:t>being</a:t>
            </a:r>
            <a:endParaRPr lang="cs-CZ" dirty="0" smtClean="0"/>
          </a:p>
          <a:p>
            <a:pPr algn="ctr"/>
            <a:r>
              <a:rPr lang="cs-CZ" dirty="0" err="1" smtClean="0"/>
              <a:t>Absolute</a:t>
            </a:r>
            <a:r>
              <a:rPr lang="cs-CZ" dirty="0" smtClean="0"/>
              <a:t> </a:t>
            </a:r>
            <a:r>
              <a:rPr lang="cs-CZ" dirty="0" err="1" smtClean="0"/>
              <a:t>simple</a:t>
            </a:r>
            <a:r>
              <a:rPr lang="cs-CZ" dirty="0" smtClean="0"/>
              <a:t> </a:t>
            </a:r>
            <a:r>
              <a:rPr lang="cs-CZ" dirty="0" err="1" smtClean="0"/>
              <a:t>principle</a:t>
            </a:r>
            <a:r>
              <a:rPr lang="cs-CZ" dirty="0" smtClean="0"/>
              <a:t> </a:t>
            </a:r>
            <a:r>
              <a:rPr lang="cs-CZ" dirty="0" err="1" smtClean="0"/>
              <a:t>of</a:t>
            </a:r>
            <a:r>
              <a:rPr lang="cs-CZ" dirty="0" smtClean="0"/>
              <a:t> </a:t>
            </a:r>
            <a:r>
              <a:rPr lang="cs-CZ" dirty="0" err="1" smtClean="0"/>
              <a:t>all</a:t>
            </a:r>
            <a:endParaRPr lang="cs-CZ" dirty="0" smtClean="0"/>
          </a:p>
          <a:p>
            <a:pPr algn="ctr"/>
            <a:endParaRPr lang="cs-CZ" sz="800" dirty="0" smtClean="0"/>
          </a:p>
          <a:p>
            <a:pPr algn="ctr"/>
            <a:r>
              <a:rPr lang="cs-CZ" dirty="0" smtClean="0"/>
              <a:t>↓</a:t>
            </a:r>
          </a:p>
          <a:p>
            <a:pPr algn="ctr"/>
            <a:endParaRPr lang="cs-CZ" sz="800" dirty="0" smtClean="0"/>
          </a:p>
          <a:p>
            <a:pPr algn="ctr"/>
            <a:r>
              <a:rPr lang="cs-CZ" dirty="0" err="1" smtClean="0"/>
              <a:t>Intellect</a:t>
            </a:r>
            <a:r>
              <a:rPr lang="cs-CZ" dirty="0" smtClean="0"/>
              <a:t> (NOUS)</a:t>
            </a:r>
          </a:p>
          <a:p>
            <a:pPr algn="ctr"/>
            <a:r>
              <a:rPr lang="cs-CZ" dirty="0" smtClean="0"/>
              <a:t>United multiplicity </a:t>
            </a:r>
          </a:p>
          <a:p>
            <a:pPr algn="ctr"/>
            <a:endParaRPr lang="cs-CZ" sz="800" dirty="0" smtClean="0"/>
          </a:p>
          <a:p>
            <a:pPr algn="ctr"/>
            <a:r>
              <a:rPr lang="cs-CZ" dirty="0" smtClean="0"/>
              <a:t>↓</a:t>
            </a:r>
          </a:p>
          <a:p>
            <a:pPr algn="ctr"/>
            <a:endParaRPr lang="cs-CZ" sz="800" dirty="0" smtClean="0"/>
          </a:p>
          <a:p>
            <a:pPr algn="ctr"/>
            <a:r>
              <a:rPr lang="cs-CZ" dirty="0" smtClean="0"/>
              <a:t>Soul (PSYCHE)</a:t>
            </a:r>
          </a:p>
          <a:p>
            <a:pPr algn="ctr"/>
            <a:endParaRPr lang="cs-CZ" sz="800" dirty="0" smtClean="0"/>
          </a:p>
          <a:p>
            <a:pPr algn="ctr"/>
            <a:r>
              <a:rPr lang="cs-CZ" dirty="0" smtClean="0"/>
              <a:t>↓</a:t>
            </a:r>
          </a:p>
          <a:p>
            <a:pPr algn="ctr"/>
            <a:endParaRPr lang="cs-CZ" sz="800" dirty="0" smtClean="0"/>
          </a:p>
          <a:p>
            <a:pPr algn="ctr"/>
            <a:r>
              <a:rPr lang="cs-CZ" dirty="0" err="1" smtClean="0"/>
              <a:t>Nature</a:t>
            </a:r>
            <a:r>
              <a:rPr lang="cs-CZ" dirty="0" smtClean="0"/>
              <a:t> / </a:t>
            </a:r>
            <a:r>
              <a:rPr lang="cs-CZ" dirty="0" err="1" smtClean="0"/>
              <a:t>Matter</a:t>
            </a:r>
            <a:endParaRPr lang="cs-CZ" dirty="0" smtClean="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1518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66007" y="307571"/>
            <a:ext cx="11488189" cy="6124754"/>
          </a:xfrm>
          <a:prstGeom prst="rect">
            <a:avLst/>
          </a:prstGeom>
          <a:noFill/>
        </p:spPr>
        <p:txBody>
          <a:bodyPr wrap="square" rtlCol="0">
            <a:spAutoFit/>
          </a:bodyPr>
          <a:lstStyle/>
          <a:p>
            <a:r>
              <a:rPr lang="cs-CZ" b="1" dirty="0"/>
              <a:t>„</a:t>
            </a:r>
            <a:r>
              <a:rPr lang="en-GB" b="1" dirty="0"/>
              <a:t>Know that the true reality and quiddity of prophecy consists in its being an overflow overflowing </a:t>
            </a:r>
            <a:endParaRPr lang="cs-CZ" b="1" dirty="0" smtClean="0"/>
          </a:p>
          <a:p>
            <a:r>
              <a:rPr lang="en-GB" b="1" dirty="0" smtClean="0"/>
              <a:t>from </a:t>
            </a:r>
            <a:r>
              <a:rPr lang="en-GB" b="1" dirty="0"/>
              <a:t>God, may He be cherished and honoured, through the intermediation of the </a:t>
            </a:r>
            <a:r>
              <a:rPr lang="en-GB" b="1" dirty="0">
                <a:solidFill>
                  <a:srgbClr val="FF0000"/>
                </a:solidFill>
              </a:rPr>
              <a:t>Active Intellect</a:t>
            </a:r>
            <a:r>
              <a:rPr lang="en-GB" b="1" dirty="0"/>
              <a:t>, </a:t>
            </a:r>
            <a:endParaRPr lang="cs-CZ" b="1" dirty="0" smtClean="0"/>
          </a:p>
          <a:p>
            <a:r>
              <a:rPr lang="en-GB" b="1" dirty="0" smtClean="0"/>
              <a:t>toward </a:t>
            </a:r>
            <a:r>
              <a:rPr lang="en-GB" b="1" dirty="0"/>
              <a:t>the rational faculty in the first place and thereafter toward the imaginative faculty.</a:t>
            </a:r>
            <a:r>
              <a:rPr lang="cs-CZ" b="1" dirty="0" smtClean="0"/>
              <a:t>“ (GP II, 36)</a:t>
            </a:r>
            <a:endParaRPr lang="cs-CZ" b="1" dirty="0"/>
          </a:p>
          <a:p>
            <a:endParaRPr lang="cs-CZ" dirty="0" smtClean="0"/>
          </a:p>
          <a:p>
            <a:endParaRPr lang="cs-CZ" sz="2000" dirty="0"/>
          </a:p>
          <a:p>
            <a:r>
              <a:rPr lang="cs-CZ" sz="2000" dirty="0" err="1" smtClean="0"/>
              <a:t>Aristotle</a:t>
            </a:r>
            <a:r>
              <a:rPr lang="cs-CZ" sz="2000" dirty="0" smtClean="0"/>
              <a:t>, </a:t>
            </a:r>
            <a:r>
              <a:rPr lang="cs-CZ" sz="2000" i="1" dirty="0" smtClean="0"/>
              <a:t>De anima </a:t>
            </a:r>
            <a:r>
              <a:rPr lang="cs-CZ" sz="2000" dirty="0" smtClean="0"/>
              <a:t>III, 5 (</a:t>
            </a:r>
            <a:r>
              <a:rPr lang="cs-CZ" sz="2000" dirty="0" err="1" smtClean="0"/>
              <a:t>translation</a:t>
            </a:r>
            <a:r>
              <a:rPr lang="cs-CZ" sz="2000" dirty="0" smtClean="0"/>
              <a:t> </a:t>
            </a:r>
            <a:r>
              <a:rPr lang="cs-CZ" sz="2000" dirty="0" err="1" smtClean="0"/>
              <a:t>Shlomo</a:t>
            </a:r>
            <a:r>
              <a:rPr lang="cs-CZ" sz="2000" dirty="0" smtClean="0"/>
              <a:t> </a:t>
            </a:r>
            <a:r>
              <a:rPr lang="cs-CZ" sz="2000" dirty="0" err="1" smtClean="0"/>
              <a:t>Pines</a:t>
            </a:r>
            <a:r>
              <a:rPr lang="cs-CZ" sz="2000" dirty="0" smtClean="0"/>
              <a:t>)</a:t>
            </a:r>
          </a:p>
          <a:p>
            <a:endParaRPr lang="cs-CZ" sz="2000" dirty="0" smtClean="0"/>
          </a:p>
          <a:p>
            <a:endParaRPr lang="cs-CZ" sz="2000" dirty="0" smtClean="0"/>
          </a:p>
          <a:p>
            <a:pPr algn="just"/>
            <a:r>
              <a:rPr lang="cs-CZ" sz="2000" dirty="0" smtClean="0"/>
              <a:t>„</a:t>
            </a:r>
            <a:r>
              <a:rPr lang="en-GB" sz="2000" dirty="0" smtClean="0"/>
              <a:t>Since</a:t>
            </a:r>
            <a:r>
              <a:rPr lang="en-GB" sz="2000" dirty="0"/>
              <a:t>, then, just in all nature there is something which is matter for each kind (this is what is all those things potentially) and something else which is the cause and </a:t>
            </a:r>
            <a:r>
              <a:rPr lang="en-GB" sz="2000" dirty="0">
                <a:solidFill>
                  <a:srgbClr val="FF0000"/>
                </a:solidFill>
              </a:rPr>
              <a:t>productive </a:t>
            </a:r>
            <a:r>
              <a:rPr lang="en-GB" sz="2000" dirty="0" smtClean="0">
                <a:solidFill>
                  <a:srgbClr val="FF0000"/>
                </a:solidFill>
              </a:rPr>
              <a:t>agent</a:t>
            </a:r>
            <a:r>
              <a:rPr lang="cs-CZ" sz="2000" dirty="0" smtClean="0">
                <a:solidFill>
                  <a:srgbClr val="FF0000"/>
                </a:solidFill>
              </a:rPr>
              <a:t> (= </a:t>
            </a:r>
            <a:r>
              <a:rPr lang="cs-CZ" sz="2000" dirty="0" err="1" smtClean="0">
                <a:solidFill>
                  <a:srgbClr val="FF0000"/>
                </a:solidFill>
              </a:rPr>
              <a:t>active</a:t>
            </a:r>
            <a:r>
              <a:rPr lang="cs-CZ" sz="2000" dirty="0" smtClean="0">
                <a:solidFill>
                  <a:srgbClr val="FF0000"/>
                </a:solidFill>
              </a:rPr>
              <a:t> </a:t>
            </a:r>
            <a:r>
              <a:rPr lang="cs-CZ" sz="2000" dirty="0" err="1" smtClean="0">
                <a:solidFill>
                  <a:srgbClr val="FF0000"/>
                </a:solidFill>
              </a:rPr>
              <a:t>intellect</a:t>
            </a:r>
            <a:r>
              <a:rPr lang="cs-CZ" sz="2000" dirty="0" smtClean="0">
                <a:solidFill>
                  <a:srgbClr val="FF0000"/>
                </a:solidFill>
              </a:rPr>
              <a:t>)</a:t>
            </a:r>
            <a:r>
              <a:rPr lang="en-GB" sz="2000" dirty="0" smtClean="0">
                <a:solidFill>
                  <a:srgbClr val="FF0000"/>
                </a:solidFill>
              </a:rPr>
              <a:t> </a:t>
            </a:r>
            <a:r>
              <a:rPr lang="en-GB" sz="2000" dirty="0"/>
              <a:t>by producing all things (as a craft is related to its matter), this distinction must also exist in the soul. And one sort of thought exists by becoming all things, while the other exists by producing them all, as a sort of state like light. For in a way light, too, makes potential colours become actuals colours. And this thought is separable, unaffected, and unmixed, since it is, in its essential substance, actuality. For the thing that produces is always more honourable than the thing affected, and the principle than the matter. Actual knowledge is the same as its object; but potential knowledge is prior in the time in the individual, but on the whole it is not prior even in time. But it is not the case that it sometimes thinks and sometimes does not think. When it has been separated it is alone what it is, and this alone is deathless and eternal; but we do not remember, because, while this is unaffected, though which is capable of being affected is perishable, and without this, nothing thinks</a:t>
            </a:r>
            <a:r>
              <a:rPr lang="en-GB" sz="2000" dirty="0" smtClean="0"/>
              <a:t>.</a:t>
            </a:r>
            <a:r>
              <a:rPr lang="cs-CZ" sz="2000" dirty="0" smtClean="0"/>
              <a:t>“</a:t>
            </a:r>
            <a:endParaRPr lang="cs-CZ" sz="2000" dirty="0"/>
          </a:p>
        </p:txBody>
      </p:sp>
      <p:pic>
        <p:nvPicPr>
          <p:cNvPr id="3" name="Obrázek 2" descr="aristoteles_ze_stageiry.jpg"/>
          <p:cNvPicPr>
            <a:picLocks noChangeAspect="1"/>
          </p:cNvPicPr>
          <p:nvPr/>
        </p:nvPicPr>
        <p:blipFill>
          <a:blip r:embed="rId4" cstate="print"/>
          <a:stretch>
            <a:fillRect/>
          </a:stretch>
        </p:blipFill>
        <p:spPr>
          <a:xfrm>
            <a:off x="10531199" y="0"/>
            <a:ext cx="1660801" cy="2372572"/>
          </a:xfrm>
          <a:prstGeom prst="rect">
            <a:avLst/>
          </a:prstGeo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2222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89461" y="2360815"/>
            <a:ext cx="9911509" cy="1600438"/>
          </a:xfrm>
          <a:prstGeom prst="rect">
            <a:avLst/>
          </a:prstGeom>
          <a:noFill/>
        </p:spPr>
        <p:txBody>
          <a:bodyPr wrap="square" rtlCol="0">
            <a:spAutoFit/>
          </a:bodyPr>
          <a:lstStyle/>
          <a:p>
            <a:r>
              <a:rPr lang="cs-CZ" sz="2000" b="1" dirty="0"/>
              <a:t>„</a:t>
            </a:r>
            <a:r>
              <a:rPr lang="en-GB" sz="2000" b="1" dirty="0"/>
              <a:t>Know that the true reality and quiddity of prophecy consists in its being an overflow </a:t>
            </a:r>
            <a:r>
              <a:rPr lang="en-GB" sz="2000" b="1" dirty="0" smtClean="0"/>
              <a:t>overflowing</a:t>
            </a:r>
            <a:r>
              <a:rPr lang="cs-CZ" sz="2000" b="1" dirty="0" smtClean="0"/>
              <a:t> </a:t>
            </a:r>
            <a:r>
              <a:rPr lang="en-GB" sz="2000" b="1" dirty="0" smtClean="0"/>
              <a:t>from </a:t>
            </a:r>
            <a:r>
              <a:rPr lang="en-GB" sz="2000" b="1" dirty="0"/>
              <a:t>God, may He be cherished and honoured, through the intermediation of the Active Intellect, </a:t>
            </a:r>
            <a:r>
              <a:rPr lang="en-GB" sz="2000" b="1" dirty="0" smtClean="0"/>
              <a:t>toward </a:t>
            </a:r>
            <a:r>
              <a:rPr lang="en-GB" sz="2000" b="1" dirty="0"/>
              <a:t>the rational faculty in the first place and thereafter toward the imaginative faculty.</a:t>
            </a:r>
            <a:r>
              <a:rPr lang="cs-CZ" sz="2000" b="1" dirty="0"/>
              <a:t>“ (GP II, 36)</a:t>
            </a:r>
          </a:p>
          <a:p>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0915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91193" y="199505"/>
            <a:ext cx="11072551" cy="923330"/>
          </a:xfrm>
          <a:prstGeom prst="rect">
            <a:avLst/>
          </a:prstGeom>
          <a:noFill/>
        </p:spPr>
        <p:txBody>
          <a:bodyPr wrap="square" rtlCol="0">
            <a:spAutoFit/>
          </a:bodyPr>
          <a:lstStyle/>
          <a:p>
            <a:r>
              <a:rPr lang="cs-CZ" b="1" dirty="0"/>
              <a:t>„</a:t>
            </a:r>
            <a:r>
              <a:rPr lang="en-GB" b="1" dirty="0"/>
              <a:t>Know that the true reality and quiddity of prophecy consists in its being an overflow </a:t>
            </a:r>
            <a:r>
              <a:rPr lang="en-GB" b="1" dirty="0" smtClean="0"/>
              <a:t>overflowing</a:t>
            </a:r>
            <a:r>
              <a:rPr lang="cs-CZ" b="1" dirty="0" smtClean="0"/>
              <a:t> </a:t>
            </a:r>
            <a:r>
              <a:rPr lang="en-GB" b="1" dirty="0" smtClean="0"/>
              <a:t>from </a:t>
            </a:r>
            <a:r>
              <a:rPr lang="en-GB" b="1" dirty="0"/>
              <a:t>God, may He be cherished and honoured, through the intermediation of the Active Intellect, </a:t>
            </a:r>
            <a:r>
              <a:rPr lang="en-GB" b="1" dirty="0" smtClean="0"/>
              <a:t>toward </a:t>
            </a:r>
            <a:r>
              <a:rPr lang="en-GB" b="1" dirty="0">
                <a:solidFill>
                  <a:srgbClr val="FF0000"/>
                </a:solidFill>
              </a:rPr>
              <a:t>the rational faculty </a:t>
            </a:r>
            <a:r>
              <a:rPr lang="en-GB" b="1" dirty="0"/>
              <a:t>in the first place and thereafter toward </a:t>
            </a:r>
            <a:r>
              <a:rPr lang="en-GB" b="1" dirty="0">
                <a:solidFill>
                  <a:srgbClr val="FF0000"/>
                </a:solidFill>
              </a:rPr>
              <a:t>the imaginative faculty</a:t>
            </a:r>
            <a:r>
              <a:rPr lang="en-GB" b="1" dirty="0"/>
              <a:t>.</a:t>
            </a:r>
            <a:r>
              <a:rPr lang="cs-CZ" b="1" dirty="0"/>
              <a:t>“ (GP II, 36</a:t>
            </a:r>
            <a:r>
              <a:rPr lang="cs-CZ" b="1" dirty="0" smtClean="0"/>
              <a:t>)</a:t>
            </a:r>
            <a:endParaRPr lang="cs-CZ" b="1" dirty="0"/>
          </a:p>
        </p:txBody>
      </p:sp>
      <p:sp>
        <p:nvSpPr>
          <p:cNvPr id="3" name="TextovéPole 2"/>
          <p:cNvSpPr txBox="1"/>
          <p:nvPr/>
        </p:nvSpPr>
        <p:spPr>
          <a:xfrm>
            <a:off x="290946" y="1205346"/>
            <a:ext cx="5261958" cy="5601533"/>
          </a:xfrm>
          <a:prstGeom prst="rect">
            <a:avLst/>
          </a:prstGeom>
          <a:noFill/>
        </p:spPr>
        <p:txBody>
          <a:bodyPr wrap="square" rtlCol="0">
            <a:spAutoFit/>
          </a:bodyPr>
          <a:lstStyle/>
          <a:p>
            <a:r>
              <a:rPr lang="cs-CZ" sz="2000" dirty="0" err="1" smtClean="0"/>
              <a:t>Primary</a:t>
            </a:r>
            <a:r>
              <a:rPr lang="cs-CZ" sz="2000" dirty="0" smtClean="0"/>
              <a:t> source: </a:t>
            </a:r>
            <a:r>
              <a:rPr lang="cs-CZ" sz="2000" dirty="0" err="1" smtClean="0"/>
              <a:t>Aristotle</a:t>
            </a:r>
            <a:r>
              <a:rPr lang="cs-CZ" sz="2000" dirty="0" smtClean="0"/>
              <a:t>, </a:t>
            </a:r>
            <a:r>
              <a:rPr lang="cs-CZ" sz="2000" i="1" dirty="0" smtClean="0"/>
              <a:t>De Anima</a:t>
            </a:r>
          </a:p>
          <a:p>
            <a:r>
              <a:rPr lang="cs-CZ" sz="2000" dirty="0" smtClean="0"/>
              <a:t>Direct influence on </a:t>
            </a:r>
            <a:r>
              <a:rPr lang="cs-CZ" sz="2000" dirty="0" err="1" smtClean="0"/>
              <a:t>Maimonides</a:t>
            </a:r>
            <a:r>
              <a:rPr lang="cs-CZ" sz="2000" dirty="0" smtClean="0"/>
              <a:t>: al-</a:t>
            </a:r>
            <a:r>
              <a:rPr lang="cs-CZ" sz="2000" dirty="0" err="1" smtClean="0"/>
              <a:t>Farabi</a:t>
            </a:r>
            <a:r>
              <a:rPr lang="cs-CZ" sz="2000" dirty="0" smtClean="0"/>
              <a:t> (10</a:t>
            </a:r>
            <a:r>
              <a:rPr lang="cs-CZ" sz="2000" baseline="30000" dirty="0" smtClean="0"/>
              <a:t>th</a:t>
            </a:r>
            <a:r>
              <a:rPr lang="cs-CZ" sz="2000" dirty="0" smtClean="0"/>
              <a:t> </a:t>
            </a:r>
            <a:r>
              <a:rPr lang="cs-CZ" sz="2000" dirty="0" err="1" smtClean="0"/>
              <a:t>Century</a:t>
            </a:r>
            <a:r>
              <a:rPr lang="cs-CZ" sz="2000" dirty="0" smtClean="0"/>
              <a:t>)</a:t>
            </a:r>
          </a:p>
          <a:p>
            <a:endParaRPr lang="cs-CZ" sz="800" dirty="0" smtClean="0"/>
          </a:p>
          <a:p>
            <a:r>
              <a:rPr lang="cs-CZ" sz="2000" dirty="0" err="1" smtClean="0"/>
              <a:t>Five</a:t>
            </a:r>
            <a:r>
              <a:rPr lang="cs-CZ" sz="2000" dirty="0" smtClean="0"/>
              <a:t> </a:t>
            </a:r>
            <a:r>
              <a:rPr lang="cs-CZ" sz="2000" dirty="0" err="1" smtClean="0"/>
              <a:t>faculties</a:t>
            </a:r>
            <a:r>
              <a:rPr lang="cs-CZ" sz="2000" dirty="0" smtClean="0"/>
              <a:t> </a:t>
            </a:r>
            <a:r>
              <a:rPr lang="cs-CZ" sz="2000" dirty="0" err="1" smtClean="0"/>
              <a:t>of</a:t>
            </a:r>
            <a:r>
              <a:rPr lang="cs-CZ" sz="2000" dirty="0" smtClean="0"/>
              <a:t> soul </a:t>
            </a:r>
            <a:r>
              <a:rPr lang="cs-CZ" sz="2000" dirty="0" err="1" smtClean="0"/>
              <a:t>according</a:t>
            </a:r>
            <a:r>
              <a:rPr lang="cs-CZ" sz="2000" dirty="0" smtClean="0"/>
              <a:t> </a:t>
            </a:r>
            <a:r>
              <a:rPr lang="cs-CZ" sz="2000" dirty="0" err="1" smtClean="0"/>
              <a:t>Maimonides</a:t>
            </a:r>
            <a:r>
              <a:rPr lang="cs-CZ" sz="2000" dirty="0" smtClean="0"/>
              <a:t>:</a:t>
            </a:r>
          </a:p>
          <a:p>
            <a:pPr algn="r">
              <a:lnSpc>
                <a:spcPct val="150000"/>
              </a:lnSpc>
            </a:pPr>
            <a:r>
              <a:rPr lang="cs-CZ" sz="2000" b="1" dirty="0" smtClean="0"/>
              <a:t>R</a:t>
            </a:r>
            <a:r>
              <a:rPr lang="en-GB" sz="2000" b="1" dirty="0" err="1" smtClean="0"/>
              <a:t>ational</a:t>
            </a:r>
            <a:endParaRPr lang="cs-CZ" sz="2000" b="1" dirty="0" smtClean="0"/>
          </a:p>
          <a:p>
            <a:pPr algn="r">
              <a:lnSpc>
                <a:spcPct val="150000"/>
              </a:lnSpc>
            </a:pPr>
            <a:endParaRPr lang="cs-CZ" sz="2000" b="1" dirty="0"/>
          </a:p>
          <a:p>
            <a:pPr algn="r">
              <a:lnSpc>
                <a:spcPct val="150000"/>
              </a:lnSpc>
            </a:pPr>
            <a:r>
              <a:rPr lang="en-GB" sz="2000" b="1" dirty="0" smtClean="0"/>
              <a:t>Imaginative</a:t>
            </a:r>
            <a:endParaRPr lang="cs-CZ" sz="2000" b="1" dirty="0" smtClean="0"/>
          </a:p>
          <a:p>
            <a:pPr algn="r">
              <a:lnSpc>
                <a:spcPct val="150000"/>
              </a:lnSpc>
            </a:pPr>
            <a:endParaRPr lang="cs-CZ" sz="2000" b="1" dirty="0"/>
          </a:p>
          <a:p>
            <a:pPr algn="r">
              <a:lnSpc>
                <a:spcPct val="150000"/>
              </a:lnSpc>
            </a:pPr>
            <a:r>
              <a:rPr lang="en-GB" sz="2000" b="1" dirty="0"/>
              <a:t>Appetitive</a:t>
            </a:r>
            <a:endParaRPr lang="cs-CZ" sz="2000" b="1" dirty="0"/>
          </a:p>
          <a:p>
            <a:pPr algn="r">
              <a:lnSpc>
                <a:spcPct val="150000"/>
              </a:lnSpc>
            </a:pPr>
            <a:endParaRPr lang="cs-CZ" sz="2000" b="1" dirty="0"/>
          </a:p>
          <a:p>
            <a:pPr algn="r">
              <a:lnSpc>
                <a:spcPct val="150000"/>
              </a:lnSpc>
            </a:pPr>
            <a:r>
              <a:rPr lang="cs-CZ" sz="2000" b="1" dirty="0" smtClean="0"/>
              <a:t>Sensitive</a:t>
            </a:r>
          </a:p>
          <a:p>
            <a:pPr algn="r">
              <a:lnSpc>
                <a:spcPct val="150000"/>
              </a:lnSpc>
            </a:pPr>
            <a:endParaRPr lang="cs-CZ" sz="2000" b="1" dirty="0" smtClean="0"/>
          </a:p>
          <a:p>
            <a:pPr algn="r">
              <a:lnSpc>
                <a:spcPct val="150000"/>
              </a:lnSpc>
            </a:pPr>
            <a:r>
              <a:rPr lang="cs-CZ" sz="2000" b="1" dirty="0" err="1" smtClean="0"/>
              <a:t>Vegetative</a:t>
            </a:r>
            <a:endParaRPr lang="cs-CZ" sz="2000" b="1" dirty="0"/>
          </a:p>
        </p:txBody>
      </p:sp>
      <p:sp>
        <p:nvSpPr>
          <p:cNvPr id="4" name="Obdélník 3"/>
          <p:cNvSpPr/>
          <p:nvPr/>
        </p:nvSpPr>
        <p:spPr>
          <a:xfrm>
            <a:off x="5735781" y="5877097"/>
            <a:ext cx="5527963" cy="980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all</a:t>
            </a:r>
            <a:r>
              <a:rPr lang="cs-CZ" dirty="0" smtClean="0"/>
              <a:t> </a:t>
            </a:r>
            <a:r>
              <a:rPr lang="cs-CZ" dirty="0" err="1" smtClean="0"/>
              <a:t>plants</a:t>
            </a:r>
            <a:r>
              <a:rPr lang="cs-CZ" dirty="0" smtClean="0"/>
              <a:t>, </a:t>
            </a:r>
            <a:r>
              <a:rPr lang="cs-CZ" dirty="0" err="1" smtClean="0"/>
              <a:t>all</a:t>
            </a:r>
            <a:r>
              <a:rPr lang="cs-CZ" dirty="0" smtClean="0"/>
              <a:t> </a:t>
            </a:r>
            <a:r>
              <a:rPr lang="cs-CZ" dirty="0" err="1" smtClean="0"/>
              <a:t>animals</a:t>
            </a:r>
            <a:r>
              <a:rPr lang="cs-CZ" dirty="0" smtClean="0"/>
              <a:t>, </a:t>
            </a:r>
            <a:r>
              <a:rPr lang="cs-CZ" dirty="0" err="1" smtClean="0"/>
              <a:t>human</a:t>
            </a:r>
            <a:r>
              <a:rPr lang="cs-CZ" dirty="0" smtClean="0"/>
              <a:t> </a:t>
            </a:r>
            <a:r>
              <a:rPr lang="cs-CZ" dirty="0" err="1" smtClean="0"/>
              <a:t>beings</a:t>
            </a:r>
            <a:endParaRPr lang="cs-CZ" dirty="0"/>
          </a:p>
        </p:txBody>
      </p:sp>
      <p:sp>
        <p:nvSpPr>
          <p:cNvPr id="5" name="Obdélník 4"/>
          <p:cNvSpPr/>
          <p:nvPr/>
        </p:nvSpPr>
        <p:spPr>
          <a:xfrm>
            <a:off x="6483927" y="4946072"/>
            <a:ext cx="3848794" cy="931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n</a:t>
            </a:r>
            <a:r>
              <a:rPr lang="cs-CZ" dirty="0" smtClean="0"/>
              <a:t>o </a:t>
            </a:r>
            <a:r>
              <a:rPr lang="cs-CZ" dirty="0" err="1" smtClean="0"/>
              <a:t>plants</a:t>
            </a:r>
            <a:r>
              <a:rPr lang="cs-CZ" dirty="0" smtClean="0"/>
              <a:t>, </a:t>
            </a:r>
            <a:r>
              <a:rPr lang="cs-CZ" dirty="0" err="1" smtClean="0"/>
              <a:t>all</a:t>
            </a:r>
            <a:r>
              <a:rPr lang="cs-CZ" dirty="0" smtClean="0"/>
              <a:t> </a:t>
            </a:r>
            <a:r>
              <a:rPr lang="cs-CZ" dirty="0" err="1" smtClean="0"/>
              <a:t>animals</a:t>
            </a:r>
            <a:r>
              <a:rPr lang="cs-CZ" dirty="0" smtClean="0"/>
              <a:t>, </a:t>
            </a:r>
            <a:r>
              <a:rPr lang="cs-CZ" dirty="0" err="1" smtClean="0"/>
              <a:t>human</a:t>
            </a:r>
            <a:r>
              <a:rPr lang="cs-CZ" dirty="0" smtClean="0"/>
              <a:t> </a:t>
            </a:r>
            <a:r>
              <a:rPr lang="cs-CZ" dirty="0" err="1" smtClean="0"/>
              <a:t>beings</a:t>
            </a:r>
            <a:endParaRPr lang="cs-CZ" dirty="0"/>
          </a:p>
        </p:txBody>
      </p:sp>
      <p:sp>
        <p:nvSpPr>
          <p:cNvPr id="8" name="Obdélník 7"/>
          <p:cNvSpPr/>
          <p:nvPr/>
        </p:nvSpPr>
        <p:spPr>
          <a:xfrm>
            <a:off x="6974377" y="4056611"/>
            <a:ext cx="2909455" cy="889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s</a:t>
            </a:r>
            <a:r>
              <a:rPr lang="cs-CZ" dirty="0" err="1" smtClean="0"/>
              <a:t>ome</a:t>
            </a:r>
            <a:r>
              <a:rPr lang="cs-CZ" dirty="0" smtClean="0"/>
              <a:t> </a:t>
            </a:r>
            <a:r>
              <a:rPr lang="cs-CZ" dirty="0" err="1" smtClean="0"/>
              <a:t>animals</a:t>
            </a:r>
            <a:r>
              <a:rPr lang="cs-CZ" dirty="0" smtClean="0"/>
              <a:t>, </a:t>
            </a:r>
            <a:r>
              <a:rPr lang="cs-CZ" dirty="0" err="1" smtClean="0"/>
              <a:t>human</a:t>
            </a:r>
            <a:r>
              <a:rPr lang="cs-CZ" dirty="0" smtClean="0"/>
              <a:t> </a:t>
            </a:r>
            <a:r>
              <a:rPr lang="cs-CZ" dirty="0" err="1" smtClean="0"/>
              <a:t>beings</a:t>
            </a:r>
            <a:endParaRPr lang="cs-CZ" dirty="0"/>
          </a:p>
        </p:txBody>
      </p:sp>
      <p:sp>
        <p:nvSpPr>
          <p:cNvPr id="10" name="Obdélník 9"/>
          <p:cNvSpPr/>
          <p:nvPr/>
        </p:nvSpPr>
        <p:spPr>
          <a:xfrm>
            <a:off x="7631084" y="3225338"/>
            <a:ext cx="1704109" cy="831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a:t>
            </a:r>
            <a:r>
              <a:rPr lang="cs-CZ" dirty="0" smtClean="0"/>
              <a:t> </a:t>
            </a:r>
            <a:r>
              <a:rPr lang="cs-CZ" dirty="0" err="1" smtClean="0"/>
              <a:t>few</a:t>
            </a:r>
            <a:r>
              <a:rPr lang="cs-CZ" dirty="0" smtClean="0"/>
              <a:t> </a:t>
            </a:r>
            <a:r>
              <a:rPr lang="cs-CZ" dirty="0" err="1" smtClean="0"/>
              <a:t>animals</a:t>
            </a:r>
            <a:r>
              <a:rPr lang="cs-CZ" dirty="0" smtClean="0"/>
              <a:t>,</a:t>
            </a:r>
          </a:p>
          <a:p>
            <a:pPr algn="ctr"/>
            <a:r>
              <a:rPr lang="cs-CZ" dirty="0" err="1"/>
              <a:t>h</a:t>
            </a:r>
            <a:r>
              <a:rPr lang="cs-CZ" dirty="0" err="1" smtClean="0"/>
              <a:t>uman</a:t>
            </a:r>
            <a:r>
              <a:rPr lang="cs-CZ" dirty="0" smtClean="0"/>
              <a:t> </a:t>
            </a:r>
            <a:r>
              <a:rPr lang="cs-CZ" dirty="0" err="1" smtClean="0"/>
              <a:t>beings</a:t>
            </a:r>
            <a:endParaRPr lang="cs-CZ" dirty="0"/>
          </a:p>
        </p:txBody>
      </p:sp>
      <p:sp>
        <p:nvSpPr>
          <p:cNvPr id="11" name="Obdélník 10"/>
          <p:cNvSpPr/>
          <p:nvPr/>
        </p:nvSpPr>
        <p:spPr>
          <a:xfrm>
            <a:off x="7913717" y="2535382"/>
            <a:ext cx="1113906" cy="689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human</a:t>
            </a:r>
            <a:r>
              <a:rPr lang="cs-CZ" dirty="0" smtClean="0"/>
              <a:t> </a:t>
            </a:r>
            <a:r>
              <a:rPr lang="cs-CZ" dirty="0" err="1" smtClean="0"/>
              <a:t>beings</a:t>
            </a:r>
            <a:endParaRPr lang="cs-CZ"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4524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98765" y="1022466"/>
            <a:ext cx="9858894" cy="4801314"/>
          </a:xfrm>
          <a:prstGeom prst="rect">
            <a:avLst/>
          </a:prstGeom>
          <a:noFill/>
        </p:spPr>
        <p:txBody>
          <a:bodyPr wrap="square" rtlCol="0">
            <a:spAutoFit/>
          </a:bodyPr>
          <a:lstStyle/>
          <a:p>
            <a:pPr algn="just"/>
            <a:endParaRPr lang="cs-CZ" sz="2400" dirty="0"/>
          </a:p>
          <a:p>
            <a:pPr algn="just"/>
            <a:endParaRPr lang="cs-CZ" sz="2400" dirty="0" smtClean="0"/>
          </a:p>
          <a:p>
            <a:pPr algn="just"/>
            <a:endParaRPr lang="cs-CZ" sz="2400" dirty="0"/>
          </a:p>
          <a:p>
            <a:pPr algn="just"/>
            <a:endParaRPr lang="cs-CZ" sz="2400" dirty="0" smtClean="0"/>
          </a:p>
          <a:p>
            <a:pPr algn="just"/>
            <a:r>
              <a:rPr lang="cs-CZ" sz="2400" dirty="0"/>
              <a:t>	</a:t>
            </a:r>
            <a:r>
              <a:rPr lang="en-GB" sz="2400" dirty="0" smtClean="0"/>
              <a:t>This </a:t>
            </a:r>
            <a:r>
              <a:rPr lang="en-GB" sz="2400" dirty="0"/>
              <a:t>is the highest degree of man and the ultimate term of perfection that can exists for his species; and this state is the ultimate term of perfection for the imaginative faculty. This is something that cannot by any means exist in every man. And it is not something that may be attained solely through perfection in the speculative sciences and through improvements of moral habits, even if all of them have become as fine and good as can be. There still is needed in addition the highest possible degree of perfection of the imaginative faculty in respect of its original natural disposition</a:t>
            </a:r>
            <a:r>
              <a:rPr lang="en-GB" sz="2400" dirty="0" smtClean="0"/>
              <a:t>.</a:t>
            </a:r>
            <a:r>
              <a:rPr lang="cs-CZ" sz="2400" dirty="0" smtClean="0"/>
              <a:t>“ (GP, II, 36)</a:t>
            </a:r>
            <a:endParaRPr lang="cs-CZ" sz="2400" dirty="0"/>
          </a:p>
          <a:p>
            <a:endParaRPr lang="cs-CZ" dirty="0"/>
          </a:p>
        </p:txBody>
      </p:sp>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4137" y="8313"/>
            <a:ext cx="1657863" cy="2631528"/>
          </a:xfrm>
          <a:prstGeom prst="rect">
            <a:avLst/>
          </a:prstGeo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8112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9956" y="1296785"/>
            <a:ext cx="10407536" cy="3354765"/>
          </a:xfrm>
          <a:prstGeom prst="rect">
            <a:avLst/>
          </a:prstGeom>
          <a:noFill/>
        </p:spPr>
        <p:txBody>
          <a:bodyPr wrap="square" rtlCol="0">
            <a:spAutoFit/>
          </a:bodyPr>
          <a:lstStyle/>
          <a:p>
            <a:r>
              <a:rPr lang="cs-CZ" sz="2400" dirty="0" err="1" smtClean="0">
                <a:latin typeface="Times New Roman" panose="02020603050405020304" pitchFamily="18" charset="0"/>
                <a:cs typeface="Times New Roman" panose="02020603050405020304" pitchFamily="18" charset="0"/>
              </a:rPr>
              <a:t>Homework</a:t>
            </a:r>
            <a:r>
              <a:rPr lang="cs-CZ" sz="2400" dirty="0" smtClean="0">
                <a:latin typeface="Times New Roman" panose="02020603050405020304" pitchFamily="18" charset="0"/>
                <a:cs typeface="Times New Roman" panose="02020603050405020304" pitchFamily="18" charset="0"/>
              </a:rPr>
              <a:t> </a:t>
            </a:r>
            <a:r>
              <a:rPr lang="cs-CZ" sz="2400" dirty="0" err="1" smtClean="0">
                <a:latin typeface="Times New Roman" panose="02020603050405020304" pitchFamily="18" charset="0"/>
                <a:cs typeface="Times New Roman" panose="02020603050405020304" pitchFamily="18" charset="0"/>
              </a:rPr>
              <a:t>for</a:t>
            </a:r>
            <a:r>
              <a:rPr lang="cs-CZ" sz="2400" dirty="0" smtClean="0">
                <a:latin typeface="Times New Roman" panose="02020603050405020304" pitchFamily="18" charset="0"/>
                <a:cs typeface="Times New Roman" panose="02020603050405020304" pitchFamily="18" charset="0"/>
              </a:rPr>
              <a:t> w</a:t>
            </a:r>
            <a:r>
              <a:rPr lang="en-GB" sz="2400" dirty="0" smtClean="0">
                <a:latin typeface="Times New Roman" panose="02020603050405020304" pitchFamily="18" charset="0"/>
                <a:cs typeface="Times New Roman" panose="02020603050405020304" pitchFamily="18" charset="0"/>
              </a:rPr>
              <a:t>eek</a:t>
            </a:r>
            <a:r>
              <a:rPr lang="en-GB" sz="2400" dirty="0">
                <a:latin typeface="Times New Roman" panose="02020603050405020304" pitchFamily="18" charset="0"/>
                <a:cs typeface="Times New Roman" panose="02020603050405020304" pitchFamily="18" charset="0"/>
              </a:rPr>
              <a:t>: 30</a:t>
            </a:r>
            <a:r>
              <a:rPr lang="en-GB" sz="2400" baseline="30000" dirty="0">
                <a:latin typeface="Times New Roman" panose="02020603050405020304" pitchFamily="18" charset="0"/>
                <a:cs typeface="Times New Roman" panose="02020603050405020304" pitchFamily="18" charset="0"/>
              </a:rPr>
              <a:t>th</a:t>
            </a:r>
            <a:r>
              <a:rPr lang="en-GB" sz="2400" dirty="0">
                <a:latin typeface="Times New Roman" panose="02020603050405020304" pitchFamily="18" charset="0"/>
                <a:cs typeface="Times New Roman" panose="02020603050405020304" pitchFamily="18" charset="0"/>
              </a:rPr>
              <a:t> – 3</a:t>
            </a:r>
            <a:r>
              <a:rPr lang="en-GB" sz="2400" baseline="30000" dirty="0">
                <a:latin typeface="Times New Roman" panose="02020603050405020304" pitchFamily="18" charset="0"/>
                <a:cs typeface="Times New Roman" panose="02020603050405020304" pitchFamily="18" charset="0"/>
              </a:rPr>
              <a:t>nd</a:t>
            </a:r>
            <a:r>
              <a:rPr lang="en-GB" sz="2400" dirty="0">
                <a:latin typeface="Times New Roman" panose="02020603050405020304" pitchFamily="18" charset="0"/>
                <a:cs typeface="Times New Roman" panose="02020603050405020304" pitchFamily="18" charset="0"/>
              </a:rPr>
              <a:t> April</a:t>
            </a:r>
            <a:r>
              <a:rPr lang="en-GB" sz="2400" dirty="0" smtClean="0">
                <a:latin typeface="Times New Roman" panose="02020603050405020304" pitchFamily="18" charset="0"/>
                <a:cs typeface="Times New Roman" panose="02020603050405020304" pitchFamily="18" charset="0"/>
              </a:rPr>
              <a:t>:</a:t>
            </a:r>
            <a:endParaRPr lang="cs-CZ" sz="2400" dirty="0" smtClean="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Listen to the commented presentation on Moodle “Maimonides Prophecy”. </a:t>
            </a:r>
            <a:endParaRPr lang="cs-CZ" sz="2400" dirty="0" smtClean="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r>
              <a:rPr lang="en-GB" sz="2400" dirty="0" smtClean="0">
                <a:latin typeface="Times New Roman" panose="02020603050405020304" pitchFamily="18" charset="0"/>
                <a:cs typeface="Times New Roman" panose="02020603050405020304" pitchFamily="18" charset="0"/>
              </a:rPr>
              <a:t>Read </a:t>
            </a:r>
            <a:r>
              <a:rPr lang="en-GB" sz="2400" dirty="0">
                <a:latin typeface="Times New Roman" panose="02020603050405020304" pitchFamily="18" charset="0"/>
                <a:cs typeface="Times New Roman" panose="02020603050405020304" pitchFamily="18" charset="0"/>
              </a:rPr>
              <a:t>Frank, </a:t>
            </a:r>
            <a:r>
              <a:rPr lang="en-GB" sz="2400" dirty="0" err="1">
                <a:latin typeface="Times New Roman" panose="02020603050405020304" pitchFamily="18" charset="0"/>
                <a:cs typeface="Times New Roman" panose="02020603050405020304" pitchFamily="18" charset="0"/>
              </a:rPr>
              <a:t>Leaman</a:t>
            </a:r>
            <a:r>
              <a:rPr lang="en-GB" sz="2400" dirty="0">
                <a:latin typeface="Times New Roman" panose="02020603050405020304" pitchFamily="18" charset="0"/>
                <a:cs typeface="Times New Roman" panose="02020603050405020304" pitchFamily="18" charset="0"/>
              </a:rPr>
              <a:t>, </a:t>
            </a:r>
            <a:r>
              <a:rPr lang="en-GB" sz="2400" i="1" dirty="0">
                <a:latin typeface="Times New Roman" panose="02020603050405020304" pitchFamily="18" charset="0"/>
                <a:cs typeface="Times New Roman" panose="02020603050405020304" pitchFamily="18" charset="0"/>
              </a:rPr>
              <a:t>History of Jewish Philosophy</a:t>
            </a:r>
            <a:r>
              <a:rPr lang="en-GB" sz="2400" dirty="0">
                <a:latin typeface="Times New Roman" panose="02020603050405020304" pitchFamily="18" charset="0"/>
                <a:cs typeface="Times New Roman" panose="02020603050405020304" pitchFamily="18" charset="0"/>
              </a:rPr>
              <a:t>, pp. 208 – 213 and explain in your own words Maimonides´ definition prophecy in 300 – 400 words</a:t>
            </a:r>
            <a:r>
              <a:rPr lang="en-GB" sz="2400" dirty="0" smtClean="0">
                <a:latin typeface="Times New Roman" panose="02020603050405020304" pitchFamily="18" charset="0"/>
                <a:cs typeface="Times New Roman" panose="02020603050405020304" pitchFamily="18" charset="0"/>
              </a:rPr>
              <a:t>.</a:t>
            </a:r>
            <a:endParaRPr lang="cs-CZ" sz="2400" dirty="0" smtClean="0">
              <a:latin typeface="Times New Roman" panose="02020603050405020304" pitchFamily="18" charset="0"/>
              <a:cs typeface="Times New Roman" panose="02020603050405020304" pitchFamily="18" charset="0"/>
            </a:endParaRPr>
          </a:p>
          <a:p>
            <a:endParaRPr lang="cs-CZ"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Send me your paper via e-mail before 10</a:t>
            </a:r>
            <a:r>
              <a:rPr lang="en-GB" sz="2400" baseline="30000" dirty="0">
                <a:latin typeface="Times New Roman" panose="02020603050405020304" pitchFamily="18" charset="0"/>
                <a:cs typeface="Times New Roman" panose="02020603050405020304" pitchFamily="18" charset="0"/>
              </a:rPr>
              <a:t>th</a:t>
            </a:r>
            <a:r>
              <a:rPr lang="en-GB" sz="2400" dirty="0">
                <a:latin typeface="Times New Roman" panose="02020603050405020304" pitchFamily="18" charset="0"/>
                <a:cs typeface="Times New Roman" panose="02020603050405020304" pitchFamily="18" charset="0"/>
              </a:rPr>
              <a:t> April.</a:t>
            </a:r>
            <a:endParaRPr lang="cs-CZ" sz="24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3650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TotalTime>
  <Words>872</Words>
  <Application>Microsoft Office PowerPoint</Application>
  <PresentationFormat>Širokoúhlá obrazovka</PresentationFormat>
  <Paragraphs>84</Paragraphs>
  <Slides>7</Slides>
  <Notes>0</Notes>
  <HiddenSlides>0</HiddenSlides>
  <MMClips>7</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vt:i4>
      </vt:variant>
    </vt:vector>
  </HeadingPairs>
  <TitlesOfParts>
    <vt:vector size="12" baseType="lpstr">
      <vt:lpstr>Arial</vt:lpstr>
      <vt:lpstr>Calibri</vt:lpstr>
      <vt:lpstr>Calibri Light</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FFUK</dc:creator>
  <cp:lastModifiedBy>FFUK</cp:lastModifiedBy>
  <cp:revision>28</cp:revision>
  <dcterms:created xsi:type="dcterms:W3CDTF">2020-03-25T09:30:45Z</dcterms:created>
  <dcterms:modified xsi:type="dcterms:W3CDTF">2020-03-29T15:32:25Z</dcterms:modified>
</cp:coreProperties>
</file>