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58" r:id="rId5"/>
    <p:sldId id="259" r:id="rId6"/>
    <p:sldId id="265" r:id="rId7"/>
    <p:sldId id="260" r:id="rId8"/>
    <p:sldId id="267" r:id="rId9"/>
    <p:sldId id="266" r:id="rId10"/>
    <p:sldId id="268" r:id="rId11"/>
    <p:sldId id="269" r:id="rId12"/>
    <p:sldId id="270" r:id="rId13"/>
    <p:sldId id="271" r:id="rId14"/>
    <p:sldId id="272" r:id="rId15"/>
    <p:sldId id="273" r:id="rId16"/>
    <p:sldId id="274" r:id="rId17"/>
    <p:sldId id="275" r:id="rId18"/>
    <p:sldId id="277" r:id="rId19"/>
    <p:sldId id="276" r:id="rId20"/>
    <p:sldId id="261" r:id="rId21"/>
    <p:sldId id="262" r:id="rId22"/>
    <p:sldId id="263" r:id="rId23"/>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6" autoAdjust="0"/>
    <p:restoredTop sz="94660"/>
  </p:normalViewPr>
  <p:slideViewPr>
    <p:cSldViewPr snapToGrid="0">
      <p:cViewPr varScale="1">
        <p:scale>
          <a:sx n="86" d="100"/>
          <a:sy n="86" d="100"/>
        </p:scale>
        <p:origin x="270" y="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EBF1A0-5370-1585-2A1C-B1D85B30BCA6}"/>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DA1BDE56-A4EF-FE74-D982-455E170386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EC35D329-97A4-9610-1ED2-EE7A195707E7}"/>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0D278F61-7569-9C6D-AC01-E21F58E7E1F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703799B-2C4C-7297-D73C-43A01CCB9113}"/>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2729961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441CB5-A53D-D4B3-2E7E-B6CB98613B93}"/>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FCC49B5C-4ADC-C7A5-919A-BCF2983BED45}"/>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52252F5-FE4C-338C-23FC-BB8D2CABE833}"/>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AF6C5DDD-C6FA-A099-D334-E6F2D37B3EA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64FC92E-3786-0783-EB34-B6B672D9C569}"/>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20483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6500B31F-7EDE-C0D2-4301-051648AB9B65}"/>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D28C47C0-22AE-5964-5390-13F8EC78733A}"/>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2629286-A3D5-F5F1-D2DC-F3AF17AC110C}"/>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3AF9CCA6-42B2-C5DF-D6DF-3782541470E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4729057-CFD4-2CBF-BCD7-1F350D3B464E}"/>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714513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327489-E959-D1CF-5229-D9E1C1BB2925}"/>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4D7B77F-82D1-E6AF-9282-57449ACC8D34}"/>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B5C7A1C-ADF4-2077-19BC-A675B0F0383E}"/>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873E5E78-97F4-9410-4871-3E8BD9E5912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EA9619C-84D0-E194-F21D-3BE6A3C6D14D}"/>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523425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1194AD-1809-8DC6-7441-53E41C6EC7DB}"/>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6C621BEB-DCBB-8BAD-DF73-406E2E0B59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DDE58722-73B6-06C8-4EDE-CF7ADFFB9B67}"/>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7734DEDC-8DF9-1CF1-71DF-46263D25642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AD7B14B-331C-596E-5558-653D96061F6D}"/>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3054558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B399D9-1729-85B3-F300-FD9ABD7A5CA9}"/>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7F22B9A1-9764-5389-6CC2-F1322D6AF156}"/>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96A5B099-BBB7-1D94-8FCF-85B37A7544EA}"/>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96FF0055-EF89-003C-82C0-4F257F10DBB7}"/>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6" name="Zástupný symbol pro zápatí 5">
            <a:extLst>
              <a:ext uri="{FF2B5EF4-FFF2-40B4-BE49-F238E27FC236}">
                <a16:creationId xmlns:a16="http://schemas.microsoft.com/office/drawing/2014/main" id="{BA8350FF-964C-A1FD-8097-6358400F6D7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5731285-BDD2-77F3-BF32-B386BB226AE3}"/>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520538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943D4E-6823-9F15-1389-E68D6CBE72B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3FFE0889-CFE3-C06D-3320-C9E6A3B79A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967904C0-03DE-DC41-3453-F41B7EF21DBC}"/>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4A633F0E-974F-06F0-1BC5-DADC748D64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7AF52639-A4DE-9402-A65F-8F70F592ED6F}"/>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EC0BB2FC-1184-EC7A-B41B-D74A54DB0D3E}"/>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8" name="Zástupný symbol pro zápatí 7">
            <a:extLst>
              <a:ext uri="{FF2B5EF4-FFF2-40B4-BE49-F238E27FC236}">
                <a16:creationId xmlns:a16="http://schemas.microsoft.com/office/drawing/2014/main" id="{FD4CC24E-E81D-D570-CB61-196E43FAEE11}"/>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80CA3DF1-2A35-D5E1-685E-6599E81EF3F3}"/>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181745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59C63F-E937-0AB3-0B98-DD34E27ED221}"/>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7815E6AC-99FE-C9A6-754C-038EE2CB899A}"/>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4" name="Zástupný symbol pro zápatí 3">
            <a:extLst>
              <a:ext uri="{FF2B5EF4-FFF2-40B4-BE49-F238E27FC236}">
                <a16:creationId xmlns:a16="http://schemas.microsoft.com/office/drawing/2014/main" id="{A5057E81-0725-8B6E-2E91-5A7BF0205630}"/>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82C5FACE-8CF5-DB7F-99AA-875B6880F4C4}"/>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98430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8DFE7096-E804-9538-ABE1-717A310D96AA}"/>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3" name="Zástupný symbol pro zápatí 2">
            <a:extLst>
              <a:ext uri="{FF2B5EF4-FFF2-40B4-BE49-F238E27FC236}">
                <a16:creationId xmlns:a16="http://schemas.microsoft.com/office/drawing/2014/main" id="{BE73BE1C-23B1-0AE5-0DED-7F2768FE2D89}"/>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B08B06CF-08C9-9C08-862B-BF980213FACC}"/>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911685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B08ADF-BFD8-6C15-A461-33B8CDDD01A6}"/>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33EF605A-9761-CB20-5739-B9D427DD39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EDE1E7BA-BB91-B564-86F8-6DD8D97303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C960E3C9-A3F7-E83A-D1C8-B5A8D567FE52}"/>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6" name="Zástupný symbol pro zápatí 5">
            <a:extLst>
              <a:ext uri="{FF2B5EF4-FFF2-40B4-BE49-F238E27FC236}">
                <a16:creationId xmlns:a16="http://schemas.microsoft.com/office/drawing/2014/main" id="{D64329C8-929C-163E-7E73-153B8390726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A8CEBA96-2DF7-5802-543E-CE54195C3974}"/>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2074435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474FC6-351E-611B-48E7-6EAF6E50A5C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EAB2A488-7808-A1EB-D250-95731E0280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EDCA7A1E-5238-82BE-C8E6-E3491A6DCA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60F7AD9-0EFA-CF6D-4039-B5439A24A832}"/>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6" name="Zástupný symbol pro zápatí 5">
            <a:extLst>
              <a:ext uri="{FF2B5EF4-FFF2-40B4-BE49-F238E27FC236}">
                <a16:creationId xmlns:a16="http://schemas.microsoft.com/office/drawing/2014/main" id="{686F463D-7C56-5DB0-B0BA-085D778FF49D}"/>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3FAB7B8-EA72-4B38-0851-96E46FA6384C}"/>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992389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ADAF97CC-A07B-D095-948C-3060068485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F5670753-451D-B581-44E2-4F109BD4AA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BBD0841-19C9-D655-96D6-C62B498F5D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FB7CFC9D-A958-BD1E-1440-0086A2FDFB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900F4E34-1017-F696-1859-964CACEFAE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49AA9A-6A0F-4ABF-92B7-C8DE36222905}" type="slidenum">
              <a:rPr lang="cs-CZ" smtClean="0"/>
              <a:t>‹#›</a:t>
            </a:fld>
            <a:endParaRPr lang="cs-CZ"/>
          </a:p>
        </p:txBody>
      </p:sp>
    </p:spTree>
    <p:extLst>
      <p:ext uri="{BB962C8B-B14F-4D97-AF65-F5344CB8AC3E}">
        <p14:creationId xmlns:p14="http://schemas.microsoft.com/office/powerpoint/2010/main" val="4121017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hyperlink" Target="https://www.youtube.com/watch?v=5SfygyevlEk"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594917-E666-1935-F261-61569ACD0C4A}"/>
              </a:ext>
            </a:extLst>
          </p:cNvPr>
          <p:cNvSpPr>
            <a:spLocks noGrp="1"/>
          </p:cNvSpPr>
          <p:nvPr>
            <p:ph type="ctrTitle"/>
          </p:nvPr>
        </p:nvSpPr>
        <p:spPr>
          <a:xfrm>
            <a:off x="875607" y="640225"/>
            <a:ext cx="9144000" cy="2387600"/>
          </a:xfrm>
        </p:spPr>
        <p:txBody>
          <a:bodyPr/>
          <a:lstStyle/>
          <a:p>
            <a:r>
              <a:rPr lang="cs-CZ" dirty="0"/>
              <a:t>JC IV</a:t>
            </a:r>
          </a:p>
        </p:txBody>
      </p:sp>
      <p:sp>
        <p:nvSpPr>
          <p:cNvPr id="3" name="Podnadpis 2">
            <a:extLst>
              <a:ext uri="{FF2B5EF4-FFF2-40B4-BE49-F238E27FC236}">
                <a16:creationId xmlns:a16="http://schemas.microsoft.com/office/drawing/2014/main" id="{CA107634-696E-4D7A-6906-495A4FBB3BBD}"/>
              </a:ext>
            </a:extLst>
          </p:cNvPr>
          <p:cNvSpPr>
            <a:spLocks noGrp="1"/>
          </p:cNvSpPr>
          <p:nvPr>
            <p:ph type="subTitle" idx="1"/>
          </p:nvPr>
        </p:nvSpPr>
        <p:spPr>
          <a:xfrm>
            <a:off x="931026" y="3142067"/>
            <a:ext cx="9144000" cy="1655762"/>
          </a:xfrm>
        </p:spPr>
        <p:txBody>
          <a:bodyPr>
            <a:normAutofit/>
          </a:bodyPr>
          <a:lstStyle/>
          <a:p>
            <a:r>
              <a:rPr lang="ru-RU" sz="3600" dirty="0"/>
              <a:t>Русская кухня в литературе</a:t>
            </a:r>
            <a:endParaRPr lang="cs-CZ" sz="3600" dirty="0"/>
          </a:p>
        </p:txBody>
      </p:sp>
    </p:spTree>
    <p:extLst>
      <p:ext uri="{BB962C8B-B14F-4D97-AF65-F5344CB8AC3E}">
        <p14:creationId xmlns:p14="http://schemas.microsoft.com/office/powerpoint/2010/main" val="32185653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E679F6C-8EC6-6AD4-1332-05B0A80412E5}"/>
              </a:ext>
            </a:extLst>
          </p:cNvPr>
          <p:cNvSpPr txBox="1"/>
          <p:nvPr/>
        </p:nvSpPr>
        <p:spPr>
          <a:xfrm>
            <a:off x="1019694" y="2231843"/>
            <a:ext cx="9997440" cy="1785104"/>
          </a:xfrm>
          <a:prstGeom prst="rect">
            <a:avLst/>
          </a:prstGeom>
          <a:noFill/>
        </p:spPr>
        <p:txBody>
          <a:bodyPr wrap="square">
            <a:spAutoFit/>
          </a:bodyPr>
          <a:lstStyle/>
          <a:p>
            <a:r>
              <a:rPr lang="ru-RU" sz="2200" b="0" dirty="0">
                <a:solidFill>
                  <a:srgbClr val="2E2F33"/>
                </a:solidFill>
                <a:effectLst/>
                <a:latin typeface="Onest"/>
              </a:rPr>
              <a:t>Самовар кипел на круглом столике, чайный прибор блистал хрусталем, серебром и фарфором. На другом столе стояли на тарелках конфеты очень хорошие, варенья киевские, жидкие и сухие, мармелад, пастила, желе, французские варенья, апельсины, яблоки трех или четырех сортов, орехи. Одним словом, целая фруктовая лавка.</a:t>
            </a:r>
            <a:endParaRPr lang="cs-CZ" sz="2200" dirty="0"/>
          </a:p>
        </p:txBody>
      </p:sp>
    </p:spTree>
    <p:extLst>
      <p:ext uri="{BB962C8B-B14F-4D97-AF65-F5344CB8AC3E}">
        <p14:creationId xmlns:p14="http://schemas.microsoft.com/office/powerpoint/2010/main" val="16065995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DF2A494-2BC1-AF9D-98B8-9F8EB2D26407}"/>
              </a:ext>
            </a:extLst>
          </p:cNvPr>
          <p:cNvSpPr txBox="1"/>
          <p:nvPr/>
        </p:nvSpPr>
        <p:spPr>
          <a:xfrm>
            <a:off x="6180861" y="2812163"/>
            <a:ext cx="5026429" cy="461665"/>
          </a:xfrm>
          <a:prstGeom prst="rect">
            <a:avLst/>
          </a:prstGeom>
          <a:noFill/>
        </p:spPr>
        <p:txBody>
          <a:bodyPr wrap="square" rtlCol="0">
            <a:spAutoFit/>
          </a:bodyPr>
          <a:lstStyle/>
          <a:p>
            <a:r>
              <a:rPr lang="ru-RU" sz="2400" b="1" dirty="0"/>
              <a:t>Униженные и оскорбленные</a:t>
            </a:r>
            <a:endParaRPr lang="cs-CZ" sz="2400" b="1" dirty="0"/>
          </a:p>
        </p:txBody>
      </p:sp>
      <p:pic>
        <p:nvPicPr>
          <p:cNvPr id="4" name="Obrázek 3">
            <a:extLst>
              <a:ext uri="{FF2B5EF4-FFF2-40B4-BE49-F238E27FC236}">
                <a16:creationId xmlns:a16="http://schemas.microsoft.com/office/drawing/2014/main" id="{704F2BC1-D6C3-87F7-08C5-8D51724631AC}"/>
              </a:ext>
            </a:extLst>
          </p:cNvPr>
          <p:cNvPicPr>
            <a:picLocks noChangeAspect="1"/>
          </p:cNvPicPr>
          <p:nvPr/>
        </p:nvPicPr>
        <p:blipFill>
          <a:blip r:embed="rId2"/>
          <a:stretch>
            <a:fillRect/>
          </a:stretch>
        </p:blipFill>
        <p:spPr>
          <a:xfrm>
            <a:off x="549827" y="1396537"/>
            <a:ext cx="5354287" cy="3748001"/>
          </a:xfrm>
          <a:prstGeom prst="rect">
            <a:avLst/>
          </a:prstGeom>
        </p:spPr>
      </p:pic>
    </p:spTree>
    <p:extLst>
      <p:ext uri="{BB962C8B-B14F-4D97-AF65-F5344CB8AC3E}">
        <p14:creationId xmlns:p14="http://schemas.microsoft.com/office/powerpoint/2010/main" val="1435515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EF9DF21-5279-C9F8-9169-3A2FD5091FD3}"/>
              </a:ext>
            </a:extLst>
          </p:cNvPr>
          <p:cNvSpPr txBox="1"/>
          <p:nvPr/>
        </p:nvSpPr>
        <p:spPr>
          <a:xfrm>
            <a:off x="1191491" y="1689112"/>
            <a:ext cx="9809018" cy="3170099"/>
          </a:xfrm>
          <a:prstGeom prst="rect">
            <a:avLst/>
          </a:prstGeom>
          <a:noFill/>
        </p:spPr>
        <p:txBody>
          <a:bodyPr wrap="square">
            <a:spAutoFit/>
          </a:bodyPr>
          <a:lstStyle/>
          <a:p>
            <a:r>
              <a:rPr lang="ru-RU" sz="2000" b="0" i="0" dirty="0">
                <a:solidFill>
                  <a:srgbClr val="000000"/>
                </a:solidFill>
                <a:effectLst/>
                <a:latin typeface="Times New Roman Cyr" panose="02020603050405020304" pitchFamily="18" charset="0"/>
              </a:rPr>
              <a:t>Это ужасно! Не те страдания и гибель живых существ, но то, как человек без нужды подавляет в себе высшее духовное начало - чувство сострадания и жалости по отношению к подобным ему живым существам - и, попирая собственные чувства, становится жестоким. А ведь как крепка в сердце человеческом эта заповедь - не убивать живое!</a:t>
            </a:r>
            <a:br>
              <a:rPr lang="ru-RU" sz="2000" dirty="0"/>
            </a:br>
            <a:r>
              <a:rPr lang="ru-RU" sz="2000" b="0" i="0" dirty="0">
                <a:solidFill>
                  <a:srgbClr val="000000"/>
                </a:solidFill>
                <a:effectLst/>
                <a:latin typeface="Times New Roman Cyr" panose="02020603050405020304" pitchFamily="18" charset="0"/>
              </a:rPr>
              <a:t> Не смущайтесь тем, что при вашем отказе от мясной пищи все ваши близкие домашние нападут на вас, будут осуждать вас, смеяться над вами. Если бы мясоедение было безразличное дело, мясоеды не нападали бы на вегетарианство; они раздражаются потому, что в наше время уже сознают свой грех, но не в силах еще освободиться от него.</a:t>
            </a:r>
            <a:endParaRPr lang="cs-CZ" sz="2000" dirty="0"/>
          </a:p>
        </p:txBody>
      </p:sp>
    </p:spTree>
    <p:extLst>
      <p:ext uri="{BB962C8B-B14F-4D97-AF65-F5344CB8AC3E}">
        <p14:creationId xmlns:p14="http://schemas.microsoft.com/office/powerpoint/2010/main" val="29885309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E94D92E-6854-2345-0E2D-07F1EE09AEC3}"/>
              </a:ext>
            </a:extLst>
          </p:cNvPr>
          <p:cNvPicPr>
            <a:picLocks noChangeAspect="1"/>
          </p:cNvPicPr>
          <p:nvPr/>
        </p:nvPicPr>
        <p:blipFill>
          <a:blip r:embed="rId2"/>
          <a:stretch>
            <a:fillRect/>
          </a:stretch>
        </p:blipFill>
        <p:spPr>
          <a:xfrm>
            <a:off x="426719" y="1248951"/>
            <a:ext cx="5294515" cy="3706161"/>
          </a:xfrm>
          <a:prstGeom prst="rect">
            <a:avLst/>
          </a:prstGeom>
        </p:spPr>
      </p:pic>
      <p:sp>
        <p:nvSpPr>
          <p:cNvPr id="4" name="TextovéPole 3">
            <a:extLst>
              <a:ext uri="{FF2B5EF4-FFF2-40B4-BE49-F238E27FC236}">
                <a16:creationId xmlns:a16="http://schemas.microsoft.com/office/drawing/2014/main" id="{F9367A79-F401-87D2-33E2-73EC98F6D3F9}"/>
              </a:ext>
            </a:extLst>
          </p:cNvPr>
          <p:cNvSpPr txBox="1"/>
          <p:nvPr/>
        </p:nvSpPr>
        <p:spPr>
          <a:xfrm>
            <a:off x="5881948" y="3146366"/>
            <a:ext cx="3029296" cy="461665"/>
          </a:xfrm>
          <a:prstGeom prst="rect">
            <a:avLst/>
          </a:prstGeom>
          <a:noFill/>
        </p:spPr>
        <p:txBody>
          <a:bodyPr wrap="square">
            <a:spAutoFit/>
          </a:bodyPr>
          <a:lstStyle/>
          <a:p>
            <a:r>
              <a:rPr lang="bg-BG" sz="2400" b="1" i="0" dirty="0">
                <a:solidFill>
                  <a:srgbClr val="0A0A0A"/>
                </a:solidFill>
                <a:effectLst/>
                <a:latin typeface="Google Sans"/>
              </a:rPr>
              <a:t>Первая ступень</a:t>
            </a:r>
            <a:endParaRPr lang="cs-CZ" sz="2400" dirty="0"/>
          </a:p>
        </p:txBody>
      </p:sp>
    </p:spTree>
    <p:extLst>
      <p:ext uri="{BB962C8B-B14F-4D97-AF65-F5344CB8AC3E}">
        <p14:creationId xmlns:p14="http://schemas.microsoft.com/office/powerpoint/2010/main" val="1777887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1D6F048-6914-C1C4-68D0-D7F8512CB057}"/>
              </a:ext>
            </a:extLst>
          </p:cNvPr>
          <p:cNvSpPr txBox="1"/>
          <p:nvPr/>
        </p:nvSpPr>
        <p:spPr>
          <a:xfrm>
            <a:off x="975359" y="2183477"/>
            <a:ext cx="9720349" cy="2123658"/>
          </a:xfrm>
          <a:prstGeom prst="rect">
            <a:avLst/>
          </a:prstGeom>
          <a:noFill/>
        </p:spPr>
        <p:txBody>
          <a:bodyPr wrap="square">
            <a:spAutoFit/>
          </a:bodyPr>
          <a:lstStyle/>
          <a:p>
            <a:r>
              <a:rPr lang="ru-RU" sz="2200" b="0" i="0" dirty="0">
                <a:solidFill>
                  <a:srgbClr val="080809"/>
                </a:solidFill>
                <a:effectLst/>
                <a:latin typeface="Segoe UI Historic" panose="020B0502040204020203" pitchFamily="34" charset="0"/>
              </a:rPr>
              <a:t>Пили чай с ромом, — он имел запах жженых луковых перьев; пили бабушкины наливки, желтую, как золото, темную, как деготь, и зеленую; ели ядреный варенец [Варенец — заквашенное топленое молоко.], сдобные медовые лепешки с маком, потели, отдувались и хвалили бабушку. Наевшись, красные и вспухшие, чинно рассаживались по стульям, лениво уговаривали дядю Якова поиграть.</a:t>
            </a:r>
            <a:endParaRPr lang="cs-CZ" sz="2200" dirty="0"/>
          </a:p>
        </p:txBody>
      </p:sp>
    </p:spTree>
    <p:extLst>
      <p:ext uri="{BB962C8B-B14F-4D97-AF65-F5344CB8AC3E}">
        <p14:creationId xmlns:p14="http://schemas.microsoft.com/office/powerpoint/2010/main" val="29393399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9AC547C-7C7C-0AEF-8DE1-1FF9347982CA}"/>
              </a:ext>
            </a:extLst>
          </p:cNvPr>
          <p:cNvPicPr>
            <a:picLocks noChangeAspect="1"/>
          </p:cNvPicPr>
          <p:nvPr/>
        </p:nvPicPr>
        <p:blipFill>
          <a:blip r:embed="rId2"/>
          <a:stretch>
            <a:fillRect/>
          </a:stretch>
        </p:blipFill>
        <p:spPr>
          <a:xfrm>
            <a:off x="487680" y="1478279"/>
            <a:ext cx="5150428" cy="3605300"/>
          </a:xfrm>
          <a:prstGeom prst="rect">
            <a:avLst/>
          </a:prstGeom>
        </p:spPr>
      </p:pic>
      <p:sp>
        <p:nvSpPr>
          <p:cNvPr id="3" name="TextovéPole 2">
            <a:extLst>
              <a:ext uri="{FF2B5EF4-FFF2-40B4-BE49-F238E27FC236}">
                <a16:creationId xmlns:a16="http://schemas.microsoft.com/office/drawing/2014/main" id="{2F074026-441C-74A1-1BF1-03FABFDE5E54}"/>
              </a:ext>
            </a:extLst>
          </p:cNvPr>
          <p:cNvSpPr txBox="1"/>
          <p:nvPr/>
        </p:nvSpPr>
        <p:spPr>
          <a:xfrm>
            <a:off x="6096000" y="3059084"/>
            <a:ext cx="4366953" cy="461665"/>
          </a:xfrm>
          <a:prstGeom prst="rect">
            <a:avLst/>
          </a:prstGeom>
          <a:noFill/>
        </p:spPr>
        <p:txBody>
          <a:bodyPr wrap="square" rtlCol="0">
            <a:spAutoFit/>
          </a:bodyPr>
          <a:lstStyle/>
          <a:p>
            <a:r>
              <a:rPr lang="ru-RU" sz="2400" b="1" dirty="0"/>
              <a:t>Детство</a:t>
            </a:r>
            <a:endParaRPr lang="cs-CZ" sz="2400" b="1" dirty="0"/>
          </a:p>
        </p:txBody>
      </p:sp>
    </p:spTree>
    <p:extLst>
      <p:ext uri="{BB962C8B-B14F-4D97-AF65-F5344CB8AC3E}">
        <p14:creationId xmlns:p14="http://schemas.microsoft.com/office/powerpoint/2010/main" val="671640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31ED2E1-B123-7817-E26F-2C360BE22B7A}"/>
              </a:ext>
            </a:extLst>
          </p:cNvPr>
          <p:cNvSpPr txBox="1"/>
          <p:nvPr/>
        </p:nvSpPr>
        <p:spPr>
          <a:xfrm>
            <a:off x="1629295" y="1588762"/>
            <a:ext cx="7348450" cy="769441"/>
          </a:xfrm>
          <a:prstGeom prst="rect">
            <a:avLst/>
          </a:prstGeom>
          <a:noFill/>
        </p:spPr>
        <p:txBody>
          <a:bodyPr wrap="square">
            <a:spAutoFit/>
          </a:bodyPr>
          <a:lstStyle/>
          <a:p>
            <a:r>
              <a:rPr lang="ru-RU" sz="2200" b="0" i="0" dirty="0">
                <a:solidFill>
                  <a:srgbClr val="3C3C3C"/>
                </a:solidFill>
                <a:effectLst/>
                <a:latin typeface="Noto Serif" panose="020F0502020204030204" pitchFamily="18" charset="0"/>
              </a:rPr>
              <a:t>1. Ешь ананасы, рябчиков жуй,</a:t>
            </a:r>
            <a:br>
              <a:rPr lang="ru-RU" sz="2200" dirty="0"/>
            </a:br>
            <a:r>
              <a:rPr lang="ru-RU" sz="2200" b="0" i="0" dirty="0">
                <a:solidFill>
                  <a:srgbClr val="3C3C3C"/>
                </a:solidFill>
                <a:effectLst/>
                <a:latin typeface="Noto Serif" panose="020F0502020204030204" pitchFamily="18" charset="0"/>
              </a:rPr>
              <a:t>день твой последний приходит, буржуй.</a:t>
            </a:r>
            <a:endParaRPr lang="cs-CZ" sz="2200" dirty="0"/>
          </a:p>
        </p:txBody>
      </p:sp>
      <p:sp>
        <p:nvSpPr>
          <p:cNvPr id="4" name="TextovéPole 3">
            <a:extLst>
              <a:ext uri="{FF2B5EF4-FFF2-40B4-BE49-F238E27FC236}">
                <a16:creationId xmlns:a16="http://schemas.microsoft.com/office/drawing/2014/main" id="{0EAEFB6A-2E36-C6D5-0FB7-F93F7B8B7D81}"/>
              </a:ext>
            </a:extLst>
          </p:cNvPr>
          <p:cNvSpPr txBox="1"/>
          <p:nvPr/>
        </p:nvSpPr>
        <p:spPr>
          <a:xfrm>
            <a:off x="1629295" y="3484134"/>
            <a:ext cx="6600304" cy="1785104"/>
          </a:xfrm>
          <a:prstGeom prst="rect">
            <a:avLst/>
          </a:prstGeom>
          <a:noFill/>
        </p:spPr>
        <p:txBody>
          <a:bodyPr wrap="square" rtlCol="0">
            <a:spAutoFit/>
          </a:bodyPr>
          <a:lstStyle/>
          <a:p>
            <a:r>
              <a:rPr lang="ru-RU" sz="2200" dirty="0"/>
              <a:t>2. … </a:t>
            </a:r>
          </a:p>
          <a:p>
            <a:r>
              <a:rPr lang="ru-RU" sz="2200" dirty="0"/>
              <a:t>Вот вы, мужчина, у вас в усах капуста</a:t>
            </a:r>
          </a:p>
          <a:p>
            <a:r>
              <a:rPr lang="ru-RU" sz="2200" dirty="0"/>
              <a:t>Где-то </a:t>
            </a:r>
            <a:r>
              <a:rPr lang="ru-RU" sz="2200" dirty="0" err="1"/>
              <a:t>недокушанных</a:t>
            </a:r>
            <a:r>
              <a:rPr lang="ru-RU" sz="2200" dirty="0"/>
              <a:t>, недоеденных щей;</a:t>
            </a:r>
          </a:p>
          <a:p>
            <a:r>
              <a:rPr lang="ru-RU" sz="2200" dirty="0"/>
              <a:t>вот вы, женщина, на вас белила густо,</a:t>
            </a:r>
          </a:p>
          <a:p>
            <a:r>
              <a:rPr lang="ru-RU" sz="2200" dirty="0"/>
              <a:t>вы смотрите устрицей из раковин вещей. …</a:t>
            </a:r>
            <a:endParaRPr lang="cs-CZ" sz="2200" dirty="0"/>
          </a:p>
        </p:txBody>
      </p:sp>
    </p:spTree>
    <p:extLst>
      <p:ext uri="{BB962C8B-B14F-4D97-AF65-F5344CB8AC3E}">
        <p14:creationId xmlns:p14="http://schemas.microsoft.com/office/powerpoint/2010/main" val="2120402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Что любил есть Владимир Маяковский?">
            <a:extLst>
              <a:ext uri="{FF2B5EF4-FFF2-40B4-BE49-F238E27FC236}">
                <a16:creationId xmlns:a16="http://schemas.microsoft.com/office/drawing/2014/main" id="{B13F385D-C1C0-6268-E65E-5C6143E11D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905" y="1380952"/>
            <a:ext cx="4582688" cy="3207881"/>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a:extLst>
              <a:ext uri="{FF2B5EF4-FFF2-40B4-BE49-F238E27FC236}">
                <a16:creationId xmlns:a16="http://schemas.microsoft.com/office/drawing/2014/main" id="{8CEF3929-CB4A-1F9F-D847-7CAA5C96F806}"/>
              </a:ext>
            </a:extLst>
          </p:cNvPr>
          <p:cNvSpPr txBox="1"/>
          <p:nvPr/>
        </p:nvSpPr>
        <p:spPr>
          <a:xfrm>
            <a:off x="5769033" y="2022764"/>
            <a:ext cx="4777047" cy="1015663"/>
          </a:xfrm>
          <a:prstGeom prst="rect">
            <a:avLst/>
          </a:prstGeom>
          <a:noFill/>
        </p:spPr>
        <p:txBody>
          <a:bodyPr wrap="square" rtlCol="0">
            <a:spAutoFit/>
          </a:bodyPr>
          <a:lstStyle/>
          <a:p>
            <a:r>
              <a:rPr lang="ru-RU" sz="2000" dirty="0"/>
              <a:t>1. Памфлет</a:t>
            </a:r>
          </a:p>
          <a:p>
            <a:endParaRPr lang="ru-RU" sz="2000" dirty="0"/>
          </a:p>
          <a:p>
            <a:r>
              <a:rPr lang="ru-RU" sz="2000" dirty="0"/>
              <a:t>2. Нате!</a:t>
            </a:r>
            <a:endParaRPr lang="cs-CZ" sz="2000" dirty="0"/>
          </a:p>
        </p:txBody>
      </p:sp>
    </p:spTree>
    <p:extLst>
      <p:ext uri="{BB962C8B-B14F-4D97-AF65-F5344CB8AC3E}">
        <p14:creationId xmlns:p14="http://schemas.microsoft.com/office/powerpoint/2010/main" val="41755755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3E1BCE-5FA3-F4EA-9C74-23B1A47316BE}"/>
              </a:ext>
            </a:extLst>
          </p:cNvPr>
          <p:cNvSpPr>
            <a:spLocks noChangeArrowheads="1"/>
          </p:cNvSpPr>
          <p:nvPr/>
        </p:nvSpPr>
        <p:spPr bwMode="auto">
          <a:xfrm>
            <a:off x="572907" y="342442"/>
            <a:ext cx="10536202" cy="5575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tabLst/>
            </a:pPr>
            <a:r>
              <a:rPr kumimoji="0" lang="ru-RU" sz="2000" b="1" i="0" u="none" strike="noStrike" cap="none" normalizeH="0" baseline="0" noProof="0" dirty="0">
                <a:ln>
                  <a:noFill/>
                </a:ln>
                <a:solidFill>
                  <a:schemeClr val="tx1"/>
                </a:solidFill>
                <a:effectLst/>
                <a:latin typeface="Arial" panose="020B0604020202020204" pitchFamily="34" charset="0"/>
              </a:rPr>
              <a:t>Темы для дискуссии</a:t>
            </a:r>
            <a:endParaRPr lang="ru-RU" sz="2000" noProof="0" dirty="0">
              <a:latin typeface="Arial" panose="020B0604020202020204" pitchFamily="34" charset="0"/>
            </a:endParaRPr>
          </a:p>
          <a:p>
            <a:pPr marL="342900" marR="0" lvl="0" indent="-3429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Как еда в литературе становится символом культуры или традиций?</a:t>
            </a:r>
          </a:p>
          <a:p>
            <a:pPr marL="342900" indent="-342900" eaLnBrk="0" fontAlgn="base" hangingPunct="0">
              <a:lnSpc>
                <a:spcPct val="150000"/>
              </a:lnSpc>
              <a:spcBef>
                <a:spcPct val="0"/>
              </a:spcBef>
              <a:spcAft>
                <a:spcPct val="0"/>
              </a:spcAft>
              <a:buFont typeface="+mj-lt"/>
              <a:buAutoNum type="arabicPeriod"/>
            </a:pPr>
            <a:r>
              <a:rPr kumimoji="0" lang="ru-RU" sz="2000" b="0" i="0" u="none" strike="noStrike" cap="none" normalizeH="0" baseline="0" noProof="0" dirty="0">
                <a:ln>
                  <a:noFill/>
                </a:ln>
                <a:solidFill>
                  <a:schemeClr val="tx1"/>
                </a:solidFill>
                <a:effectLst/>
                <a:latin typeface="Arial" panose="020B0604020202020204" pitchFamily="34" charset="0"/>
              </a:rPr>
              <a:t>Отражает ли описание блюд характер героев или взгляды на жизнь автора?</a:t>
            </a:r>
            <a:r>
              <a:rPr lang="ru-RU" sz="2000" dirty="0">
                <a:latin typeface="Arial" panose="020B0604020202020204" pitchFamily="34" charset="0"/>
              </a:rPr>
              <a:t> Стоит ли считать блюда частью психологического портрета героя?</a:t>
            </a:r>
            <a:endParaRPr kumimoji="0" lang="ru-RU" sz="2000" b="0" i="0" u="none" strike="noStrike" cap="none" normalizeH="0" baseline="0" noProof="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Почему авторы часто используют застолья для раскрытия конфликтов?</a:t>
            </a:r>
          </a:p>
          <a:p>
            <a:pPr marL="342900" marR="0" lvl="0" indent="-3429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Насколько реалистичны описания русской кухни в классических произведениях?</a:t>
            </a:r>
          </a:p>
          <a:p>
            <a:pPr marL="342900" marR="0" lvl="0" indent="-3429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Может ли пища служить метафорой социальных различий?</a:t>
            </a:r>
          </a:p>
          <a:p>
            <a:pPr marL="342900" indent="-342900" eaLnBrk="0" fontAlgn="base" hangingPunct="0">
              <a:lnSpc>
                <a:spcPct val="150000"/>
              </a:lnSpc>
              <a:spcBef>
                <a:spcPct val="0"/>
              </a:spcBef>
              <a:spcAft>
                <a:spcPct val="0"/>
              </a:spcAft>
              <a:buFont typeface="+mj-lt"/>
              <a:buAutoNum type="arabicPeriod"/>
            </a:pPr>
            <a:r>
              <a:rPr kumimoji="0" lang="ru-RU" sz="2000" b="0" i="0" u="none" strike="noStrike" cap="none" normalizeH="0" baseline="0" noProof="0" dirty="0">
                <a:ln>
                  <a:noFill/>
                </a:ln>
                <a:solidFill>
                  <a:schemeClr val="tx1"/>
                </a:solidFill>
                <a:effectLst/>
                <a:latin typeface="Arial" panose="020B0604020202020204" pitchFamily="34" charset="0"/>
              </a:rPr>
              <a:t>Как меняется роль еды в русской литературе XIX и XX веков?</a:t>
            </a:r>
            <a:r>
              <a:rPr lang="ru-RU" sz="2000" dirty="0">
                <a:latin typeface="Arial" panose="020B0604020202020204" pitchFamily="34" charset="0"/>
              </a:rPr>
              <a:t> Можно ли «почувствовать» эпоху через кулинарные детали?</a:t>
            </a:r>
            <a:endParaRPr kumimoji="0" lang="ru-RU" sz="2000" b="0" i="0" u="none" strike="noStrike" cap="none" normalizeH="0" baseline="0" noProof="0" dirty="0">
              <a:ln>
                <a:noFill/>
              </a:ln>
              <a:solidFill>
                <a:schemeClr val="tx1"/>
              </a:solidFill>
              <a:effectLst/>
              <a:latin typeface="Arial" panose="020B0604020202020204" pitchFamily="34" charset="0"/>
            </a:endParaRPr>
          </a:p>
          <a:p>
            <a:pPr marL="342900" indent="-342900" eaLnBrk="0" fontAlgn="base" hangingPunct="0">
              <a:lnSpc>
                <a:spcPct val="150000"/>
              </a:lnSpc>
              <a:spcBef>
                <a:spcPct val="0"/>
              </a:spcBef>
              <a:spcAft>
                <a:spcPct val="0"/>
              </a:spcAft>
              <a:buFont typeface="+mj-lt"/>
              <a:buAutoNum type="arabicPeriod"/>
            </a:pPr>
            <a:r>
              <a:rPr kumimoji="0" lang="ru-RU" sz="2000" b="0" i="0" u="none" strike="noStrike" cap="none" normalizeH="0" baseline="0" noProof="0" dirty="0">
                <a:ln>
                  <a:noFill/>
                </a:ln>
                <a:solidFill>
                  <a:schemeClr val="tx1"/>
                </a:solidFill>
                <a:effectLst/>
                <a:latin typeface="Arial" panose="020B0604020202020204" pitchFamily="34" charset="0"/>
              </a:rPr>
              <a:t>Почему авторы уделяют внимание домашней еде больше, чем ресторанной?</a:t>
            </a:r>
            <a:r>
              <a:rPr lang="ru-RU" sz="2000" dirty="0">
                <a:latin typeface="Arial" panose="020B0604020202020204" pitchFamily="34" charset="0"/>
              </a:rPr>
              <a:t> Как описание еды влияет на атмосферу произведения?</a:t>
            </a:r>
          </a:p>
          <a:p>
            <a:pPr marL="342900" marR="0" lvl="0" indent="-342900" algn="l" defTabSz="914400" rtl="0" eaLnBrk="0" fontAlgn="base" latinLnBrk="0" hangingPunct="0">
              <a:lnSpc>
                <a:spcPct val="15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Может ли литература вдохновить на кулинарные эксперименты?</a:t>
            </a:r>
          </a:p>
        </p:txBody>
      </p:sp>
    </p:spTree>
    <p:extLst>
      <p:ext uri="{BB962C8B-B14F-4D97-AF65-F5344CB8AC3E}">
        <p14:creationId xmlns:p14="http://schemas.microsoft.com/office/powerpoint/2010/main" val="18200927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F737DD1-330C-9156-799D-373437FD2C84}"/>
              </a:ext>
            </a:extLst>
          </p:cNvPr>
          <p:cNvSpPr txBox="1"/>
          <p:nvPr/>
        </p:nvSpPr>
        <p:spPr>
          <a:xfrm>
            <a:off x="9315796" y="203307"/>
            <a:ext cx="2460568" cy="5324535"/>
          </a:xfrm>
          <a:prstGeom prst="rect">
            <a:avLst/>
          </a:prstGeom>
          <a:noFill/>
        </p:spPr>
        <p:txBody>
          <a:bodyPr wrap="square">
            <a:spAutoFit/>
          </a:bodyPr>
          <a:lstStyle/>
          <a:p>
            <a:r>
              <a:rPr lang="ru-RU" sz="2000" b="1" i="0" u="none" strike="noStrike" baseline="0" dirty="0">
                <a:latin typeface="SkolarPE-Bold"/>
              </a:rPr>
              <a:t>Прочитайте отрывок из рассказа В. Драгунского «Что любит Мишка».</a:t>
            </a:r>
          </a:p>
          <a:p>
            <a:r>
              <a:rPr lang="ru-RU" sz="2000" b="1" i="0" u="none" strike="noStrike" baseline="0" dirty="0">
                <a:latin typeface="SkolarPE-Bold"/>
              </a:rPr>
              <a:t>Найдите в рассказе названия разных продуктов и разделите их на группы: </a:t>
            </a:r>
          </a:p>
          <a:p>
            <a:pPr marL="457200" indent="-457200">
              <a:buAutoNum type="arabicParenR"/>
            </a:pPr>
            <a:r>
              <a:rPr lang="ru-RU" sz="2000" b="1" i="0" u="none" strike="noStrike" baseline="0" dirty="0">
                <a:latin typeface="SkolarPE-Bold"/>
              </a:rPr>
              <a:t>хлебобулочные изделия, </a:t>
            </a:r>
          </a:p>
          <a:p>
            <a:r>
              <a:rPr lang="ru-RU" sz="2000" b="1" i="0" u="none" strike="noStrike" baseline="0" dirty="0">
                <a:latin typeface="SkolarPE-Bold"/>
              </a:rPr>
              <a:t>2) блюда из рыбы, 3) блюда из мяса, </a:t>
            </a:r>
          </a:p>
          <a:p>
            <a:r>
              <a:rPr lang="ru-RU" sz="2000" b="1" i="0" u="none" strike="noStrike" baseline="0" dirty="0">
                <a:latin typeface="SkolarPE-Bold"/>
              </a:rPr>
              <a:t>4) закуски, </a:t>
            </a:r>
          </a:p>
          <a:p>
            <a:r>
              <a:rPr lang="ru-RU" sz="2000" b="1" i="0" u="none" strike="noStrike" baseline="0" dirty="0">
                <a:latin typeface="SkolarPE-Bold"/>
              </a:rPr>
              <a:t>5) десерты, </a:t>
            </a:r>
          </a:p>
          <a:p>
            <a:r>
              <a:rPr lang="ru-RU" sz="2000" b="1" i="0" u="none" strike="noStrike" baseline="0" dirty="0">
                <a:latin typeface="SkolarPE-Bold"/>
              </a:rPr>
              <a:t>6) ягоды, </a:t>
            </a:r>
          </a:p>
          <a:p>
            <a:r>
              <a:rPr lang="ru-RU" sz="2000" b="1" i="0" u="none" strike="noStrike" baseline="0" dirty="0">
                <a:latin typeface="SkolarPE-Bold"/>
              </a:rPr>
              <a:t>7) фрукты и др.</a:t>
            </a:r>
            <a:endParaRPr lang="cs-CZ" sz="2000" dirty="0"/>
          </a:p>
        </p:txBody>
      </p:sp>
      <p:pic>
        <p:nvPicPr>
          <p:cNvPr id="9" name="Obrázek 8">
            <a:extLst>
              <a:ext uri="{FF2B5EF4-FFF2-40B4-BE49-F238E27FC236}">
                <a16:creationId xmlns:a16="http://schemas.microsoft.com/office/drawing/2014/main" id="{925948C8-7202-8C0B-6331-042A002E7A26}"/>
              </a:ext>
            </a:extLst>
          </p:cNvPr>
          <p:cNvPicPr>
            <a:picLocks noChangeAspect="1"/>
          </p:cNvPicPr>
          <p:nvPr/>
        </p:nvPicPr>
        <p:blipFill>
          <a:blip r:embed="rId2"/>
          <a:srcRect l="24517" t="25293" r="27003" b="2965"/>
          <a:stretch>
            <a:fillRect/>
          </a:stretch>
        </p:blipFill>
        <p:spPr>
          <a:xfrm>
            <a:off x="0" y="72043"/>
            <a:ext cx="9010996" cy="6785958"/>
          </a:xfrm>
          <a:prstGeom prst="rect">
            <a:avLst/>
          </a:prstGeom>
        </p:spPr>
      </p:pic>
    </p:spTree>
    <p:extLst>
      <p:ext uri="{BB962C8B-B14F-4D97-AF65-F5344CB8AC3E}">
        <p14:creationId xmlns:p14="http://schemas.microsoft.com/office/powerpoint/2010/main" val="895467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F6E1C30B-2CD0-2240-E8BD-D8B1C90EB133}"/>
              </a:ext>
            </a:extLst>
          </p:cNvPr>
          <p:cNvPicPr>
            <a:picLocks noChangeAspect="1"/>
          </p:cNvPicPr>
          <p:nvPr/>
        </p:nvPicPr>
        <p:blipFill>
          <a:blip r:embed="rId2"/>
          <a:srcRect l="180" t="44530" r="1375" b="3500"/>
          <a:stretch>
            <a:fillRect/>
          </a:stretch>
        </p:blipFill>
        <p:spPr>
          <a:xfrm>
            <a:off x="3154" y="1525385"/>
            <a:ext cx="12188846" cy="3807230"/>
          </a:xfrm>
          <a:prstGeom prst="rect">
            <a:avLst/>
          </a:prstGeom>
        </p:spPr>
      </p:pic>
    </p:spTree>
    <p:extLst>
      <p:ext uri="{BB962C8B-B14F-4D97-AF65-F5344CB8AC3E}">
        <p14:creationId xmlns:p14="http://schemas.microsoft.com/office/powerpoint/2010/main" val="16738207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3914F17-34AF-CB3D-6563-0D1EBDD8F255}"/>
              </a:ext>
            </a:extLst>
          </p:cNvPr>
          <p:cNvSpPr txBox="1"/>
          <p:nvPr/>
        </p:nvSpPr>
        <p:spPr>
          <a:xfrm>
            <a:off x="1379912" y="2849171"/>
            <a:ext cx="8927869" cy="400110"/>
          </a:xfrm>
          <a:prstGeom prst="rect">
            <a:avLst/>
          </a:prstGeom>
          <a:noFill/>
        </p:spPr>
        <p:txBody>
          <a:bodyPr wrap="square">
            <a:spAutoFit/>
          </a:bodyPr>
          <a:lstStyle/>
          <a:p>
            <a:r>
              <a:rPr lang="ru-RU" sz="2000" dirty="0">
                <a:hlinkClick r:id="rId2"/>
              </a:rPr>
              <a:t>Еда в жизни русских писателей. Русская литература. </a:t>
            </a:r>
            <a:r>
              <a:rPr lang="ru-RU" sz="2000" dirty="0" err="1">
                <a:hlinkClick r:id="rId2"/>
              </a:rPr>
              <a:t>TutorOnline</a:t>
            </a:r>
            <a:endParaRPr lang="cs-CZ" sz="2000" dirty="0"/>
          </a:p>
        </p:txBody>
      </p:sp>
      <p:sp>
        <p:nvSpPr>
          <p:cNvPr id="4" name="TextovéPole 3">
            <a:extLst>
              <a:ext uri="{FF2B5EF4-FFF2-40B4-BE49-F238E27FC236}">
                <a16:creationId xmlns:a16="http://schemas.microsoft.com/office/drawing/2014/main" id="{23445BEA-40C3-8CA9-4D45-EEED9A234F7F}"/>
              </a:ext>
            </a:extLst>
          </p:cNvPr>
          <p:cNvSpPr txBox="1"/>
          <p:nvPr/>
        </p:nvSpPr>
        <p:spPr>
          <a:xfrm>
            <a:off x="1257992" y="1834342"/>
            <a:ext cx="9443258" cy="707886"/>
          </a:xfrm>
          <a:prstGeom prst="rect">
            <a:avLst/>
          </a:prstGeom>
          <a:noFill/>
        </p:spPr>
        <p:txBody>
          <a:bodyPr wrap="square" rtlCol="0">
            <a:spAutoFit/>
          </a:bodyPr>
          <a:lstStyle/>
          <a:p>
            <a:pPr marL="342900" indent="-342900">
              <a:buFont typeface="Wingdings" panose="05000000000000000000" pitchFamily="2" charset="2"/>
              <a:buChar char="Ø"/>
            </a:pPr>
            <a:r>
              <a:rPr lang="ru-RU" sz="2000" b="1" dirty="0"/>
              <a:t>Какие гастрономические зарисовки </a:t>
            </a:r>
            <a:r>
              <a:rPr lang="ru-RU" sz="2000" b="1"/>
              <a:t>в текстах, какая любимая </a:t>
            </a:r>
            <a:r>
              <a:rPr lang="ru-RU" sz="2000" b="1" dirty="0"/>
              <a:t>еда или напитки каких русских писателей были упомянуты в ролике? </a:t>
            </a:r>
            <a:endParaRPr lang="cs-CZ" sz="2000" b="1" dirty="0"/>
          </a:p>
        </p:txBody>
      </p:sp>
      <p:sp>
        <p:nvSpPr>
          <p:cNvPr id="2" name="TextovéPole 1">
            <a:extLst>
              <a:ext uri="{FF2B5EF4-FFF2-40B4-BE49-F238E27FC236}">
                <a16:creationId xmlns:a16="http://schemas.microsoft.com/office/drawing/2014/main" id="{A09ED6A5-E98B-04DA-297E-68C66A6B7169}"/>
              </a:ext>
            </a:extLst>
          </p:cNvPr>
          <p:cNvSpPr txBox="1"/>
          <p:nvPr/>
        </p:nvSpPr>
        <p:spPr>
          <a:xfrm>
            <a:off x="569076" y="620164"/>
            <a:ext cx="2674620" cy="552450"/>
          </a:xfrm>
          <a:prstGeom prst="rect">
            <a:avLst/>
          </a:prstGeom>
          <a:noFill/>
        </p:spPr>
        <p:txBody>
          <a:bodyPr wrap="square" rtlCol="0">
            <a:spAutoFit/>
          </a:bodyPr>
          <a:lstStyle/>
          <a:p>
            <a:pPr>
              <a:lnSpc>
                <a:spcPct val="115000"/>
              </a:lnSpc>
              <a:spcAft>
                <a:spcPts val="800"/>
              </a:spcAft>
              <a:buNone/>
            </a:pPr>
            <a:r>
              <a:rPr lang="ru-RU" sz="2000" b="1" kern="1200">
                <a:solidFill>
                  <a:srgbClr val="000000"/>
                </a:solidFill>
                <a:effectLst/>
                <a:latin typeface="Aptos" panose="020B0004020202020204" pitchFamily="34" charset="0"/>
                <a:ea typeface="Aptos" panose="020B0004020202020204" pitchFamily="34" charset="0"/>
                <a:cs typeface="Times New Roman" panose="02020603050405020304" pitchFamily="18" charset="0"/>
              </a:rPr>
              <a:t>АУДИРОВАНИЕ</a:t>
            </a:r>
            <a:endParaRPr lang="cs-CZ" sz="1200" kern="10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6989014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C0707188-F745-6C10-2A08-F0FB22332F28}"/>
              </a:ext>
            </a:extLst>
          </p:cNvPr>
          <p:cNvSpPr txBox="1"/>
          <p:nvPr/>
        </p:nvSpPr>
        <p:spPr>
          <a:xfrm>
            <a:off x="847898" y="1075112"/>
            <a:ext cx="9720350" cy="1938992"/>
          </a:xfrm>
          <a:prstGeom prst="rect">
            <a:avLst/>
          </a:prstGeom>
          <a:noFill/>
        </p:spPr>
        <p:txBody>
          <a:bodyPr wrap="square" rtlCol="0">
            <a:spAutoFit/>
          </a:bodyPr>
          <a:lstStyle/>
          <a:p>
            <a:r>
              <a:rPr lang="ru-RU" sz="2400" b="1" dirty="0"/>
              <a:t>Темы для эссе (письменное домашнее задание)</a:t>
            </a:r>
          </a:p>
          <a:p>
            <a:endParaRPr lang="ru-RU" sz="2400" b="1" dirty="0"/>
          </a:p>
          <a:p>
            <a:pPr marL="457200" indent="-457200">
              <a:buFont typeface="+mj-lt"/>
              <a:buAutoNum type="arabicPeriod"/>
            </a:pPr>
            <a:r>
              <a:rPr lang="ru-RU" sz="2400" dirty="0"/>
              <a:t>Символика еды в произведениях классических русских писателей</a:t>
            </a:r>
          </a:p>
          <a:p>
            <a:pPr marL="457200" indent="-457200">
              <a:buFont typeface="+mj-lt"/>
              <a:buAutoNum type="arabicPeriod"/>
            </a:pPr>
            <a:r>
              <a:rPr lang="ru-RU" sz="2400" dirty="0"/>
              <a:t>Пища как отражение социальных и экономических различий</a:t>
            </a:r>
          </a:p>
          <a:p>
            <a:pPr marL="457200" indent="-457200">
              <a:buFont typeface="+mj-lt"/>
              <a:buAutoNum type="arabicPeriod"/>
            </a:pPr>
            <a:r>
              <a:rPr lang="ru-RU" sz="2400" dirty="0"/>
              <a:t>Кулинарные детали как средство создания атмосферы и настроения</a:t>
            </a:r>
            <a:endParaRPr lang="cs-CZ" sz="2400" dirty="0"/>
          </a:p>
        </p:txBody>
      </p:sp>
    </p:spTree>
    <p:extLst>
      <p:ext uri="{BB962C8B-B14F-4D97-AF65-F5344CB8AC3E}">
        <p14:creationId xmlns:p14="http://schemas.microsoft.com/office/powerpoint/2010/main" val="2464450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56832567-89DE-CDE9-A085-6B3386AF904A}"/>
              </a:ext>
            </a:extLst>
          </p:cNvPr>
          <p:cNvSpPr txBox="1"/>
          <p:nvPr/>
        </p:nvSpPr>
        <p:spPr>
          <a:xfrm>
            <a:off x="493221" y="465513"/>
            <a:ext cx="10861964" cy="5324535"/>
          </a:xfrm>
          <a:prstGeom prst="rect">
            <a:avLst/>
          </a:prstGeom>
          <a:noFill/>
        </p:spPr>
        <p:txBody>
          <a:bodyPr wrap="square" rtlCol="0">
            <a:spAutoFit/>
          </a:bodyPr>
          <a:lstStyle/>
          <a:p>
            <a:r>
              <a:rPr lang="ru-RU" sz="2000" b="1" dirty="0">
                <a:latin typeface="Arial" panose="020B0604020202020204" pitchFamily="34" charset="0"/>
                <a:cs typeface="Arial" panose="020B0604020202020204" pitchFamily="34" charset="0"/>
              </a:rPr>
              <a:t>Лексический минимум по теме: Русская кухня в литературе</a:t>
            </a:r>
          </a:p>
          <a:p>
            <a:endParaRPr lang="ru-RU" sz="2000" b="1"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Понятия: </a:t>
            </a:r>
            <a:r>
              <a:rPr lang="ru-RU" sz="2000" dirty="0">
                <a:latin typeface="Arial" panose="020B0604020202020204" pitchFamily="34" charset="0"/>
                <a:cs typeface="Arial" panose="020B0604020202020204" pitchFamily="34" charset="0"/>
              </a:rPr>
              <a:t>кухня, еда, блюдо, суп, пирог, хлеб, блины, салат, напиток, чай, каша, мясо, рыба, овощи, фрукты, десерт, застолье, обед, ужин, завтрак, трапеза, сервировка, рецепт, ингредиент, специя, аромат, вкус, традиция, культура, гастрономия, автор, персонаж, произведение, эпизод</a:t>
            </a:r>
          </a:p>
          <a:p>
            <a:endParaRPr lang="ru-RU" sz="2000"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Качества:</a:t>
            </a:r>
            <a:r>
              <a:rPr lang="ru-RU" sz="2000" dirty="0">
                <a:latin typeface="Arial" panose="020B0604020202020204" pitchFamily="34" charset="0"/>
                <a:cs typeface="Arial" panose="020B0604020202020204" pitchFamily="34" charset="0"/>
              </a:rPr>
              <a:t> русский, домашний, традиционный, вкусный, ароматный, сытный, простой, праздничный, повседневный, оригинальный, острый, сладкий, солёный, свежий, натуральный, аппетитный, богатый, калорийный, разнообразный, изысканный, символический, литературный, кулинарный, выразительный, художественный</a:t>
            </a:r>
          </a:p>
          <a:p>
            <a:endParaRPr lang="ru-RU" sz="2000"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Действия: </a:t>
            </a:r>
            <a:r>
              <a:rPr lang="ru-RU" sz="2000" dirty="0">
                <a:latin typeface="Arial" panose="020B0604020202020204" pitchFamily="34" charset="0"/>
                <a:cs typeface="Arial" panose="020B0604020202020204" pitchFamily="34" charset="0"/>
              </a:rPr>
              <a:t>готовить, есть, подавать, пробовать, наслаждаться, варить, жарить, печь, тушить, резать, смешивать, украшать, описывать, упоминать, символизировать, изображать, вдохновлять, воспроизводить, сочетать, сочетаться, пробовать на вкус, вспоминать, рассказывать, создавать атмосферу, подчеркивать характер, выражать настроение, отражать традиции, передавать культуру, участвовать в застолье</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5010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E4898451-3CEC-A238-5B4B-7D19B0CCFED9}"/>
              </a:ext>
            </a:extLst>
          </p:cNvPr>
          <p:cNvSpPr txBox="1"/>
          <p:nvPr/>
        </p:nvSpPr>
        <p:spPr>
          <a:xfrm>
            <a:off x="3469178" y="2599112"/>
            <a:ext cx="4632960" cy="461665"/>
          </a:xfrm>
          <a:prstGeom prst="rect">
            <a:avLst/>
          </a:prstGeom>
          <a:noFill/>
        </p:spPr>
        <p:txBody>
          <a:bodyPr wrap="square" rtlCol="0">
            <a:spAutoFit/>
          </a:bodyPr>
          <a:lstStyle/>
          <a:p>
            <a:r>
              <a:rPr lang="ru-RU" sz="2400" b="1" dirty="0"/>
              <a:t>Угадайте автора и произведение</a:t>
            </a:r>
            <a:endParaRPr lang="cs-CZ" sz="2400" b="1" dirty="0"/>
          </a:p>
        </p:txBody>
      </p:sp>
    </p:spTree>
    <p:extLst>
      <p:ext uri="{BB962C8B-B14F-4D97-AF65-F5344CB8AC3E}">
        <p14:creationId xmlns:p14="http://schemas.microsoft.com/office/powerpoint/2010/main" val="2822075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62E137E-BB1F-2EEC-C81F-FA64DA57B8FC}"/>
              </a:ext>
            </a:extLst>
          </p:cNvPr>
          <p:cNvSpPr txBox="1"/>
          <p:nvPr/>
        </p:nvSpPr>
        <p:spPr>
          <a:xfrm>
            <a:off x="254923" y="349403"/>
            <a:ext cx="11682153" cy="5632311"/>
          </a:xfrm>
          <a:prstGeom prst="rect">
            <a:avLst/>
          </a:prstGeom>
          <a:noFill/>
        </p:spPr>
        <p:txBody>
          <a:bodyPr wrap="square">
            <a:spAutoFit/>
          </a:bodyPr>
          <a:lstStyle/>
          <a:p>
            <a:r>
              <a:rPr lang="ru-RU" sz="2000" b="0" i="0" dirty="0">
                <a:solidFill>
                  <a:srgbClr val="000000"/>
                </a:solidFill>
                <a:effectLst/>
                <a:latin typeface="PT Sans" panose="020B0503020203020204" pitchFamily="34" charset="-18"/>
              </a:rPr>
              <a:t>— Щи, моя душа, сегодня очень хороши! — сказал Собакевич, хлебнувши щей и отваливши себе с блюда огромный кусок няни, известного блюда, которое подается к щам и состоит из бараньего желудка, начиненного гречневой кашей, мозгом и ножками. — Эдакой няни, — продолжал он, обратившись к Чичикову, — вы не будете есть в городе, там вам черт знает что подадут!</a:t>
            </a:r>
          </a:p>
          <a:p>
            <a:r>
              <a:rPr lang="ru-RU" sz="2000" dirty="0">
                <a:solidFill>
                  <a:srgbClr val="000000"/>
                </a:solidFill>
                <a:latin typeface="PT Sans" panose="020B0503020203020204" pitchFamily="34" charset="-18"/>
              </a:rPr>
              <a:t>/…/</a:t>
            </a:r>
          </a:p>
          <a:p>
            <a:r>
              <a:rPr lang="ru-RU" sz="2000" dirty="0"/>
              <a:t>— Что ж, душа моя, — сказал Собакевич, — если б я сам это делал, но я тебе прямо в глаза скажу, что я гадостей не стану есть. Мне лягушку хоть сахаром облепи, не возьму ее в рот, и устрицы тоже не возьму: я знаю, на что устрица похожа. Возьмите барана, — продолжал он, обращаясь к Чичикову, — это бараний бок с кашей! Это не те фрикасе, что делаются на барских кухнях из баранины, какая суток по четыре на рынке валяется! Это все выдумали доктора немцы да французы, я бы их перевешал за это! Выдумали диету, лечить голодом! Что у них немецкая жидкостная натура, так они воображают, что и с русским желудком сладят! Нет, это все не то, это всё выдумки, это всё… — Здесь Собакевич даже сердито покачал головою. — Толкуют: просвещенье, просвещенье, а это просвещенье — фук! Сказал бы и другое слово, да вот только что за столом неприлично. У меня не так. У меня когда свинина — всю свинью давай на стол, баранина — всего барана тащи, гусь — всего гуся! Лучше я съем двух блюд, да съем в меру, как душа требует. — Собакевич подтвердил это делом: он опрокинул половину бараньего бока к себе на тарелку, съел все, обгрыз, обсосал до последней косточки.</a:t>
            </a:r>
          </a:p>
          <a:p>
            <a:r>
              <a:rPr lang="ru-RU" sz="2000" dirty="0"/>
              <a:t>«Да, — подумал Чичиков, — у этого губа не дура».</a:t>
            </a:r>
            <a:endParaRPr lang="cs-CZ" sz="2000" dirty="0"/>
          </a:p>
        </p:txBody>
      </p:sp>
    </p:spTree>
    <p:extLst>
      <p:ext uri="{BB962C8B-B14F-4D97-AF65-F5344CB8AC3E}">
        <p14:creationId xmlns:p14="http://schemas.microsoft.com/office/powerpoint/2010/main" val="674706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97C690F0-4BA1-2089-7EBE-F88C55475498}"/>
              </a:ext>
            </a:extLst>
          </p:cNvPr>
          <p:cNvPicPr>
            <a:picLocks noChangeAspect="1"/>
          </p:cNvPicPr>
          <p:nvPr/>
        </p:nvPicPr>
        <p:blipFill>
          <a:blip r:embed="rId2"/>
          <a:stretch>
            <a:fillRect/>
          </a:stretch>
        </p:blipFill>
        <p:spPr>
          <a:xfrm>
            <a:off x="1130530" y="862908"/>
            <a:ext cx="5641895" cy="3949327"/>
          </a:xfrm>
          <a:prstGeom prst="rect">
            <a:avLst/>
          </a:prstGeom>
        </p:spPr>
      </p:pic>
      <p:sp>
        <p:nvSpPr>
          <p:cNvPr id="5" name="TextovéPole 4">
            <a:extLst>
              <a:ext uri="{FF2B5EF4-FFF2-40B4-BE49-F238E27FC236}">
                <a16:creationId xmlns:a16="http://schemas.microsoft.com/office/drawing/2014/main" id="{FD981DCF-2281-6D31-A8E4-687AA89FDB80}"/>
              </a:ext>
            </a:extLst>
          </p:cNvPr>
          <p:cNvSpPr txBox="1"/>
          <p:nvPr/>
        </p:nvSpPr>
        <p:spPr>
          <a:xfrm>
            <a:off x="7193280" y="2565862"/>
            <a:ext cx="4045527" cy="461665"/>
          </a:xfrm>
          <a:prstGeom prst="rect">
            <a:avLst/>
          </a:prstGeom>
          <a:noFill/>
        </p:spPr>
        <p:txBody>
          <a:bodyPr wrap="square" rtlCol="0">
            <a:spAutoFit/>
          </a:bodyPr>
          <a:lstStyle/>
          <a:p>
            <a:r>
              <a:rPr lang="ru-RU" sz="2400" b="1" dirty="0"/>
              <a:t>Мертвые души</a:t>
            </a:r>
            <a:endParaRPr lang="cs-CZ" sz="2400" b="1" dirty="0"/>
          </a:p>
        </p:txBody>
      </p:sp>
    </p:spTree>
    <p:extLst>
      <p:ext uri="{BB962C8B-B14F-4D97-AF65-F5344CB8AC3E}">
        <p14:creationId xmlns:p14="http://schemas.microsoft.com/office/powerpoint/2010/main" val="25247338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0A737A4-DB56-04B7-F960-AC15C59BCE56}"/>
              </a:ext>
            </a:extLst>
          </p:cNvPr>
          <p:cNvSpPr txBox="1"/>
          <p:nvPr/>
        </p:nvSpPr>
        <p:spPr>
          <a:xfrm>
            <a:off x="232756" y="409873"/>
            <a:ext cx="11643361" cy="5909310"/>
          </a:xfrm>
          <a:prstGeom prst="rect">
            <a:avLst/>
          </a:prstGeom>
          <a:noFill/>
        </p:spPr>
        <p:txBody>
          <a:bodyPr wrap="square">
            <a:spAutoFit/>
          </a:bodyPr>
          <a:lstStyle/>
          <a:p>
            <a:pPr algn="just">
              <a:buNone/>
            </a:pPr>
            <a:r>
              <a:rPr lang="cs-CZ" b="0" i="0" dirty="0">
                <a:solidFill>
                  <a:srgbClr val="1B1E24"/>
                </a:solidFill>
                <a:effectLst/>
                <a:latin typeface="Roboto" panose="02000000000000000000" pitchFamily="2" charset="0"/>
              </a:rPr>
              <a:t>	</a:t>
            </a:r>
            <a:r>
              <a:rPr lang="ru-RU" b="0" i="0" dirty="0">
                <a:solidFill>
                  <a:srgbClr val="1B1E24"/>
                </a:solidFill>
                <a:effectLst/>
                <a:latin typeface="Roboto" panose="02000000000000000000" pitchFamily="2" charset="0"/>
              </a:rPr>
              <a:t>Самая лучшая закуска, ежели желаете знать, селедка. Съели вы ее кусочек с лучком и с горчичным соусом, сейчас же, благодетель мой, пока еще чувствуете в животе искры, кушайте икру саму по себе или, ежели желаете, с лимончиком, потом простой редьки с солью, потом опять селедки, но всего лучше, благодетель, рыжики соленые, ежели их изрезать мелко, как икру, и, понимаете ли, с луком, с прованским маслом… объедение! Но налимья печенка — это трагедия!</a:t>
            </a:r>
          </a:p>
          <a:p>
            <a:pPr algn="just">
              <a:buNone/>
            </a:pPr>
            <a:r>
              <a:rPr lang="cs-CZ" b="0" i="0" dirty="0">
                <a:solidFill>
                  <a:srgbClr val="1B1E24"/>
                </a:solidFill>
                <a:effectLst/>
                <a:latin typeface="Roboto" panose="02000000000000000000" pitchFamily="2" charset="0"/>
              </a:rPr>
              <a:t>	</a:t>
            </a:r>
            <a:r>
              <a:rPr lang="ru-RU" b="0" i="0" dirty="0">
                <a:solidFill>
                  <a:srgbClr val="1B1E24"/>
                </a:solidFill>
                <a:effectLst/>
                <a:latin typeface="Roboto" panose="02000000000000000000" pitchFamily="2" charset="0"/>
              </a:rPr>
              <a:t>Ну-с, как только из кухни приволокли кулебяку, сейчас же, немедля, нужно вторую выпить.</a:t>
            </a:r>
          </a:p>
          <a:p>
            <a:pPr algn="just">
              <a:buNone/>
            </a:pPr>
            <a:r>
              <a:rPr lang="ru-RU" b="0" i="0" dirty="0">
                <a:solidFill>
                  <a:srgbClr val="1B1E24"/>
                </a:solidFill>
                <a:effectLst/>
                <a:latin typeface="Roboto" panose="02000000000000000000" pitchFamily="2" charset="0"/>
              </a:rPr>
              <a:t>Кулебяка должна быть аппетитная, бесстыдная, во всей своей наготе, чтоб соблазн был. Подмигнешь на нее глазом, отрежешь этакий кусище и пальцами над ней пошевелишь вот этак, от избытка чувств. Станешь ее есть, а с нее масло, как слезы, начинка жирная, сочная, с яйцами, с потрохами, с луком…</a:t>
            </a:r>
          </a:p>
          <a:p>
            <a:pPr algn="just">
              <a:buNone/>
            </a:pPr>
            <a:r>
              <a:rPr lang="cs-CZ" b="0" i="0" dirty="0">
                <a:solidFill>
                  <a:srgbClr val="1B1E24"/>
                </a:solidFill>
                <a:effectLst/>
                <a:latin typeface="Roboto" panose="02000000000000000000" pitchFamily="2" charset="0"/>
              </a:rPr>
              <a:t>	</a:t>
            </a:r>
            <a:r>
              <a:rPr lang="ru-RU" b="0" i="0" dirty="0">
                <a:solidFill>
                  <a:srgbClr val="1B1E24"/>
                </a:solidFill>
                <a:effectLst/>
                <a:latin typeface="Roboto" panose="02000000000000000000" pitchFamily="2" charset="0"/>
              </a:rPr>
              <a:t>Как только кончили с кулебякой, так сейчас же, чтоб аппетита не перебить, велите щи подавать… Щи должны быть горячие, огневые. Но лучше всего, благодетель мой, борщок из свеклы на хохлацкий манер, с ветчинкой и с сосисками. К нему подаются сметана и свежая </a:t>
            </a:r>
            <a:r>
              <a:rPr lang="ru-RU" b="0" i="0" dirty="0" err="1">
                <a:solidFill>
                  <a:srgbClr val="1B1E24"/>
                </a:solidFill>
                <a:effectLst/>
                <a:latin typeface="Roboto" panose="02000000000000000000" pitchFamily="2" charset="0"/>
              </a:rPr>
              <a:t>петрушечка</a:t>
            </a:r>
            <a:r>
              <a:rPr lang="ru-RU" b="0" i="0" dirty="0">
                <a:solidFill>
                  <a:srgbClr val="1B1E24"/>
                </a:solidFill>
                <a:effectLst/>
                <a:latin typeface="Roboto" panose="02000000000000000000" pitchFamily="2" charset="0"/>
              </a:rPr>
              <a:t> с </a:t>
            </a:r>
            <a:r>
              <a:rPr lang="ru-RU" b="0" i="0" dirty="0" err="1">
                <a:solidFill>
                  <a:srgbClr val="1B1E24"/>
                </a:solidFill>
                <a:effectLst/>
                <a:latin typeface="Roboto" panose="02000000000000000000" pitchFamily="2" charset="0"/>
              </a:rPr>
              <a:t>укропцем</a:t>
            </a:r>
            <a:r>
              <a:rPr lang="ru-RU" b="0" i="0" dirty="0">
                <a:solidFill>
                  <a:srgbClr val="1B1E24"/>
                </a:solidFill>
                <a:effectLst/>
                <a:latin typeface="Roboto" panose="02000000000000000000" pitchFamily="2" charset="0"/>
              </a:rPr>
              <a:t>. Великолепно также рассольник из потрохов и молоденьких почек, а ежели любите суп, то из супов наилучший, который засыпается кореньями и зеленями: морковкой, спаржей, цветной капустой и всякой тому подобной юриспруденцией.</a:t>
            </a:r>
          </a:p>
          <a:p>
            <a:pPr algn="just">
              <a:buNone/>
            </a:pPr>
            <a:r>
              <a:rPr lang="cs-CZ" b="0" i="0" dirty="0">
                <a:solidFill>
                  <a:srgbClr val="1B1E24"/>
                </a:solidFill>
                <a:effectLst/>
                <a:latin typeface="Roboto" panose="02000000000000000000" pitchFamily="2" charset="0"/>
              </a:rPr>
              <a:t>	</a:t>
            </a:r>
            <a:r>
              <a:rPr lang="ru-RU" b="0" i="0" dirty="0">
                <a:solidFill>
                  <a:srgbClr val="1B1E24"/>
                </a:solidFill>
                <a:effectLst/>
                <a:latin typeface="Roboto" panose="02000000000000000000" pitchFamily="2" charset="0"/>
              </a:rPr>
              <a:t>Как только скушали борщок или суп, сейчас же велите подавать рыбное, благодетель. Из рыб безгласных самая лучшая — это жареный карась в сметане.</a:t>
            </a:r>
          </a:p>
          <a:p>
            <a:pPr algn="just">
              <a:buNone/>
            </a:pPr>
            <a:r>
              <a:rPr lang="ru-RU" b="0" i="0" dirty="0">
                <a:solidFill>
                  <a:srgbClr val="1B1E24"/>
                </a:solidFill>
                <a:effectLst/>
                <a:latin typeface="Roboto" panose="02000000000000000000" pitchFamily="2" charset="0"/>
              </a:rPr>
              <a:t>Но рыбой не насытишься, это еда несущественная, главное в обеде не рыба, не соусы, а жаркое. Ежели, положим, подадут к жаркому парочку дупелей, да ежели прибавить к этому куропаточку или парочку перепелочек жирненьких, то тут про всякий катар забудете, честное благородное слово. А жареная индейка? Белая, жирная, сочная этакая, знаете ли, вроде нимфы…</a:t>
            </a:r>
          </a:p>
        </p:txBody>
      </p:sp>
    </p:spTree>
    <p:extLst>
      <p:ext uri="{BB962C8B-B14F-4D97-AF65-F5344CB8AC3E}">
        <p14:creationId xmlns:p14="http://schemas.microsoft.com/office/powerpoint/2010/main" val="4165173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BE8698AE-3194-1E6C-D600-453874DF8223}"/>
              </a:ext>
            </a:extLst>
          </p:cNvPr>
          <p:cNvSpPr txBox="1"/>
          <p:nvPr/>
        </p:nvSpPr>
        <p:spPr>
          <a:xfrm>
            <a:off x="6766560" y="2846570"/>
            <a:ext cx="3635433" cy="461665"/>
          </a:xfrm>
          <a:prstGeom prst="rect">
            <a:avLst/>
          </a:prstGeom>
          <a:noFill/>
        </p:spPr>
        <p:txBody>
          <a:bodyPr wrap="square" rtlCol="0">
            <a:spAutoFit/>
          </a:bodyPr>
          <a:lstStyle/>
          <a:p>
            <a:r>
              <a:rPr lang="ru-RU" sz="2400" b="1" dirty="0"/>
              <a:t>Сирена</a:t>
            </a:r>
            <a:endParaRPr lang="cs-CZ" sz="2400" b="1" dirty="0"/>
          </a:p>
        </p:txBody>
      </p:sp>
      <p:pic>
        <p:nvPicPr>
          <p:cNvPr id="3" name="Obrázek 2">
            <a:extLst>
              <a:ext uri="{FF2B5EF4-FFF2-40B4-BE49-F238E27FC236}">
                <a16:creationId xmlns:a16="http://schemas.microsoft.com/office/drawing/2014/main" id="{3BC6C5FF-84D7-7A39-6FE9-6E702D00DB51}"/>
              </a:ext>
            </a:extLst>
          </p:cNvPr>
          <p:cNvPicPr>
            <a:picLocks noChangeAspect="1"/>
          </p:cNvPicPr>
          <p:nvPr/>
        </p:nvPicPr>
        <p:blipFill>
          <a:blip r:embed="rId2"/>
          <a:stretch>
            <a:fillRect/>
          </a:stretch>
        </p:blipFill>
        <p:spPr>
          <a:xfrm>
            <a:off x="408017" y="1062086"/>
            <a:ext cx="5758049" cy="4030634"/>
          </a:xfrm>
          <a:prstGeom prst="rect">
            <a:avLst/>
          </a:prstGeom>
        </p:spPr>
      </p:pic>
    </p:spTree>
    <p:extLst>
      <p:ext uri="{BB962C8B-B14F-4D97-AF65-F5344CB8AC3E}">
        <p14:creationId xmlns:p14="http://schemas.microsoft.com/office/powerpoint/2010/main" val="2010568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DDF95B7-ED63-4E77-6FF9-F06A9F9ECACD}"/>
              </a:ext>
            </a:extLst>
          </p:cNvPr>
          <p:cNvSpPr txBox="1"/>
          <p:nvPr/>
        </p:nvSpPr>
        <p:spPr>
          <a:xfrm>
            <a:off x="870065" y="2116975"/>
            <a:ext cx="10252364" cy="1938992"/>
          </a:xfrm>
          <a:prstGeom prst="rect">
            <a:avLst/>
          </a:prstGeom>
          <a:noFill/>
        </p:spPr>
        <p:txBody>
          <a:bodyPr wrap="square">
            <a:spAutoFit/>
          </a:bodyPr>
          <a:lstStyle/>
          <a:p>
            <a:pPr algn="l">
              <a:buNone/>
            </a:pPr>
            <a:r>
              <a:rPr lang="ru-RU" sz="2000" b="0" i="0" dirty="0">
                <a:solidFill>
                  <a:srgbClr val="000000"/>
                </a:solidFill>
                <a:effectLst/>
                <a:latin typeface="Courier New" panose="02070309020205020404" pitchFamily="49" charset="0"/>
              </a:rPr>
              <a:t>Молодой парень  скоро появился с большой белой кружкой, наполненной хорошим квасом, с огромным  ломтем пшеничного хлеба и с дюжиной соленых огурцов в деревянной миске. Он  поставил все эти припасы на стол, прислонился к двери и начал с улыбкой на нас  поглядывать. Не успели мы доесть нашей закуски, как уже телега застучала перед  крыльцом.</a:t>
            </a:r>
          </a:p>
        </p:txBody>
      </p:sp>
    </p:spTree>
    <p:extLst>
      <p:ext uri="{BB962C8B-B14F-4D97-AF65-F5344CB8AC3E}">
        <p14:creationId xmlns:p14="http://schemas.microsoft.com/office/powerpoint/2010/main" val="461486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50CF63B-13D9-A483-5338-9A6F24E4940B}"/>
              </a:ext>
            </a:extLst>
          </p:cNvPr>
          <p:cNvPicPr>
            <a:picLocks noChangeAspect="1"/>
          </p:cNvPicPr>
          <p:nvPr/>
        </p:nvPicPr>
        <p:blipFill>
          <a:blip r:embed="rId2"/>
          <a:stretch>
            <a:fillRect/>
          </a:stretch>
        </p:blipFill>
        <p:spPr>
          <a:xfrm>
            <a:off x="613063" y="1341950"/>
            <a:ext cx="4973089" cy="3481163"/>
          </a:xfrm>
          <a:prstGeom prst="rect">
            <a:avLst/>
          </a:prstGeom>
        </p:spPr>
      </p:pic>
      <p:sp>
        <p:nvSpPr>
          <p:cNvPr id="4" name="TextovéPole 3">
            <a:extLst>
              <a:ext uri="{FF2B5EF4-FFF2-40B4-BE49-F238E27FC236}">
                <a16:creationId xmlns:a16="http://schemas.microsoft.com/office/drawing/2014/main" id="{2BA1C7DF-6523-F7D6-5251-0DF6FE10BE6B}"/>
              </a:ext>
            </a:extLst>
          </p:cNvPr>
          <p:cNvSpPr txBox="1"/>
          <p:nvPr/>
        </p:nvSpPr>
        <p:spPr>
          <a:xfrm>
            <a:off x="5802284" y="2897865"/>
            <a:ext cx="3967941" cy="461665"/>
          </a:xfrm>
          <a:prstGeom prst="rect">
            <a:avLst/>
          </a:prstGeom>
          <a:noFill/>
        </p:spPr>
        <p:txBody>
          <a:bodyPr wrap="square">
            <a:spAutoFit/>
          </a:bodyPr>
          <a:lstStyle/>
          <a:p>
            <a:r>
              <a:rPr lang="bg-BG" sz="2400" b="1" i="0" dirty="0">
                <a:solidFill>
                  <a:srgbClr val="000000"/>
                </a:solidFill>
                <a:effectLst/>
                <a:latin typeface="Times New Roman" panose="02020603050405020304" pitchFamily="18" charset="0"/>
              </a:rPr>
              <a:t>Записки охотника</a:t>
            </a:r>
            <a:endParaRPr lang="cs-CZ" sz="2400" b="1" dirty="0"/>
          </a:p>
        </p:txBody>
      </p:sp>
    </p:spTree>
    <p:extLst>
      <p:ext uri="{BB962C8B-B14F-4D97-AF65-F5344CB8AC3E}">
        <p14:creationId xmlns:p14="http://schemas.microsoft.com/office/powerpoint/2010/main" val="1014964690"/>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TotalTime>
  <Words>1529</Words>
  <Application>Microsoft Office PowerPoint</Application>
  <PresentationFormat>Širokoúhlá obrazovka</PresentationFormat>
  <Paragraphs>64</Paragraphs>
  <Slides>22</Slides>
  <Notes>0</Notes>
  <HiddenSlides>0</HiddenSlides>
  <MMClips>0</MMClips>
  <ScaleCrop>false</ScaleCrop>
  <HeadingPairs>
    <vt:vector size="6" baseType="variant">
      <vt:variant>
        <vt:lpstr>Použitá písma</vt:lpstr>
      </vt:variant>
      <vt:variant>
        <vt:i4>15</vt:i4>
      </vt:variant>
      <vt:variant>
        <vt:lpstr>Motiv</vt:lpstr>
      </vt:variant>
      <vt:variant>
        <vt:i4>1</vt:i4>
      </vt:variant>
      <vt:variant>
        <vt:lpstr>Nadpisy snímků</vt:lpstr>
      </vt:variant>
      <vt:variant>
        <vt:i4>22</vt:i4>
      </vt:variant>
    </vt:vector>
  </HeadingPairs>
  <TitlesOfParts>
    <vt:vector size="38" baseType="lpstr">
      <vt:lpstr>Aptos</vt:lpstr>
      <vt:lpstr>Arial</vt:lpstr>
      <vt:lpstr>Calibri</vt:lpstr>
      <vt:lpstr>Calibri Light</vt:lpstr>
      <vt:lpstr>Courier New</vt:lpstr>
      <vt:lpstr>Google Sans</vt:lpstr>
      <vt:lpstr>Noto Serif</vt:lpstr>
      <vt:lpstr>Onest</vt:lpstr>
      <vt:lpstr>PT Sans</vt:lpstr>
      <vt:lpstr>Roboto</vt:lpstr>
      <vt:lpstr>Segoe UI Historic</vt:lpstr>
      <vt:lpstr>SkolarPE-Bold</vt:lpstr>
      <vt:lpstr>Times New Roman</vt:lpstr>
      <vt:lpstr>Times New Roman Cyr</vt:lpstr>
      <vt:lpstr>Wingdings</vt:lpstr>
      <vt:lpstr>Motiv Office</vt:lpstr>
      <vt:lpstr>JC IV</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Veronika SN</dc:creator>
  <cp:lastModifiedBy>Veronika SN</cp:lastModifiedBy>
  <cp:revision>14</cp:revision>
  <dcterms:created xsi:type="dcterms:W3CDTF">2026-02-04T12:29:06Z</dcterms:created>
  <dcterms:modified xsi:type="dcterms:W3CDTF">2026-02-11T09:48:46Z</dcterms:modified>
</cp:coreProperties>
</file>