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4"/>
  </p:notesMasterIdLst>
  <p:handoutMasterIdLst>
    <p:handoutMasterId r:id="rId105"/>
  </p:handoutMasterIdLst>
  <p:sldIdLst>
    <p:sldId id="381" r:id="rId2"/>
    <p:sldId id="370" r:id="rId3"/>
    <p:sldId id="382" r:id="rId4"/>
    <p:sldId id="371" r:id="rId5"/>
    <p:sldId id="372" r:id="rId6"/>
    <p:sldId id="367" r:id="rId7"/>
    <p:sldId id="368" r:id="rId8"/>
    <p:sldId id="369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58" r:id="rId18"/>
    <p:sldId id="265" r:id="rId19"/>
    <p:sldId id="303" r:id="rId20"/>
    <p:sldId id="304" r:id="rId21"/>
    <p:sldId id="305" r:id="rId22"/>
    <p:sldId id="306" r:id="rId23"/>
    <p:sldId id="359" r:id="rId24"/>
    <p:sldId id="310" r:id="rId25"/>
    <p:sldId id="269" r:id="rId26"/>
    <p:sldId id="311" r:id="rId27"/>
    <p:sldId id="270" r:id="rId28"/>
    <p:sldId id="360" r:id="rId29"/>
    <p:sldId id="271" r:id="rId30"/>
    <p:sldId id="312" r:id="rId31"/>
    <p:sldId id="313" r:id="rId32"/>
    <p:sldId id="272" r:id="rId33"/>
    <p:sldId id="284" r:id="rId34"/>
    <p:sldId id="361" r:id="rId35"/>
    <p:sldId id="383" r:id="rId36"/>
    <p:sldId id="314" r:id="rId37"/>
    <p:sldId id="273" r:id="rId38"/>
    <p:sldId id="292" r:id="rId39"/>
    <p:sldId id="274" r:id="rId40"/>
    <p:sldId id="316" r:id="rId41"/>
    <p:sldId id="275" r:id="rId42"/>
    <p:sldId id="362" r:id="rId43"/>
    <p:sldId id="315" r:id="rId44"/>
    <p:sldId id="285" r:id="rId45"/>
    <p:sldId id="286" r:id="rId46"/>
    <p:sldId id="327" r:id="rId47"/>
    <p:sldId id="278" r:id="rId48"/>
    <p:sldId id="279" r:id="rId49"/>
    <p:sldId id="280" r:id="rId50"/>
    <p:sldId id="323" r:id="rId51"/>
    <p:sldId id="326" r:id="rId52"/>
    <p:sldId id="324" r:id="rId53"/>
    <p:sldId id="325" r:id="rId54"/>
    <p:sldId id="363" r:id="rId55"/>
    <p:sldId id="287" r:id="rId56"/>
    <p:sldId id="364" r:id="rId57"/>
    <p:sldId id="319" r:id="rId58"/>
    <p:sldId id="277" r:id="rId59"/>
    <p:sldId id="317" r:id="rId60"/>
    <p:sldId id="318" r:id="rId61"/>
    <p:sldId id="276" r:id="rId62"/>
    <p:sldId id="365" r:id="rId63"/>
    <p:sldId id="320" r:id="rId64"/>
    <p:sldId id="288" r:id="rId65"/>
    <p:sldId id="289" r:id="rId66"/>
    <p:sldId id="293" r:id="rId67"/>
    <p:sldId id="294" r:id="rId68"/>
    <p:sldId id="290" r:id="rId69"/>
    <p:sldId id="321" r:id="rId70"/>
    <p:sldId id="295" r:id="rId71"/>
    <p:sldId id="296" r:id="rId72"/>
    <p:sldId id="322" r:id="rId73"/>
    <p:sldId id="297" r:id="rId74"/>
    <p:sldId id="328" r:id="rId75"/>
    <p:sldId id="329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56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7" r:id="rId10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0F77-BDBD-4B70-B141-845FEAC3AF8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CB1E-1FA0-4A10-80B8-3EEF6A011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80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C25F-5AF5-4773-A2AB-CFD2EDEE3C4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5D78-E1EE-418F-B742-AEE0F82FC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7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562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0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31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05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1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22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0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3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13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0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37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6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1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70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55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722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7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58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832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28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6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949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86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7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2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88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3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8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encyclopediaofukraine.com/pic\S\T\Stolypin%20Petr.jpg&amp;imgrefurl=http://www.encyclopediaofukraine.com/display.asp?linkpath=pages\S\T\Stolypinagrarianreforms.htm&amp;docid=hXgxebt93rnQxM&amp;tbnid=xYN5uikB9SBhGM:&amp;vet=10ahUKEwi61cyV9bTlAhUIblAKHaF-D6sQMwhIKAQwBA..i&amp;w=375&amp;h=496&amp;bih=524&amp;biw=1093&amp;q=petr%20stolypin&amp;ved=0ahUKEwi61cyV9bTlAhUIblAKHaF-D6sQMwhIKAQwBA&amp;iact=mrc&amp;uact=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KZ2a8y5GgM" TargetMode="External"/><Relationship Id="rId2" Type="http://schemas.openxmlformats.org/officeDocument/2006/relationships/hyperlink" Target="https://youtu.be/A94ji8PamL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SIGL_VWx9Y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03986"/>
          </a:xfrm>
        </p:spPr>
        <p:txBody>
          <a:bodyPr>
            <a:normAutofit/>
          </a:bodyPr>
          <a:lstStyle/>
          <a:p>
            <a:r>
              <a:rPr lang="cs-CZ" dirty="0" smtClean="0"/>
              <a:t>Ruský dělník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od 60. let 19. století vzniká nová vrstva společnosti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Jaké byly pro ruské dělníky podmínky?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 fungovalo dělnictvo jako společenská vrstva? Problémy?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4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78945" cy="6320953"/>
          </a:xfrm>
        </p:spPr>
      </p:pic>
      <p:sp>
        <p:nvSpPr>
          <p:cNvPr id="4" name="AutoShape 3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6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45" y="304800"/>
            <a:ext cx="4895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050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666138"/>
            <a:ext cx="10617933" cy="5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-18990"/>
            <a:ext cx="5434885" cy="7043048"/>
          </a:xfrm>
        </p:spPr>
      </p:pic>
    </p:spTree>
    <p:extLst>
      <p:ext uri="{BB962C8B-B14F-4D97-AF65-F5344CB8AC3E}">
        <p14:creationId xmlns:p14="http://schemas.microsoft.com/office/powerpoint/2010/main" val="2270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 potřebuje 20 let míru, aby mohlo transformovat společnost a zemědělství</a:t>
            </a:r>
          </a:p>
          <a:p>
            <a:r>
              <a:rPr lang="cs-CZ" dirty="0" smtClean="0"/>
              <a:t>1906-1911</a:t>
            </a:r>
          </a:p>
          <a:p>
            <a:r>
              <a:rPr lang="cs-CZ" dirty="0" smtClean="0"/>
              <a:t>Pod heslem „sázka na silné“</a:t>
            </a:r>
          </a:p>
          <a:p>
            <a:pPr lvl="1"/>
            <a:r>
              <a:rPr lang="cs-CZ" dirty="0" smtClean="0"/>
              <a:t>Rolníci, kteří budou schopní prosperovat, když se jim dostane příležitosti</a:t>
            </a:r>
          </a:p>
          <a:p>
            <a:r>
              <a:rPr lang="cs-CZ" dirty="0" smtClean="0"/>
              <a:t>Vznik nové třídy prosperujících vlastníků</a:t>
            </a:r>
          </a:p>
          <a:p>
            <a:r>
              <a:rPr lang="cs-CZ" dirty="0" smtClean="0"/>
              <a:t>Vlastníci budou zatíženi „reflexem vlastníka“ – obava o majetek</a:t>
            </a:r>
          </a:p>
          <a:p>
            <a:r>
              <a:rPr lang="cs-CZ" dirty="0" smtClean="0"/>
              <a:t>Budou tedy konzervativní a podpoří stávající zřízení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1906 – dekret s možností vyvázat se z občiny / později zákon</a:t>
            </a:r>
          </a:p>
          <a:p>
            <a:pPr lvl="1"/>
            <a:r>
              <a:rPr lang="cs-CZ" b="1" dirty="0"/>
              <a:t>Rolníci osvobozeni od vzájemného ručení</a:t>
            </a:r>
          </a:p>
          <a:p>
            <a:pPr lvl="1"/>
            <a:r>
              <a:rPr lang="cs-CZ" b="1" dirty="0"/>
              <a:t>Mohli se svobodně </a:t>
            </a:r>
            <a:r>
              <a:rPr lang="cs-CZ" b="1" dirty="0" smtClean="0"/>
              <a:t>pohybovat</a:t>
            </a:r>
          </a:p>
          <a:p>
            <a:r>
              <a:rPr lang="cs-CZ" dirty="0" smtClean="0"/>
              <a:t>Převedení části parcel do jejich majetku</a:t>
            </a:r>
          </a:p>
          <a:p>
            <a:r>
              <a:rPr lang="cs-CZ" dirty="0" smtClean="0"/>
              <a:t>Možnost slučování pásů půdy do jednoho pole</a:t>
            </a:r>
          </a:p>
          <a:p>
            <a:r>
              <a:rPr lang="cs-CZ" dirty="0" smtClean="0"/>
              <a:t>Půda se ale nesměla pronajímat – podpora toho, aby se na ní hospodařilo</a:t>
            </a:r>
            <a:endParaRPr lang="cs-CZ" dirty="0"/>
          </a:p>
          <a:p>
            <a:r>
              <a:rPr lang="cs-CZ" dirty="0"/>
              <a:t>1906 Rolnická banka začala poskytovat půjčky – rolníci si tedy půdu mohli pořídit jako svůj soukromý majetek</a:t>
            </a:r>
          </a:p>
          <a:p>
            <a:r>
              <a:rPr lang="cs-CZ" dirty="0"/>
              <a:t>Někdy označováno za „druhé zrušení nevolnictví“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40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s půdou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Půdu lze </a:t>
            </a:r>
            <a:r>
              <a:rPr lang="cs-CZ" dirty="0" err="1" smtClean="0"/>
              <a:t>přeprodat</a:t>
            </a:r>
            <a:r>
              <a:rPr lang="cs-CZ" dirty="0" smtClean="0"/>
              <a:t> jen rolníkovi – tzn. Někomu, kdo na ní bude efektivně hospodařit</a:t>
            </a:r>
          </a:p>
          <a:p>
            <a:r>
              <a:rPr lang="cs-CZ" dirty="0" smtClean="0"/>
              <a:t>Důvod: eliminace spekulací s půdou</a:t>
            </a:r>
          </a:p>
          <a:p>
            <a:r>
              <a:rPr lang="cs-CZ" dirty="0" smtClean="0"/>
              <a:t>Předpokládalo se, že vlastník/rolník o půdu bude pečovat a snažit se o co nejvyšší výnosy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6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Stolypinova</a:t>
            </a:r>
            <a:r>
              <a:rPr lang="cs-CZ" dirty="0" smtClean="0"/>
              <a:t> agrární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68192"/>
            <a:ext cx="8915400" cy="4868214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Zavedení systému zemědělského vzdělávání v rámci reformy</a:t>
            </a:r>
          </a:p>
          <a:p>
            <a:pPr lvl="1"/>
            <a:r>
              <a:rPr lang="cs-CZ" dirty="0" smtClean="0"/>
              <a:t>Modernizace</a:t>
            </a:r>
          </a:p>
          <a:p>
            <a:pPr lvl="1"/>
            <a:r>
              <a:rPr lang="cs-CZ" dirty="0" smtClean="0"/>
              <a:t>Profesionalizace</a:t>
            </a:r>
          </a:p>
          <a:p>
            <a:pPr lvl="1"/>
            <a:r>
              <a:rPr lang="cs-CZ" dirty="0" smtClean="0"/>
              <a:t>Nové technologie a stroje</a:t>
            </a:r>
          </a:p>
          <a:p>
            <a:r>
              <a:rPr lang="cs-CZ" b="1" dirty="0" smtClean="0"/>
              <a:t>Snaha o vytvoření vrstvy bohatých rolníků a moderních farem</a:t>
            </a:r>
          </a:p>
          <a:p>
            <a:r>
              <a:rPr lang="cs-CZ" b="1" dirty="0" smtClean="0"/>
              <a:t>Došlo by tak k posílení střední vrstvy – opory vlády </a:t>
            </a:r>
            <a:br>
              <a:rPr lang="cs-CZ" b="1" dirty="0" smtClean="0"/>
            </a:br>
            <a:r>
              <a:rPr lang="cs-CZ" b="1" dirty="0" smtClean="0"/>
              <a:t>(obava z rolnických bouří)</a:t>
            </a:r>
          </a:p>
          <a:p>
            <a:r>
              <a:rPr lang="cs-CZ" b="1" dirty="0" smtClean="0"/>
              <a:t>1906-1917 – přes 3 miliony rolnických domácností opustilo občinu</a:t>
            </a:r>
          </a:p>
          <a:p>
            <a:pPr lvl="1"/>
            <a:r>
              <a:rPr lang="cs-CZ" dirty="0" smtClean="0"/>
              <a:t>Oslabení občiny na úkor privátního vlastnictví</a:t>
            </a:r>
          </a:p>
          <a:p>
            <a:pPr lvl="1"/>
            <a:r>
              <a:rPr lang="cs-CZ" dirty="0" smtClean="0"/>
              <a:t>Docházelo často ke konfliktům, občina většinou provázána rodinnými vazbami</a:t>
            </a:r>
          </a:p>
          <a:p>
            <a:r>
              <a:rPr lang="cs-CZ" b="1" dirty="0" smtClean="0"/>
              <a:t>Součástí reformy program osidlování Sibiře</a:t>
            </a:r>
          </a:p>
          <a:p>
            <a:pPr lvl="1"/>
            <a:r>
              <a:rPr lang="cs-CZ" dirty="0" smtClean="0"/>
              <a:t>Problematické kvůli infrastruktuře</a:t>
            </a:r>
          </a:p>
          <a:p>
            <a:r>
              <a:rPr lang="cs-CZ" dirty="0" smtClean="0"/>
              <a:t>Trend rozpadu občiny přerušila válka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3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Nedošlo k transformaci celé vesnice</a:t>
            </a:r>
          </a:p>
          <a:p>
            <a:r>
              <a:rPr lang="cs-CZ" dirty="0" smtClean="0"/>
              <a:t>Vytvořila se nová třída bohatých rolníků</a:t>
            </a:r>
          </a:p>
          <a:p>
            <a:r>
              <a:rPr lang="cs-CZ" dirty="0" smtClean="0"/>
              <a:t>Početně ale v menšině – vzniká elitářství na vesnici</a:t>
            </a:r>
          </a:p>
          <a:p>
            <a:r>
              <a:rPr lang="cs-CZ" dirty="0" smtClean="0"/>
              <a:t>Vyvolává sociální napětí a problémy do budoucna</a:t>
            </a:r>
          </a:p>
          <a:p>
            <a:r>
              <a:rPr lang="cs-CZ" dirty="0" smtClean="0"/>
              <a:t>Stále velký počet rolníků nemá vlastní půdu – požadavek půdy jedním s ústředních témat roku 1917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258075"/>
          </a:xfrm>
        </p:spPr>
        <p:txBody>
          <a:bodyPr>
            <a:normAutofit/>
          </a:bodyPr>
          <a:lstStyle/>
          <a:p>
            <a:r>
              <a:rPr lang="cs-CZ" dirty="0" smtClean="0"/>
              <a:t>První světová válka a Rusko?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 jakém stavu do ní Rusko vstupovalo?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 si při ní vedlo?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>
                <a:hlinkClick r:id="rId2"/>
              </a:rPr>
              <a:t>https://youtu.be/A94ji8PamL8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3"/>
              </a:rPr>
              <a:t>https://youtu.be/yKZ2a8y5GgM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4"/>
              </a:rPr>
              <a:t>https://youtu.be/SIGL_VWx9Yg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1917-1927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1917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45465"/>
            <a:ext cx="8915400" cy="4365757"/>
          </a:xfrm>
        </p:spPr>
        <p:txBody>
          <a:bodyPr/>
          <a:lstStyle/>
          <a:p>
            <a:r>
              <a:rPr lang="cs-CZ" dirty="0" smtClean="0"/>
              <a:t>Jaro 1917 – dlouhá zima, špatné zásobování</a:t>
            </a:r>
          </a:p>
          <a:p>
            <a:pPr lvl="1"/>
            <a:r>
              <a:rPr lang="cs-CZ" dirty="0" smtClean="0"/>
              <a:t>Chybí palivo a potraviny</a:t>
            </a:r>
          </a:p>
          <a:p>
            <a:pPr lvl="1"/>
            <a:r>
              <a:rPr lang="cs-CZ" dirty="0" smtClean="0"/>
              <a:t>Dlouhé fronty na chleba</a:t>
            </a:r>
          </a:p>
          <a:p>
            <a:r>
              <a:rPr lang="cs-CZ" dirty="0" smtClean="0"/>
              <a:t>8. března MDŽ – protesty dělnic za rovné podmínky + stávky kvůli nedostatku chleba</a:t>
            </a:r>
          </a:p>
          <a:p>
            <a:r>
              <a:rPr lang="cs-CZ" dirty="0" smtClean="0"/>
              <a:t>Demonstrace proti carovi – „Pryč s carem“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Proč byl car neoblíbený?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02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Ruský dělník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1288"/>
            <a:ext cx="8915400" cy="53676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Fenomén rozvoje nové vrstvy společnosti</a:t>
            </a:r>
          </a:p>
          <a:p>
            <a:pPr lvl="1"/>
            <a:r>
              <a:rPr lang="cs-CZ" dirty="0" smtClean="0"/>
              <a:t>1865 cca 700 000 dělníků</a:t>
            </a:r>
          </a:p>
          <a:p>
            <a:pPr lvl="1"/>
            <a:r>
              <a:rPr lang="cs-CZ" dirty="0" smtClean="0"/>
              <a:t>1890 cca 1 400 000 dělníků</a:t>
            </a:r>
          </a:p>
          <a:p>
            <a:pPr lvl="1"/>
            <a:r>
              <a:rPr lang="cs-CZ" dirty="0" smtClean="0"/>
              <a:t>1900 cca 2 300 000</a:t>
            </a:r>
          </a:p>
          <a:p>
            <a:pPr lvl="1"/>
            <a:r>
              <a:rPr lang="cs-CZ" dirty="0" smtClean="0"/>
              <a:t>1912 téměř 3 000 000</a:t>
            </a:r>
          </a:p>
          <a:p>
            <a:r>
              <a:rPr lang="cs-CZ" dirty="0" smtClean="0"/>
              <a:t>Uchována pouta s venkovem</a:t>
            </a:r>
          </a:p>
          <a:p>
            <a:r>
              <a:rPr lang="cs-CZ" dirty="0" smtClean="0"/>
              <a:t>Přemýšlením, oblečením stále vychází z venkova – složitý střet s realitou města</a:t>
            </a:r>
          </a:p>
          <a:p>
            <a:pPr lvl="1"/>
            <a:r>
              <a:rPr lang="cs-CZ" dirty="0" smtClean="0"/>
              <a:t>Rozvoj kriminality, alkoholismus, chuligánství, nestabilita rodinného života, narušení tradičních vazeb, prostituce, špatná zdravotní péče, epidemie</a:t>
            </a:r>
          </a:p>
          <a:p>
            <a:pPr lvl="1"/>
            <a:r>
              <a:rPr lang="cs-CZ" dirty="0" smtClean="0"/>
              <a:t>Konzervativní kruhy, slavjanofilové – idealizace ruského venkova</a:t>
            </a:r>
          </a:p>
          <a:p>
            <a:pPr lvl="1"/>
            <a:r>
              <a:rPr lang="cs-CZ" dirty="0" smtClean="0"/>
              <a:t>Kritika </a:t>
            </a:r>
            <a:r>
              <a:rPr lang="cs-CZ" dirty="0" err="1" smtClean="0"/>
              <a:t>Witteho</a:t>
            </a:r>
            <a:r>
              <a:rPr lang="cs-CZ" dirty="0" smtClean="0"/>
              <a:t>, že nehledí na rolníky</a:t>
            </a:r>
          </a:p>
          <a:p>
            <a:r>
              <a:rPr lang="cs-CZ" dirty="0" smtClean="0"/>
              <a:t>Zachován „duch občiny“ – sdružování do pracovních skupin, tzv. artělů</a:t>
            </a:r>
          </a:p>
          <a:p>
            <a:pPr lvl="2"/>
            <a:r>
              <a:rPr lang="cs-CZ" dirty="0" smtClean="0"/>
              <a:t>Nechávali se kolektivně najímat</a:t>
            </a:r>
          </a:p>
          <a:p>
            <a:pPr lvl="2"/>
            <a:r>
              <a:rPr lang="cs-CZ" dirty="0" smtClean="0"/>
              <a:t>Dělili se rovným dílem o mzdu</a:t>
            </a:r>
          </a:p>
          <a:p>
            <a:r>
              <a:rPr lang="cs-CZ" dirty="0" smtClean="0"/>
              <a:t>Postupně zaváděny „dělnické výdobytky“</a:t>
            </a:r>
          </a:p>
          <a:p>
            <a:pPr lvl="2"/>
            <a:r>
              <a:rPr lang="cs-CZ" dirty="0" smtClean="0"/>
              <a:t>1912 dělnické úrazové pojištění</a:t>
            </a:r>
          </a:p>
          <a:p>
            <a:pPr lvl="2"/>
            <a:r>
              <a:rPr lang="cs-CZ" dirty="0" smtClean="0"/>
              <a:t>Legalizace místních odborů</a:t>
            </a:r>
          </a:p>
          <a:p>
            <a:pPr lvl="2"/>
            <a:r>
              <a:rPr lang="cs-CZ" dirty="0" smtClean="0"/>
              <a:t>Úprava pracovní doby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2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 a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Nezkušenost s vedením války – počáteční neúspěchy ve válce z důvodu nerozhodnosti</a:t>
            </a:r>
          </a:p>
          <a:p>
            <a:endParaRPr lang="cs-CZ" dirty="0" smtClean="0"/>
          </a:p>
          <a:p>
            <a:r>
              <a:rPr lang="cs-CZ" dirty="0" smtClean="0"/>
              <a:t>Jediná opatření – výměna ministrů za nové</a:t>
            </a:r>
          </a:p>
          <a:p>
            <a:endParaRPr lang="cs-CZ" dirty="0" smtClean="0"/>
          </a:p>
          <a:p>
            <a:r>
              <a:rPr lang="cs-CZ" dirty="0" smtClean="0"/>
              <a:t>Carevna z Německa – proti Němcům ale vedena válka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Sankt-Petěrsburg</a:t>
            </a:r>
            <a:r>
              <a:rPr lang="cs-CZ" dirty="0" smtClean="0"/>
              <a:t> přejmenován na Petrohrad (</a:t>
            </a:r>
            <a:r>
              <a:rPr lang="cs-CZ" dirty="0" err="1" smtClean="0"/>
              <a:t>Petrograd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364802"/>
            <a:ext cx="8911687" cy="1280890"/>
          </a:xfrm>
        </p:spPr>
        <p:txBody>
          <a:bodyPr/>
          <a:lstStyle/>
          <a:p>
            <a:r>
              <a:rPr lang="cs-CZ" dirty="0" smtClean="0"/>
              <a:t>Demonstrace v Petrohradě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5719"/>
            <a:ext cx="8915400" cy="4505503"/>
          </a:xfrm>
        </p:spPr>
        <p:txBody>
          <a:bodyPr/>
          <a:lstStyle/>
          <a:p>
            <a:r>
              <a:rPr lang="cs-CZ" dirty="0" smtClean="0"/>
              <a:t>Únorová revoluce – 8.-12. březen 1917</a:t>
            </a:r>
          </a:p>
          <a:p>
            <a:endParaRPr lang="cs-CZ" dirty="0"/>
          </a:p>
          <a:p>
            <a:r>
              <a:rPr lang="cs-CZ" dirty="0" smtClean="0"/>
              <a:t>11. březen – desítky mrtvých</a:t>
            </a:r>
          </a:p>
          <a:p>
            <a:endParaRPr lang="cs-CZ" dirty="0" smtClean="0"/>
          </a:p>
          <a:p>
            <a:r>
              <a:rPr lang="cs-CZ" dirty="0" smtClean="0"/>
              <a:t>Vojenské jednotky ale nejsou schopné demonstrace potlačit</a:t>
            </a:r>
          </a:p>
          <a:p>
            <a:endParaRPr lang="cs-CZ" dirty="0" smtClean="0"/>
          </a:p>
          <a:p>
            <a:r>
              <a:rPr lang="cs-CZ" dirty="0" smtClean="0"/>
              <a:t>Rabování, vyřizování účtů, efekt davu</a:t>
            </a:r>
          </a:p>
          <a:p>
            <a:endParaRPr lang="cs-CZ" dirty="0" smtClean="0"/>
          </a:p>
          <a:p>
            <a:r>
              <a:rPr lang="cs-CZ" dirty="0" smtClean="0"/>
              <a:t>Útoky na lépe oblečené obyvatele Petrohradu</a:t>
            </a:r>
          </a:p>
          <a:p>
            <a:endParaRPr lang="cs-CZ" dirty="0" smtClean="0"/>
          </a:p>
          <a:p>
            <a:r>
              <a:rPr lang="cs-CZ" dirty="0" smtClean="0"/>
              <a:t>Některé vojenské pluky nechtějí „střílet do vlastních“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7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Zánik monarchie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22738"/>
            <a:ext cx="8915400" cy="42884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Vedlo k zániku monarchie</a:t>
            </a:r>
          </a:p>
          <a:p>
            <a:endParaRPr lang="cs-CZ" dirty="0" smtClean="0"/>
          </a:p>
          <a:p>
            <a:r>
              <a:rPr lang="cs-CZ" dirty="0" smtClean="0"/>
              <a:t>Prozatímní výkonný výbor sovětu dělnických poslanců</a:t>
            </a:r>
          </a:p>
          <a:p>
            <a:pPr lvl="1"/>
            <a:r>
              <a:rPr lang="cs-CZ" dirty="0" smtClean="0"/>
              <a:t>Zakládá Kerenský</a:t>
            </a:r>
          </a:p>
          <a:p>
            <a:pPr lvl="1"/>
            <a:r>
              <a:rPr lang="cs-CZ" dirty="0" smtClean="0"/>
              <a:t>Menševici, bolševici, </a:t>
            </a:r>
            <a:r>
              <a:rPr lang="cs-CZ" dirty="0" err="1" smtClean="0"/>
              <a:t>eseři</a:t>
            </a:r>
            <a:r>
              <a:rPr lang="cs-CZ" dirty="0" smtClean="0"/>
              <a:t>, nestraníci</a:t>
            </a:r>
          </a:p>
          <a:p>
            <a:pPr lvl="1"/>
            <a:r>
              <a:rPr lang="cs-CZ" dirty="0" smtClean="0"/>
              <a:t>Z členů Dumy</a:t>
            </a:r>
          </a:p>
          <a:p>
            <a:endParaRPr lang="cs-CZ" dirty="0"/>
          </a:p>
          <a:p>
            <a:r>
              <a:rPr lang="cs-CZ" dirty="0" smtClean="0"/>
              <a:t>Souběžně vzniká Petrohradský sovět</a:t>
            </a:r>
          </a:p>
          <a:p>
            <a:endParaRPr lang="cs-CZ" dirty="0"/>
          </a:p>
          <a:p>
            <a:r>
              <a:rPr lang="cs-CZ" dirty="0" smtClean="0"/>
              <a:t>Požadavek na obnovení řádu a svolání ústavodárného shromáždění</a:t>
            </a:r>
          </a:p>
          <a:p>
            <a:r>
              <a:rPr lang="cs-CZ" b="1" dirty="0" smtClean="0"/>
              <a:t>14. března jmenována Prozatímní vláda</a:t>
            </a:r>
          </a:p>
          <a:p>
            <a:r>
              <a:rPr lang="cs-CZ" b="1" dirty="0" smtClean="0"/>
              <a:t>15. března abdikace Mikuláše II. Ve prospěch velkoknížete Michaila</a:t>
            </a:r>
          </a:p>
          <a:p>
            <a:r>
              <a:rPr lang="cs-CZ" b="1" dirty="0" smtClean="0"/>
              <a:t>16. března Michail trůn odmítá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937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Mohlo se Rusko stát demokratickou zemí?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byly problémy roku 1917?</a:t>
            </a:r>
          </a:p>
          <a:p>
            <a:endParaRPr lang="cs-CZ" dirty="0"/>
          </a:p>
          <a:p>
            <a:r>
              <a:rPr lang="cs-CZ" dirty="0" smtClean="0"/>
              <a:t>Nastala skončením monarchie změna ve společnosti?</a:t>
            </a:r>
          </a:p>
          <a:p>
            <a:endParaRPr lang="cs-CZ" dirty="0"/>
          </a:p>
          <a:p>
            <a:r>
              <a:rPr lang="cs-CZ" dirty="0" smtClean="0"/>
              <a:t>Co bylo prioritou obyvatelstva Ruska? Lze najít společné zájmy napříč společností?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3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jako demokratická země?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Obyvatelé již nejsou poddaní ale občané</a:t>
            </a:r>
          </a:p>
          <a:p>
            <a:r>
              <a:rPr lang="cs-CZ" dirty="0" smtClean="0"/>
              <a:t>Mohou se podílet na veřejných věcech</a:t>
            </a:r>
          </a:p>
          <a:p>
            <a:r>
              <a:rPr lang="cs-CZ" dirty="0" smtClean="0"/>
              <a:t>Svoboda slova, svoboda shromažďování, tisku</a:t>
            </a:r>
          </a:p>
          <a:p>
            <a:endParaRPr lang="cs-CZ" dirty="0"/>
          </a:p>
          <a:p>
            <a:r>
              <a:rPr lang="cs-CZ" dirty="0" smtClean="0"/>
              <a:t>Jaká byla priorita obyvatelstva?</a:t>
            </a:r>
          </a:p>
          <a:p>
            <a:pPr lvl="1"/>
            <a:r>
              <a:rPr lang="cs-CZ" dirty="0" smtClean="0"/>
              <a:t>Ústava?</a:t>
            </a:r>
          </a:p>
          <a:p>
            <a:pPr lvl="1"/>
            <a:r>
              <a:rPr lang="cs-CZ" dirty="0" smtClean="0"/>
              <a:t>Odplata?</a:t>
            </a:r>
          </a:p>
          <a:p>
            <a:pPr lvl="1"/>
            <a:r>
              <a:rPr lang="cs-CZ" dirty="0" smtClean="0"/>
              <a:t>Získání majetku?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5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prozatímní vlády a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43046"/>
          </a:xfrm>
        </p:spPr>
        <p:txBody>
          <a:bodyPr>
            <a:normAutofit/>
          </a:bodyPr>
          <a:lstStyle/>
          <a:p>
            <a:r>
              <a:rPr lang="cs-CZ" dirty="0" smtClean="0"/>
              <a:t>Přijata legislativa na ochranu dělníků a pracovních podmínek</a:t>
            </a:r>
          </a:p>
          <a:p>
            <a:r>
              <a:rPr lang="cs-CZ" dirty="0" smtClean="0"/>
              <a:t>Tolerovala vznik továrních rad, které ale ztěžovaly rozvoj průmyslu</a:t>
            </a:r>
          </a:p>
          <a:p>
            <a:r>
              <a:rPr lang="cs-CZ" dirty="0" smtClean="0"/>
              <a:t>Zaveden státní monopol na obilí, ale nefunkční mechanismus  jeho získávání</a:t>
            </a:r>
          </a:p>
          <a:p>
            <a:pPr lvl="1"/>
            <a:r>
              <a:rPr lang="cs-CZ" dirty="0" smtClean="0"/>
              <a:t>Poprvé to tedy nebylo zavedeno Leninem</a:t>
            </a:r>
          </a:p>
          <a:p>
            <a:r>
              <a:rPr lang="cs-CZ" dirty="0" smtClean="0"/>
              <a:t>Prozatímní vláda </a:t>
            </a:r>
            <a:r>
              <a:rPr lang="cs-CZ" b="1" dirty="0" smtClean="0"/>
              <a:t>převzala závazek státu pokračovat ve válce </a:t>
            </a:r>
            <a:r>
              <a:rPr lang="cs-CZ" dirty="0" smtClean="0"/>
              <a:t>– nebyla ale schopná ekonomicky stabilizovat zemi a zvýšit morálku</a:t>
            </a:r>
          </a:p>
          <a:p>
            <a:r>
              <a:rPr lang="cs-CZ" b="1" dirty="0" smtClean="0"/>
              <a:t>Pokles mezd, růst cen – další krize</a:t>
            </a:r>
          </a:p>
          <a:p>
            <a:pPr lvl="1"/>
            <a:r>
              <a:rPr lang="cs-CZ" dirty="0" smtClean="0"/>
              <a:t>Červencové dni – neúspěšný bolševický pokus o převzetí moci</a:t>
            </a:r>
          </a:p>
          <a:p>
            <a:pPr lvl="1"/>
            <a:r>
              <a:rPr lang="cs-CZ" dirty="0" smtClean="0"/>
              <a:t>Dělnické a vojenské bouře, ale potlačeno loajálními jednotkami Prozatímní vlády</a:t>
            </a:r>
          </a:p>
          <a:p>
            <a:pPr lvl="1"/>
            <a:r>
              <a:rPr lang="cs-CZ" dirty="0" smtClean="0"/>
              <a:t>Bolševici zdiskreditováni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0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Dvojvládí - Rozkaz číslo jedna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Petrohradský Sovět vyhlásil „Rozkaz číslo jedna“ – demokracie v armádě =&gt; neutralizace důstojnického sboru, centrum nemá kontrolu nad </a:t>
            </a:r>
            <a:r>
              <a:rPr lang="cs-CZ" dirty="0" smtClean="0"/>
              <a:t>vojskem</a:t>
            </a:r>
          </a:p>
          <a:p>
            <a:r>
              <a:rPr lang="cs-CZ" dirty="0" smtClean="0"/>
              <a:t>Vraždy, sebevraždy důstojníků (nechtěli se dostat do rukou svým vojákům)</a:t>
            </a:r>
          </a:p>
          <a:p>
            <a:r>
              <a:rPr lang="cs-CZ" dirty="0" smtClean="0"/>
              <a:t>Zrovnoprávnění vojáků s důstojnictvem</a:t>
            </a:r>
          </a:p>
          <a:p>
            <a:r>
              <a:rPr lang="cs-CZ" dirty="0" smtClean="0"/>
              <a:t>Dezerce kvůli půdě</a:t>
            </a:r>
          </a:p>
          <a:p>
            <a:r>
              <a:rPr lang="cs-CZ" dirty="0" smtClean="0"/>
              <a:t>Požadavek na osmihodinovou práci</a:t>
            </a:r>
          </a:p>
          <a:p>
            <a:endParaRPr lang="cs-CZ" dirty="0"/>
          </a:p>
          <a:p>
            <a:r>
              <a:rPr lang="cs-CZ" dirty="0" smtClean="0"/>
              <a:t>Např. generál </a:t>
            </a:r>
            <a:r>
              <a:rPr lang="cs-CZ" dirty="0" err="1" smtClean="0"/>
              <a:t>Brusilov</a:t>
            </a:r>
            <a:r>
              <a:rPr lang="cs-CZ" dirty="0" smtClean="0"/>
              <a:t> – výhružky smrtí pokud dá rozkaz k útoku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Rolnická 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29555"/>
            <a:ext cx="8915400" cy="5053307"/>
          </a:xfrm>
        </p:spPr>
        <p:txBody>
          <a:bodyPr>
            <a:normAutofit/>
          </a:bodyPr>
          <a:lstStyle/>
          <a:p>
            <a:r>
              <a:rPr lang="cs-CZ" dirty="0" smtClean="0"/>
              <a:t>„Náš byl pán, naše je půda!“</a:t>
            </a:r>
          </a:p>
          <a:p>
            <a:endParaRPr lang="cs-CZ" dirty="0"/>
          </a:p>
          <a:p>
            <a:r>
              <a:rPr lang="cs-CZ" dirty="0" smtClean="0"/>
              <a:t>Na venkově aktivní agitátoři politických stran</a:t>
            </a:r>
          </a:p>
          <a:p>
            <a:r>
              <a:rPr lang="cs-CZ" dirty="0" smtClean="0"/>
              <a:t>Revoluce – naděje na půdu a mír</a:t>
            </a:r>
          </a:p>
          <a:p>
            <a:r>
              <a:rPr lang="cs-CZ" b="1" dirty="0" smtClean="0"/>
              <a:t>Důležitá otázka přerozdělení půdy</a:t>
            </a:r>
          </a:p>
          <a:p>
            <a:r>
              <a:rPr lang="cs-CZ" b="1" dirty="0" smtClean="0"/>
              <a:t>Politika vlády – nucený prodej obilí za pevné ceny</a:t>
            </a:r>
          </a:p>
          <a:p>
            <a:r>
              <a:rPr lang="cs-CZ" dirty="0" smtClean="0"/>
              <a:t>Prozatímní vláda neřešila agrární otázku, tzn. Ztrácela na oblibě</a:t>
            </a:r>
          </a:p>
          <a:p>
            <a:r>
              <a:rPr lang="cs-CZ" b="1" dirty="0" smtClean="0"/>
              <a:t>Docházelo k ilegálním záborům půdy</a:t>
            </a:r>
          </a:p>
          <a:p>
            <a:pPr lvl="1"/>
            <a:r>
              <a:rPr lang="cs-CZ" dirty="0" smtClean="0"/>
              <a:t>Vláda nebyla schopna reagovat/ absence armády =&gt; beztrestnost záborů =&gt; radikalizace rolníků</a:t>
            </a:r>
          </a:p>
          <a:p>
            <a:pPr lvl="1"/>
            <a:r>
              <a:rPr lang="cs-CZ" dirty="0" smtClean="0"/>
              <a:t>Likvidace venkovské šlechty</a:t>
            </a:r>
          </a:p>
          <a:p>
            <a:pPr lvl="1"/>
            <a:r>
              <a:rPr lang="cs-CZ" dirty="0" smtClean="0"/>
              <a:t>Podpořilo rozklad armády – povolaní rolníci dezertovali, aby nepřišli o rozebírání půdy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Bankovnictví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 válkou zlatý standard rublu – rubl jednou z nejstabilnějších měn na světě, velké zásoby zlata</a:t>
            </a:r>
          </a:p>
          <a:p>
            <a:endParaRPr lang="cs-CZ" dirty="0"/>
          </a:p>
          <a:p>
            <a:r>
              <a:rPr lang="cs-CZ" dirty="0" smtClean="0"/>
              <a:t>Začátek války – začíná velká emise bankovek – devalvace</a:t>
            </a:r>
          </a:p>
          <a:p>
            <a:endParaRPr lang="cs-CZ" dirty="0"/>
          </a:p>
          <a:p>
            <a:r>
              <a:rPr lang="cs-CZ" dirty="0" smtClean="0"/>
              <a:t>Prozatímní vláda v tomto pokračuje – vydávají se tzv. </a:t>
            </a:r>
            <a:r>
              <a:rPr lang="cs-CZ" dirty="0" err="1" smtClean="0"/>
              <a:t>kerenky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Bolševická vláda také, zároveň tím cílí na zničení měny</a:t>
            </a:r>
          </a:p>
          <a:p>
            <a:pPr lvl="1"/>
            <a:r>
              <a:rPr lang="cs-CZ" b="1" dirty="0" smtClean="0"/>
              <a:t>Jak toho mohla dosáhnout?</a:t>
            </a:r>
          </a:p>
        </p:txBody>
      </p:sp>
    </p:spTree>
    <p:extLst>
      <p:ext uri="{BB962C8B-B14F-4D97-AF65-F5344CB8AC3E}">
        <p14:creationId xmlns:p14="http://schemas.microsoft.com/office/powerpoint/2010/main" val="28625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 „Říjnové revoluci“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65161"/>
            <a:ext cx="8915400" cy="5246653"/>
          </a:xfrm>
        </p:spPr>
        <p:txBody>
          <a:bodyPr>
            <a:normAutofit/>
          </a:bodyPr>
          <a:lstStyle/>
          <a:p>
            <a:r>
              <a:rPr lang="cs-CZ" dirty="0" smtClean="0"/>
              <a:t>Revoluce nebo puč/převrat?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Rozklad a destabilizace starých společenských struktur</a:t>
            </a:r>
          </a:p>
          <a:p>
            <a:pPr lvl="1"/>
            <a:r>
              <a:rPr lang="cs-CZ" dirty="0" smtClean="0"/>
              <a:t>Armáda</a:t>
            </a:r>
          </a:p>
          <a:p>
            <a:pPr lvl="1"/>
            <a:r>
              <a:rPr lang="cs-CZ" dirty="0" smtClean="0"/>
              <a:t>Venkov</a:t>
            </a:r>
          </a:p>
          <a:p>
            <a:pPr lvl="1"/>
            <a:r>
              <a:rPr lang="cs-CZ" dirty="0" smtClean="0"/>
              <a:t>Město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Vznik Rudých gard – </a:t>
            </a:r>
            <a:r>
              <a:rPr lang="cs-CZ" dirty="0" err="1" smtClean="0"/>
              <a:t>spontální</a:t>
            </a:r>
            <a:r>
              <a:rPr lang="cs-CZ" dirty="0" smtClean="0"/>
              <a:t> – dělníci se obávají, že buržoazie chce vyhladovět revoluci</a:t>
            </a:r>
          </a:p>
          <a:p>
            <a:endParaRPr lang="cs-CZ" dirty="0" smtClean="0"/>
          </a:p>
          <a:p>
            <a:r>
              <a:rPr lang="cs-CZ" dirty="0" smtClean="0"/>
              <a:t>Lenin „Dubnové teze“ – buržoazie v Rusku nemá sílu uskutečnit demokracii, to leží na bedrech proletariátu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56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7893" y="2603035"/>
            <a:ext cx="8911687" cy="1280890"/>
          </a:xfrm>
        </p:spPr>
        <p:txBody>
          <a:bodyPr/>
          <a:lstStyle/>
          <a:p>
            <a:r>
              <a:rPr lang="cs-CZ" dirty="0" smtClean="0"/>
              <a:t>Úspěchy ruského průmyslu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„Říjnové revoluci“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Bolševici sice zdiskreditováni v červenci, ale </a:t>
            </a:r>
            <a:r>
              <a:rPr lang="cs-CZ" b="1" dirty="0"/>
              <a:t>v srpnu </a:t>
            </a:r>
            <a:r>
              <a:rPr lang="cs-CZ" b="1" dirty="0" err="1"/>
              <a:t>Kornilovův</a:t>
            </a:r>
            <a:r>
              <a:rPr lang="cs-CZ" b="1" dirty="0"/>
              <a:t> puč =&gt; </a:t>
            </a:r>
            <a:endParaRPr lang="cs-CZ" b="1" dirty="0" smtClean="0"/>
          </a:p>
          <a:p>
            <a:r>
              <a:rPr lang="cs-CZ" dirty="0" smtClean="0"/>
              <a:t>Červencové dni – snaha o převrat, ale nepovedlo se, bolševici obviněni z velezrady a spojení s Němci</a:t>
            </a:r>
          </a:p>
          <a:p>
            <a:r>
              <a:rPr lang="cs-CZ" b="1" dirty="0" smtClean="0"/>
              <a:t>Kerenského ofenziva – snaha o obrat ve válce, neúspěch a mnoho mrtvých</a:t>
            </a:r>
            <a:endParaRPr lang="cs-CZ" b="1" dirty="0"/>
          </a:p>
          <a:p>
            <a:r>
              <a:rPr lang="cs-CZ" dirty="0" err="1" smtClean="0"/>
              <a:t>Kornilovův</a:t>
            </a:r>
            <a:r>
              <a:rPr lang="cs-CZ" dirty="0" smtClean="0"/>
              <a:t> puč: snaha </a:t>
            </a:r>
            <a:r>
              <a:rPr lang="cs-CZ" dirty="0"/>
              <a:t>potlačit sověty, bez vědomí vlády, nebylo ale podpořeno obyvatelstvem, vedlo k diskreditaci vlády a armády/ definitivní rozpad armády</a:t>
            </a:r>
          </a:p>
          <a:p>
            <a:r>
              <a:rPr lang="cs-CZ" b="1" dirty="0" smtClean="0"/>
              <a:t>Říjnová </a:t>
            </a:r>
            <a:r>
              <a:rPr lang="cs-CZ" b="1" dirty="0"/>
              <a:t>revoluce – převrat, zatčení vlády</a:t>
            </a:r>
          </a:p>
          <a:p>
            <a:pPr lvl="1"/>
            <a:r>
              <a:rPr lang="cs-CZ" dirty="0"/>
              <a:t>Nebylo masově podpořeno dělníky</a:t>
            </a:r>
          </a:p>
          <a:p>
            <a:pPr lvl="1"/>
            <a:r>
              <a:rPr lang="cs-CZ" dirty="0"/>
              <a:t>Sami Bolševici nazývali zpočátku převratem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Bolševická vláda – jak vypadala v prvních letech?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537138"/>
            <a:ext cx="8915400" cy="3374084"/>
          </a:xfrm>
        </p:spPr>
        <p:txBody>
          <a:bodyPr/>
          <a:lstStyle/>
          <a:p>
            <a:r>
              <a:rPr lang="cs-CZ" dirty="0" smtClean="0"/>
              <a:t>Co se muselo řešit?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Jak vypadalo převzetí a ovládnutí institucí?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22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roky bolševické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1643" y="1395045"/>
            <a:ext cx="8915400" cy="5556739"/>
          </a:xfrm>
        </p:spPr>
        <p:txBody>
          <a:bodyPr>
            <a:normAutofit/>
          </a:bodyPr>
          <a:lstStyle/>
          <a:p>
            <a:r>
              <a:rPr lang="cs-CZ" dirty="0" smtClean="0"/>
              <a:t>Nová  vláda necítila závazky ke spojencům</a:t>
            </a:r>
          </a:p>
          <a:p>
            <a:r>
              <a:rPr lang="cs-CZ" b="1" dirty="0" smtClean="0"/>
              <a:t>Potřeba ukončit válku</a:t>
            </a:r>
          </a:p>
          <a:p>
            <a:r>
              <a:rPr lang="cs-CZ" dirty="0" smtClean="0"/>
              <a:t>26. října 1917 – </a:t>
            </a:r>
            <a:r>
              <a:rPr lang="cs-CZ" b="1" dirty="0" smtClean="0"/>
              <a:t>Dekret o míru a Dekret o půdě</a:t>
            </a:r>
          </a:p>
          <a:p>
            <a:pPr lvl="1"/>
            <a:r>
              <a:rPr lang="cs-CZ" dirty="0" smtClean="0"/>
              <a:t>Aby naplnili očekávání obyvatelstva</a:t>
            </a:r>
          </a:p>
          <a:p>
            <a:pPr lvl="1"/>
            <a:r>
              <a:rPr lang="cs-CZ" dirty="0" smtClean="0"/>
              <a:t>Dekret o půdě – potvrdil to, co probíhalo předtím na venkově</a:t>
            </a:r>
          </a:p>
          <a:p>
            <a:pPr lvl="1"/>
            <a:r>
              <a:rPr lang="cs-CZ" dirty="0" smtClean="0"/>
              <a:t>Do ledna 1918 zkonfiskovány ¾ půdy</a:t>
            </a:r>
          </a:p>
          <a:p>
            <a:r>
              <a:rPr lang="cs-CZ" dirty="0" smtClean="0"/>
              <a:t>Dekret o míru</a:t>
            </a:r>
          </a:p>
          <a:p>
            <a:pPr lvl="1"/>
            <a:r>
              <a:rPr lang="cs-CZ" dirty="0" smtClean="0"/>
              <a:t>Jednání s Německem složitá – vysoké požadavky</a:t>
            </a:r>
          </a:p>
          <a:p>
            <a:pPr lvl="1"/>
            <a:r>
              <a:rPr lang="cs-CZ" dirty="0" smtClean="0"/>
              <a:t>Lev </a:t>
            </a:r>
            <a:r>
              <a:rPr lang="cs-CZ" dirty="0" err="1" smtClean="0"/>
              <a:t>Trockij</a:t>
            </a:r>
            <a:r>
              <a:rPr lang="cs-CZ" dirty="0" smtClean="0"/>
              <a:t> – nepřistoupil na podmínky</a:t>
            </a:r>
          </a:p>
          <a:p>
            <a:pPr lvl="1"/>
            <a:r>
              <a:rPr lang="cs-CZ" dirty="0" smtClean="0"/>
              <a:t>=&gt; další postup německých vojsk</a:t>
            </a:r>
          </a:p>
          <a:p>
            <a:pPr lvl="1"/>
            <a:r>
              <a:rPr lang="cs-CZ" dirty="0" smtClean="0"/>
              <a:t>Levé křídlo bolševiků proti jednání (Bucharin) – Rusko zachrání mezinárodní revoluce</a:t>
            </a:r>
          </a:p>
          <a:p>
            <a:pPr lvl="1"/>
            <a:r>
              <a:rPr lang="cs-CZ" dirty="0" smtClean="0"/>
              <a:t>Mír nakonec podepsán v březnu 1918</a:t>
            </a:r>
          </a:p>
          <a:p>
            <a:pPr lvl="2"/>
            <a:r>
              <a:rPr lang="cs-CZ" dirty="0" smtClean="0"/>
              <a:t>Ztráta 56 milionů obyvatel, ¼ zem. Půdy; ¾ uhelných ložisek a ocelářského </a:t>
            </a:r>
            <a:r>
              <a:rPr lang="cs-CZ" dirty="0" err="1" smtClean="0"/>
              <a:t>prům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Hospodářství na 20 % předválečné produkce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t.mpei.ru/do/eres/hist/data/lesson_8_final/data/img/dekret_o_zem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806326"/>
            <a:ext cx="4064733" cy="53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prx.livejournal.net/92db2530f92d4a1be4cc6eafa0f6deab2b6fadc0/zc8yfvvgQXBAUTg58iiiGdu1ONhd3lr2G9fDRVqhob5kN81zV4JJpBOCxFj78yMRuNEdi_g2F5CSvNuJN0Eq0UjQvGCNvhtCVw411i-L1kqQNt7KvVReGpt9jOHxBpghvyI9rch_LL1x_ft4WlnO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36" y="422031"/>
            <a:ext cx="4205409" cy="5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234493"/>
          </a:xfrm>
        </p:spPr>
        <p:txBody>
          <a:bodyPr>
            <a:normAutofit/>
          </a:bodyPr>
          <a:lstStyle/>
          <a:p>
            <a:r>
              <a:rPr lang="cs-CZ" dirty="0" smtClean="0"/>
              <a:t>Existovala riziko, že mír nebude ze strany Německa dodržen?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Jakými hospodářskými příčinami to bylo způsobeno?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121597"/>
          </a:xfrm>
        </p:spPr>
        <p:txBody>
          <a:bodyPr>
            <a:normAutofit/>
          </a:bodyPr>
          <a:lstStyle/>
          <a:p>
            <a:r>
              <a:rPr lang="cs-CZ" dirty="0" smtClean="0"/>
              <a:t>Bolševická strana přebírá moc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probíhalo?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Bylo to spojeno s problémy?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29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Válečný komunismus?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vznikl a co to bylo?</a:t>
            </a:r>
          </a:p>
          <a:p>
            <a:r>
              <a:rPr lang="cs-CZ" dirty="0" smtClean="0"/>
              <a:t>S čím souvisel?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Občanská válka/ počátky válečného komunismu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07170"/>
          </a:xfrm>
        </p:spPr>
        <p:txBody>
          <a:bodyPr>
            <a:normAutofit/>
          </a:bodyPr>
          <a:lstStyle/>
          <a:p>
            <a:r>
              <a:rPr lang="cs-CZ" b="1" dirty="0" smtClean="0"/>
              <a:t>Snaha bolševiků o likvidaci konkurentů</a:t>
            </a:r>
          </a:p>
          <a:p>
            <a:r>
              <a:rPr lang="cs-CZ" dirty="0" smtClean="0"/>
              <a:t>Největší vojenské konfrontace 1919</a:t>
            </a:r>
          </a:p>
          <a:p>
            <a:pPr lvl="1"/>
            <a:r>
              <a:rPr lang="cs-CZ" dirty="0" err="1" smtClean="0"/>
              <a:t>Trockij</a:t>
            </a:r>
            <a:r>
              <a:rPr lang="cs-CZ" dirty="0" smtClean="0"/>
              <a:t> buduje Rudou armádu</a:t>
            </a:r>
          </a:p>
          <a:p>
            <a:pPr lvl="1"/>
            <a:r>
              <a:rPr lang="cs-CZ" dirty="0" smtClean="0"/>
              <a:t>Ofenzivy bílých generálů </a:t>
            </a:r>
            <a:r>
              <a:rPr lang="cs-CZ" dirty="0" err="1" smtClean="0"/>
              <a:t>Kolčaka</a:t>
            </a:r>
            <a:r>
              <a:rPr lang="cs-CZ" dirty="0" smtClean="0"/>
              <a:t>, </a:t>
            </a:r>
            <a:r>
              <a:rPr lang="cs-CZ" dirty="0" err="1" smtClean="0"/>
              <a:t>Děnikina</a:t>
            </a:r>
            <a:r>
              <a:rPr lang="cs-CZ" dirty="0" smtClean="0"/>
              <a:t> a </a:t>
            </a:r>
            <a:r>
              <a:rPr lang="cs-CZ" dirty="0" err="1" smtClean="0"/>
              <a:t>Judeniče</a:t>
            </a:r>
            <a:endParaRPr lang="cs-CZ" dirty="0" smtClean="0"/>
          </a:p>
          <a:p>
            <a:pPr lvl="1"/>
            <a:r>
              <a:rPr lang="cs-CZ" dirty="0" smtClean="0"/>
              <a:t>Označení bílí – v bolševické terminologii, ztotožnění s monarchií</a:t>
            </a:r>
          </a:p>
          <a:p>
            <a:r>
              <a:rPr lang="cs-CZ" dirty="0" smtClean="0"/>
              <a:t>Od roku 1920 hlavním problémem častá rolnická povstání</a:t>
            </a:r>
          </a:p>
          <a:p>
            <a:pPr lvl="1"/>
            <a:r>
              <a:rPr lang="cs-CZ" dirty="0" smtClean="0"/>
              <a:t>Tzv. zelené hnutí</a:t>
            </a:r>
          </a:p>
          <a:p>
            <a:r>
              <a:rPr lang="cs-CZ" dirty="0" smtClean="0"/>
              <a:t>V zázemí budování státního aparátu</a:t>
            </a:r>
          </a:p>
          <a:p>
            <a:pPr lvl="1"/>
            <a:r>
              <a:rPr lang="cs-CZ" dirty="0" smtClean="0"/>
              <a:t>Rada lidových komisařů, komisariáty, přebírání starých úřadů</a:t>
            </a:r>
          </a:p>
          <a:p>
            <a:pPr lvl="1"/>
            <a:r>
              <a:rPr lang="cs-CZ" dirty="0" smtClean="0"/>
              <a:t>Obnovení tajné policie – </a:t>
            </a:r>
            <a:r>
              <a:rPr lang="cs-CZ" dirty="0" err="1" smtClean="0"/>
              <a:t>Čeka</a:t>
            </a:r>
            <a:r>
              <a:rPr lang="cs-CZ" dirty="0" smtClean="0"/>
              <a:t> (F. </a:t>
            </a:r>
            <a:r>
              <a:rPr lang="cs-CZ" dirty="0" err="1" smtClean="0"/>
              <a:t>Dzeržinskij</a:t>
            </a:r>
            <a:r>
              <a:rPr lang="cs-CZ" dirty="0" smtClean="0"/>
              <a:t>) – boj proti opozici</a:t>
            </a:r>
          </a:p>
          <a:p>
            <a:pPr lvl="1"/>
            <a:r>
              <a:rPr lang="cs-CZ" dirty="0" smtClean="0"/>
              <a:t>Zakládání koncentračních táborů</a:t>
            </a:r>
          </a:p>
          <a:p>
            <a:pPr lvl="1"/>
            <a:r>
              <a:rPr lang="cs-CZ" dirty="0" smtClean="0"/>
              <a:t>Rudý teror, 10.7.1918 ústava – zbavuje práv lidí spojených s předchozím režimem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1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Válečný </a:t>
            </a:r>
            <a:r>
              <a:rPr lang="cs-CZ" dirty="0" smtClean="0"/>
              <a:t>komunismus -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24643"/>
            <a:ext cx="8915400" cy="4686579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Pojem </a:t>
            </a:r>
            <a:r>
              <a:rPr lang="cs-CZ" b="1" dirty="0"/>
              <a:t>poprvé použit v souvislosti s jeho </a:t>
            </a:r>
            <a:r>
              <a:rPr lang="cs-CZ" b="1" dirty="0" smtClean="0"/>
              <a:t>zrušením - </a:t>
            </a:r>
            <a:r>
              <a:rPr lang="cs-CZ" b="1" dirty="0"/>
              <a:t>jako mimořádná opatření pro válečný </a:t>
            </a:r>
            <a:r>
              <a:rPr lang="cs-CZ" b="1" dirty="0" smtClean="0"/>
              <a:t>stav</a:t>
            </a:r>
          </a:p>
          <a:p>
            <a:endParaRPr lang="cs-CZ" b="1" dirty="0"/>
          </a:p>
          <a:p>
            <a:r>
              <a:rPr lang="cs-CZ" dirty="0" smtClean="0"/>
              <a:t>1. znárodnění </a:t>
            </a:r>
            <a:r>
              <a:rPr lang="cs-CZ" dirty="0"/>
              <a:t>výrobních prostředků a </a:t>
            </a:r>
            <a:r>
              <a:rPr lang="cs-CZ" dirty="0" smtClean="0"/>
              <a:t>dopravy, </a:t>
            </a:r>
          </a:p>
          <a:p>
            <a:r>
              <a:rPr lang="cs-CZ" dirty="0" smtClean="0"/>
              <a:t>2</a:t>
            </a:r>
            <a:r>
              <a:rPr lang="cs-CZ" dirty="0"/>
              <a:t>. zrušení soukromého sektoru znárodněním maloobchodu </a:t>
            </a:r>
            <a:r>
              <a:rPr lang="cs-CZ" dirty="0" smtClean="0"/>
              <a:t>i velkoobchodu </a:t>
            </a:r>
            <a:r>
              <a:rPr lang="cs-CZ" dirty="0"/>
              <a:t>a zavedením vládou řízeného </a:t>
            </a:r>
            <a:r>
              <a:rPr lang="cs-CZ" dirty="0" smtClean="0"/>
              <a:t>distribučního systému</a:t>
            </a:r>
            <a:r>
              <a:rPr lang="cs-CZ" dirty="0"/>
              <a:t>,</a:t>
            </a:r>
          </a:p>
          <a:p>
            <a:r>
              <a:rPr lang="cs-CZ" dirty="0"/>
              <a:t>3. zrušení peněz jako směnné jednotky ve prospěch </a:t>
            </a:r>
            <a:r>
              <a:rPr lang="cs-CZ" dirty="0" smtClean="0"/>
              <a:t>státně řízeného </a:t>
            </a:r>
            <a:r>
              <a:rPr lang="cs-CZ" dirty="0"/>
              <a:t>výměnného obchodu,</a:t>
            </a:r>
          </a:p>
          <a:p>
            <a:r>
              <a:rPr lang="cs-CZ" dirty="0"/>
              <a:t>4. podrobení celého státního hospodářství jednotnému plánu</a:t>
            </a:r>
          </a:p>
          <a:p>
            <a:r>
              <a:rPr lang="cs-CZ" dirty="0" smtClean="0"/>
              <a:t>5</a:t>
            </a:r>
            <a:r>
              <a:rPr lang="cs-CZ" dirty="0"/>
              <a:t>. zavedení povinného pracovního poměru pro všechny </a:t>
            </a:r>
            <a:r>
              <a:rPr lang="cs-CZ" dirty="0" smtClean="0"/>
              <a:t>tělesně způsobilé </a:t>
            </a:r>
            <a:r>
              <a:rPr lang="cs-CZ" dirty="0"/>
              <a:t>dospělé muže, případně i ženy a děti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15895"/>
            <a:ext cx="8911687" cy="1280890"/>
          </a:xfrm>
        </p:spPr>
        <p:txBody>
          <a:bodyPr/>
          <a:lstStyle/>
          <a:p>
            <a:r>
              <a:rPr lang="cs-CZ" dirty="0" smtClean="0"/>
              <a:t>Válečný komunismus – jak se vyrovnat s krizí?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53608"/>
            <a:ext cx="8915400" cy="6074229"/>
          </a:xfrm>
        </p:spPr>
        <p:txBody>
          <a:bodyPr>
            <a:normAutofit/>
          </a:bodyPr>
          <a:lstStyle/>
          <a:p>
            <a:r>
              <a:rPr lang="cs-CZ" dirty="0" smtClean="0"/>
              <a:t>Vláda odmítla splácet zahraniční dluhy</a:t>
            </a:r>
          </a:p>
          <a:p>
            <a:r>
              <a:rPr lang="cs-CZ" dirty="0" smtClean="0"/>
              <a:t>Prostředek pro vedení občanské války</a:t>
            </a:r>
          </a:p>
          <a:p>
            <a:r>
              <a:rPr lang="cs-CZ" dirty="0" smtClean="0"/>
              <a:t>Jaro 1918 zásobovací krize</a:t>
            </a:r>
          </a:p>
          <a:p>
            <a:r>
              <a:rPr lang="cs-CZ" dirty="0" smtClean="0"/>
              <a:t>27. května 1918 založen komisariát zásobování, zaveden přídělový systém</a:t>
            </a:r>
          </a:p>
          <a:p>
            <a:pPr lvl="1"/>
            <a:r>
              <a:rPr lang="cs-CZ" dirty="0" smtClean="0"/>
              <a:t>Třídní hledisko, dělníci zvýhodněni 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Kde kromě drancování venkova vzít finance?</a:t>
            </a:r>
          </a:p>
          <a:p>
            <a:r>
              <a:rPr lang="cs-CZ" dirty="0" smtClean="0"/>
              <a:t>K čemu byly potřeba kromě vedení války?</a:t>
            </a:r>
          </a:p>
        </p:txBody>
      </p:sp>
    </p:spTree>
    <p:extLst>
      <p:ext uri="{BB962C8B-B14F-4D97-AF65-F5344CB8AC3E}">
        <p14:creationId xmlns:p14="http://schemas.microsoft.com/office/powerpoint/2010/main" val="3393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Transsibiřská magistrála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7761" y="1484416"/>
            <a:ext cx="4915993" cy="5373584"/>
          </a:xfrm>
        </p:spPr>
        <p:txBody>
          <a:bodyPr/>
          <a:lstStyle/>
          <a:p>
            <a:r>
              <a:rPr lang="cs-CZ" dirty="0" smtClean="0"/>
              <a:t>1860 – založen Vladivostok – kontrola Tichého oceánu</a:t>
            </a:r>
          </a:p>
          <a:p>
            <a:r>
              <a:rPr lang="cs-CZ" dirty="0" smtClean="0"/>
              <a:t>Od 80. let se zvyšovala potřeba rychlejšího spojení</a:t>
            </a:r>
          </a:p>
          <a:p>
            <a:r>
              <a:rPr lang="cs-CZ" dirty="0" smtClean="0"/>
              <a:t>1891 na popud </a:t>
            </a:r>
            <a:r>
              <a:rPr lang="cs-CZ" dirty="0" err="1" smtClean="0"/>
              <a:t>Witteho</a:t>
            </a:r>
            <a:r>
              <a:rPr lang="cs-CZ" dirty="0" smtClean="0"/>
              <a:t> zahájen plán na propojení Sibiře železnicí</a:t>
            </a:r>
          </a:p>
          <a:p>
            <a:r>
              <a:rPr lang="cs-CZ" dirty="0" smtClean="0"/>
              <a:t>Vznik mnoha nových měst</a:t>
            </a:r>
          </a:p>
          <a:p>
            <a:r>
              <a:rPr lang="cs-CZ" dirty="0" smtClean="0"/>
              <a:t>Do roku 1903 téměř dokončeno</a:t>
            </a:r>
          </a:p>
          <a:p>
            <a:pPr lvl="1"/>
            <a:r>
              <a:rPr lang="cs-CZ" dirty="0" smtClean="0"/>
              <a:t>Kromě úseku kolem Bajkalského jezera</a:t>
            </a:r>
          </a:p>
          <a:p>
            <a:pPr lvl="1"/>
            <a:r>
              <a:rPr lang="cs-CZ" dirty="0" smtClean="0"/>
              <a:t>Přes Bajkal přeprava vlaků pomocí lodí</a:t>
            </a:r>
          </a:p>
          <a:p>
            <a:r>
              <a:rPr lang="cs-CZ" dirty="0" smtClean="0"/>
              <a:t>Všechny mosty přes řeky postaveny dvakrát</a:t>
            </a:r>
          </a:p>
          <a:p>
            <a:r>
              <a:rPr lang="cs-CZ" dirty="0" smtClean="0"/>
              <a:t>Délka přes 9288 km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3" y="1579418"/>
            <a:ext cx="5961413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Zrušení peněz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367011"/>
          </a:xfrm>
        </p:spPr>
        <p:txBody>
          <a:bodyPr/>
          <a:lstStyle/>
          <a:p>
            <a:r>
              <a:rPr lang="cs-CZ" dirty="0"/>
              <a:t>Koncem roku 1920 měly být peníze zrušeny</a:t>
            </a:r>
          </a:p>
          <a:p>
            <a:pPr lvl="1"/>
            <a:r>
              <a:rPr lang="cs-CZ" dirty="0"/>
              <a:t>Ze strany bolševiků snaha o znehodnocení měny</a:t>
            </a:r>
          </a:p>
          <a:p>
            <a:pPr lvl="1"/>
            <a:r>
              <a:rPr lang="pl-PL" dirty="0"/>
              <a:t>Jeden rubl z roku 1913 měl hodnotu 100 milionů </a:t>
            </a:r>
            <a:r>
              <a:rPr lang="pl-PL" dirty="0" smtClean="0"/>
              <a:t>rublů </a:t>
            </a:r>
            <a:r>
              <a:rPr lang="cs-CZ" dirty="0" smtClean="0"/>
              <a:t>z </a:t>
            </a:r>
            <a:r>
              <a:rPr lang="cs-CZ" dirty="0"/>
              <a:t>roku 1922.</a:t>
            </a:r>
          </a:p>
          <a:p>
            <a:pPr lvl="1"/>
            <a:r>
              <a:rPr lang="cs-CZ" dirty="0"/>
              <a:t>Nahrazeny talony na hodnotu práce</a:t>
            </a:r>
          </a:p>
          <a:p>
            <a:pPr lvl="1"/>
            <a:r>
              <a:rPr lang="cs-CZ" dirty="0"/>
              <a:t>Služby měly být zdarma, rušení poplatků za nájmy, dopravu</a:t>
            </a:r>
          </a:p>
          <a:p>
            <a:pPr lvl="1"/>
            <a:r>
              <a:rPr lang="cs-CZ" dirty="0"/>
              <a:t>Rolníků stanovena norma na výživu (děti polovina)</a:t>
            </a:r>
          </a:p>
          <a:p>
            <a:pPr lvl="1"/>
            <a:r>
              <a:rPr lang="cs-CZ" dirty="0"/>
              <a:t>Zákaz obchodování na trhu (hrozilo zastřelení)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r>
              <a:rPr lang="cs-CZ" dirty="0" smtClean="0"/>
              <a:t>Organizace hospodářství v průběhu válečného komunismu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7392" y="1280890"/>
            <a:ext cx="8915400" cy="6172200"/>
          </a:xfrm>
        </p:spPr>
        <p:txBody>
          <a:bodyPr>
            <a:normAutofit/>
          </a:bodyPr>
          <a:lstStyle/>
          <a:p>
            <a:r>
              <a:rPr lang="cs-CZ" dirty="0" smtClean="0"/>
              <a:t>prosinec 1917 – zřízena Nejvyšší národohospodářská rada (</a:t>
            </a:r>
            <a:r>
              <a:rPr lang="cs-CZ" dirty="0" err="1" smtClean="0"/>
              <a:t>VSNCh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Státní dohled nad veškerým ekonomickým děním</a:t>
            </a:r>
          </a:p>
          <a:p>
            <a:r>
              <a:rPr lang="cs-CZ" dirty="0" smtClean="0"/>
              <a:t>Červenec 1918 – dekret o nacionalizaci průmyslu – cukrovary, kovodělné podniky, dráhy</a:t>
            </a:r>
          </a:p>
          <a:p>
            <a:r>
              <a:rPr lang="cs-CZ" dirty="0" smtClean="0"/>
              <a:t>1921 – zřízen GOSPLAN = Státní plánovací komise</a:t>
            </a:r>
          </a:p>
          <a:p>
            <a:pPr lvl="1"/>
            <a:r>
              <a:rPr lang="cs-CZ" dirty="0" smtClean="0"/>
              <a:t>Do budoucna stěžejní místo v systému</a:t>
            </a:r>
          </a:p>
          <a:p>
            <a:pPr lvl="1"/>
            <a:r>
              <a:rPr lang="cs-CZ" dirty="0" smtClean="0"/>
              <a:t>„snaha o racionální uspořádání ekonomické činnosti, jež odráží skutečné potřeby“</a:t>
            </a:r>
          </a:p>
          <a:p>
            <a:r>
              <a:rPr lang="cs-CZ" dirty="0" smtClean="0"/>
              <a:t>Pokud nebude soukromé vlastnictví a trh, není potřeba peněz</a:t>
            </a:r>
          </a:p>
          <a:p>
            <a:r>
              <a:rPr lang="cs-CZ" dirty="0" smtClean="0"/>
              <a:t>Inflace byla bezprecedentní, v zemi fungovala naturální ekonomika</a:t>
            </a:r>
          </a:p>
          <a:p>
            <a:r>
              <a:rPr lang="cs-CZ" dirty="0" smtClean="0"/>
              <a:t>Otázka řešení po občanské válce? </a:t>
            </a:r>
          </a:p>
          <a:p>
            <a:pPr lvl="1"/>
            <a:r>
              <a:rPr lang="cs-CZ" dirty="0" err="1" smtClean="0"/>
              <a:t>Trockij</a:t>
            </a:r>
            <a:r>
              <a:rPr lang="cs-CZ" dirty="0" smtClean="0"/>
              <a:t> a Bucharin se klonili k tzv. militarizaci práce (poměr v továrnách jako v armádě)</a:t>
            </a:r>
          </a:p>
          <a:p>
            <a:pPr lvl="1"/>
            <a:r>
              <a:rPr lang="cs-CZ" dirty="0" smtClean="0"/>
              <a:t>Lenin a jeho stoupenci se domnívali, že válečný komunismus je tou pravou cestou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9654" y="1006248"/>
            <a:ext cx="8911687" cy="5421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to vypadalo na venkově?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Jaký byl vztah vesnice a státu?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Proč se v roce 1919 často pěstovala cibule?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7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Válečný komunismus ve vztahu k venkovu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8614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Odpor rolníků při dodávání obilí </a:t>
            </a:r>
          </a:p>
          <a:p>
            <a:pPr lvl="1"/>
            <a:r>
              <a:rPr lang="cs-CZ" dirty="0"/>
              <a:t>Kvůli inflaci nemělo smysl obilí prodávat</a:t>
            </a:r>
          </a:p>
          <a:p>
            <a:pPr lvl="1"/>
            <a:r>
              <a:rPr lang="cs-CZ" dirty="0"/>
              <a:t>Nástroje pro ovládnutí venkova – KOMBĚDY = výbory chudých</a:t>
            </a:r>
          </a:p>
          <a:p>
            <a:pPr lvl="1"/>
            <a:r>
              <a:rPr lang="cs-CZ" dirty="0"/>
              <a:t>Kulak – vesničtí lichváři (podle slova „pěst“), r. 1917 rolník, co najímal jiné, ale nemusel být bohatý</a:t>
            </a:r>
          </a:p>
          <a:p>
            <a:pPr lvl="1"/>
            <a:r>
              <a:rPr lang="cs-CZ" dirty="0"/>
              <a:t>Boj o zrno, tažení proti rolníkům – válka mezi bolševiky a vesnicí</a:t>
            </a:r>
          </a:p>
          <a:p>
            <a:pPr lvl="1"/>
            <a:r>
              <a:rPr lang="cs-CZ" dirty="0"/>
              <a:t>Masové odvody rolníků do ¨Rudé armády, nájezdy na vesnice dělníky, </a:t>
            </a:r>
            <a:r>
              <a:rPr lang="cs-CZ" dirty="0" err="1"/>
              <a:t>Čekou</a:t>
            </a:r>
            <a:endParaRPr lang="cs-CZ" dirty="0"/>
          </a:p>
          <a:p>
            <a:pPr lvl="1"/>
            <a:r>
              <a:rPr lang="cs-CZ" dirty="0"/>
              <a:t>Vznik Zeleného hnutí – obrana vlastních zájmů, ne podpora „bílých“</a:t>
            </a:r>
          </a:p>
          <a:p>
            <a:pPr lvl="1"/>
            <a:r>
              <a:rPr lang="cs-CZ" dirty="0"/>
              <a:t>Násilné rekvizice vedly k hladomoru, v oblasti Volhy kanibalismus</a:t>
            </a:r>
          </a:p>
          <a:p>
            <a:pPr lvl="1"/>
            <a:r>
              <a:rPr lang="cs-CZ" dirty="0"/>
              <a:t>S hladomorem souvisel boj proti církvím – rabování majetku na pomoc </a:t>
            </a:r>
            <a:r>
              <a:rPr lang="cs-CZ" dirty="0" smtClean="0"/>
              <a:t>hladovějícím</a:t>
            </a:r>
          </a:p>
          <a:p>
            <a:pPr lvl="1"/>
            <a:endParaRPr lang="cs-CZ" dirty="0"/>
          </a:p>
          <a:p>
            <a:r>
              <a:rPr lang="cs-CZ" dirty="0" smtClean="0"/>
              <a:t>Velmi poškodilo vztah venkov-stát do budoucna…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90" y="926977"/>
            <a:ext cx="77914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русская деревня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44" y="518746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Prodrazvyorstka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721476"/>
            <a:ext cx="7103106" cy="5813620"/>
          </a:xfrm>
        </p:spPr>
      </p:pic>
    </p:spTree>
    <p:extLst>
      <p:ext uri="{BB962C8B-B14F-4D97-AF65-F5344CB8AC3E}">
        <p14:creationId xmlns:p14="http://schemas.microsoft.com/office/powerpoint/2010/main" val="6048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6/12/30/12/3BB6B56900000578-0-image-a-40_1483101618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2" y="0"/>
            <a:ext cx="91630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ailymail.co.uk/i/pix/2016/12/30/12/3BB6B56200000578-0-image-a-38_1483101556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0" y="-291001"/>
            <a:ext cx="916305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1921 russian fa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37" y="-1951527"/>
            <a:ext cx="6530860" cy="9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203128"/>
            <a:ext cx="8989621" cy="6457545"/>
          </a:xfrm>
        </p:spPr>
      </p:pic>
    </p:spTree>
    <p:extLst>
      <p:ext uri="{BB962C8B-B14F-4D97-AF65-F5344CB8AC3E}">
        <p14:creationId xmlns:p14="http://schemas.microsoft.com/office/powerpoint/2010/main" val="1365056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Zelené hnutí – </a:t>
            </a:r>
            <a:r>
              <a:rPr lang="cs-CZ" dirty="0" err="1" smtClean="0"/>
              <a:t>Tambovské</a:t>
            </a:r>
            <a:r>
              <a:rPr lang="cs-CZ" dirty="0" smtClean="0"/>
              <a:t>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65161"/>
            <a:ext cx="8915400" cy="526745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Pjotr</a:t>
            </a:r>
            <a:r>
              <a:rPr lang="cs-CZ" dirty="0" smtClean="0"/>
              <a:t> </a:t>
            </a:r>
            <a:r>
              <a:rPr lang="cs-CZ" dirty="0" err="1" smtClean="0"/>
              <a:t>Tokmanov</a:t>
            </a:r>
            <a:r>
              <a:rPr lang="cs-CZ" dirty="0" smtClean="0"/>
              <a:t> a Alexandr </a:t>
            </a:r>
            <a:r>
              <a:rPr lang="cs-CZ" dirty="0" err="1" smtClean="0"/>
              <a:t>Antonov</a:t>
            </a:r>
            <a:endParaRPr lang="cs-CZ" dirty="0" smtClean="0"/>
          </a:p>
          <a:p>
            <a:r>
              <a:rPr lang="cs-CZ" dirty="0" smtClean="0"/>
              <a:t>1920-1921</a:t>
            </a:r>
          </a:p>
          <a:p>
            <a:endParaRPr lang="cs-CZ" dirty="0"/>
          </a:p>
          <a:p>
            <a:r>
              <a:rPr lang="cs-CZ" dirty="0" smtClean="0"/>
              <a:t>19. srpna 1920 – potyčky s čekisty při předávání potravin</a:t>
            </a:r>
          </a:p>
          <a:p>
            <a:r>
              <a:rPr lang="cs-CZ" dirty="0" smtClean="0"/>
              <a:t>Útoky na bolševické úřady, zabíjení úředníků</a:t>
            </a:r>
          </a:p>
          <a:p>
            <a:r>
              <a:rPr lang="cs-CZ" dirty="0" smtClean="0"/>
              <a:t>Listopad 1920 – sjednocení k jednotnému postupu – pod heslem svrhnutí bolševické diktatury</a:t>
            </a:r>
          </a:p>
          <a:p>
            <a:r>
              <a:rPr lang="cs-CZ" dirty="0" smtClean="0"/>
              <a:t>1921 – 70 000 členů povstalecké armády</a:t>
            </a:r>
          </a:p>
          <a:p>
            <a:r>
              <a:rPr lang="cs-CZ" dirty="0" smtClean="0"/>
              <a:t>20. května 1921 vyhlášena </a:t>
            </a:r>
            <a:r>
              <a:rPr lang="cs-CZ" dirty="0" err="1" smtClean="0"/>
              <a:t>Tambovská</a:t>
            </a:r>
            <a:r>
              <a:rPr lang="cs-CZ" dirty="0" smtClean="0"/>
              <a:t> demokratická republika</a:t>
            </a:r>
          </a:p>
          <a:p>
            <a:r>
              <a:rPr lang="cs-CZ" dirty="0" smtClean="0"/>
              <a:t>Mezitím bolševici ukončili konflikt v Rusku a na Krymu (</a:t>
            </a:r>
            <a:r>
              <a:rPr lang="cs-CZ" dirty="0" err="1" smtClean="0"/>
              <a:t>Wrangler</a:t>
            </a:r>
            <a:r>
              <a:rPr lang="cs-CZ" dirty="0" smtClean="0"/>
              <a:t>) – možnost potlačit povstání</a:t>
            </a:r>
          </a:p>
          <a:p>
            <a:r>
              <a:rPr lang="cs-CZ" dirty="0" smtClean="0"/>
              <a:t>Vyslán Michail Tuchačevský</a:t>
            </a:r>
          </a:p>
          <a:p>
            <a:r>
              <a:rPr lang="cs-CZ" dirty="0" err="1" smtClean="0"/>
              <a:t>Využizí</a:t>
            </a:r>
            <a:r>
              <a:rPr lang="cs-CZ" dirty="0" smtClean="0"/>
              <a:t> artilerie, letectva a chemických zbraní</a:t>
            </a:r>
          </a:p>
          <a:p>
            <a:r>
              <a:rPr lang="cs-CZ" dirty="0" smtClean="0"/>
              <a:t>Léto 1921 definitivně poraženo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0"/>
            <a:ext cx="5490377" cy="7808292"/>
          </a:xfrm>
        </p:spPr>
      </p:pic>
    </p:spTree>
    <p:extLst>
      <p:ext uri="{BB962C8B-B14F-4D97-AF65-F5344CB8AC3E}">
        <p14:creationId xmlns:p14="http://schemas.microsoft.com/office/powerpoint/2010/main" val="8721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799369"/>
            <a:ext cx="10524312" cy="5472642"/>
          </a:xfrm>
        </p:spPr>
      </p:pic>
    </p:spTree>
    <p:extLst>
      <p:ext uri="{BB962C8B-B14F-4D97-AF65-F5344CB8AC3E}">
        <p14:creationId xmlns:p14="http://schemas.microsoft.com/office/powerpoint/2010/main" val="12531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355156"/>
            <a:ext cx="7300255" cy="6502844"/>
          </a:xfrm>
        </p:spPr>
      </p:pic>
    </p:spTree>
    <p:extLst>
      <p:ext uri="{BB962C8B-B14F-4D97-AF65-F5344CB8AC3E}">
        <p14:creationId xmlns:p14="http://schemas.microsoft.com/office/powerpoint/2010/main" val="19721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48386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Otázka průmyslu a života ve městech.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na tom byl průmysl?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 se žilo ve městech?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Co to byl Dekret o dělnické kontrole (14. 11. 1917)?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Kdo byli baťůžkáři?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8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občanské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občanské války a zahraničních intervencí</a:t>
            </a:r>
          </a:p>
          <a:p>
            <a:r>
              <a:rPr lang="cs-CZ" dirty="0" smtClean="0"/>
              <a:t>Bilance války – cca 10 milionů mrtvých (80 % civilní obyvatelstvo)</a:t>
            </a:r>
          </a:p>
          <a:p>
            <a:r>
              <a:rPr lang="cs-CZ" dirty="0" smtClean="0"/>
              <a:t>Kolem 6 milionů obětí hladomoru v letech 1921-1922</a:t>
            </a:r>
          </a:p>
          <a:p>
            <a:r>
              <a:rPr lang="cs-CZ" dirty="0" smtClean="0"/>
              <a:t>Milion Rusů – emigrace- hlavně ti s vyšším vzděláním</a:t>
            </a:r>
          </a:p>
          <a:p>
            <a:r>
              <a:rPr lang="cs-CZ" dirty="0" smtClean="0"/>
              <a:t>Zničená infrastruktura, průmysl na úrovni 20 – 30 % roku 1914</a:t>
            </a:r>
          </a:p>
          <a:p>
            <a:r>
              <a:rPr lang="cs-CZ" dirty="0" smtClean="0"/>
              <a:t>Vylidnění měst – útěk na venkov, zde byly potraviny</a:t>
            </a:r>
          </a:p>
          <a:p>
            <a:pPr lvl="1"/>
            <a:r>
              <a:rPr lang="cs-CZ" dirty="0" smtClean="0"/>
              <a:t>Moskva – 1918-1920 ztráta poloviny populace</a:t>
            </a:r>
          </a:p>
          <a:p>
            <a:pPr lvl="1"/>
            <a:r>
              <a:rPr lang="cs-CZ" dirty="0" smtClean="0"/>
              <a:t>Petrohrad 2/3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Plánované hospodářství?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Jaké jsou jeho principy?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Jaký byl první hospodářský plán?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08" y="1165023"/>
            <a:ext cx="4781840" cy="3123642"/>
          </a:xfrm>
        </p:spPr>
        <p:txBody>
          <a:bodyPr/>
          <a:lstStyle/>
          <a:p>
            <a:r>
              <a:rPr lang="cs-CZ" dirty="0" smtClean="0"/>
              <a:t>První sovětský ekonomický plán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1920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307445"/>
            <a:ext cx="4578209" cy="6830688"/>
          </a:xfrm>
        </p:spPr>
      </p:pic>
    </p:spTree>
    <p:extLst>
      <p:ext uri="{BB962C8B-B14F-4D97-AF65-F5344CB8AC3E}">
        <p14:creationId xmlns:p14="http://schemas.microsoft.com/office/powerpoint/2010/main" val="40785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GOELRO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Zahájeno 1920 – více méně dokončeno v roce 1931</a:t>
            </a:r>
          </a:p>
          <a:p>
            <a:r>
              <a:rPr lang="cs-CZ" dirty="0"/>
              <a:t>První sovětský ekonomický plán</a:t>
            </a:r>
          </a:p>
          <a:p>
            <a:r>
              <a:rPr lang="cs-CZ" dirty="0"/>
              <a:t>Na jeho základě inspirovány všechny ostatní plány</a:t>
            </a:r>
          </a:p>
          <a:p>
            <a:r>
              <a:rPr lang="cs-CZ" dirty="0" smtClean="0"/>
              <a:t>Program na obnovu hospodářství – základem program elektrifikace Ruska</a:t>
            </a:r>
          </a:p>
          <a:p>
            <a:pPr lvl="1"/>
            <a:r>
              <a:rPr lang="cs-CZ" dirty="0" smtClean="0"/>
              <a:t>Velmi prosazováno Leninem</a:t>
            </a:r>
          </a:p>
          <a:p>
            <a:r>
              <a:rPr lang="cs-CZ" dirty="0" smtClean="0"/>
              <a:t>V plánu vybudování 30 elektráren</a:t>
            </a:r>
          </a:p>
          <a:p>
            <a:r>
              <a:rPr lang="cs-CZ" dirty="0" smtClean="0"/>
              <a:t>Z produkce 1,9 kWh chtěli navýšit na 8,8, kWh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2" y="216812"/>
            <a:ext cx="6224617" cy="6641188"/>
          </a:xfrm>
        </p:spPr>
      </p:pic>
    </p:spTree>
    <p:extLst>
      <p:ext uri="{BB962C8B-B14F-4D97-AF65-F5344CB8AC3E}">
        <p14:creationId xmlns:p14="http://schemas.microsoft.com/office/powerpoint/2010/main" val="32227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7026" y="2530183"/>
            <a:ext cx="8911687" cy="1280890"/>
          </a:xfrm>
        </p:spPr>
        <p:txBody>
          <a:bodyPr/>
          <a:lstStyle/>
          <a:p>
            <a:r>
              <a:rPr lang="cs-CZ" dirty="0" smtClean="0"/>
              <a:t>Ilja </a:t>
            </a:r>
            <a:r>
              <a:rPr lang="cs-CZ" dirty="0" err="1" smtClean="0"/>
              <a:t>Muromec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4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334850"/>
            <a:ext cx="8504059" cy="6632693"/>
          </a:xfrm>
        </p:spPr>
      </p:pic>
    </p:spTree>
    <p:extLst>
      <p:ext uri="{BB962C8B-B14F-4D97-AF65-F5344CB8AC3E}">
        <p14:creationId xmlns:p14="http://schemas.microsoft.com/office/powerpoint/2010/main" val="37009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hospodářství ve 20.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45465"/>
            <a:ext cx="8915400" cy="4971245"/>
          </a:xfrm>
        </p:spPr>
        <p:txBody>
          <a:bodyPr/>
          <a:lstStyle/>
          <a:p>
            <a:r>
              <a:rPr lang="cs-CZ" dirty="0" smtClean="0"/>
              <a:t>Nedostatek technologií – snaha o nákup ze zahraničí, ale nedostatek prostředků – příjmy z obilí/ drancování venkova; rozprodej uměleckých děl, která byla zabavena ze šlechtických sídel, využití zlatého rublu</a:t>
            </a:r>
          </a:p>
          <a:p>
            <a:r>
              <a:rPr lang="cs-CZ" dirty="0" smtClean="0"/>
              <a:t>Mezinárodní izolace </a:t>
            </a:r>
          </a:p>
          <a:p>
            <a:pPr lvl="1"/>
            <a:r>
              <a:rPr lang="cs-CZ" dirty="0" smtClean="0"/>
              <a:t>Proč k ní došlo?</a:t>
            </a:r>
          </a:p>
          <a:p>
            <a:pPr lvl="1"/>
            <a:r>
              <a:rPr lang="cs-CZ" dirty="0" smtClean="0"/>
              <a:t>Spolupráce jen s Německem na základě </a:t>
            </a:r>
            <a:r>
              <a:rPr lang="cs-CZ" dirty="0" err="1" smtClean="0"/>
              <a:t>Rappalské</a:t>
            </a:r>
            <a:r>
              <a:rPr lang="cs-CZ" dirty="0" smtClean="0"/>
              <a:t> dohody 1922</a:t>
            </a:r>
          </a:p>
          <a:p>
            <a:pPr lvl="1"/>
            <a:r>
              <a:rPr lang="cs-CZ" dirty="0" smtClean="0"/>
              <a:t>Ostatní státy mají problém se znárodněním majetku zahraničních investorů, nedodržením spojeneckých dohod a odmítnutím předválečných mezinárodních dluhů (Velká Británie, Francie)</a:t>
            </a:r>
          </a:p>
          <a:p>
            <a:r>
              <a:rPr lang="cs-CZ" dirty="0" smtClean="0"/>
              <a:t>Problém kvalifikovaných pracovníků – pro rozvoj průmyslu nutní</a:t>
            </a:r>
          </a:p>
          <a:p>
            <a:pPr lvl="1"/>
            <a:r>
              <a:rPr lang="cs-CZ" dirty="0" smtClean="0"/>
              <a:t>Vysoká negramotnost, nutnost zavedení vzdělávacího systému na základní úrovni</a:t>
            </a:r>
          </a:p>
          <a:p>
            <a:pPr lvl="2"/>
            <a:r>
              <a:rPr lang="cs-CZ" dirty="0" smtClean="0"/>
              <a:t>Reforma školství 1918 – povinná základní škola</a:t>
            </a:r>
          </a:p>
          <a:p>
            <a:pPr marL="914400" lvl="2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558" y="2548445"/>
            <a:ext cx="8911687" cy="1280890"/>
          </a:xfrm>
        </p:spPr>
        <p:txBody>
          <a:bodyPr/>
          <a:lstStyle/>
          <a:p>
            <a:r>
              <a:rPr lang="cs-CZ" dirty="0" smtClean="0"/>
              <a:t>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to bylo?</a:t>
            </a:r>
          </a:p>
          <a:p>
            <a:r>
              <a:rPr lang="cs-CZ" dirty="0" smtClean="0"/>
              <a:t>¨Proč bylo zavedeno?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3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zavedení NEP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Rolnické nepokoje</a:t>
            </a:r>
          </a:p>
          <a:p>
            <a:r>
              <a:rPr lang="cs-CZ" dirty="0" smtClean="0"/>
              <a:t>Rozrušené hospodářství, problém se zásobováním, časté vzpoury</a:t>
            </a:r>
          </a:p>
          <a:p>
            <a:pPr lvl="1"/>
            <a:r>
              <a:rPr lang="cs-CZ" dirty="0" smtClean="0"/>
              <a:t>Rolnické bouře odřízly Moskvu od zásobování</a:t>
            </a:r>
          </a:p>
          <a:p>
            <a:r>
              <a:rPr lang="cs-CZ" dirty="0" smtClean="0"/>
              <a:t>Snaha o obnovu průmyslu</a:t>
            </a:r>
          </a:p>
          <a:p>
            <a:r>
              <a:rPr lang="cs-CZ" dirty="0" smtClean="0"/>
              <a:t>Vrcholem </a:t>
            </a:r>
            <a:r>
              <a:rPr lang="cs-CZ" dirty="0" err="1" smtClean="0"/>
              <a:t>Krondštadtské</a:t>
            </a:r>
            <a:r>
              <a:rPr lang="cs-CZ" dirty="0" smtClean="0"/>
              <a:t> povstání</a:t>
            </a:r>
          </a:p>
          <a:p>
            <a:pPr lvl="1"/>
            <a:r>
              <a:rPr lang="cs-CZ" dirty="0" smtClean="0"/>
              <a:t>Vzpoura Baltského loďstva proti bolševikům v březnu 1921</a:t>
            </a:r>
          </a:p>
          <a:p>
            <a:pPr lvl="1"/>
            <a:r>
              <a:rPr lang="cs-CZ" dirty="0" smtClean="0"/>
              <a:t>Opět důsledek špatného zásobování</a:t>
            </a:r>
          </a:p>
          <a:p>
            <a:pPr lvl="1"/>
            <a:r>
              <a:rPr lang="cs-CZ" dirty="0" smtClean="0"/>
              <a:t>Požadavek na sověty bez komunistů a legalizace opozičních stran</a:t>
            </a:r>
          </a:p>
          <a:p>
            <a:pPr lvl="1"/>
            <a:r>
              <a:rPr lang="cs-CZ" dirty="0" smtClean="0"/>
              <a:t>Potlačeno Rudou armádou pod vedením Michala Tuchačevského</a:t>
            </a:r>
          </a:p>
          <a:p>
            <a:pPr lvl="1"/>
            <a:r>
              <a:rPr lang="cs-CZ" dirty="0" smtClean="0"/>
              <a:t>Na politické rovině vedlo k likvidaci zbytků jiných politických stran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116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nové ekonomické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02229"/>
            <a:ext cx="8915400" cy="52243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Březen 1921</a:t>
            </a:r>
          </a:p>
          <a:p>
            <a:r>
              <a:rPr lang="cs-CZ" dirty="0"/>
              <a:t>přímá reakce na </a:t>
            </a:r>
            <a:r>
              <a:rPr lang="cs-CZ" dirty="0" smtClean="0"/>
              <a:t>katastrofální hospodářskou </a:t>
            </a:r>
            <a:r>
              <a:rPr lang="cs-CZ" dirty="0"/>
              <a:t>situaci</a:t>
            </a:r>
            <a:endParaRPr lang="cs-CZ" dirty="0" smtClean="0"/>
          </a:p>
          <a:p>
            <a:r>
              <a:rPr lang="cs-CZ" dirty="0" smtClean="0"/>
              <a:t>Cílem obnova ekonomiky po 1. světové válce a občanské válce</a:t>
            </a:r>
          </a:p>
          <a:p>
            <a:r>
              <a:rPr lang="cs-CZ" dirty="0" smtClean="0"/>
              <a:t>Dočasné řešení – nutnost překonání zaostalosti země prostřednictvím společného úsilí dělníků a rolníků</a:t>
            </a:r>
          </a:p>
          <a:p>
            <a:r>
              <a:rPr lang="cs-CZ" dirty="0" smtClean="0"/>
              <a:t>Podstata NEPU</a:t>
            </a:r>
          </a:p>
          <a:p>
            <a:pPr lvl="1"/>
            <a:r>
              <a:rPr lang="cs-CZ" dirty="0" smtClean="0"/>
              <a:t>Obnova soukromé iniciativy v zemědělství, obchodu a lehkém průmyslu</a:t>
            </a:r>
          </a:p>
          <a:p>
            <a:pPr lvl="1"/>
            <a:r>
              <a:rPr lang="cs-CZ" dirty="0" smtClean="0"/>
              <a:t>Prodej koncesí zahraničním společnostem</a:t>
            </a:r>
          </a:p>
          <a:p>
            <a:pPr lvl="1"/>
            <a:r>
              <a:rPr lang="cs-CZ" dirty="0" smtClean="0"/>
              <a:t>Rekvizice všech výnosů nahrazeny daní cca 10 %</a:t>
            </a:r>
          </a:p>
          <a:p>
            <a:pPr lvl="1"/>
            <a:r>
              <a:rPr lang="cs-CZ" dirty="0" smtClean="0"/>
              <a:t>Po splnění odvodů rolník mohl s přebytky disponovat dle svého uvážení</a:t>
            </a:r>
          </a:p>
          <a:p>
            <a:pPr lvl="1"/>
            <a:r>
              <a:rPr lang="cs-CZ" dirty="0" smtClean="0"/>
              <a:t>Odpor levé opozice ve straně – Zinověv, Kameněv, </a:t>
            </a:r>
            <a:r>
              <a:rPr lang="cs-CZ" dirty="0" err="1" smtClean="0"/>
              <a:t>Trockij</a:t>
            </a:r>
            <a:r>
              <a:rPr lang="cs-CZ" dirty="0" smtClean="0"/>
              <a:t> =&gt; označovali za zradu dělnické třídy a socialismu</a:t>
            </a:r>
          </a:p>
          <a:p>
            <a:pPr lvl="1"/>
            <a:r>
              <a:rPr lang="cs-CZ" dirty="0" smtClean="0"/>
              <a:t>R. 1927 pomohlo k dosáhnutí stejné úrovně jako před válkou</a:t>
            </a:r>
          </a:p>
          <a:p>
            <a:pPr lvl="1"/>
            <a:r>
              <a:rPr lang="cs-CZ" dirty="0" smtClean="0"/>
              <a:t>1929 zrušeno Stalinem =&gt; tzv. druhá revoluce - zavedení industrializace a kolektivizace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782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Denacionalizace drobného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5005052"/>
          </a:xfrm>
        </p:spPr>
        <p:txBody>
          <a:bodyPr/>
          <a:lstStyle/>
          <a:p>
            <a:r>
              <a:rPr lang="cs-CZ" dirty="0"/>
              <a:t>První a základní </a:t>
            </a:r>
            <a:r>
              <a:rPr lang="cs-CZ" dirty="0" smtClean="0"/>
              <a:t>potíž - naprostý </a:t>
            </a:r>
            <a:r>
              <a:rPr lang="cs-CZ" dirty="0"/>
              <a:t>nedostatek </a:t>
            </a:r>
            <a:r>
              <a:rPr lang="cs-CZ" dirty="0" smtClean="0"/>
              <a:t>průmyslové produkce (přiměla by rolníka</a:t>
            </a:r>
            <a:r>
              <a:rPr lang="cs-CZ" dirty="0"/>
              <a:t>, aby přinesl své výrobky </a:t>
            </a:r>
            <a:r>
              <a:rPr lang="cs-CZ" dirty="0" smtClean="0"/>
              <a:t>na trh)</a:t>
            </a:r>
          </a:p>
          <a:p>
            <a:r>
              <a:rPr lang="cs-CZ" dirty="0" smtClean="0"/>
              <a:t>Původně se s </a:t>
            </a:r>
            <a:r>
              <a:rPr lang="cs-CZ" dirty="0" err="1" smtClean="0"/>
              <a:t>NEPem</a:t>
            </a:r>
            <a:r>
              <a:rPr lang="cs-CZ" dirty="0" smtClean="0"/>
              <a:t> nepočítalo pro průmysl</a:t>
            </a:r>
          </a:p>
          <a:p>
            <a:r>
              <a:rPr lang="cs-CZ" dirty="0" smtClean="0"/>
              <a:t>Potřeba výrobků (nářadí atp.) ale nakonec převládla</a:t>
            </a:r>
          </a:p>
          <a:p>
            <a:r>
              <a:rPr lang="cs-CZ" dirty="0" smtClean="0"/>
              <a:t>Zprvu zaměřeno na malé a střední podniky</a:t>
            </a:r>
          </a:p>
          <a:p>
            <a:r>
              <a:rPr lang="cs-CZ" dirty="0" smtClean="0"/>
              <a:t>Na 2-5 let možnost pronájmu podniků družstvům nebo soukromým osobám</a:t>
            </a:r>
          </a:p>
          <a:p>
            <a:r>
              <a:rPr lang="cs-CZ" dirty="0" smtClean="0"/>
              <a:t>Renta placena v naturáliích/ procento z vyrobeného zboží</a:t>
            </a:r>
          </a:p>
          <a:p>
            <a:r>
              <a:rPr lang="cs-CZ" dirty="0" smtClean="0"/>
              <a:t>Ústupky pak pokračovaly =&gt; rolníci raději než od státu za fixní cenu nakupovali/směňovali se soukromníky</a:t>
            </a:r>
          </a:p>
          <a:p>
            <a:pPr lvl="1"/>
            <a:r>
              <a:rPr lang="cs-CZ" dirty="0" smtClean="0"/>
              <a:t>Stát dvě možnosti, aby získal potraviny</a:t>
            </a:r>
          </a:p>
          <a:p>
            <a:pPr lvl="2"/>
            <a:r>
              <a:rPr lang="cs-CZ" dirty="0" smtClean="0"/>
              <a:t>Návrat k válečnému komunismu</a:t>
            </a:r>
          </a:p>
          <a:p>
            <a:pPr lvl="2"/>
            <a:r>
              <a:rPr lang="cs-CZ" dirty="0" smtClean="0"/>
              <a:t>Větší uvolnění trhu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8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Prohloubení </a:t>
            </a:r>
            <a:r>
              <a:rPr lang="cs-CZ" dirty="0" err="1" smtClean="0"/>
              <a:t>NEPu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3797"/>
            <a:ext cx="8915400" cy="5454203"/>
          </a:xfrm>
        </p:spPr>
        <p:txBody>
          <a:bodyPr>
            <a:normAutofit/>
          </a:bodyPr>
          <a:lstStyle/>
          <a:p>
            <a:r>
              <a:rPr lang="cs-CZ" dirty="0" smtClean="0"/>
              <a:t>Zrušen jeho lokální charakter</a:t>
            </a:r>
          </a:p>
          <a:p>
            <a:r>
              <a:rPr lang="cs-CZ" dirty="0" smtClean="0"/>
              <a:t>Zrušení naturální směny, zavedení nové měny</a:t>
            </a:r>
          </a:p>
          <a:p>
            <a:r>
              <a:rPr lang="cs-CZ" dirty="0" smtClean="0"/>
              <a:t>Postupně vydávány dekrety k obnově normálních tržních vztahů</a:t>
            </a:r>
          </a:p>
          <a:p>
            <a:r>
              <a:rPr lang="cs-CZ" dirty="0" smtClean="0"/>
              <a:t>Velké průmyslové komplexy ale zůstaly pod kontrolou státu</a:t>
            </a:r>
          </a:p>
          <a:p>
            <a:pPr lvl="1"/>
            <a:r>
              <a:rPr lang="cs-CZ" dirty="0" smtClean="0"/>
              <a:t>Byl ale zrušen centrální systém řízení a zavedeny komerční prvky</a:t>
            </a:r>
          </a:p>
          <a:p>
            <a:pPr lvl="1"/>
            <a:r>
              <a:rPr lang="cs-CZ" dirty="0" smtClean="0"/>
              <a:t>Velkoprůmyslové podniky mohly hospodařit se svými přebytky</a:t>
            </a:r>
          </a:p>
          <a:p>
            <a:pPr lvl="1"/>
            <a:r>
              <a:rPr lang="cs-CZ" dirty="0" smtClean="0"/>
              <a:t>Podniky mohly </a:t>
            </a:r>
            <a:r>
              <a:rPr lang="cs-CZ" dirty="0"/>
              <a:t>uzavírat vlastní kontrakty na koupi surovin </a:t>
            </a:r>
            <a:endParaRPr lang="cs-CZ" dirty="0" smtClean="0"/>
          </a:p>
          <a:p>
            <a:pPr lvl="1"/>
            <a:r>
              <a:rPr lang="cs-CZ" dirty="0" smtClean="0"/>
              <a:t>zároveň </a:t>
            </a:r>
            <a:r>
              <a:rPr lang="cs-CZ" dirty="0"/>
              <a:t>získaly dispoziční právo na prodej svých </a:t>
            </a:r>
            <a:r>
              <a:rPr lang="cs-CZ" dirty="0" smtClean="0"/>
              <a:t>výrobků (od srpna </a:t>
            </a:r>
            <a:r>
              <a:rPr lang="cs-CZ" dirty="0"/>
              <a:t>1921 bylo většině průmyslových podniků dovoleno disponovat polovinou své produkce na </a:t>
            </a:r>
            <a:r>
              <a:rPr lang="cs-CZ" dirty="0" smtClean="0"/>
              <a:t>trhu</a:t>
            </a:r>
          </a:p>
          <a:p>
            <a:pPr lvl="1"/>
            <a:r>
              <a:rPr lang="cs-CZ" dirty="0" smtClean="0"/>
              <a:t>druhou </a:t>
            </a:r>
            <a:r>
              <a:rPr lang="cs-CZ" dirty="0"/>
              <a:t>polovinou měly podniky hradit odpovídající množství surovin a paliva, které obdržely z ústřední zásobovací </a:t>
            </a:r>
            <a:r>
              <a:rPr lang="cs-CZ" dirty="0" smtClean="0"/>
              <a:t>sítě</a:t>
            </a:r>
          </a:p>
          <a:p>
            <a:pPr lvl="1"/>
            <a:r>
              <a:rPr lang="cs-CZ" dirty="0" smtClean="0"/>
              <a:t>Později přešly </a:t>
            </a:r>
            <a:r>
              <a:rPr lang="cs-CZ" dirty="0"/>
              <a:t>tyto podniky úplně na komerční princip jak v nákupu surovin, tak i v prodeji hotových </a:t>
            </a:r>
            <a:r>
              <a:rPr lang="cs-CZ" dirty="0" smtClean="0"/>
              <a:t>výrobků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13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- 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68706"/>
            <a:ext cx="8915400" cy="3495722"/>
          </a:xfrm>
        </p:spPr>
        <p:txBody>
          <a:bodyPr>
            <a:normAutofit/>
          </a:bodyPr>
          <a:lstStyle/>
          <a:p>
            <a:r>
              <a:rPr lang="cs-CZ" dirty="0" smtClean="0"/>
              <a:t>Obnova funkce peněz</a:t>
            </a:r>
          </a:p>
          <a:p>
            <a:pPr lvl="1"/>
            <a:r>
              <a:rPr lang="cs-CZ" dirty="0" smtClean="0"/>
              <a:t>1923 zavedena měna </a:t>
            </a:r>
            <a:r>
              <a:rPr lang="cs-CZ" dirty="0" err="1" smtClean="0"/>
              <a:t>červonce</a:t>
            </a:r>
            <a:endParaRPr lang="cs-CZ" dirty="0" smtClean="0"/>
          </a:p>
          <a:p>
            <a:r>
              <a:rPr lang="cs-CZ" dirty="0" smtClean="0"/>
              <a:t>Začala opět působit státní banka</a:t>
            </a:r>
          </a:p>
          <a:p>
            <a:r>
              <a:rPr lang="cs-CZ" dirty="0" smtClean="0"/>
              <a:t>Znovu se platily nájmy, doprava…</a:t>
            </a:r>
          </a:p>
          <a:p>
            <a:r>
              <a:rPr lang="cs-CZ" dirty="0" err="1" smtClean="0"/>
              <a:t>Červonce</a:t>
            </a:r>
            <a:r>
              <a:rPr lang="cs-CZ" dirty="0" smtClean="0"/>
              <a:t> fungovaly v různé podobě až do měnové reformy 1947</a:t>
            </a:r>
          </a:p>
          <a:p>
            <a:r>
              <a:rPr lang="cs-CZ" dirty="0" smtClean="0"/>
              <a:t>+ v průběhu 2. světové války na okupovaných územích nahrazeny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476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9" y="2910223"/>
            <a:ext cx="5634361" cy="3778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756"/>
            <a:ext cx="5514363" cy="25364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615" y="373756"/>
            <a:ext cx="6428615" cy="64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9" y="624110"/>
            <a:ext cx="10613996" cy="5377445"/>
          </a:xfrm>
        </p:spPr>
      </p:pic>
    </p:spTree>
    <p:extLst>
      <p:ext uri="{BB962C8B-B14F-4D97-AF65-F5344CB8AC3E}">
        <p14:creationId xmlns:p14="http://schemas.microsoft.com/office/powerpoint/2010/main" val="2938154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daňového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červnu 1921 byl proto obnoven klasický daňový </a:t>
            </a:r>
            <a:r>
              <a:rPr lang="cs-CZ" dirty="0" smtClean="0"/>
              <a:t>systém</a:t>
            </a:r>
          </a:p>
          <a:p>
            <a:r>
              <a:rPr lang="cs-CZ" dirty="0" smtClean="0"/>
              <a:t>průmyslové </a:t>
            </a:r>
            <a:r>
              <a:rPr lang="cs-CZ" dirty="0"/>
              <a:t>i obchodní podniky podléhaly </a:t>
            </a:r>
            <a:r>
              <a:rPr lang="cs-CZ" dirty="0" smtClean="0"/>
              <a:t>zdanění</a:t>
            </a:r>
          </a:p>
          <a:p>
            <a:r>
              <a:rPr lang="cs-CZ" smtClean="0"/>
              <a:t>zavedeny  nepřímé </a:t>
            </a:r>
            <a:r>
              <a:rPr lang="cs-CZ" dirty="0"/>
              <a:t>daně např. na víno a lihoviny, tabák, zápalky, čaj, kávu apod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64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v politické rovině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90162"/>
            <a:ext cx="8915400" cy="4778063"/>
          </a:xfrm>
        </p:spPr>
        <p:txBody>
          <a:bodyPr/>
          <a:lstStyle/>
          <a:p>
            <a:r>
              <a:rPr lang="cs-CZ" dirty="0" smtClean="0"/>
              <a:t>Hlavním odpůrcem </a:t>
            </a:r>
            <a:r>
              <a:rPr lang="cs-CZ" dirty="0" err="1" smtClean="0"/>
              <a:t>Trockij</a:t>
            </a:r>
            <a:endParaRPr lang="cs-CZ" dirty="0" smtClean="0"/>
          </a:p>
          <a:p>
            <a:r>
              <a:rPr lang="cs-CZ" dirty="0" smtClean="0"/>
              <a:t>Po smrti Lenina (1924) dva hlavní směry ve vztahu k NEP</a:t>
            </a:r>
          </a:p>
          <a:p>
            <a:pPr lvl="1"/>
            <a:r>
              <a:rPr lang="cs-CZ" dirty="0" smtClean="0"/>
              <a:t>1925 – Zinověv, Kameněv – kritika </a:t>
            </a:r>
            <a:r>
              <a:rPr lang="cs-CZ" dirty="0" err="1" smtClean="0"/>
              <a:t>NEPu</a:t>
            </a:r>
            <a:r>
              <a:rPr lang="cs-CZ" dirty="0" smtClean="0"/>
              <a:t>, jakožto odklonu od původního ideálu</a:t>
            </a:r>
          </a:p>
          <a:p>
            <a:pPr lvl="2"/>
            <a:r>
              <a:rPr lang="cs-CZ" dirty="0" smtClean="0"/>
              <a:t>Vytvoření tzv. sjednocené opozice= společně s Trockým kritika </a:t>
            </a:r>
            <a:r>
              <a:rPr lang="cs-CZ" dirty="0" err="1" smtClean="0"/>
              <a:t>NEPu</a:t>
            </a:r>
            <a:r>
              <a:rPr lang="cs-CZ" dirty="0" smtClean="0"/>
              <a:t> z levicových důvodů</a:t>
            </a:r>
          </a:p>
          <a:p>
            <a:pPr lvl="2"/>
            <a:r>
              <a:rPr lang="cs-CZ" dirty="0" smtClean="0"/>
              <a:t>X „pravicová opozice“ Stalina ve spolupráci s Bucharinem, </a:t>
            </a:r>
            <a:r>
              <a:rPr lang="cs-CZ" dirty="0" err="1" smtClean="0"/>
              <a:t>Rykovem</a:t>
            </a:r>
            <a:r>
              <a:rPr lang="cs-CZ" dirty="0" smtClean="0"/>
              <a:t> a Tomským</a:t>
            </a:r>
          </a:p>
          <a:p>
            <a:pPr lvl="3"/>
            <a:endParaRPr lang="cs-CZ" dirty="0" smtClean="0"/>
          </a:p>
          <a:p>
            <a:r>
              <a:rPr lang="cs-CZ" dirty="0" smtClean="0"/>
              <a:t>1928 – prohlubující se krize, Stalin se přiklání k levicové pozici – noví spolupracovníci Molotov, Kirov, Vorošilov; předchozí spolupracovníci obviněni z „pravé úchylky“</a:t>
            </a:r>
          </a:p>
          <a:p>
            <a:r>
              <a:rPr lang="cs-CZ" dirty="0" smtClean="0"/>
              <a:t>1928/29 zahájena tzv. druhá revoluce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681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revoluce?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si pod ní představit?</a:t>
            </a:r>
          </a:p>
          <a:p>
            <a:r>
              <a:rPr lang="cs-CZ" dirty="0" smtClean="0"/>
              <a:t>Co všechno zahrnovala?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510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od r. 1928 do druhé světové války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64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7509" y="2214371"/>
            <a:ext cx="8911687" cy="1280890"/>
          </a:xfrm>
        </p:spPr>
        <p:txBody>
          <a:bodyPr/>
          <a:lstStyle/>
          <a:p>
            <a:r>
              <a:rPr lang="cs-CZ" dirty="0" smtClean="0"/>
              <a:t>Totalitarismus a jeho charakteristika?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5841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Totalitarismus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dle Zbigniewa Brzezinského</a:t>
            </a:r>
          </a:p>
          <a:p>
            <a:endParaRPr lang="cs-CZ" dirty="0"/>
          </a:p>
          <a:p>
            <a:r>
              <a:rPr lang="cs-CZ" dirty="0" smtClean="0"/>
              <a:t>Oficiální ideologie – akceptují ji všichni členové společnosti</a:t>
            </a:r>
          </a:p>
          <a:p>
            <a:r>
              <a:rPr lang="cs-CZ" dirty="0" smtClean="0"/>
              <a:t>Jediná masová politická strana – jediný vůdce v čele</a:t>
            </a:r>
          </a:p>
          <a:p>
            <a:r>
              <a:rPr lang="cs-CZ" dirty="0" smtClean="0"/>
              <a:t>Monopol na kontrolu ozbrojené moci</a:t>
            </a:r>
          </a:p>
          <a:p>
            <a:r>
              <a:rPr lang="cs-CZ" dirty="0" smtClean="0"/>
              <a:t>Kontrola prostředků masové komunikace</a:t>
            </a:r>
          </a:p>
          <a:p>
            <a:r>
              <a:rPr lang="cs-CZ" dirty="0" smtClean="0"/>
              <a:t>Fyzická a psychologická kontrola společnosti</a:t>
            </a:r>
          </a:p>
          <a:p>
            <a:r>
              <a:rPr lang="cs-CZ" dirty="0" smtClean="0"/>
              <a:t>Centrální řízení a kontrola ekonomiky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0330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krize, která vedla ke vzniku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následky světové a občanské války</a:t>
            </a:r>
          </a:p>
          <a:p>
            <a:pPr lvl="1"/>
            <a:r>
              <a:rPr lang="cs-CZ" dirty="0" smtClean="0"/>
              <a:t>Hospodářská a společenská destrukce</a:t>
            </a:r>
          </a:p>
          <a:p>
            <a:r>
              <a:rPr lang="cs-CZ" dirty="0" smtClean="0"/>
              <a:t>2) zahraničně-politická izolace země</a:t>
            </a:r>
          </a:p>
          <a:p>
            <a:r>
              <a:rPr lang="cs-CZ" dirty="0" smtClean="0"/>
              <a:t>3) model hospodářského a sociálního vývoje Ruska cestou socialismu  nebyl pro zemi vhodný/ Rusko nebylo v dostatečném stupni zralosti/ Marx a Engels navrhovali svou původní koncepci pro rozvinuté Německo</a:t>
            </a:r>
          </a:p>
          <a:p>
            <a:r>
              <a:rPr lang="cs-CZ" dirty="0" smtClean="0"/>
              <a:t>4) problém Leninova dědictví – vnitřní politická krize a otřesy/ vnitřní mocenské boje ve straně místo včasné a plynulé koncepce hospodářského rozvoje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93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 smtClean="0"/>
              <a:t>Konec 20.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49287"/>
            <a:ext cx="8915400" cy="4909421"/>
          </a:xfrm>
        </p:spPr>
        <p:txBody>
          <a:bodyPr>
            <a:normAutofit/>
          </a:bodyPr>
          <a:lstStyle/>
          <a:p>
            <a:r>
              <a:rPr lang="cs-CZ" dirty="0" smtClean="0"/>
              <a:t>Neúspěch na mezinárodním poli (např. přerušení vztahů s Velkou Británií)</a:t>
            </a:r>
          </a:p>
          <a:p>
            <a:pPr lvl="1"/>
            <a:r>
              <a:rPr lang="cs-CZ" dirty="0" smtClean="0"/>
              <a:t>1927 – aféra </a:t>
            </a:r>
            <a:r>
              <a:rPr lang="cs-CZ" dirty="0" err="1" smtClean="0"/>
              <a:t>Arcos</a:t>
            </a:r>
            <a:endParaRPr lang="cs-CZ" dirty="0" smtClean="0"/>
          </a:p>
          <a:p>
            <a:r>
              <a:rPr lang="cs-CZ" dirty="0" smtClean="0"/>
              <a:t>Obavy z vojenského střetu se západem</a:t>
            </a:r>
          </a:p>
          <a:p>
            <a:pPr lvl="1"/>
            <a:r>
              <a:rPr lang="cs-CZ" dirty="0" smtClean="0"/>
              <a:t>Tyto obavy výhodné pro Stalina, mohl vyžadovat jednotu strany a likvidovat „nepřátele“ a „cizí agenty“</a:t>
            </a:r>
          </a:p>
          <a:p>
            <a:r>
              <a:rPr lang="cs-CZ" dirty="0" smtClean="0"/>
              <a:t>Vnější obavy z války nebyly reálné</a:t>
            </a:r>
          </a:p>
          <a:p>
            <a:r>
              <a:rPr lang="cs-CZ" dirty="0" smtClean="0"/>
              <a:t>Stálý problém – nedostatek průmyslového zboží</a:t>
            </a:r>
          </a:p>
          <a:p>
            <a:pPr lvl="1"/>
            <a:r>
              <a:rPr lang="cs-CZ" dirty="0" smtClean="0"/>
              <a:t>Malé investice do jeho rozvoje</a:t>
            </a:r>
          </a:p>
          <a:p>
            <a:r>
              <a:rPr lang="cs-CZ" dirty="0" smtClean="0"/>
              <a:t>Zvyšování daní</a:t>
            </a:r>
          </a:p>
          <a:p>
            <a:r>
              <a:rPr lang="cs-CZ" dirty="0" smtClean="0"/>
              <a:t>Stát neschopen získat půjčku</a:t>
            </a:r>
          </a:p>
          <a:p>
            <a:r>
              <a:rPr lang="cs-CZ" dirty="0" smtClean="0"/>
              <a:t>Z dob válečného komunismu nenávist bohatých a chudých rolníků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50272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Autoritářský/totalitní systém a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„shora“ – industrializace agrární země</a:t>
            </a:r>
          </a:p>
          <a:p>
            <a:r>
              <a:rPr lang="cs-CZ" dirty="0" smtClean="0"/>
              <a:t>Vojensko-byrokratické řízení státu</a:t>
            </a:r>
          </a:p>
          <a:p>
            <a:r>
              <a:rPr lang="cs-CZ" dirty="0" smtClean="0"/>
              <a:t>Dominance státního vlastnictví</a:t>
            </a:r>
          </a:p>
          <a:p>
            <a:r>
              <a:rPr lang="cs-CZ" dirty="0" smtClean="0"/>
              <a:t>Administrativní alokace zdrojů</a:t>
            </a:r>
          </a:p>
          <a:p>
            <a:r>
              <a:rPr lang="cs-CZ" dirty="0" smtClean="0"/>
              <a:t>Vedlo k flexibilnímu směrování finančních prostředků dle stanovených priorit</a:t>
            </a:r>
          </a:p>
          <a:p>
            <a:r>
              <a:rPr lang="cs-CZ" dirty="0" smtClean="0"/>
              <a:t>Na úrovni politbyra se rozhodovalo především o výši investic, mezinárodním obchodu a výkupu obilí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574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Administrativně-příkazový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 použit Michailem Gorbačovem v době přestavby</a:t>
            </a:r>
          </a:p>
          <a:p>
            <a:r>
              <a:rPr lang="cs-CZ" dirty="0" smtClean="0"/>
              <a:t>Administrativní alokace zdrojů X tržní alokace zdrojů</a:t>
            </a:r>
          </a:p>
          <a:p>
            <a:r>
              <a:rPr lang="cs-CZ" dirty="0" smtClean="0"/>
              <a:t>Tržní alokace je zodpovědná za nadprodukci, ekonomické cykly, krize</a:t>
            </a:r>
          </a:p>
          <a:p>
            <a:r>
              <a:rPr lang="cs-CZ" dirty="0" smtClean="0"/>
              <a:t>Plán sestavován Státní plánovací </a:t>
            </a:r>
            <a:r>
              <a:rPr lang="cs-CZ" dirty="0" err="1" smtClean="0"/>
              <a:t>komisé</a:t>
            </a:r>
            <a:r>
              <a:rPr lang="cs-CZ" dirty="0" smtClean="0"/>
              <a:t> (GOSPLAN)</a:t>
            </a:r>
          </a:p>
          <a:p>
            <a:r>
              <a:rPr lang="cs-CZ" dirty="0" smtClean="0"/>
              <a:t>Odpovědnost za realizaci nesly komisariáty/ministerstva – řízení podniků</a:t>
            </a:r>
          </a:p>
          <a:p>
            <a:r>
              <a:rPr lang="cs-CZ" dirty="0" smtClean="0"/>
              <a:t>Lze nalézt prvky tržního hospodářství</a:t>
            </a:r>
          </a:p>
          <a:p>
            <a:pPr lvl="1"/>
            <a:r>
              <a:rPr lang="cs-CZ" dirty="0" smtClean="0"/>
              <a:t>Např. pracovní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17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Civilní dopravní letoun</a:t>
            </a:r>
          </a:p>
          <a:p>
            <a:r>
              <a:rPr lang="cs-CZ" dirty="0" smtClean="0"/>
              <a:t>na začátku války nejpokrokovější ve své kategorii</a:t>
            </a:r>
          </a:p>
          <a:p>
            <a:r>
              <a:rPr lang="cs-CZ" dirty="0" smtClean="0"/>
              <a:t>Výroba 113-1917, staženo 1922</a:t>
            </a:r>
          </a:p>
          <a:p>
            <a:r>
              <a:rPr lang="cs-CZ" dirty="0" smtClean="0"/>
              <a:t>Za 1. světové války fungoval jako bombardér (cca 80 ks)</a:t>
            </a:r>
          </a:p>
          <a:p>
            <a:r>
              <a:rPr lang="cs-CZ" dirty="0" smtClean="0"/>
              <a:t>Konstruktér Igor </a:t>
            </a:r>
            <a:r>
              <a:rPr lang="cs-CZ" dirty="0" err="1" smtClean="0"/>
              <a:t>Sikorski</a:t>
            </a:r>
            <a:endParaRPr lang="cs-CZ" dirty="0" smtClean="0"/>
          </a:p>
          <a:p>
            <a:r>
              <a:rPr lang="cs-CZ" dirty="0" smtClean="0"/>
              <a:t>vyráběno v Rusko-Baltské vagónce v Rize</a:t>
            </a:r>
          </a:p>
          <a:p>
            <a:r>
              <a:rPr lang="cs-CZ" dirty="0" smtClean="0"/>
              <a:t>Později také v Petrohradu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„Dohnat a předehnat“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395" y="1324708"/>
            <a:ext cx="9919311" cy="5638800"/>
          </a:xfrm>
        </p:spPr>
        <p:txBody>
          <a:bodyPr>
            <a:normAutofit/>
          </a:bodyPr>
          <a:lstStyle/>
          <a:p>
            <a:r>
              <a:rPr lang="cs-CZ" dirty="0" smtClean="0"/>
              <a:t>Na západě modernizace hospodářství – chemický, elektrický, letecký, automobilový průmysl</a:t>
            </a:r>
          </a:p>
          <a:p>
            <a:r>
              <a:rPr lang="cs-CZ" dirty="0" smtClean="0"/>
              <a:t>Stalinova teze: „Do 10 let musí SSSR uběhnout vzdálenost, která ho dělí od vyspělých západních států nebo bude převálcován.“</a:t>
            </a:r>
          </a:p>
          <a:p>
            <a:r>
              <a:rPr lang="cs-CZ" dirty="0" smtClean="0"/>
              <a:t>Potřeba dohnat západ technologiemi a vyspělým hospodářstvím – pokud ne, SSSR bude zničeno</a:t>
            </a:r>
          </a:p>
          <a:p>
            <a:r>
              <a:rPr lang="cs-CZ" dirty="0" smtClean="0"/>
              <a:t>Stalinův plán výstavby socialismu v SSSR – ústup od celosvětové revoluce</a:t>
            </a:r>
          </a:p>
          <a:p>
            <a:pPr lvl="1"/>
            <a:r>
              <a:rPr lang="cs-CZ" dirty="0" smtClean="0"/>
              <a:t>Nejprve potřeba vytvořit silný stát, pak je možné šířit revoluci</a:t>
            </a:r>
          </a:p>
          <a:p>
            <a:pPr lvl="1"/>
            <a:r>
              <a:rPr lang="cs-CZ" dirty="0" smtClean="0"/>
              <a:t>Výstavba socialismu v jedné zemi</a:t>
            </a:r>
          </a:p>
          <a:p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7463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Obilná krize 1927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72209"/>
            <a:ext cx="8915400" cy="5359179"/>
          </a:xfrm>
        </p:spPr>
        <p:txBody>
          <a:bodyPr>
            <a:normAutofit/>
          </a:bodyPr>
          <a:lstStyle/>
          <a:p>
            <a:r>
              <a:rPr lang="cs-CZ" dirty="0" smtClean="0"/>
              <a:t>Stát ovlivňoval cenu obilí</a:t>
            </a:r>
          </a:p>
          <a:p>
            <a:r>
              <a:rPr lang="cs-CZ" dirty="0" smtClean="0"/>
              <a:t>1925 – nedostatek obilí na vývoz – zvýšení výkupních cen</a:t>
            </a:r>
          </a:p>
          <a:p>
            <a:r>
              <a:rPr lang="cs-CZ" dirty="0" smtClean="0"/>
              <a:t>1926 – snížení ploch osetých technickými plodinami – pěstuje se více obilí – stát ceny snižuje</a:t>
            </a:r>
          </a:p>
          <a:p>
            <a:r>
              <a:rPr lang="cs-CZ" dirty="0" smtClean="0"/>
              <a:t>Zároveň růst cen masa a mléčných produktů – stát ceny nereguluje </a:t>
            </a:r>
          </a:p>
          <a:p>
            <a:r>
              <a:rPr lang="cs-CZ" dirty="0" smtClean="0"/>
              <a:t>Pro rolníky výhodné zaměřit se na masovou a mléčnou výrobu</a:t>
            </a:r>
          </a:p>
          <a:p>
            <a:r>
              <a:rPr lang="cs-CZ" dirty="0" smtClean="0"/>
              <a:t>1927 – nedošlo k navýšení cen výkupů, ale větší tlak na industrializaci</a:t>
            </a:r>
          </a:p>
          <a:p>
            <a:pPr lvl="1"/>
            <a:r>
              <a:rPr lang="cs-CZ" dirty="0" smtClean="0"/>
              <a:t>Vede ke krizi – rolníci neprodávají</a:t>
            </a:r>
          </a:p>
          <a:p>
            <a:pPr lvl="1"/>
            <a:r>
              <a:rPr lang="cs-CZ" dirty="0" smtClean="0"/>
              <a:t>Stát zabavuje násilnou cestou</a:t>
            </a:r>
          </a:p>
          <a:p>
            <a:pPr lvl="1"/>
            <a:r>
              <a:rPr lang="cs-CZ" dirty="0" smtClean="0"/>
              <a:t>Stalin nabádá k zásahu proti kulakům</a:t>
            </a:r>
          </a:p>
          <a:p>
            <a:r>
              <a:rPr lang="cs-CZ" dirty="0" smtClean="0"/>
              <a:t>1928 – rolníci demotivováni – obavy z konfiskace – menší osevy</a:t>
            </a:r>
          </a:p>
          <a:p>
            <a:r>
              <a:rPr lang="cs-CZ" dirty="0" smtClean="0"/>
              <a:t>Vedlo postupně k ukončení NEP</a:t>
            </a:r>
          </a:p>
          <a:p>
            <a:pPr lvl="1"/>
            <a:r>
              <a:rPr lang="cs-CZ" dirty="0" smtClean="0"/>
              <a:t>Malopodniky, řemeslníci a služby nadměrně zatíženi daněmi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89137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446" y="1232452"/>
            <a:ext cx="9195166" cy="562554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1929-1934</a:t>
            </a:r>
          </a:p>
          <a:p>
            <a:r>
              <a:rPr lang="cs-CZ" dirty="0" smtClean="0"/>
              <a:t>Silou a administrativními prostředky</a:t>
            </a:r>
          </a:p>
          <a:p>
            <a:r>
              <a:rPr lang="cs-CZ" dirty="0" smtClean="0"/>
              <a:t>Pozitivní motivace –  příslib mechanizace venkova</a:t>
            </a:r>
          </a:p>
          <a:p>
            <a:r>
              <a:rPr lang="cs-CZ" dirty="0" smtClean="0"/>
              <a:t>Cílem kapitálové zdroje pro rozvoj průmyslu, potřeba živení měst a armády</a:t>
            </a:r>
          </a:p>
          <a:p>
            <a:r>
              <a:rPr lang="cs-CZ" dirty="0" smtClean="0"/>
              <a:t>Nahradit soukromého rolníka jako dodavače obilovin na trhu družstvy (kolchoz) nebo státními statky (sovchoz)</a:t>
            </a:r>
          </a:p>
          <a:p>
            <a:pPr lvl="1"/>
            <a:r>
              <a:rPr lang="cs-CZ" dirty="0" smtClean="0"/>
              <a:t>Tzn. Soustředění do společných sýpek, ustájení dobytka – vše volně k dispozici státu</a:t>
            </a:r>
          </a:p>
          <a:p>
            <a:pPr lvl="1"/>
            <a:r>
              <a:rPr lang="cs-CZ" dirty="0" smtClean="0"/>
              <a:t>Odvody státu (přesně stanovené) první povinností kolchozů a sovchozů, zbytek lze použít na odměnu družstevníků</a:t>
            </a:r>
          </a:p>
          <a:p>
            <a:pPr lvl="1"/>
            <a:r>
              <a:rPr lang="cs-CZ" dirty="0" smtClean="0"/>
              <a:t>V prvních letech tento přebytek velmi malý – jedna z příčin hladomoru na Ukrajině 1932</a:t>
            </a:r>
          </a:p>
          <a:p>
            <a:pPr lvl="1"/>
            <a:r>
              <a:rPr lang="cs-CZ" dirty="0" smtClean="0"/>
              <a:t>Do r. 1930 zkolektivizováno 57 % hospodářství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36699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Násilná kolektivizace, hledání nepřátel na vesnici – kulaků</a:t>
            </a:r>
          </a:p>
          <a:p>
            <a:r>
              <a:rPr lang="cs-CZ" dirty="0"/>
              <a:t>Vedlo k obrovským škodám – rolníci se nechtěli sdružovat a přicházet o svůj majetek =&gt; vybíjení dobytka, zkracování osevů</a:t>
            </a:r>
          </a:p>
          <a:p>
            <a:r>
              <a:rPr lang="cs-CZ" dirty="0"/>
              <a:t>Reálně neexistovaly žádné předpoklady pro kolektivizaci – moderní stroje, kvalifikovaný personál, agronomové, zootechnici, organizace práce a výroby</a:t>
            </a:r>
          </a:p>
          <a:p>
            <a:r>
              <a:rPr lang="cs-CZ" dirty="0"/>
              <a:t>Opět opakující se problém – zemědělství SSSR neodpovídalo vyspělé průmyslové zemi, malé výnosy</a:t>
            </a:r>
          </a:p>
          <a:p>
            <a:r>
              <a:rPr lang="cs-CZ" dirty="0"/>
              <a:t>Stalin předpokládal, že rozvoj zemědělství vznikne jako důsledek industrializace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1617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34603"/>
            <a:ext cx="8915400" cy="5006874"/>
          </a:xfrm>
        </p:spPr>
        <p:txBody>
          <a:bodyPr/>
          <a:lstStyle/>
          <a:p>
            <a:r>
              <a:rPr lang="cs-CZ" dirty="0" smtClean="0"/>
              <a:t>Původním cílem odebrat rolníkům možnost volně nakládat s výsledkem své práce</a:t>
            </a:r>
          </a:p>
          <a:p>
            <a:r>
              <a:rPr lang="cs-CZ" dirty="0" smtClean="0"/>
              <a:t>V počátku zakládány tzv. komuny – rolník přišel o všechno kromě obydlí =&gt; vedlo k rolnickým bouřím, krácení osevů, vybíjení zvířat</a:t>
            </a:r>
          </a:p>
          <a:p>
            <a:r>
              <a:rPr lang="cs-CZ" dirty="0" smtClean="0"/>
              <a:t>Od roku 1930 bylo stanoveno, že společné bude osivo a ustájený velký dobytek, rolník si směl ponechat malý pozemek – záhumenek – pro pěstování zeleniny, stromů atp. + drobné zvířectvo</a:t>
            </a:r>
          </a:p>
          <a:p>
            <a:pPr lvl="1"/>
            <a:r>
              <a:rPr lang="cs-CZ" dirty="0" smtClean="0"/>
              <a:t>Velmi významné – 1938 cca 45 % produkce</a:t>
            </a:r>
          </a:p>
          <a:p>
            <a:pPr lvl="1"/>
            <a:r>
              <a:rPr lang="cs-CZ" dirty="0" smtClean="0"/>
              <a:t>Později zajišťují produkci některých potravin – ovoce, zelenina, med...</a:t>
            </a:r>
          </a:p>
          <a:p>
            <a:r>
              <a:rPr lang="cs-CZ" dirty="0" smtClean="0"/>
              <a:t>Ze záhumenku mohl také část prodávat</a:t>
            </a:r>
          </a:p>
          <a:p>
            <a:r>
              <a:rPr lang="cs-CZ" dirty="0" smtClean="0"/>
              <a:t>Kolektivizace dokončena 1935, přednostně se kolektivizovaly významné zemědělské regiony s dobrým napojením na dopravní sítě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6669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kulaka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8868" y="1844702"/>
            <a:ext cx="8915400" cy="4551549"/>
          </a:xfrm>
        </p:spPr>
        <p:txBody>
          <a:bodyPr/>
          <a:lstStyle/>
          <a:p>
            <a:r>
              <a:rPr lang="cs-CZ" dirty="0" smtClean="0"/>
              <a:t>Seznam kritérií vydaných Radou lidových komisařů</a:t>
            </a:r>
          </a:p>
          <a:p>
            <a:r>
              <a:rPr lang="cs-CZ" dirty="0" smtClean="0"/>
              <a:t>Stačilo splnit jedno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Najímání stálých pracovníků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Vlastnictví průmyslového podniku/nástroje poháněného motorem – mlýn, nástroje pro zpracování obilí, vlny, pro výrobu škrobu, sušení ovoce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průmyslových zemědělských strojů – traktory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prostor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Účast členů rodiny v obchodu, lichvě/ lidé s příjmy nesouvisejícími s prací (např. kněží)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Leden 1930 – plán na likvidaci kulaků jako třídy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Probíhala také tzv. „</a:t>
            </a:r>
            <a:r>
              <a:rPr lang="cs-CZ" dirty="0" err="1" smtClean="0"/>
              <a:t>autodekulakizace</a:t>
            </a:r>
            <a:r>
              <a:rPr lang="cs-CZ" dirty="0" smtClean="0"/>
              <a:t>“ – rolníci rozprodávali majetek a odcházeli do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0417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17483"/>
            <a:ext cx="8915400" cy="44371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Nasazení dělnických brigád a oddílů bezpečnosti</a:t>
            </a:r>
          </a:p>
          <a:p>
            <a:r>
              <a:rPr lang="cs-CZ" dirty="0" smtClean="0"/>
              <a:t>Zanesení rozkolu „třídního boje“ na vesnici – likvidace kulaka</a:t>
            </a:r>
          </a:p>
          <a:p>
            <a:r>
              <a:rPr lang="cs-CZ" dirty="0" smtClean="0"/>
              <a:t>Tvrdé uplatňování trestního zákona</a:t>
            </a:r>
          </a:p>
          <a:p>
            <a:r>
              <a:rPr lang="cs-CZ" dirty="0" smtClean="0"/>
              <a:t>Existovaly kvóty kolik kulaků má být v daném regionu zlikvidováno</a:t>
            </a:r>
          </a:p>
          <a:p>
            <a:pPr lvl="1"/>
            <a:r>
              <a:rPr lang="cs-CZ" dirty="0" smtClean="0"/>
              <a:t>Konfiskace majetku</a:t>
            </a:r>
          </a:p>
          <a:p>
            <a:pPr lvl="1"/>
            <a:r>
              <a:rPr lang="cs-CZ" dirty="0" smtClean="0"/>
              <a:t>Kulak i s rodinou odváženi do jiných regionů pro osídlení, ta nesměli opustit – Ural, Sibiř</a:t>
            </a:r>
          </a:p>
          <a:p>
            <a:pPr lvl="1"/>
            <a:r>
              <a:rPr lang="cs-CZ" dirty="0" smtClean="0"/>
              <a:t>Část rolníků skončilo v pracovních táborech/ v této době vzniká GULAG = Hlavní správa nápravně-pracovních táborů (od r. 1934 pod NKVD)</a:t>
            </a:r>
          </a:p>
          <a:p>
            <a:pPr lvl="2"/>
            <a:r>
              <a:rPr lang="cs-CZ" dirty="0" smtClean="0"/>
              <a:t>Velké stavby – ocelárny, přehrady (např. Bělomořský kanál – 250 km dlouhý kanál spojující Balt a Bílé moře – využito propagandou)</a:t>
            </a:r>
          </a:p>
          <a:p>
            <a:pPr lvl="1"/>
            <a:r>
              <a:rPr lang="cs-CZ" dirty="0" smtClean="0"/>
              <a:t>V platnosti až do konce 30. let</a:t>
            </a:r>
          </a:p>
          <a:p>
            <a:pPr lvl="1"/>
            <a:r>
              <a:rPr lang="cs-CZ" dirty="0" smtClean="0"/>
              <a:t>Majetek připadl družstvu, osobní majetek si směla přivlastnit venkovská chudina</a:t>
            </a:r>
          </a:p>
          <a:p>
            <a:pPr lvl="1"/>
            <a:r>
              <a:rPr lang="cs-CZ" dirty="0" smtClean="0"/>
              <a:t>Vystěhováno cca 10 milionů rolníků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8820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white sea baltic ca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2" y="609086"/>
            <a:ext cx="7526214" cy="64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269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Represivní složky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69775"/>
            <a:ext cx="8915400" cy="4762830"/>
          </a:xfrm>
        </p:spPr>
        <p:txBody>
          <a:bodyPr/>
          <a:lstStyle/>
          <a:p>
            <a:r>
              <a:rPr lang="cs-CZ" dirty="0" err="1" smtClean="0"/>
              <a:t>Čeka</a:t>
            </a:r>
            <a:r>
              <a:rPr lang="cs-CZ" dirty="0" smtClean="0"/>
              <a:t> – 1917-1922</a:t>
            </a:r>
          </a:p>
          <a:p>
            <a:pPr lvl="1"/>
            <a:r>
              <a:rPr lang="cs-CZ" dirty="0" smtClean="0"/>
              <a:t>Založena s cílem likvidace protibolševického odporu</a:t>
            </a:r>
          </a:p>
          <a:p>
            <a:pPr lvl="1"/>
            <a:r>
              <a:rPr lang="cs-CZ" dirty="0" smtClean="0"/>
              <a:t>Později kontrola nad obyvatelstvem, proti kontrarevoluci</a:t>
            </a:r>
          </a:p>
          <a:p>
            <a:r>
              <a:rPr lang="cs-CZ" dirty="0" smtClean="0"/>
              <a:t>1922 zrušení </a:t>
            </a:r>
            <a:r>
              <a:rPr lang="cs-CZ" dirty="0" err="1" smtClean="0"/>
              <a:t>Čeky</a:t>
            </a:r>
            <a:r>
              <a:rPr lang="cs-CZ" dirty="0" smtClean="0"/>
              <a:t> – vznik Státní politické správy (GPU)</a:t>
            </a:r>
          </a:p>
          <a:p>
            <a:pPr lvl="1"/>
            <a:r>
              <a:rPr lang="cs-CZ" dirty="0" smtClean="0"/>
              <a:t>Sledování a vyšetřování + vyhoštění nebo věznění</a:t>
            </a:r>
          </a:p>
          <a:p>
            <a:r>
              <a:rPr lang="cs-CZ" dirty="0" smtClean="0"/>
              <a:t>1923 OGPU</a:t>
            </a:r>
          </a:p>
          <a:p>
            <a:r>
              <a:rPr lang="cs-CZ" dirty="0" smtClean="0"/>
              <a:t>1934-1946 - NKVD</a:t>
            </a:r>
          </a:p>
          <a:p>
            <a:r>
              <a:rPr lang="cs-CZ" dirty="0" smtClean="0"/>
              <a:t>Nízká vzdělanost zaměstnanců, v průběhu 20. let ale posun</a:t>
            </a:r>
          </a:p>
          <a:p>
            <a:r>
              <a:rPr lang="cs-CZ" dirty="0" smtClean="0"/>
              <a:t>Felix </a:t>
            </a:r>
            <a:r>
              <a:rPr lang="cs-CZ" dirty="0" err="1" smtClean="0"/>
              <a:t>Dzžeržinskij</a:t>
            </a:r>
            <a:r>
              <a:rPr lang="cs-CZ" dirty="0" smtClean="0"/>
              <a:t> (do 1926), </a:t>
            </a:r>
            <a:r>
              <a:rPr lang="cs-CZ" dirty="0" err="1" smtClean="0"/>
              <a:t>Gendrich</a:t>
            </a:r>
            <a:r>
              <a:rPr lang="cs-CZ" dirty="0" smtClean="0"/>
              <a:t> </a:t>
            </a:r>
            <a:r>
              <a:rPr lang="cs-CZ" dirty="0" err="1" smtClean="0"/>
              <a:t>Jagoda</a:t>
            </a:r>
            <a:r>
              <a:rPr lang="cs-CZ" dirty="0" smtClean="0"/>
              <a:t> (1934-36), Nikolaj Ježov (1936-38), Lavrentij Berija (1938-1945)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9749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Stalinův kult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1930 </a:t>
            </a:r>
            <a:r>
              <a:rPr lang="cs-CZ" dirty="0" err="1" smtClean="0"/>
              <a:t>čáněk</a:t>
            </a:r>
            <a:r>
              <a:rPr lang="cs-CZ" dirty="0" smtClean="0"/>
              <a:t> Závrať z úspěchů</a:t>
            </a:r>
          </a:p>
          <a:p>
            <a:pPr lvl="1"/>
            <a:r>
              <a:rPr lang="cs-CZ" dirty="0" smtClean="0"/>
              <a:t>Stalin odsuzuje násilnou formu kolektivizace</a:t>
            </a:r>
          </a:p>
          <a:p>
            <a:pPr lvl="1"/>
            <a:r>
              <a:rPr lang="cs-CZ" dirty="0" smtClean="0"/>
              <a:t>Odmítnutí toho, že by v kolchozech mělo být i drobné zvířectvo a vybavení domácností</a:t>
            </a:r>
          </a:p>
          <a:p>
            <a:pPr lvl="1"/>
            <a:r>
              <a:rPr lang="cs-CZ" dirty="0" smtClean="0"/>
              <a:t>Vina za situaci násilné kolektivizace leží na vykonavatelích kolektivizace</a:t>
            </a:r>
          </a:p>
          <a:p>
            <a:pPr lvl="1"/>
            <a:r>
              <a:rPr lang="cs-CZ" dirty="0" smtClean="0"/>
              <a:t>„varování, aby to nezašlo příliš daleko“</a:t>
            </a:r>
          </a:p>
          <a:p>
            <a:pPr lvl="1"/>
            <a:r>
              <a:rPr lang="cs-CZ" dirty="0" smtClean="0"/>
              <a:t>Stalin vykreslený jako ochránce 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84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Mikuláše II. – experimenty Petra </a:t>
            </a:r>
            <a:r>
              <a:rPr lang="cs-CZ" dirty="0" err="1" smtClean="0"/>
              <a:t>Stolypina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r>
              <a:rPr lang="cs-CZ" dirty="0" smtClean="0"/>
              <a:t> – 1906-1911 – předseda vlády</a:t>
            </a:r>
          </a:p>
          <a:p>
            <a:pPr lvl="1"/>
            <a:r>
              <a:rPr lang="cs-CZ" dirty="0" smtClean="0"/>
              <a:t>V reakci na revoluci 1905</a:t>
            </a:r>
          </a:p>
          <a:p>
            <a:r>
              <a:rPr lang="cs-CZ" b="1" dirty="0" smtClean="0"/>
              <a:t>Důležitý reformní krok – agrární reforma/ reakce na revoluci 1905</a:t>
            </a:r>
          </a:p>
          <a:p>
            <a:endParaRPr lang="cs-CZ" b="1" dirty="0" smtClean="0"/>
          </a:p>
          <a:p>
            <a:r>
              <a:rPr lang="cs-CZ" dirty="0" smtClean="0"/>
              <a:t>Kořeny reformy v roce 1861 – zrušení nevolnictví/ značné nedostatky</a:t>
            </a:r>
          </a:p>
          <a:p>
            <a:pPr lvl="1"/>
            <a:r>
              <a:rPr lang="cs-CZ" dirty="0" smtClean="0"/>
              <a:t>Nedostačující příděl půdy</a:t>
            </a:r>
          </a:p>
          <a:p>
            <a:pPr lvl="1"/>
            <a:r>
              <a:rPr lang="cs-CZ" dirty="0" smtClean="0"/>
              <a:t>Závislost na občině (občiny kontrolovaly cca 4/5 půdy)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30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1" y="177579"/>
            <a:ext cx="8479323" cy="6019672"/>
          </a:xfrm>
        </p:spPr>
      </p:pic>
    </p:spTree>
    <p:extLst>
      <p:ext uri="{BB962C8B-B14F-4D97-AF65-F5344CB8AC3E}">
        <p14:creationId xmlns:p14="http://schemas.microsoft.com/office/powerpoint/2010/main" val="1320627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34" y="315718"/>
            <a:ext cx="9347735" cy="5918105"/>
          </a:xfrm>
        </p:spPr>
      </p:pic>
    </p:spTree>
    <p:extLst>
      <p:ext uri="{BB962C8B-B14F-4D97-AF65-F5344CB8AC3E}">
        <p14:creationId xmlns:p14="http://schemas.microsoft.com/office/powerpoint/2010/main" val="7227344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922"/>
            <a:ext cx="8285259" cy="6237937"/>
          </a:xfrm>
        </p:spPr>
      </p:pic>
    </p:spTree>
    <p:extLst>
      <p:ext uri="{BB962C8B-B14F-4D97-AF65-F5344CB8AC3E}">
        <p14:creationId xmlns:p14="http://schemas.microsoft.com/office/powerpoint/2010/main" val="42157237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Industrializace - První pětiletý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7381"/>
            <a:ext cx="8915400" cy="5168348"/>
          </a:xfrm>
        </p:spPr>
        <p:txBody>
          <a:bodyPr>
            <a:normAutofit/>
          </a:bodyPr>
          <a:lstStyle/>
          <a:p>
            <a:r>
              <a:rPr lang="cs-CZ" dirty="0"/>
              <a:t>1928 schválen první pětiletý </a:t>
            </a:r>
            <a:r>
              <a:rPr lang="cs-CZ" dirty="0" smtClean="0"/>
              <a:t>plán</a:t>
            </a:r>
          </a:p>
          <a:p>
            <a:r>
              <a:rPr lang="cs-CZ" dirty="0" smtClean="0"/>
              <a:t>Cílem položit základy průmyslu, metalurgie, energetiky, strojírenství, zbrojního průmyslu</a:t>
            </a:r>
          </a:p>
          <a:p>
            <a:r>
              <a:rPr lang="cs-CZ" dirty="0" smtClean="0"/>
              <a:t>Ekonomická soběstačnost státu</a:t>
            </a:r>
          </a:p>
          <a:p>
            <a:r>
              <a:rPr lang="cs-CZ" dirty="0" smtClean="0"/>
              <a:t>Nutnost mezinárodního obchodu – export zemědělské výroby – import technologií, techniky</a:t>
            </a:r>
          </a:p>
          <a:p>
            <a:pPr lvl="1"/>
            <a:r>
              <a:rPr lang="cs-CZ" dirty="0" smtClean="0"/>
              <a:t>„import strojů za účelem ukončení importu“</a:t>
            </a:r>
          </a:p>
          <a:p>
            <a:r>
              <a:rPr lang="cs-CZ" dirty="0" smtClean="0"/>
              <a:t>Dvě </a:t>
            </a:r>
            <a:r>
              <a:rPr lang="cs-CZ" dirty="0"/>
              <a:t>varianty plánu</a:t>
            </a:r>
          </a:p>
          <a:p>
            <a:pPr lvl="2"/>
            <a:r>
              <a:rPr lang="cs-CZ" dirty="0"/>
              <a:t>Výchozí a optimální</a:t>
            </a:r>
          </a:p>
          <a:p>
            <a:pPr lvl="2"/>
            <a:r>
              <a:rPr lang="cs-CZ" dirty="0"/>
              <a:t>Výchozí – možnost zajistit plynulý chod hospodářství jako celku</a:t>
            </a:r>
          </a:p>
          <a:p>
            <a:pPr lvl="2"/>
            <a:r>
              <a:rPr lang="cs-CZ" dirty="0"/>
              <a:t>Optimální – vycházela z hmotného obsahu výroby na konci pětiletky, stanovila kolik čeho vyrobit</a:t>
            </a:r>
          </a:p>
          <a:p>
            <a:pPr lvl="2"/>
            <a:r>
              <a:rPr lang="cs-CZ" dirty="0"/>
              <a:t>Příklad výchozího vs. optimálního plánu:</a:t>
            </a:r>
          </a:p>
          <a:p>
            <a:pPr lvl="3"/>
            <a:r>
              <a:rPr lang="cs-CZ" dirty="0"/>
              <a:t>Surové železo 1928/3,3 mil. Tun; výchozí 1932 10 mil. Tun; optimální 15-17 mil. Tun</a:t>
            </a:r>
          </a:p>
          <a:p>
            <a:pPr lvl="1"/>
            <a:r>
              <a:rPr lang="cs-CZ" dirty="0"/>
              <a:t>I optimální se Stalinovi zdál malý – pětiletka zkrácena na čtyři roky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1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7893" y="1800970"/>
            <a:ext cx="8915400" cy="5298831"/>
          </a:xfrm>
        </p:spPr>
        <p:txBody>
          <a:bodyPr>
            <a:normAutofit/>
          </a:bodyPr>
          <a:lstStyle/>
          <a:p>
            <a:r>
              <a:rPr lang="cs-CZ" dirty="0" smtClean="0"/>
              <a:t>Modernizaci státu podřízeno vše</a:t>
            </a:r>
          </a:p>
          <a:p>
            <a:pPr lvl="1"/>
            <a:r>
              <a:rPr lang="cs-CZ" dirty="0" smtClean="0"/>
              <a:t>Práce na tři směny, i 300 hodin měsíčně</a:t>
            </a:r>
          </a:p>
          <a:p>
            <a:r>
              <a:rPr lang="cs-CZ" dirty="0" smtClean="0"/>
              <a:t>GOSPLAN – státní plánovací komise – plán hospodářství, stanovení cen, výrobní kvóty</a:t>
            </a:r>
          </a:p>
          <a:p>
            <a:r>
              <a:rPr lang="cs-CZ" dirty="0" smtClean="0"/>
              <a:t>Vše posuzováno podle průmyslového výkonu</a:t>
            </a:r>
          </a:p>
          <a:p>
            <a:pPr lvl="1"/>
            <a:r>
              <a:rPr lang="cs-CZ" dirty="0" smtClean="0"/>
              <a:t>V letech 1928-1940 obrovský nárůst </a:t>
            </a:r>
          </a:p>
          <a:p>
            <a:pPr lvl="2"/>
            <a:r>
              <a:rPr lang="cs-CZ" dirty="0" smtClean="0"/>
              <a:t>Zdesetinásobení produkce energie, sedmkrát uhlí…</a:t>
            </a:r>
          </a:p>
          <a:p>
            <a:pPr lvl="2"/>
            <a:r>
              <a:rPr lang="cs-CZ" dirty="0" smtClean="0"/>
              <a:t>Vznik velkých továrních komplexů, přehrad i měst – Dněperská přehrada, Rostov na Donu továrna na zemědělské stroje, </a:t>
            </a:r>
            <a:r>
              <a:rPr lang="cs-CZ" dirty="0" err="1" smtClean="0"/>
              <a:t>Nižnij</a:t>
            </a:r>
            <a:r>
              <a:rPr lang="cs-CZ" dirty="0" smtClean="0"/>
              <a:t> Novgorod (Gorkij) automobilový průmysl</a:t>
            </a:r>
          </a:p>
        </p:txBody>
      </p:sp>
    </p:spTree>
    <p:extLst>
      <p:ext uri="{BB962C8B-B14F-4D97-AF65-F5344CB8AC3E}">
        <p14:creationId xmlns:p14="http://schemas.microsoft.com/office/powerpoint/2010/main" val="1244917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Snaha o vojensko-strategickou diversifikaci území</a:t>
            </a:r>
          </a:p>
          <a:p>
            <a:pPr lvl="1"/>
            <a:r>
              <a:rPr lang="cs-CZ" dirty="0" smtClean="0"/>
              <a:t>Kromě průmyslových měst druhé centrum na Urale a západní Sibiři</a:t>
            </a:r>
          </a:p>
          <a:p>
            <a:pPr lvl="1"/>
            <a:r>
              <a:rPr lang="cs-CZ" dirty="0" smtClean="0"/>
              <a:t>Budování továren na zelené louce</a:t>
            </a:r>
          </a:p>
          <a:p>
            <a:pPr lvl="1"/>
            <a:r>
              <a:rPr lang="cs-CZ" dirty="0" smtClean="0"/>
              <a:t>Absence infrastruktury – velmi nákladné projekty</a:t>
            </a:r>
          </a:p>
          <a:p>
            <a:r>
              <a:rPr lang="cs-CZ" dirty="0"/>
              <a:t>Ukončen po 4 letech a 3 měsících</a:t>
            </a:r>
          </a:p>
          <a:p>
            <a:r>
              <a:rPr lang="cs-CZ" dirty="0"/>
              <a:t>Výsledky hluboce pod plánem</a:t>
            </a:r>
          </a:p>
          <a:p>
            <a:r>
              <a:rPr lang="cs-CZ" dirty="0"/>
              <a:t>Splnil účel režimu – prudký vzestup tempa průmyslu</a:t>
            </a:r>
          </a:p>
          <a:p>
            <a:r>
              <a:rPr lang="cs-CZ" dirty="0"/>
              <a:t>Změny ve struktuře průmyslu a mechanismu jeho fungování</a:t>
            </a:r>
          </a:p>
          <a:p>
            <a:r>
              <a:rPr lang="cs-CZ" dirty="0"/>
              <a:t>Problém industrializace: zaměření na kvantitu, zůstává problém kvality</a:t>
            </a:r>
          </a:p>
          <a:p>
            <a:r>
              <a:rPr lang="cs-CZ" dirty="0"/>
              <a:t>Nehledělo se na životní úroveň obyvatelstva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446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plánované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Požadavek na splnění cíle za užití minima zdrojů</a:t>
            </a:r>
          </a:p>
          <a:p>
            <a:r>
              <a:rPr lang="cs-CZ" dirty="0" smtClean="0"/>
              <a:t>Neefektivita: problém pán a správce</a:t>
            </a:r>
          </a:p>
          <a:p>
            <a:pPr lvl="1"/>
            <a:r>
              <a:rPr lang="cs-CZ" dirty="0" smtClean="0"/>
              <a:t>Kontrola – vysoké náklady</a:t>
            </a:r>
          </a:p>
          <a:p>
            <a:pPr lvl="1"/>
            <a:r>
              <a:rPr lang="cs-CZ" dirty="0" smtClean="0"/>
              <a:t>Ukazatele plnění plánu – kvantitativní ukazatele – množství výstupů</a:t>
            </a:r>
          </a:p>
          <a:p>
            <a:pPr lvl="1"/>
            <a:r>
              <a:rPr lang="cs-CZ" dirty="0" smtClean="0"/>
              <a:t>Obava z nesplnění plánu – označení za sabotéry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457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talin industria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7" y="95897"/>
            <a:ext cx="8216653" cy="68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069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55" y="254977"/>
            <a:ext cx="5267225" cy="66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92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2" y="1905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6526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ébla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</TotalTime>
  <Words>4298</Words>
  <Application>Microsoft Office PowerPoint</Application>
  <PresentationFormat>Širokoúhlá obrazovka</PresentationFormat>
  <Paragraphs>613</Paragraphs>
  <Slides>102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Century Gothic</vt:lpstr>
      <vt:lpstr>Wingdings 3</vt:lpstr>
      <vt:lpstr>Stébla</vt:lpstr>
      <vt:lpstr>Ruský dělník  od 60. let 19. století vzniká nová vrstva společnosti  Jaké byly pro ruské dělníky podmínky?  Jak fungovalo dělnictvo jako společenská vrstva? Problémy? </vt:lpstr>
      <vt:lpstr>Ruský dělník</vt:lpstr>
      <vt:lpstr>Úspěchy ruského průmyslu</vt:lpstr>
      <vt:lpstr>Transsibiřská magistrála</vt:lpstr>
      <vt:lpstr>Prezentace aplikace PowerPoint</vt:lpstr>
      <vt:lpstr>Ilja Muromec</vt:lpstr>
      <vt:lpstr>Prezentace aplikace PowerPoint</vt:lpstr>
      <vt:lpstr>Prezentace aplikace PowerPoint</vt:lpstr>
      <vt:lpstr>Vláda Mikuláše II. – experimenty Petra Stolypina</vt:lpstr>
      <vt:lpstr>Prezentace aplikace PowerPoint</vt:lpstr>
      <vt:lpstr>Petr Stolypin</vt:lpstr>
      <vt:lpstr>Prezentace aplikace PowerPoint</vt:lpstr>
      <vt:lpstr>Hospodaření s půdou</vt:lpstr>
      <vt:lpstr>Stolypinova agrární reforma</vt:lpstr>
      <vt:lpstr>Do války</vt:lpstr>
      <vt:lpstr>První světová válka a Rusko?  V jakém stavu do ní Rusko vstupovalo?  Jak si při ní vedlo?</vt:lpstr>
      <vt:lpstr>https://youtu.be/A94ji8PamL8  https://youtu.be/yKZ2a8y5GgM  https://youtu.be/SIGL_VWx9Yg</vt:lpstr>
      <vt:lpstr>Vývoj ruského hospodářství 1917-1927</vt:lpstr>
      <vt:lpstr>ROK 1917</vt:lpstr>
      <vt:lpstr>Car a obyvatelstvo</vt:lpstr>
      <vt:lpstr>Demonstrace v Petrohradě</vt:lpstr>
      <vt:lpstr>Zánik monarchie</vt:lpstr>
      <vt:lpstr>Mohlo se Rusko stát demokratickou zemí?</vt:lpstr>
      <vt:lpstr>Rusko jako demokratická země?</vt:lpstr>
      <vt:lpstr>Období prozatímní vlády a hospodářství</vt:lpstr>
      <vt:lpstr>Dvojvládí - Rozkaz číslo jedna</vt:lpstr>
      <vt:lpstr>Rolnická otázka</vt:lpstr>
      <vt:lpstr>Bankovnictví</vt:lpstr>
      <vt:lpstr>Cesta k „Říjnové revoluci“</vt:lpstr>
      <vt:lpstr>Cesta k „Říjnové revoluci“</vt:lpstr>
      <vt:lpstr>Bolševická vláda – jak vypadala v prvních letech?</vt:lpstr>
      <vt:lpstr>První roky bolševické vlády</vt:lpstr>
      <vt:lpstr>Prezentace aplikace PowerPoint</vt:lpstr>
      <vt:lpstr>Existovala riziko, že mír nebude ze strany Německa dodržen?  Jakými hospodářskými příčinami to bylo způsobeno?  </vt:lpstr>
      <vt:lpstr>Bolševická strana přebírá moc   Jak probíhalo?  Bylo to spojeno s problémy?  </vt:lpstr>
      <vt:lpstr>Válečný komunismus?</vt:lpstr>
      <vt:lpstr>Občanská válka/ počátky válečného komunismu</vt:lpstr>
      <vt:lpstr>Válečný komunismus - principy</vt:lpstr>
      <vt:lpstr>Válečný komunismus – jak se vyrovnat s krizí?</vt:lpstr>
      <vt:lpstr>Zrušení peněz</vt:lpstr>
      <vt:lpstr>Organizace hospodářství v průběhu válečného komunismu</vt:lpstr>
      <vt:lpstr>Jak to vypadalo na venkově?   Jaký byl vztah vesnice a státu?   Proč se v roce 1919 často pěstovala cibule?       </vt:lpstr>
      <vt:lpstr>Válečný komunismus ve vztahu k venkovu</vt:lpstr>
      <vt:lpstr>Prezentace aplikace PowerPoint</vt:lpstr>
      <vt:lpstr>Prezentace aplikace PowerPoint</vt:lpstr>
      <vt:lpstr>Prodrazvyorstka</vt:lpstr>
      <vt:lpstr>Prezentace aplikace PowerPoint</vt:lpstr>
      <vt:lpstr>Prezentace aplikace PowerPoint</vt:lpstr>
      <vt:lpstr>Prezentace aplikace PowerPoint</vt:lpstr>
      <vt:lpstr>Zelené hnutí – Tambovské povstání</vt:lpstr>
      <vt:lpstr>Prezentace aplikace PowerPoint</vt:lpstr>
      <vt:lpstr>Prezentace aplikace PowerPoint</vt:lpstr>
      <vt:lpstr>Prezentace aplikace PowerPoint</vt:lpstr>
      <vt:lpstr>Otázka průmyslu a života ve městech.   Jak na tom byl průmysl?  Jak se žilo ve městech?  Co to byl Dekret o dělnické kontrole (14. 11. 1917)?  Kdo byli baťůžkáři?  </vt:lpstr>
      <vt:lpstr>Bilance občanské války</vt:lpstr>
      <vt:lpstr>Plánované hospodářství?  Jaké jsou jeho principy?  Jaký byl první hospodářský plán?</vt:lpstr>
      <vt:lpstr>První sovětský ekonomický plán  1920</vt:lpstr>
      <vt:lpstr>Plán GOELRO</vt:lpstr>
      <vt:lpstr>Prezentace aplikace PowerPoint</vt:lpstr>
      <vt:lpstr>Prezentace aplikace PowerPoint</vt:lpstr>
      <vt:lpstr>Problémy hospodářství ve 20. letech</vt:lpstr>
      <vt:lpstr>NEP</vt:lpstr>
      <vt:lpstr>NEP</vt:lpstr>
      <vt:lpstr>Důvody zavedení NEP</vt:lpstr>
      <vt:lpstr>Zavedení nové ekonomické politiky</vt:lpstr>
      <vt:lpstr>Denacionalizace drobného průmyslu</vt:lpstr>
      <vt:lpstr>Prohloubení NEPu</vt:lpstr>
      <vt:lpstr>NEP - měna</vt:lpstr>
      <vt:lpstr>Prezentace aplikace PowerPoint</vt:lpstr>
      <vt:lpstr>Úprava daňového systému</vt:lpstr>
      <vt:lpstr>NEP v politické rovině</vt:lpstr>
      <vt:lpstr>Druhá revoluce?</vt:lpstr>
      <vt:lpstr>Vývoj ruského hospodářství od r. 1928 do druhé světové války</vt:lpstr>
      <vt:lpstr>Totalitarismus a jeho charakteristika?</vt:lpstr>
      <vt:lpstr>Totalitarismus</vt:lpstr>
      <vt:lpstr>Důvody krize, která vedla ke vzniku systému</vt:lpstr>
      <vt:lpstr>Konec 20. let</vt:lpstr>
      <vt:lpstr>Autoritářský/totalitní systém a hospodářství</vt:lpstr>
      <vt:lpstr>Administrativně-příkazový systém</vt:lpstr>
      <vt:lpstr>„Dohnat a předehnat“</vt:lpstr>
      <vt:lpstr>Obilná krize 1927</vt:lpstr>
      <vt:lpstr>Kolektivizace 1</vt:lpstr>
      <vt:lpstr>Kolektivizace 2</vt:lpstr>
      <vt:lpstr>Kolektivizace</vt:lpstr>
      <vt:lpstr>Charakteristika kulaka</vt:lpstr>
      <vt:lpstr>Provedení kolektivizace</vt:lpstr>
      <vt:lpstr>Prezentace aplikace PowerPoint</vt:lpstr>
      <vt:lpstr>Represivní složky</vt:lpstr>
      <vt:lpstr>Stalinův kult osobnosti</vt:lpstr>
      <vt:lpstr>Prezentace aplikace PowerPoint</vt:lpstr>
      <vt:lpstr>Prezentace aplikace PowerPoint</vt:lpstr>
      <vt:lpstr>Prezentace aplikace PowerPoint</vt:lpstr>
      <vt:lpstr>Industrializace - První pětiletý plán</vt:lpstr>
      <vt:lpstr>Charakteristika prvního plánu</vt:lpstr>
      <vt:lpstr>Charakteristika prvního plánu</vt:lpstr>
      <vt:lpstr>Problémy plánované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80098</cp:lastModifiedBy>
  <cp:revision>96</cp:revision>
  <cp:lastPrinted>2018-10-29T14:42:01Z</cp:lastPrinted>
  <dcterms:created xsi:type="dcterms:W3CDTF">2017-10-10T07:19:29Z</dcterms:created>
  <dcterms:modified xsi:type="dcterms:W3CDTF">2020-10-13T13:08:13Z</dcterms:modified>
</cp:coreProperties>
</file>