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9" r:id="rId10"/>
    <p:sldId id="266" r:id="rId11"/>
    <p:sldId id="267" r:id="rId12"/>
    <p:sldId id="268" r:id="rId13"/>
    <p:sldId id="264" r:id="rId14"/>
    <p:sldId id="265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91"/>
    <p:restoredTop sz="94689"/>
  </p:normalViewPr>
  <p:slideViewPr>
    <p:cSldViewPr snapToGrid="0" snapToObjects="1">
      <p:cViewPr varScale="1">
        <p:scale>
          <a:sx n="69" d="100"/>
          <a:sy n="69" d="100"/>
        </p:scale>
        <p:origin x="3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A920F-5E91-5849-8D08-EAE98D5580E3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0D76EF-17E0-DD47-A372-44A35647809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8457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0D76EF-17E0-DD47-A372-44A356478095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37290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068CB4-F9A7-F24A-BCBA-2F963998CB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B5C9CF8-C432-994E-BAA3-F1959FEF44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B59E97E-A6FA-C345-84AB-D2B3A2FE9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0E63-1D89-E048-BB2E-37FC6E670D0D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A443FA-1C57-084F-98E3-90299AD4B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3E25145-2BA1-C545-A987-222FDD1F46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315C-2B16-B844-955D-5CB357B84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997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55E48B1-FA94-A943-A5B2-7471E5288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39186B7-4A4D-4B44-8818-5010F0962E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DA32A73-74BE-AB4D-B4AE-D43A3C29DA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0E63-1D89-E048-BB2E-37FC6E670D0D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4153E8B-81F0-0441-80C1-63D7E7395A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7D0D99-44F7-F444-BCCE-1D6F756B5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315C-2B16-B844-955D-5CB357B84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026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AE67BB59-97E9-D443-A7C7-534BBB667E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36FB49DC-3F42-6F45-AD49-B625932770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0A996A8-76B5-5849-A8B9-110E04112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0E63-1D89-E048-BB2E-37FC6E670D0D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1CF14EE-198A-9B43-9DAB-EDC31F870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64F4DAB-450B-C34A-AC7D-205553A4E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315C-2B16-B844-955D-5CB357B84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245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B86498-2A32-C546-885E-3B2B536BB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1FAB425-8994-4B47-BC09-C4072C023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E3A4E2C-2448-5B40-98AF-5A44A48D0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0E63-1D89-E048-BB2E-37FC6E670D0D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FA3AD7C-3919-F84F-AFB4-112FF9CCA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35637A2-6C1B-1046-B325-EF07F4C00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315C-2B16-B844-955D-5CB357B84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290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AA0F72-5A87-294B-B3C2-BCE5BD928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E659CDF-8A4D-0F43-92B9-20FEB589A9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224BE43-176C-D84A-BC16-67959C449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0E63-1D89-E048-BB2E-37FC6E670D0D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C1E9623-B406-D448-8466-E79D2ACEC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845FCF-5B6A-5248-9B48-649E4D87D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315C-2B16-B844-955D-5CB357B84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133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B0DF2-BD5B-3345-9C6C-010DECD39F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9C1CE4-995B-5445-93DF-B33E2A1DCE6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B129AC5-CE28-4142-ACB8-B21BEFE433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7ACDB3B-8DB1-8E45-8890-074D658F3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0E63-1D89-E048-BB2E-37FC6E670D0D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857FACB-EE43-9142-BFE7-92159D762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061775-C250-1848-AE38-BF302AF40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315C-2B16-B844-955D-5CB357B84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49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22786A-7536-AE44-AE2E-4DBEA8E520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2A1A54F-7C0E-C442-84E0-AE0BF1173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53E7825B-A607-FE4A-BE32-F0DDA7F251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841A275-28DE-D24A-99C3-E91FE743D4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1B44161-EEEF-3E44-BAA5-D3E444245A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99E6640B-8557-9045-A578-8AC6884291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0E63-1D89-E048-BB2E-37FC6E670D0D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6C80172F-C88C-674D-8CF3-5543EC5BC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FC59FEE-5A42-2E41-B5D0-774DC988A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315C-2B16-B844-955D-5CB357B84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8928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1808DA9-E68A-FD4D-8F93-9C854D4A2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B085C77-4E40-7640-BCF8-63072DD23E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0E63-1D89-E048-BB2E-37FC6E670D0D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F8C9447-3C10-8341-8CF9-7CA13B1D9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049CAFE-7AFC-F74A-9FED-F04324AB19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315C-2B16-B844-955D-5CB357B84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7738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BC544CF-FBD1-574C-90E7-F6B66E998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0E63-1D89-E048-BB2E-37FC6E670D0D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7BE6E18-0CAE-DD4B-A3C4-C0CA90626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B1B86A5-EB54-9D4D-BDC9-A8867F3B4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315C-2B16-B844-955D-5CB357B84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765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4F45EBA-5831-4F41-871A-198409D69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893304E-0E55-3343-89BA-99A7A4383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89F2952-EAC6-3749-B189-DC85759248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D2D64BD-2EB7-D34E-8972-26577E2C8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0E63-1D89-E048-BB2E-37FC6E670D0D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C70E02-7280-D940-B175-CF631CBB9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598A3D3-378F-2244-B67C-911E84530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315C-2B16-B844-955D-5CB357B84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5239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19CBA5-0DA3-B341-9903-32E1400F1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B4E44FB2-14C3-0F46-8CC5-BFDF168FE7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A758DBA-F445-AF48-8F24-7E02423E79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556739B-B013-FF4A-8CF6-5EB178C54C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C0E63-1D89-E048-BB2E-37FC6E670D0D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074F3E-498B-8C47-8657-E36352283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BA0D4DD-E54E-1B43-97F3-AC68E09A3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11315C-2B16-B844-955D-5CB357B84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091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FD388C72-4A03-9F4E-82A1-574E69865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3C8CDF-9C01-CA44-A806-C936CC6384A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6C9DA13-5440-8742-AB1D-D5DC5D46F45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C0E63-1D89-E048-BB2E-37FC6E670D0D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D8653DE-71F0-ED45-BCCB-FC6412EDB8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A09EEE7-7E99-2842-B098-7E36A5AC5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11315C-2B16-B844-955D-5CB357B84C3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0752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f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tif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8308E56-8C0D-B54B-A95C-C51A0DA6BE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09322" y="159026"/>
            <a:ext cx="7182678" cy="3350937"/>
          </a:xfrm>
        </p:spPr>
        <p:txBody>
          <a:bodyPr>
            <a:normAutofit/>
          </a:bodyPr>
          <a:lstStyle/>
          <a:p>
            <a:r>
              <a:rPr lang="cs-CZ" sz="7200" b="1" dirty="0"/>
              <a:t>Martin BUBER 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E00FDF-7D27-124E-976B-BDB1CCE381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552660" y="3602038"/>
            <a:ext cx="5115339" cy="1655762"/>
          </a:xfrm>
        </p:spPr>
        <p:txBody>
          <a:bodyPr>
            <a:normAutofit/>
          </a:bodyPr>
          <a:lstStyle/>
          <a:p>
            <a:r>
              <a:rPr lang="cs-CZ" sz="4400" dirty="0"/>
              <a:t>1878 - 1965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0812580-8B9F-7B42-8948-9E1D5EC9BE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5009322" cy="6970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3739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26106F-B4EC-BE4F-8CC1-91457B72C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31709"/>
          </a:xfrm>
        </p:spPr>
        <p:txBody>
          <a:bodyPr>
            <a:normAutofit fontScale="90000"/>
          </a:bodyPr>
          <a:lstStyle/>
          <a:p>
            <a:r>
              <a:rPr lang="cs-CZ" sz="2800" dirty="0"/>
              <a:t>Kde lze potkat Boha?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6A5640-DBE8-6C4F-9AC8-5D6DECE5C6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96834"/>
            <a:ext cx="12192000" cy="606116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B050"/>
                </a:solidFill>
              </a:rPr>
              <a:t>Prostřednictvím jednotlivého Ty oslovujeme i věčné Ty. </a:t>
            </a:r>
          </a:p>
          <a:p>
            <a:r>
              <a:rPr lang="cs-CZ" dirty="0"/>
              <a:t>Kde je Ty, je i Boží přítomnost; místo setkání s Bohem je tedy v aktu </a:t>
            </a:r>
            <a:r>
              <a:rPr lang="cs-CZ" dirty="0">
                <a:solidFill>
                  <a:srgbClr val="00B050"/>
                </a:solidFill>
              </a:rPr>
              <a:t>uskutečnění vztahu.</a:t>
            </a:r>
            <a:r>
              <a:rPr lang="cs-CZ" dirty="0"/>
              <a:t> Svůj život žijeme před Bohem a proto je zbytečné Boha někde hledat. Je zde všude, neexistuje místo, kde by nebyl. </a:t>
            </a:r>
          </a:p>
          <a:p>
            <a:r>
              <a:rPr lang="cs-CZ" dirty="0"/>
              <a:t>Bůh k nám promlouvá ve věcech a bytostech a my mu odpovídáme tak, že s těmito věcmi nějak zacházíme a k bytostem zaujímáme určitý postoj. Dokonalý vztah vzniká, pojmeme-li celý svět do Ty.</a:t>
            </a:r>
          </a:p>
          <a:p>
            <a:r>
              <a:rPr lang="cs-CZ" dirty="0"/>
              <a:t>Bůh a člověk jsou v podstatě totožní nositelé pra-vztahu, který je </a:t>
            </a:r>
            <a:r>
              <a:rPr lang="cs-CZ" dirty="0">
                <a:solidFill>
                  <a:srgbClr val="00B050"/>
                </a:solidFill>
              </a:rPr>
              <a:t>vzájemným </a:t>
            </a:r>
            <a:r>
              <a:rPr lang="cs-CZ" dirty="0"/>
              <a:t>poznáním a láskou. Ten, kdo věří ve svět a oddá se mu, se musí nutně oddat i Bohu. Poznáme-li Boha, musíme poznat i úzkostný pocit, že Bůh je kdesi daleko. Nemůžeme však pocítit jeho nepřítomnost. To jenom my tu vždycky nejsme. </a:t>
            </a:r>
          </a:p>
          <a:p>
            <a:r>
              <a:rPr lang="cs-CZ" dirty="0"/>
              <a:t>Modlíme-li se k Bohu, který je jen „ono“, nemůže naše modlitba být vyslyšena. Jsou to jen prázdná slova, kterými se zbavujeme vlastní tíhy. Nejsme ateisty, ale jsme lidmi bez Boha.</a:t>
            </a:r>
          </a:p>
        </p:txBody>
      </p:sp>
    </p:spTree>
    <p:extLst>
      <p:ext uri="{BB962C8B-B14F-4D97-AF65-F5344CB8AC3E}">
        <p14:creationId xmlns:p14="http://schemas.microsoft.com/office/powerpoint/2010/main" val="3860852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4EC2F5-4086-9646-9ADB-8278F4953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009"/>
            <a:ext cx="10515600" cy="546264"/>
          </a:xfrm>
        </p:spPr>
        <p:txBody>
          <a:bodyPr>
            <a:normAutofit fontScale="90000"/>
          </a:bodyPr>
          <a:lstStyle/>
          <a:p>
            <a:r>
              <a:rPr lang="cs-CZ" sz="3100" b="1" dirty="0"/>
              <a:t>Temnota Boží (</a:t>
            </a:r>
            <a:r>
              <a:rPr lang="cs-CZ" sz="3100" i="1" dirty="0" err="1"/>
              <a:t>Gottesfinsternis</a:t>
            </a:r>
            <a:r>
              <a:rPr lang="cs-CZ" sz="3100" dirty="0"/>
              <a:t> 1953)</a:t>
            </a:r>
            <a:r>
              <a:rPr lang="cs-CZ" dirty="0">
                <a:effectLst/>
              </a:rPr>
              <a:t>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3CDFA5F-1236-554F-B33E-D54CEE54A6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02" y="688768"/>
            <a:ext cx="12046527" cy="6068291"/>
          </a:xfrm>
        </p:spPr>
        <p:txBody>
          <a:bodyPr>
            <a:noAutofit/>
          </a:bodyPr>
          <a:lstStyle/>
          <a:p>
            <a:r>
              <a:rPr lang="cs-CZ" sz="3200" dirty="0"/>
              <a:t>Co pro moderního člověka vlastně znamená slovo „Bůh“? Jsou ještě do dnešní doby funkční tradiční obrazy Boha, jak je líčili velcí filosofové?</a:t>
            </a:r>
          </a:p>
          <a:p>
            <a:r>
              <a:rPr lang="cs-CZ" sz="3200" i="1" dirty="0"/>
              <a:t> „Slovo Bůh je zatíženo nejvíc ze všech lidských slov. Žádné nebylo tak pošpiňováno, tak kritizováno. Právě proto se jej nesmíme zříci. Lidský rod na ně svaloval tíži svého úzkostného života a stlačil je až k zemi; nyní toto slovo leží v prachu a nese všechnu tíži. Lidský rod se svým náboženským stranictvím to slovo roztrhal na kusy; lidé pro něj zabíjeli a umírali, nese všechny otisky jejich prstů, všechnu jejich krev.“</a:t>
            </a:r>
            <a:r>
              <a:rPr lang="cs-CZ" sz="3200" dirty="0"/>
              <a:t> </a:t>
            </a:r>
          </a:p>
          <a:p>
            <a:r>
              <a:rPr lang="cs-CZ" sz="3200" dirty="0"/>
              <a:t>Musíme vážit těch, kteří si toto slovo zakazují. Ale na druhou stranu jej nesmíme opustit. Musíme jej pozdvihnout ze země, očistit a pečovat o něj.</a:t>
            </a:r>
          </a:p>
        </p:txBody>
      </p:sp>
    </p:spTree>
    <p:extLst>
      <p:ext uri="{BB962C8B-B14F-4D97-AF65-F5344CB8AC3E}">
        <p14:creationId xmlns:p14="http://schemas.microsoft.com/office/powerpoint/2010/main" val="16823836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5FAE79-B9D7-7645-BCA7-74F75CF347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7571" y="-2182132"/>
            <a:ext cx="10515600" cy="1325563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F1C0CF-E51F-2D42-A1C2-B710534B81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sz="3600" dirty="0"/>
              <a:t>Podíl filosofie na derealizaci Boha a všeho absolutního (proces, jehož posledním stadiem je myšlenkové opuštění Boha):</a:t>
            </a:r>
          </a:p>
          <a:p>
            <a:r>
              <a:rPr lang="cs-CZ" sz="3600" dirty="0"/>
              <a:t>člověk si začal Boha představovat jako </a:t>
            </a:r>
            <a:r>
              <a:rPr lang="cs-CZ" sz="3600" i="1" dirty="0"/>
              <a:t>něco</a:t>
            </a:r>
            <a:r>
              <a:rPr lang="cs-CZ" sz="3600" dirty="0"/>
              <a:t> (bytost mezi bytostmi). </a:t>
            </a:r>
            <a:r>
              <a:rPr lang="cs-CZ" sz="3600" i="1" dirty="0"/>
              <a:t>Něco</a:t>
            </a:r>
            <a:r>
              <a:rPr lang="cs-CZ" sz="3600" dirty="0"/>
              <a:t> se pak stává pojmově uchopitelným předmětem myšlení (logos, </a:t>
            </a:r>
            <a:r>
              <a:rPr lang="cs-CZ" sz="3600" dirty="0" err="1"/>
              <a:t>apeiron</a:t>
            </a:r>
            <a:r>
              <a:rPr lang="cs-CZ" sz="3600" dirty="0"/>
              <a:t>). </a:t>
            </a:r>
          </a:p>
          <a:p>
            <a:r>
              <a:rPr lang="cs-CZ" sz="3600" dirty="0"/>
              <a:t>V průběhu doby začal lidský duch pojem absolutna spojovat se sebou samým, přiřkl si vládu nad svým dílem,  pojmově zničil absolutno, opustil myšlenku Boha.</a:t>
            </a:r>
          </a:p>
          <a:p>
            <a:r>
              <a:rPr lang="cs-CZ" sz="3600" dirty="0"/>
              <a:t>V současné době převládl vztah Já-Ono: </a:t>
            </a:r>
          </a:p>
          <a:p>
            <a:r>
              <a:rPr lang="cs-CZ" sz="3600" dirty="0"/>
              <a:t>Já z tohoto vztahu je </a:t>
            </a:r>
            <a:r>
              <a:rPr lang="cs-CZ" sz="3600" dirty="0">
                <a:solidFill>
                  <a:srgbClr val="00B050"/>
                </a:solidFill>
              </a:rPr>
              <a:t>Já vlastnící</a:t>
            </a:r>
            <a:r>
              <a:rPr lang="cs-CZ" sz="3600" dirty="0"/>
              <a:t>, se vším hotové, vše vykonávající a neschopné setkat se bytostně s jinou bytostí. Svou povahou nemůže toto všemocné Já uznat Boha ani absolutno.</a:t>
            </a:r>
          </a:p>
          <a:p>
            <a:r>
              <a:rPr lang="cs-CZ" sz="3600" dirty="0"/>
              <a:t>Kdy se vztah Já-Ty dokáže „zvednout na nohy“ a dostane se opět na své vedoucí místo?</a:t>
            </a:r>
          </a:p>
          <a:p>
            <a:pPr marL="0" indent="0">
              <a:buNone/>
            </a:pPr>
            <a:endParaRPr lang="cs-CZ" sz="36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889847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A4836B-B257-884D-BFCD-167C028C54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4588"/>
          </a:xfrm>
        </p:spPr>
        <p:txBody>
          <a:bodyPr>
            <a:normAutofit fontScale="90000"/>
          </a:bodyPr>
          <a:lstStyle/>
          <a:p>
            <a:r>
              <a:rPr lang="cs-CZ" dirty="0"/>
              <a:t>dva typy mystiky</a:t>
            </a:r>
            <a:r>
              <a:rPr lang="cs-CZ" dirty="0">
                <a:effectLst/>
              </a:rPr>
              <a:t> 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A97C79-BE72-2B48-8F1D-75366320B4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" y="979714"/>
            <a:ext cx="12100560" cy="5878286"/>
          </a:xfrm>
        </p:spPr>
        <p:txBody>
          <a:bodyPr>
            <a:normAutofit fontScale="92500" lnSpcReduction="10000"/>
          </a:bodyPr>
          <a:lstStyle/>
          <a:p>
            <a:r>
              <a:rPr lang="cs-CZ" dirty="0">
                <a:solidFill>
                  <a:srgbClr val="0070C0"/>
                </a:solidFill>
              </a:rPr>
              <a:t>popření duality </a:t>
            </a:r>
            <a:r>
              <a:rPr lang="cs-CZ" dirty="0"/>
              <a:t>(sjednocení) – neodehrává se mezi Já a Ty, nýbrž v člověku; </a:t>
            </a:r>
          </a:p>
          <a:p>
            <a:pPr marL="0" indent="0">
              <a:buNone/>
            </a:pPr>
            <a:r>
              <a:rPr lang="cs-CZ" dirty="0"/>
              <a:t>(je soustředění přípravou k vykročení či jen vychutnáváním vnitřní blaženosti?) </a:t>
            </a:r>
          </a:p>
          <a:p>
            <a:pPr lvl="0"/>
            <a:r>
              <a:rPr lang="cs-CZ" dirty="0">
                <a:solidFill>
                  <a:srgbClr val="0070C0"/>
                </a:solidFill>
              </a:rPr>
              <a:t>identita lidského s božským </a:t>
            </a:r>
            <a:r>
              <a:rPr lang="cs-CZ" dirty="0"/>
              <a:t>– dva se stávají jedním; jedinost bytí</a:t>
            </a:r>
          </a:p>
          <a:p>
            <a:pPr marL="0" indent="0">
              <a:buNone/>
            </a:pPr>
            <a:r>
              <a:rPr lang="cs-CZ" dirty="0"/>
              <a:t>Jednoty mystiky není jednotou, pouze ve vášni zaniká vědomí Já a Ty (uchvacující dynamika vztahu)</a:t>
            </a:r>
          </a:p>
          <a:p>
            <a:pPr hangingPunct="0"/>
            <a:r>
              <a:rPr lang="cs-CZ" b="1" i="1" dirty="0"/>
              <a:t>Zkušenost zjevení, </a:t>
            </a:r>
            <a:r>
              <a:rPr lang="cs-CZ" dirty="0"/>
              <a:t>nejvyššího setkání </a:t>
            </a:r>
          </a:p>
          <a:p>
            <a:pPr marL="0" indent="0" hangingPunct="0">
              <a:buNone/>
            </a:pPr>
            <a:r>
              <a:rPr lang="cs-CZ" i="1" dirty="0"/>
              <a:t>(proměňuje člověka, nejde o zážitek, ale obdarování silou) </a:t>
            </a:r>
          </a:p>
          <a:p>
            <a:pPr marL="0" indent="0" hangingPunct="0">
              <a:buNone/>
            </a:pPr>
            <a:r>
              <a:rPr lang="cs-CZ" dirty="0"/>
              <a:t> Má tři složky: </a:t>
            </a:r>
          </a:p>
          <a:p>
            <a:pPr lvl="0"/>
            <a:r>
              <a:rPr lang="cs-CZ" dirty="0"/>
              <a:t>Naprostou plnost skutečné </a:t>
            </a:r>
            <a:r>
              <a:rPr lang="cs-CZ" dirty="0">
                <a:solidFill>
                  <a:srgbClr val="0070C0"/>
                </a:solidFill>
              </a:rPr>
              <a:t>vzájemnost</a:t>
            </a:r>
            <a:r>
              <a:rPr lang="cs-CZ" dirty="0"/>
              <a:t>i, přijetí a sepětí; </a:t>
            </a:r>
          </a:p>
          <a:p>
            <a:pPr lvl="0"/>
            <a:r>
              <a:rPr lang="cs-CZ" dirty="0"/>
              <a:t>Nevýslovné </a:t>
            </a:r>
            <a:r>
              <a:rPr lang="cs-CZ" dirty="0">
                <a:solidFill>
                  <a:srgbClr val="0070C0"/>
                </a:solidFill>
              </a:rPr>
              <a:t>potvrzení smyslu</a:t>
            </a:r>
            <a:r>
              <a:rPr lang="cs-CZ" dirty="0"/>
              <a:t>; otázka po smyslu už neexistuje, je zaručen; </a:t>
            </a:r>
          </a:p>
          <a:p>
            <a:r>
              <a:rPr lang="cs-CZ" dirty="0"/>
              <a:t>Je to </a:t>
            </a:r>
            <a:r>
              <a:rPr lang="cs-CZ" i="1" dirty="0"/>
              <a:t>smysl </a:t>
            </a:r>
            <a:r>
              <a:rPr lang="cs-CZ" i="1" dirty="0">
                <a:solidFill>
                  <a:srgbClr val="0070C0"/>
                </a:solidFill>
              </a:rPr>
              <a:t>našeho</a:t>
            </a:r>
            <a:r>
              <a:rPr lang="cs-CZ" i="1" dirty="0"/>
              <a:t> života</a:t>
            </a:r>
            <a:r>
              <a:rPr lang="cs-CZ" dirty="0"/>
              <a:t>, nikoli jiného „světa“. Lze jej přijmout a uskutečňovat. </a:t>
            </a:r>
          </a:p>
          <a:p>
            <a:pPr marL="0" indent="0">
              <a:buNone/>
            </a:pPr>
            <a:r>
              <a:rPr lang="cs-CZ" dirty="0"/>
              <a:t>Tajemství zůstává tajemstvím, reflexe činí Boha předmětem. Nemůžeme se zabývat Bohem, ale jen sním rozmlouvat</a:t>
            </a:r>
            <a:r>
              <a:rPr lang="cs-CZ" dirty="0">
                <a:effectLst/>
              </a:rPr>
              <a:t>  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26068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B1492B-67E3-4A4B-AB5B-35B760E2B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8130"/>
            <a:ext cx="10515600" cy="570016"/>
          </a:xfrm>
        </p:spPr>
        <p:txBody>
          <a:bodyPr>
            <a:normAutofit/>
          </a:bodyPr>
          <a:lstStyle/>
          <a:p>
            <a:r>
              <a:rPr lang="cs-CZ" sz="2800" dirty="0"/>
              <a:t>Láska a odpovědnost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E06A15-CB2D-A04F-8372-4CF93470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665018"/>
            <a:ext cx="12192000" cy="6192982"/>
          </a:xfrm>
        </p:spPr>
        <p:txBody>
          <a:bodyPr>
            <a:normAutofit/>
          </a:bodyPr>
          <a:lstStyle/>
          <a:p>
            <a:r>
              <a:rPr lang="cs-CZ" sz="3200" i="1" dirty="0"/>
              <a:t>„</a:t>
            </a:r>
            <a:r>
              <a:rPr lang="cs-CZ" sz="3200" i="1" dirty="0">
                <a:solidFill>
                  <a:srgbClr val="00B050"/>
                </a:solidFill>
              </a:rPr>
              <a:t>Láska je odpovědnost nějakého Já za nějaké Ty</a:t>
            </a:r>
            <a:r>
              <a:rPr lang="cs-CZ" sz="3200" i="1" dirty="0"/>
              <a:t>.“</a:t>
            </a:r>
            <a:endParaRPr lang="cs-CZ" sz="3200" dirty="0"/>
          </a:p>
          <a:p>
            <a:pPr marL="0" indent="0">
              <a:buNone/>
            </a:pPr>
            <a:r>
              <a:rPr lang="cs-CZ" sz="3200" dirty="0"/>
              <a:t>Láska je víc než cit; láska není v nás, ale člověk je v ní. </a:t>
            </a:r>
          </a:p>
          <a:p>
            <a:pPr marL="0" indent="0">
              <a:buNone/>
            </a:pPr>
            <a:r>
              <a:rPr lang="cs-CZ" sz="3200" dirty="0"/>
              <a:t>Láska se </a:t>
            </a:r>
            <a:r>
              <a:rPr lang="cs-CZ" sz="3200" dirty="0">
                <a:solidFill>
                  <a:srgbClr val="00B050"/>
                </a:solidFill>
              </a:rPr>
              <a:t>děje</a:t>
            </a:r>
            <a:r>
              <a:rPr lang="cs-CZ" sz="3200" dirty="0"/>
              <a:t>, kdežto city </a:t>
            </a:r>
            <a:r>
              <a:rPr lang="cs-CZ" sz="3200" dirty="0">
                <a:solidFill>
                  <a:srgbClr val="00B050"/>
                </a:solidFill>
              </a:rPr>
              <a:t>vlastníme (</a:t>
            </a:r>
            <a:r>
              <a:rPr lang="cs-CZ" sz="3200" dirty="0"/>
              <a:t> jako vzpomínky či zkušenosti)</a:t>
            </a:r>
          </a:p>
          <a:p>
            <a:pPr marL="0" indent="0">
              <a:buNone/>
            </a:pPr>
            <a:r>
              <a:rPr lang="cs-CZ" sz="3200" dirty="0"/>
              <a:t>City jsou mnohé, kdežto pravá láska jen jedna. </a:t>
            </a:r>
          </a:p>
          <a:p>
            <a:pPr marL="0" indent="0">
              <a:buNone/>
            </a:pPr>
            <a:r>
              <a:rPr lang="cs-CZ" sz="3200" dirty="0"/>
              <a:t>Láska je bezprostřední akt mezi Já a Ty. </a:t>
            </a:r>
          </a:p>
          <a:p>
            <a:pPr marL="0" indent="0">
              <a:buNone/>
            </a:pPr>
            <a:r>
              <a:rPr lang="cs-CZ" sz="3200" dirty="0"/>
              <a:t>Každý jednotlivec, který miluje, nese zodpovědnost za jednotlivé Ty. Všichni milující jsou si rovni – od „nejmenšího človíčka“ až k Bohu, který je schopen něčeho neskutečného: milovat všechny lidi… </a:t>
            </a:r>
          </a:p>
          <a:p>
            <a:r>
              <a:rPr lang="cs-CZ" sz="3200" dirty="0">
                <a:solidFill>
                  <a:srgbClr val="00B050"/>
                </a:solidFill>
              </a:rPr>
              <a:t>Nenávist</a:t>
            </a:r>
            <a:r>
              <a:rPr lang="cs-CZ" sz="3200" dirty="0"/>
              <a:t> je slepá, protože nemůžeme nenávidět celou bytost, ale pouze její část. Paradoxně má však ke vztahu blíže člověk, který nenávidí, než </a:t>
            </a:r>
            <a:r>
              <a:rPr lang="cs-CZ" sz="3200" dirty="0">
                <a:solidFill>
                  <a:srgbClr val="00B050"/>
                </a:solidFill>
              </a:rPr>
              <a:t>lhostejný</a:t>
            </a:r>
            <a:r>
              <a:rPr lang="cs-CZ" sz="3200" dirty="0"/>
              <a:t>, který nepociťuje ani lásku, ani nenávist. 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1703116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B67EBA-4431-E249-9674-9908E10DD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923096F-6566-9F4A-837C-93962890DF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463826" y="0"/>
            <a:ext cx="11817625" cy="7938052"/>
          </a:xfrm>
        </p:spPr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7B82847-8A5A-FA43-8B80-9487C20CB0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40697" y="-2"/>
            <a:ext cx="6069496" cy="6858002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227A3D9F-063E-9B4A-8292-7CD155BDC7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331304" y="78823"/>
            <a:ext cx="4452730" cy="6241084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3648649-2877-D34F-BC63-865FE28B16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463827" y="-1"/>
            <a:ext cx="4704524" cy="6632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7434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1B681B-4940-5642-B9B7-896B28AA8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5435" y="-1325563"/>
            <a:ext cx="10515600" cy="1325563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57508BC-FD5F-B54B-9394-E69C80987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7663"/>
            <a:ext cx="12191999" cy="7042494"/>
          </a:xfrm>
        </p:spPr>
        <p:txBody>
          <a:bodyPr/>
          <a:lstStyle/>
          <a:p>
            <a:r>
              <a:rPr lang="cs-CZ" dirty="0"/>
              <a:t>Nar. 1878 ve Vídni, </a:t>
            </a:r>
          </a:p>
          <a:p>
            <a:r>
              <a:rPr lang="cs-CZ" dirty="0"/>
              <a:t>ve věku 3 let k prarodičům </a:t>
            </a:r>
            <a:r>
              <a:rPr lang="cs-CZ" dirty="0">
                <a:solidFill>
                  <a:srgbClr val="00B0F0"/>
                </a:solidFill>
              </a:rPr>
              <a:t>do Lvova</a:t>
            </a:r>
            <a:r>
              <a:rPr lang="cs-CZ" dirty="0"/>
              <a:t>, dědeček v Haliči, chasidismus. </a:t>
            </a:r>
          </a:p>
          <a:p>
            <a:r>
              <a:rPr lang="cs-CZ" dirty="0"/>
              <a:t> náboženská krize; čte Kanta, Kierkegaarda a Nietzscheho</a:t>
            </a:r>
          </a:p>
          <a:p>
            <a:r>
              <a:rPr lang="cs-CZ" dirty="0"/>
              <a:t>Studium ve Vídni (filozofii, ale i  dějiny umění, germanistiku a filologii)</a:t>
            </a:r>
          </a:p>
          <a:p>
            <a:r>
              <a:rPr lang="cs-CZ" dirty="0">
                <a:solidFill>
                  <a:srgbClr val="0070C0"/>
                </a:solidFill>
              </a:rPr>
              <a:t>Sionismus </a:t>
            </a:r>
            <a:r>
              <a:rPr lang="cs-CZ" dirty="0"/>
              <a:t>– „Tři řeči o židovství“ v Praze ve spolku Bar </a:t>
            </a:r>
            <a:r>
              <a:rPr lang="cs-CZ" dirty="0" err="1"/>
              <a:t>Kochba</a:t>
            </a:r>
            <a:r>
              <a:rPr lang="cs-CZ" dirty="0"/>
              <a:t> 1909</a:t>
            </a:r>
          </a:p>
          <a:p>
            <a:r>
              <a:rPr lang="cs-CZ" dirty="0"/>
              <a:t> od 1904 se přestává angažovat v sionistického hnutí, dizertace </a:t>
            </a:r>
            <a:r>
              <a:rPr lang="cs-CZ" i="1" dirty="0"/>
              <a:t>Příspěvky k dějinám problému individuace </a:t>
            </a:r>
            <a:r>
              <a:rPr lang="cs-CZ" dirty="0"/>
              <a:t>a více se zaměřuje na činnost spisovatelskou</a:t>
            </a:r>
          </a:p>
          <a:p>
            <a:r>
              <a:rPr lang="cs-CZ" dirty="0"/>
              <a:t>Práce o </a:t>
            </a:r>
            <a:r>
              <a:rPr lang="cs-CZ" dirty="0">
                <a:solidFill>
                  <a:srgbClr val="0070C0"/>
                </a:solidFill>
              </a:rPr>
              <a:t>chasidismu</a:t>
            </a:r>
            <a:r>
              <a:rPr lang="cs-CZ" dirty="0"/>
              <a:t> (také o taoismu)</a:t>
            </a:r>
          </a:p>
          <a:p>
            <a:r>
              <a:rPr lang="cs-CZ" dirty="0"/>
              <a:t> od 1921 s Franzem </a:t>
            </a:r>
            <a:r>
              <a:rPr lang="cs-CZ" dirty="0" err="1"/>
              <a:t>Rosenzweigem</a:t>
            </a:r>
            <a:r>
              <a:rPr lang="cs-CZ" dirty="0"/>
              <a:t>, překládají Bibli</a:t>
            </a:r>
          </a:p>
          <a:p>
            <a:r>
              <a:rPr lang="cs-CZ" dirty="0"/>
              <a:t>1923 stěžejní dílo </a:t>
            </a:r>
            <a:r>
              <a:rPr lang="cs-CZ" dirty="0">
                <a:solidFill>
                  <a:srgbClr val="C00000"/>
                </a:solidFill>
              </a:rPr>
              <a:t>JÁ A TY </a:t>
            </a:r>
            <a:r>
              <a:rPr lang="cs-CZ" dirty="0"/>
              <a:t>	</a:t>
            </a:r>
          </a:p>
          <a:p>
            <a:r>
              <a:rPr lang="cs-CZ" dirty="0"/>
              <a:t>1930 </a:t>
            </a:r>
            <a:r>
              <a:rPr lang="cs-CZ" dirty="0" err="1"/>
              <a:t>Frakfurtská</a:t>
            </a:r>
            <a:r>
              <a:rPr lang="cs-CZ" dirty="0"/>
              <a:t> </a:t>
            </a:r>
            <a:r>
              <a:rPr lang="cs-CZ" dirty="0" err="1"/>
              <a:t>uni</a:t>
            </a:r>
            <a:r>
              <a:rPr lang="cs-CZ" dirty="0"/>
              <a:t>, </a:t>
            </a:r>
            <a:r>
              <a:rPr lang="cs-CZ" dirty="0">
                <a:solidFill>
                  <a:srgbClr val="0070C0"/>
                </a:solidFill>
              </a:rPr>
              <a:t>1938</a:t>
            </a:r>
            <a:r>
              <a:rPr lang="cs-CZ" dirty="0"/>
              <a:t> do Jeruzaléma, </a:t>
            </a:r>
            <a:r>
              <a:rPr lang="cs-CZ" dirty="0">
                <a:solidFill>
                  <a:srgbClr val="0070C0"/>
                </a:solidFill>
              </a:rPr>
              <a:t>Hebrejská univerzita</a:t>
            </a:r>
          </a:p>
          <a:p>
            <a:r>
              <a:rPr lang="cs-CZ" dirty="0"/>
              <a:t>Vztahy </a:t>
            </a:r>
            <a:r>
              <a:rPr lang="cs-CZ" dirty="0">
                <a:solidFill>
                  <a:srgbClr val="00B0F0"/>
                </a:solidFill>
              </a:rPr>
              <a:t>Židů a Palestinců</a:t>
            </a:r>
            <a:r>
              <a:rPr lang="cs-CZ" dirty="0"/>
              <a:t>, „dialogická komunita“; pak </a:t>
            </a:r>
            <a:r>
              <a:rPr lang="cs-CZ" dirty="0">
                <a:solidFill>
                  <a:srgbClr val="00B0F0"/>
                </a:solidFill>
              </a:rPr>
              <a:t>smíření s Němci</a:t>
            </a:r>
          </a:p>
          <a:p>
            <a:r>
              <a:rPr lang="cs-CZ" dirty="0"/>
              <a:t>Po válce mnoho ocenění v Evropě i USA, 1965 umírá v Jeruzalémě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1017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4254FB4-EA4C-C143-A9CA-7F952F24F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2765"/>
            <a:ext cx="10515600" cy="535263"/>
          </a:xfrm>
        </p:spPr>
        <p:txBody>
          <a:bodyPr>
            <a:normAutofit fontScale="90000"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JÁ A TY </a:t>
            </a:r>
            <a:r>
              <a:rPr lang="cs-CZ" dirty="0"/>
              <a:t>(1923)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EB5230-7BC1-2E4F-A548-0ABBF9D417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" y="628027"/>
            <a:ext cx="12192001" cy="632936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14400" dirty="0"/>
              <a:t>Já je vždy ve vztah k nějakému </a:t>
            </a:r>
            <a:r>
              <a:rPr lang="cs-CZ" sz="14400" i="1" dirty="0"/>
              <a:t>protějšku</a:t>
            </a:r>
            <a:r>
              <a:rPr lang="cs-CZ" sz="14400" dirty="0"/>
              <a:t>.  Já samo o sobě neexistuje. </a:t>
            </a:r>
            <a:r>
              <a:rPr lang="cs-CZ" sz="14400" i="1" dirty="0"/>
              <a:t>Je vždy součástí dvojice Já-Ty nebo Já-Ono.</a:t>
            </a:r>
          </a:p>
          <a:p>
            <a:r>
              <a:rPr lang="cs-CZ" sz="14400" dirty="0"/>
              <a:t>Ve vztahu </a:t>
            </a:r>
            <a:r>
              <a:rPr lang="cs-CZ" sz="14400" b="1" dirty="0"/>
              <a:t>Já-Ty</a:t>
            </a:r>
            <a:r>
              <a:rPr lang="cs-CZ" sz="14400" dirty="0"/>
              <a:t>  je Já je </a:t>
            </a:r>
            <a:r>
              <a:rPr lang="cs-CZ" sz="14400" dirty="0">
                <a:solidFill>
                  <a:srgbClr val="FF0000"/>
                </a:solidFill>
              </a:rPr>
              <a:t>osobou,</a:t>
            </a:r>
            <a:r>
              <a:rPr lang="cs-CZ" sz="14400" dirty="0"/>
              <a:t> stejně jako Ty</a:t>
            </a:r>
          </a:p>
          <a:p>
            <a:r>
              <a:rPr lang="cs-CZ" sz="14400" dirty="0"/>
              <a:t>Ve vztahu </a:t>
            </a:r>
            <a:r>
              <a:rPr lang="cs-CZ" sz="14400" b="1" dirty="0"/>
              <a:t>Já</a:t>
            </a:r>
            <a:r>
              <a:rPr lang="cs-CZ" sz="14400" dirty="0"/>
              <a:t> </a:t>
            </a:r>
            <a:r>
              <a:rPr lang="cs-CZ" sz="14400" b="1" dirty="0"/>
              <a:t>k Ono</a:t>
            </a:r>
            <a:r>
              <a:rPr lang="cs-CZ" sz="14400" dirty="0"/>
              <a:t> není Já osobou, protože Ono je </a:t>
            </a:r>
            <a:r>
              <a:rPr lang="cs-CZ" sz="14400" dirty="0">
                <a:solidFill>
                  <a:srgbClr val="FF0000"/>
                </a:solidFill>
              </a:rPr>
              <a:t>objektem</a:t>
            </a:r>
            <a:r>
              <a:rPr lang="cs-CZ" sz="14400" dirty="0"/>
              <a:t> („něco“)</a:t>
            </a:r>
          </a:p>
          <a:p>
            <a:r>
              <a:rPr lang="cs-CZ" sz="14400" dirty="0"/>
              <a:t>Já ze vztahu   Já – Ty se objevuje jako </a:t>
            </a:r>
            <a:r>
              <a:rPr lang="cs-CZ" sz="14400" b="1" i="1" dirty="0">
                <a:solidFill>
                  <a:srgbClr val="00B050"/>
                </a:solidFill>
              </a:rPr>
              <a:t>osoba</a:t>
            </a:r>
            <a:r>
              <a:rPr lang="cs-CZ" sz="14400" dirty="0"/>
              <a:t> a uvědomuje si sebe jako subjektivitu.</a:t>
            </a:r>
          </a:p>
          <a:p>
            <a:r>
              <a:rPr lang="cs-CZ" sz="14400" dirty="0"/>
              <a:t>Já ze vztahu   Já – Ono  se objevuje jako </a:t>
            </a:r>
            <a:r>
              <a:rPr lang="cs-CZ" sz="14400" b="1" i="1" dirty="0">
                <a:solidFill>
                  <a:srgbClr val="00B050"/>
                </a:solidFill>
              </a:rPr>
              <a:t>individualita</a:t>
            </a:r>
            <a:r>
              <a:rPr lang="cs-CZ" sz="14400" dirty="0"/>
              <a:t> a uvědomuje si sebe jako jako někoho, kdo je takový a ne jiný</a:t>
            </a:r>
            <a:r>
              <a:rPr lang="cs-CZ" sz="14400" dirty="0">
                <a:effectLst/>
              </a:rPr>
              <a:t> </a:t>
            </a:r>
            <a:r>
              <a:rPr lang="cs-CZ" sz="14400" dirty="0"/>
              <a:t> </a:t>
            </a:r>
          </a:p>
          <a:p>
            <a:r>
              <a:rPr lang="cs-CZ" sz="14400" dirty="0">
                <a:solidFill>
                  <a:srgbClr val="00B050"/>
                </a:solidFill>
              </a:rPr>
              <a:t>Individualita</a:t>
            </a:r>
            <a:r>
              <a:rPr lang="cs-CZ" sz="14400" dirty="0"/>
              <a:t> se objevuje, protože se </a:t>
            </a:r>
            <a:r>
              <a:rPr lang="cs-CZ" sz="14400" dirty="0">
                <a:solidFill>
                  <a:srgbClr val="00B050"/>
                </a:solidFill>
              </a:rPr>
              <a:t>odlišuje</a:t>
            </a:r>
            <a:r>
              <a:rPr lang="cs-CZ" sz="14400" dirty="0"/>
              <a:t> od jiných individualit. </a:t>
            </a:r>
          </a:p>
          <a:p>
            <a:r>
              <a:rPr lang="cs-CZ" sz="14400" dirty="0">
                <a:solidFill>
                  <a:srgbClr val="00B050"/>
                </a:solidFill>
              </a:rPr>
              <a:t>Osoba</a:t>
            </a:r>
            <a:r>
              <a:rPr lang="cs-CZ" sz="14400" dirty="0"/>
              <a:t> se objevuje, protože vstupuje do </a:t>
            </a:r>
            <a:r>
              <a:rPr lang="cs-CZ" sz="14400" dirty="0">
                <a:solidFill>
                  <a:srgbClr val="00B050"/>
                </a:solidFill>
              </a:rPr>
              <a:t>vztahu</a:t>
            </a:r>
            <a:r>
              <a:rPr lang="cs-CZ" sz="14400" dirty="0"/>
              <a:t> k jiným osobám. </a:t>
            </a:r>
          </a:p>
          <a:p>
            <a:r>
              <a:rPr lang="cs-CZ" sz="14400" dirty="0"/>
              <a:t>Žádný člověk není čistou </a:t>
            </a:r>
            <a:r>
              <a:rPr lang="cs-CZ" sz="14400" b="1" dirty="0"/>
              <a:t>osobou</a:t>
            </a:r>
            <a:r>
              <a:rPr lang="cs-CZ" sz="14400" dirty="0"/>
              <a:t>, žádný čistou</a:t>
            </a:r>
            <a:r>
              <a:rPr lang="cs-CZ" sz="14400" b="1" dirty="0"/>
              <a:t> individualitou</a:t>
            </a:r>
            <a:r>
              <a:rPr lang="cs-CZ" sz="14400" dirty="0"/>
              <a:t> </a:t>
            </a:r>
          </a:p>
          <a:p>
            <a:pPr marL="0" indent="0">
              <a:buNone/>
            </a:pPr>
            <a:br>
              <a:rPr lang="cs-CZ" sz="14400" dirty="0"/>
            </a:br>
            <a:endParaRPr lang="cs-CZ" sz="14400" dirty="0"/>
          </a:p>
          <a:p>
            <a:endParaRPr lang="cs-CZ" dirty="0"/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88335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0AE4BD-D749-FC46-A3F1-1F6066BDCB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315" y="157577"/>
            <a:ext cx="10969485" cy="1035120"/>
          </a:xfrm>
        </p:spPr>
        <p:txBody>
          <a:bodyPr>
            <a:normAutofit/>
          </a:bodyPr>
          <a:lstStyle/>
          <a:p>
            <a:r>
              <a:rPr lang="cs-CZ" sz="3200" dirty="0">
                <a:solidFill>
                  <a:srgbClr val="00B050"/>
                </a:solidFill>
              </a:rPr>
              <a:t>Já-Ty</a:t>
            </a:r>
            <a:r>
              <a:rPr lang="cs-CZ" sz="3200" dirty="0"/>
              <a:t> zakládá </a:t>
            </a:r>
            <a:r>
              <a:rPr lang="cs-CZ" sz="3200" b="1" dirty="0">
                <a:solidFill>
                  <a:srgbClr val="00B050"/>
                </a:solidFill>
              </a:rPr>
              <a:t>svět vztahu</a:t>
            </a:r>
            <a:r>
              <a:rPr lang="cs-CZ" sz="3200" b="1" dirty="0"/>
              <a:t>, </a:t>
            </a:r>
            <a:r>
              <a:rPr lang="cs-CZ" sz="3200" dirty="0"/>
              <a:t>vyskytuje se ve třech sférách:</a:t>
            </a:r>
            <a:br>
              <a:rPr lang="cs-CZ" sz="3200" dirty="0"/>
            </a:b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FDB71B4-9019-5D4D-A6C6-24001BF10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38" y="771214"/>
            <a:ext cx="12029661" cy="6086786"/>
          </a:xfrm>
        </p:spPr>
        <p:txBody>
          <a:bodyPr>
            <a:normAutofit/>
          </a:bodyPr>
          <a:lstStyle/>
          <a:p>
            <a:r>
              <a:rPr lang="cs-CZ" b="1" dirty="0"/>
              <a:t>1) </a:t>
            </a:r>
            <a:r>
              <a:rPr lang="cs-CZ" b="1" dirty="0">
                <a:solidFill>
                  <a:srgbClr val="00B050"/>
                </a:solidFill>
              </a:rPr>
              <a:t>život s přírodou</a:t>
            </a:r>
            <a:r>
              <a:rPr lang="cs-CZ" dirty="0">
                <a:solidFill>
                  <a:srgbClr val="00B050"/>
                </a:solidFill>
              </a:rPr>
              <a:t>.</a:t>
            </a:r>
            <a:r>
              <a:rPr lang="cs-CZ" dirty="0"/>
              <a:t> Neexistuje verbální komunikace, je mimo naši řeč.</a:t>
            </a:r>
          </a:p>
          <a:p>
            <a:r>
              <a:rPr lang="cs-CZ" b="1" dirty="0"/>
              <a:t>2) </a:t>
            </a:r>
            <a:r>
              <a:rPr lang="cs-CZ" b="1" dirty="0">
                <a:solidFill>
                  <a:srgbClr val="00B050"/>
                </a:solidFill>
              </a:rPr>
              <a:t>Život s lidmi</a:t>
            </a:r>
            <a:r>
              <a:rPr lang="cs-CZ" dirty="0"/>
              <a:t>. Je oboustranný, má podobu řeči, používat i přijímat.</a:t>
            </a:r>
          </a:p>
          <a:p>
            <a:r>
              <a:rPr lang="cs-CZ" b="1" dirty="0"/>
              <a:t>3</a:t>
            </a:r>
            <a:r>
              <a:rPr lang="cs-CZ" dirty="0"/>
              <a:t>) </a:t>
            </a:r>
            <a:r>
              <a:rPr lang="cs-CZ" b="1" dirty="0">
                <a:solidFill>
                  <a:srgbClr val="00B050"/>
                </a:solidFill>
              </a:rPr>
              <a:t>vztah s duchovním absolutnem</a:t>
            </a:r>
            <a:r>
              <a:rPr lang="cs-CZ" dirty="0"/>
              <a:t>. I když je mimo řeč, řeč z něho vzniká. </a:t>
            </a:r>
          </a:p>
          <a:p>
            <a:r>
              <a:rPr lang="cs-CZ" b="1" dirty="0"/>
              <a:t>Prodloužené linie vztahů se protínají ve věčném Ty</a:t>
            </a:r>
            <a:r>
              <a:rPr lang="cs-CZ" dirty="0"/>
              <a:t>; každé Ty je průhledem k němu. </a:t>
            </a:r>
          </a:p>
          <a:p>
            <a:r>
              <a:rPr lang="cs-CZ" dirty="0"/>
              <a:t>Lidé oslovovali své věčné Ty mnoha jmény. </a:t>
            </a:r>
          </a:p>
          <a:p>
            <a:r>
              <a:rPr lang="cs-CZ" dirty="0"/>
              <a:t>Snahy myslet a mluvit o věčném Ty, jako by to bylo Ono. </a:t>
            </a:r>
          </a:p>
          <a:p>
            <a:r>
              <a:rPr lang="cs-CZ" dirty="0"/>
              <a:t>Ale všechna boží jména zůstávají posvěcena, neboť se v nich mluví </a:t>
            </a:r>
            <a:r>
              <a:rPr lang="cs-CZ" dirty="0">
                <a:solidFill>
                  <a:srgbClr val="00B050"/>
                </a:solidFill>
              </a:rPr>
              <a:t>nejen o Bohu, nýbrž také k němu</a:t>
            </a:r>
            <a:r>
              <a:rPr lang="cs-CZ" dirty="0"/>
              <a:t>. Ten, kdo říká „Bůh“ a má skutečně na mysli „Ty“, oslovuje pravé Ty svého života. To nemůže být omezeno žádným jiným; k němu má vztah, který zahrnuje všechny ostatní vztahy.</a:t>
            </a:r>
          </a:p>
          <a:p>
            <a:pPr hangingPunct="0"/>
            <a:endParaRPr lang="cs-CZ" b="1" i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320770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570E7F-4B69-ED4C-95BB-0649FC7255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45601"/>
            <a:ext cx="10515600" cy="688769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00B050"/>
                </a:solidFill>
              </a:rPr>
              <a:t>vztah s duchovním absolutnem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692DA7D-A8BB-D143-B3B5-F3E8A4E3DD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932" y="834370"/>
            <a:ext cx="10515600" cy="5607120"/>
          </a:xfrm>
        </p:spPr>
        <p:txBody>
          <a:bodyPr/>
          <a:lstStyle/>
          <a:p>
            <a:r>
              <a:rPr lang="cs-CZ" dirty="0"/>
              <a:t>Tento vztah je částečně zakryt, je mimo řeč.</a:t>
            </a:r>
          </a:p>
          <a:p>
            <a:r>
              <a:rPr lang="cs-CZ" dirty="0"/>
              <a:t>Uvědomujeme si, že v každé sféře je tu něco okolo nás - a i když není slyšet žádné Ty, tak cítíme, že nás </a:t>
            </a:r>
            <a:r>
              <a:rPr lang="cs-CZ" dirty="0">
                <a:solidFill>
                  <a:srgbClr val="00B050"/>
                </a:solidFill>
              </a:rPr>
              <a:t>někdo nebo něco oslovuje. </a:t>
            </a:r>
          </a:p>
          <a:p>
            <a:r>
              <a:rPr lang="cs-CZ" dirty="0"/>
              <a:t>Zároveň my na toto oslovení odpovídáme, i když nemůžeme vyřknout Ty. </a:t>
            </a:r>
          </a:p>
          <a:p>
            <a:r>
              <a:rPr lang="cs-CZ" dirty="0"/>
              <a:t> </a:t>
            </a:r>
            <a:r>
              <a:rPr lang="cs-CZ" dirty="0">
                <a:solidFill>
                  <a:srgbClr val="00B050"/>
                </a:solidFill>
              </a:rPr>
              <a:t>Díky tomu, že kolem sebe pociťujeme  Ty, vytváříme si svůj vztah ve všech sférách.</a:t>
            </a:r>
          </a:p>
          <a:p>
            <a:r>
              <a:rPr lang="cs-CZ" i="1" dirty="0"/>
              <a:t>Setkávám se s „Ty“ z milosti</a:t>
            </a:r>
            <a:r>
              <a:rPr lang="cs-CZ" dirty="0"/>
              <a:t> – nemohu je najít úsilím, hledáním. </a:t>
            </a:r>
          </a:p>
          <a:p>
            <a:r>
              <a:rPr lang="cs-CZ" dirty="0"/>
              <a:t>Ale to, že je oslovuji základním slovem, je čin mé bytosti – můj bytostný čin. Setkávám se s „Ty“: vstupuji do bezprostředního vztahu k němu. </a:t>
            </a:r>
          </a:p>
          <a:p>
            <a:r>
              <a:rPr lang="cs-CZ" dirty="0"/>
              <a:t>To znamená, </a:t>
            </a:r>
            <a:r>
              <a:rPr lang="cs-CZ" dirty="0">
                <a:solidFill>
                  <a:srgbClr val="00B050"/>
                </a:solidFill>
              </a:rPr>
              <a:t>že </a:t>
            </a:r>
            <a:r>
              <a:rPr lang="cs-CZ" i="1" dirty="0">
                <a:solidFill>
                  <a:srgbClr val="00B050"/>
                </a:solidFill>
              </a:rPr>
              <a:t>jsem vyvolen i volím</a:t>
            </a:r>
            <a:r>
              <a:rPr lang="cs-CZ" dirty="0"/>
              <a:t>, je pasivitou i aktivitou zároveň.</a:t>
            </a:r>
            <a:endParaRPr lang="cs-CZ" dirty="0">
              <a:solidFill>
                <a:srgbClr val="00B05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03261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4915AA-F762-F04F-9B61-74F91F3EF4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838200" y="-1444486"/>
            <a:ext cx="10515600" cy="42407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0AA0E31-1E00-A944-8969-F4A341B60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9377" y="-190005"/>
            <a:ext cx="12192000" cy="7303324"/>
          </a:xfrm>
        </p:spPr>
        <p:txBody>
          <a:bodyPr>
            <a:normAutofit/>
          </a:bodyPr>
          <a:lstStyle/>
          <a:p>
            <a:endParaRPr lang="cs-CZ" b="1" dirty="0">
              <a:solidFill>
                <a:srgbClr val="C00000"/>
              </a:solidFill>
            </a:endParaRPr>
          </a:p>
          <a:p>
            <a:r>
              <a:rPr lang="cs-CZ" b="1" dirty="0">
                <a:solidFill>
                  <a:srgbClr val="C00000"/>
                </a:solidFill>
              </a:rPr>
              <a:t>Z věčného Ty se samou jeho podstatou nemůže stát Ono</a:t>
            </a:r>
            <a:r>
              <a:rPr lang="cs-CZ" b="1" dirty="0"/>
              <a:t>, </a:t>
            </a:r>
            <a:r>
              <a:rPr lang="cs-CZ" dirty="0"/>
              <a:t>nelze je učinit ani předmětem myšlení;</a:t>
            </a:r>
          </a:p>
          <a:p>
            <a:r>
              <a:rPr lang="cs-CZ" dirty="0"/>
              <a:t> říkáme-li: „On je, věřím, že je“, tak se s ním míjíme, protože „on“ je metafora; „ty“ však nikoli.</a:t>
            </a:r>
          </a:p>
          <a:p>
            <a:r>
              <a:rPr lang="cs-CZ" dirty="0"/>
              <a:t>Stále</a:t>
            </a:r>
            <a:r>
              <a:rPr lang="cs-CZ" dirty="0">
                <a:solidFill>
                  <a:srgbClr val="00B050"/>
                </a:solidFill>
              </a:rPr>
              <a:t> činíme z věčného Ty znovu Ono</a:t>
            </a:r>
            <a:r>
              <a:rPr lang="cs-CZ" dirty="0"/>
              <a:t>, Něco. </a:t>
            </a:r>
          </a:p>
          <a:p>
            <a:pPr marL="0" indent="0">
              <a:buNone/>
            </a:pPr>
            <a:r>
              <a:rPr lang="cs-CZ" dirty="0"/>
              <a:t>Člověk touží po rozprostření v prostoru, po zobrazení, v němž se společenství věřících spojuje se svým Bohem. Tak se stává Bůh </a:t>
            </a:r>
            <a:r>
              <a:rPr lang="cs-CZ" dirty="0">
                <a:solidFill>
                  <a:srgbClr val="00B050"/>
                </a:solidFill>
              </a:rPr>
              <a:t>objektem kultu</a:t>
            </a:r>
            <a:r>
              <a:rPr lang="cs-CZ" dirty="0"/>
              <a:t>.</a:t>
            </a:r>
          </a:p>
          <a:p>
            <a:pPr marL="0" indent="0">
              <a:buNone/>
            </a:pPr>
            <a:r>
              <a:rPr lang="cs-CZ" dirty="0"/>
              <a:t>Pokud je člověk schopen odpovídat svému Ty, vstupuje-li do vztahu celou svou bytostí, </a:t>
            </a:r>
            <a:r>
              <a:rPr lang="cs-CZ" dirty="0">
                <a:solidFill>
                  <a:srgbClr val="00B050"/>
                </a:solidFill>
              </a:rPr>
              <a:t>žije v duchu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Každá odpověď však vtahuje Ty do světa Ono. Tak vzniká </a:t>
            </a:r>
            <a:r>
              <a:rPr lang="cs-CZ" dirty="0">
                <a:solidFill>
                  <a:srgbClr val="00B050"/>
                </a:solidFill>
              </a:rPr>
              <a:t>obraz a symbol</a:t>
            </a:r>
            <a:r>
              <a:rPr lang="cs-CZ" dirty="0"/>
              <a:t>, jehož určením je umožnit nový vstup do vztahu.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58698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36440F4-3305-B546-8B99-F2D4CEC025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3251" y="-1816373"/>
            <a:ext cx="10515600" cy="1325563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E2ACA96-A1F4-B844-8C48-1BE7EA39E6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"/>
            <a:ext cx="12191999" cy="6858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Člověk ve svém nejhlubším srdci potřebuje Boha více než všechno ostatní, avšak </a:t>
            </a:r>
            <a:r>
              <a:rPr lang="cs-CZ" sz="3200" dirty="0">
                <a:solidFill>
                  <a:srgbClr val="00B050"/>
                </a:solidFill>
              </a:rPr>
              <a:t>i Bůh potřebuje v plnosti své věčnosti člověka</a:t>
            </a:r>
            <a:r>
              <a:rPr lang="cs-CZ" sz="3200" dirty="0"/>
              <a:t>. </a:t>
            </a:r>
          </a:p>
          <a:p>
            <a:pPr marL="0" indent="0">
              <a:buNone/>
            </a:pPr>
            <a:r>
              <a:rPr lang="cs-CZ" sz="3200" dirty="0"/>
              <a:t>Ty potřebuješ Boha, abys byl, a Bůh potřebuje tebe - právě k tomu co je smyslem tvého života.  </a:t>
            </a:r>
          </a:p>
          <a:p>
            <a:r>
              <a:rPr lang="cs-CZ" sz="3200" dirty="0"/>
              <a:t>Svět je Stvoření. Účastníme se ho, setkáváme se s Tvůrcem a nabízíme se mu jako pomocníci a druhové. Účastníme se stvoření </a:t>
            </a:r>
            <a:r>
              <a:rPr lang="cs-CZ" sz="3200" b="1" dirty="0">
                <a:solidFill>
                  <a:srgbClr val="00B050"/>
                </a:solidFill>
              </a:rPr>
              <a:t>modlitbou a obětí</a:t>
            </a:r>
            <a:endParaRPr lang="cs-CZ" sz="3200" b="1" dirty="0">
              <a:solidFill>
                <a:srgbClr val="0070C0"/>
              </a:solidFill>
            </a:endParaRPr>
          </a:p>
          <a:p>
            <a:r>
              <a:rPr lang="cs-CZ" sz="3200" b="1" dirty="0">
                <a:solidFill>
                  <a:srgbClr val="0070C0"/>
                </a:solidFill>
              </a:rPr>
              <a:t>Modlitbou</a:t>
            </a:r>
            <a:r>
              <a:rPr lang="cs-CZ" sz="3200" dirty="0"/>
              <a:t> se člověk odevzdává Bohu a tak na něj nepochopitelně působí, </a:t>
            </a:r>
            <a:r>
              <a:rPr lang="cs-CZ" sz="3200" b="1" dirty="0">
                <a:solidFill>
                  <a:schemeClr val="accent1"/>
                </a:solidFill>
              </a:rPr>
              <a:t>obětí </a:t>
            </a:r>
            <a:r>
              <a:rPr lang="cs-CZ" sz="3200" dirty="0"/>
              <a:t>podobně.</a:t>
            </a:r>
          </a:p>
          <a:p>
            <a:r>
              <a:rPr lang="cs-CZ" sz="3200" b="1" dirty="0"/>
              <a:t> </a:t>
            </a:r>
            <a:r>
              <a:rPr lang="cs-CZ" sz="3200" dirty="0"/>
              <a:t>Naopak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0070C0"/>
                </a:solidFill>
              </a:rPr>
              <a:t>magie</a:t>
            </a:r>
            <a:r>
              <a:rPr lang="cs-CZ" sz="3200" dirty="0"/>
              <a:t> chce působit, aniž by vstupovala do vztahu</a:t>
            </a:r>
          </a:p>
          <a:p>
            <a:pPr marL="0" indent="0">
              <a:buNone/>
            </a:pPr>
            <a:r>
              <a:rPr lang="cs-CZ" sz="3200" dirty="0"/>
              <a:t>Modlitba a oběť se staví „před Tvář“, aby se dovršilo svaté základní slovo, které znamená vzájemné působení. Říkají  „ty“ a slyší…</a:t>
            </a:r>
          </a:p>
          <a:p>
            <a:pPr marL="0" indent="0" hangingPunct="0">
              <a:buNone/>
            </a:pPr>
            <a:endParaRPr lang="cs-CZ" sz="3200" b="1" i="1" dirty="0"/>
          </a:p>
          <a:p>
            <a:endParaRPr lang="cs-CZ" sz="3200" dirty="0"/>
          </a:p>
          <a:p>
            <a:pPr marL="0" indent="0">
              <a:buNone/>
            </a:pPr>
            <a:endParaRPr lang="cs-CZ" sz="3200" dirty="0"/>
          </a:p>
          <a:p>
            <a:pPr marL="0" indent="0">
              <a:buNone/>
            </a:pPr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2538936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120255-AD9F-CD31-514E-4FB8C695E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831272"/>
            <a:ext cx="10515600" cy="356260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9CB7FB-07A2-E5BB-4693-6BA1D60A5B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3126"/>
            <a:ext cx="12191999" cy="67748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dirty="0"/>
              <a:t>Skutečný vztah je výlučný, avšak ve vztahu k Bohu jsou nepodmíněná výlučnost a nepodmíněná zahrnutí jedno. </a:t>
            </a:r>
          </a:p>
          <a:p>
            <a:pPr marL="0" indent="0">
              <a:buNone/>
            </a:pPr>
            <a:r>
              <a:rPr lang="cs-CZ" sz="3200" dirty="0"/>
              <a:t>Ten, </a:t>
            </a:r>
            <a:r>
              <a:rPr lang="cs-CZ" sz="3200" dirty="0">
                <a:solidFill>
                  <a:srgbClr val="0070C0"/>
                </a:solidFill>
              </a:rPr>
              <a:t>kdo vstupuje do absolutního vztahu</a:t>
            </a:r>
            <a:r>
              <a:rPr lang="cs-CZ" sz="3200" dirty="0"/>
              <a:t>, nezabývá se už ničím jednotlivým, ale </a:t>
            </a:r>
            <a:r>
              <a:rPr lang="cs-CZ" sz="3200" dirty="0">
                <a:solidFill>
                  <a:srgbClr val="0070C0"/>
                </a:solidFill>
              </a:rPr>
              <a:t>všechno je zahrnuto ve vztahu</a:t>
            </a:r>
            <a:r>
              <a:rPr lang="cs-CZ" sz="3200" dirty="0"/>
              <a:t>. </a:t>
            </a:r>
          </a:p>
          <a:p>
            <a:pPr marL="0" indent="0">
              <a:buNone/>
            </a:pPr>
            <a:r>
              <a:rPr lang="cs-CZ" sz="3200" dirty="0"/>
              <a:t>Vstoupit do čistého vztahu neznamená všechno pomíjet, ale </a:t>
            </a:r>
            <a:r>
              <a:rPr lang="cs-CZ" sz="3200" dirty="0">
                <a:solidFill>
                  <a:srgbClr val="0070C0"/>
                </a:solidFill>
              </a:rPr>
              <a:t>vidět všechno v </a:t>
            </a:r>
            <a:r>
              <a:rPr lang="cs-CZ" sz="3200" dirty="0">
                <a:solidFill>
                  <a:schemeClr val="accent1"/>
                </a:solidFill>
              </a:rPr>
              <a:t>Ty. </a:t>
            </a:r>
            <a:r>
              <a:rPr lang="cs-CZ" sz="3200" dirty="0"/>
              <a:t>Neznamená to zříkat se světa, nýbrž postavit ho na jeho pravý základ. </a:t>
            </a:r>
          </a:p>
          <a:p>
            <a:r>
              <a:rPr lang="cs-CZ" sz="3200" dirty="0"/>
              <a:t>Člověk nenalézá Boha, zůstává-li ve světě, a nenalézá ho, opouští-li svět. </a:t>
            </a:r>
          </a:p>
          <a:p>
            <a:pPr marL="0" indent="0">
              <a:buNone/>
            </a:pPr>
            <a:r>
              <a:rPr lang="cs-CZ" sz="3200" dirty="0"/>
              <a:t>Ten, kdo celou svou bytostí vychází za svým Ty a přináší mu všechno, co je na světě, nalézá ho – toho, kterého nelze hledat.</a:t>
            </a:r>
          </a:p>
          <a:p>
            <a:pPr marL="0" indent="0">
              <a:buNone/>
            </a:pPr>
            <a:r>
              <a:rPr lang="cs-CZ" sz="3200" dirty="0"/>
              <a:t>Bůh je bytí, které je naším bezprostředním, nejbližším a trvalým protějškem. Lze jej jen </a:t>
            </a:r>
            <a:r>
              <a:rPr lang="cs-CZ" sz="3200" dirty="0">
                <a:solidFill>
                  <a:srgbClr val="0070C0"/>
                </a:solidFill>
              </a:rPr>
              <a:t>oslovovat</a:t>
            </a:r>
            <a:r>
              <a:rPr lang="cs-CZ" sz="3200" dirty="0"/>
              <a:t>, nelze však o něm vypovídat.</a:t>
            </a:r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2070558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</TotalTime>
  <Words>1718</Words>
  <Application>Microsoft Office PowerPoint</Application>
  <PresentationFormat>Širokoúhlá obrazovka</PresentationFormat>
  <Paragraphs>101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Martin BUBER </vt:lpstr>
      <vt:lpstr>Prezentace aplikace PowerPoint</vt:lpstr>
      <vt:lpstr>Prezentace aplikace PowerPoint</vt:lpstr>
      <vt:lpstr>JÁ A TY (1923)</vt:lpstr>
      <vt:lpstr>Já-Ty zakládá svět vztahu, vyskytuje se ve třech sférách: </vt:lpstr>
      <vt:lpstr>vztah s duchovním absolutnem</vt:lpstr>
      <vt:lpstr>Prezentace aplikace PowerPoint</vt:lpstr>
      <vt:lpstr>Prezentace aplikace PowerPoint</vt:lpstr>
      <vt:lpstr>Prezentace aplikace PowerPoint</vt:lpstr>
      <vt:lpstr>Kde lze potkat Boha?</vt:lpstr>
      <vt:lpstr>Temnota Boží (Gottesfinsternis 1953)  </vt:lpstr>
      <vt:lpstr>Prezentace aplikace PowerPoint</vt:lpstr>
      <vt:lpstr>dva typy mystiky </vt:lpstr>
      <vt:lpstr>Láska a odpovědnost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Martin BUBER </dc:title>
  <dc:creator>T H</dc:creator>
  <cp:lastModifiedBy>Choulíková, Klára</cp:lastModifiedBy>
  <cp:revision>18</cp:revision>
  <dcterms:created xsi:type="dcterms:W3CDTF">2021-04-21T18:00:28Z</dcterms:created>
  <dcterms:modified xsi:type="dcterms:W3CDTF">2022-05-04T10:55:44Z</dcterms:modified>
</cp:coreProperties>
</file>