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37" r:id="rId2"/>
    <p:sldId id="338" r:id="rId3"/>
    <p:sldId id="320" r:id="rId4"/>
    <p:sldId id="452" r:id="rId5"/>
    <p:sldId id="291" r:id="rId6"/>
    <p:sldId id="340" r:id="rId7"/>
    <p:sldId id="315" r:id="rId8"/>
    <p:sldId id="316" r:id="rId9"/>
    <p:sldId id="601" r:id="rId10"/>
    <p:sldId id="288" r:id="rId11"/>
    <p:sldId id="454" r:id="rId12"/>
    <p:sldId id="344" r:id="rId13"/>
    <p:sldId id="441" r:id="rId14"/>
    <p:sldId id="444" r:id="rId15"/>
    <p:sldId id="445" r:id="rId16"/>
    <p:sldId id="383" r:id="rId17"/>
    <p:sldId id="289" r:id="rId18"/>
    <p:sldId id="427" r:id="rId19"/>
    <p:sldId id="257" r:id="rId20"/>
    <p:sldId id="461" r:id="rId21"/>
    <p:sldId id="602" r:id="rId22"/>
    <p:sldId id="361" r:id="rId23"/>
    <p:sldId id="433" r:id="rId24"/>
    <p:sldId id="603" r:id="rId25"/>
    <p:sldId id="604" r:id="rId26"/>
    <p:sldId id="415" r:id="rId27"/>
    <p:sldId id="370" r:id="rId28"/>
    <p:sldId id="463" r:id="rId29"/>
    <p:sldId id="589" r:id="rId30"/>
    <p:sldId id="590" r:id="rId31"/>
    <p:sldId id="482" r:id="rId32"/>
    <p:sldId id="476" r:id="rId33"/>
    <p:sldId id="591" r:id="rId34"/>
    <p:sldId id="592" r:id="rId35"/>
    <p:sldId id="593" r:id="rId36"/>
    <p:sldId id="594" r:id="rId37"/>
    <p:sldId id="595" r:id="rId38"/>
    <p:sldId id="596" r:id="rId39"/>
    <p:sldId id="597" r:id="rId40"/>
    <p:sldId id="598" r:id="rId41"/>
    <p:sldId id="479" r:id="rId42"/>
    <p:sldId id="480" r:id="rId43"/>
    <p:sldId id="599" r:id="rId44"/>
    <p:sldId id="483" r:id="rId45"/>
    <p:sldId id="335" r:id="rId46"/>
    <p:sldId id="435" r:id="rId47"/>
  </p:sldIdLst>
  <p:sldSz cx="9144000" cy="6858000" type="screen4x3"/>
  <p:notesSz cx="6858000" cy="9144000"/>
  <p:custDataLst>
    <p:tags r:id="rId49"/>
  </p:custDataLst>
  <p:defaultTextStyle>
    <a:defPPr>
      <a:defRPr lang="cs-CZ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Hnilicová" userId="a96eaa2f-0bf2-4bea-b18d-1ae924fa421d" providerId="ADAL" clId="{984E17F1-0B0F-4BEC-A176-C6FC8B59C6BA}"/>
    <pc:docChg chg="custSel modSld">
      <pc:chgData name="Helena Hnilicová" userId="a96eaa2f-0bf2-4bea-b18d-1ae924fa421d" providerId="ADAL" clId="{984E17F1-0B0F-4BEC-A176-C6FC8B59C6BA}" dt="2022-03-11T08:43:13.080" v="406" actId="20577"/>
      <pc:docMkLst>
        <pc:docMk/>
      </pc:docMkLst>
      <pc:sldChg chg="modSp mod">
        <pc:chgData name="Helena Hnilicová" userId="a96eaa2f-0bf2-4bea-b18d-1ae924fa421d" providerId="ADAL" clId="{984E17F1-0B0F-4BEC-A176-C6FC8B59C6BA}" dt="2022-03-11T08:43:13.080" v="406" actId="20577"/>
        <pc:sldMkLst>
          <pc:docMk/>
          <pc:sldMk cId="1713831903" sldId="289"/>
        </pc:sldMkLst>
        <pc:spChg chg="mod">
          <ac:chgData name="Helena Hnilicová" userId="a96eaa2f-0bf2-4bea-b18d-1ae924fa421d" providerId="ADAL" clId="{984E17F1-0B0F-4BEC-A176-C6FC8B59C6BA}" dt="2022-03-11T08:43:13.080" v="406" actId="20577"/>
          <ac:spMkLst>
            <pc:docMk/>
            <pc:sldMk cId="1713831903" sldId="289"/>
            <ac:spMk id="13315" creationId="{00000000-0000-0000-0000-000000000000}"/>
          </ac:spMkLst>
        </pc:spChg>
      </pc:sldChg>
      <pc:sldChg chg="modSp mod">
        <pc:chgData name="Helena Hnilicová" userId="a96eaa2f-0bf2-4bea-b18d-1ae924fa421d" providerId="ADAL" clId="{984E17F1-0B0F-4BEC-A176-C6FC8B59C6BA}" dt="2022-03-11T08:27:43.850" v="391" actId="6549"/>
        <pc:sldMkLst>
          <pc:docMk/>
          <pc:sldMk cId="1342423541" sldId="452"/>
        </pc:sldMkLst>
        <pc:spChg chg="mod">
          <ac:chgData name="Helena Hnilicová" userId="a96eaa2f-0bf2-4bea-b18d-1ae924fa421d" providerId="ADAL" clId="{984E17F1-0B0F-4BEC-A176-C6FC8B59C6BA}" dt="2022-03-11T08:27:43.850" v="391" actId="6549"/>
          <ac:spMkLst>
            <pc:docMk/>
            <pc:sldMk cId="1342423541" sldId="452"/>
            <ac:spMk id="3" creationId="{00000000-0000-0000-0000-000000000000}"/>
          </ac:spMkLst>
        </pc:spChg>
      </pc:sldChg>
      <pc:sldChg chg="modSp mod">
        <pc:chgData name="Helena Hnilicová" userId="a96eaa2f-0bf2-4bea-b18d-1ae924fa421d" providerId="ADAL" clId="{984E17F1-0B0F-4BEC-A176-C6FC8B59C6BA}" dt="2022-03-09T11:56:57.971" v="11" actId="20577"/>
        <pc:sldMkLst>
          <pc:docMk/>
          <pc:sldMk cId="1814554735" sldId="479"/>
        </pc:sldMkLst>
        <pc:spChg chg="mod">
          <ac:chgData name="Helena Hnilicová" userId="a96eaa2f-0bf2-4bea-b18d-1ae924fa421d" providerId="ADAL" clId="{984E17F1-0B0F-4BEC-A176-C6FC8B59C6BA}" dt="2022-03-09T11:56:57.971" v="11" actId="20577"/>
          <ac:spMkLst>
            <pc:docMk/>
            <pc:sldMk cId="1814554735" sldId="479"/>
            <ac:spMk id="3" creationId="{00000000-0000-0000-0000-000000000000}"/>
          </ac:spMkLst>
        </pc:spChg>
      </pc:sldChg>
      <pc:sldChg chg="modSp mod">
        <pc:chgData name="Helena Hnilicová" userId="a96eaa2f-0bf2-4bea-b18d-1ae924fa421d" providerId="ADAL" clId="{984E17F1-0B0F-4BEC-A176-C6FC8B59C6BA}" dt="2022-03-09T12:11:23.747" v="389" actId="20577"/>
        <pc:sldMkLst>
          <pc:docMk/>
          <pc:sldMk cId="1211374180" sldId="483"/>
        </pc:sldMkLst>
        <pc:spChg chg="mod">
          <ac:chgData name="Helena Hnilicová" userId="a96eaa2f-0bf2-4bea-b18d-1ae924fa421d" providerId="ADAL" clId="{984E17F1-0B0F-4BEC-A176-C6FC8B59C6BA}" dt="2022-03-09T12:11:23.747" v="389" actId="20577"/>
          <ac:spMkLst>
            <pc:docMk/>
            <pc:sldMk cId="1211374180" sldId="483"/>
            <ac:spMk id="3" creationId="{00000000-0000-0000-0000-000000000000}"/>
          </ac:spMkLst>
        </pc:spChg>
      </pc:sldChg>
      <pc:sldChg chg="modSp mod">
        <pc:chgData name="Helena Hnilicová" userId="a96eaa2f-0bf2-4bea-b18d-1ae924fa421d" providerId="ADAL" clId="{984E17F1-0B0F-4BEC-A176-C6FC8B59C6BA}" dt="2022-03-09T12:08:22.603" v="320" actId="20577"/>
        <pc:sldMkLst>
          <pc:docMk/>
          <pc:sldMk cId="2472435587" sldId="593"/>
        </pc:sldMkLst>
        <pc:spChg chg="mod">
          <ac:chgData name="Helena Hnilicová" userId="a96eaa2f-0bf2-4bea-b18d-1ae924fa421d" providerId="ADAL" clId="{984E17F1-0B0F-4BEC-A176-C6FC8B59C6BA}" dt="2022-03-09T12:08:22.603" v="320" actId="20577"/>
          <ac:spMkLst>
            <pc:docMk/>
            <pc:sldMk cId="2472435587" sldId="593"/>
            <ac:spMk id="3" creationId="{00000000-0000-0000-0000-000000000000}"/>
          </ac:spMkLst>
        </pc:spChg>
      </pc:sldChg>
      <pc:sldChg chg="modSp mod">
        <pc:chgData name="Helena Hnilicová" userId="a96eaa2f-0bf2-4bea-b18d-1ae924fa421d" providerId="ADAL" clId="{984E17F1-0B0F-4BEC-A176-C6FC8B59C6BA}" dt="2022-03-09T12:09:57.956" v="382" actId="20577"/>
        <pc:sldMkLst>
          <pc:docMk/>
          <pc:sldMk cId="4165985769" sldId="594"/>
        </pc:sldMkLst>
        <pc:spChg chg="mod">
          <ac:chgData name="Helena Hnilicová" userId="a96eaa2f-0bf2-4bea-b18d-1ae924fa421d" providerId="ADAL" clId="{984E17F1-0B0F-4BEC-A176-C6FC8B59C6BA}" dt="2022-03-09T12:09:57.956" v="382" actId="20577"/>
          <ac:spMkLst>
            <pc:docMk/>
            <pc:sldMk cId="4165985769" sldId="594"/>
            <ac:spMk id="37891" creationId="{00000000-0000-0000-0000-000000000000}"/>
          </ac:spMkLst>
        </pc:spChg>
      </pc:sldChg>
      <pc:sldChg chg="modSp mod">
        <pc:chgData name="Helena Hnilicová" userId="a96eaa2f-0bf2-4bea-b18d-1ae924fa421d" providerId="ADAL" clId="{984E17F1-0B0F-4BEC-A176-C6FC8B59C6BA}" dt="2022-03-09T11:56:03.028" v="7" actId="20577"/>
        <pc:sldMkLst>
          <pc:docMk/>
          <pc:sldMk cId="3614798866" sldId="597"/>
        </pc:sldMkLst>
        <pc:spChg chg="mod">
          <ac:chgData name="Helena Hnilicová" userId="a96eaa2f-0bf2-4bea-b18d-1ae924fa421d" providerId="ADAL" clId="{984E17F1-0B0F-4BEC-A176-C6FC8B59C6BA}" dt="2022-03-09T11:56:03.028" v="7" actId="20577"/>
          <ac:spMkLst>
            <pc:docMk/>
            <pc:sldMk cId="3614798866" sldId="597"/>
            <ac:spMk id="47107" creationId="{00000000-0000-0000-0000-000000000000}"/>
          </ac:spMkLst>
        </pc:spChg>
      </pc:sldChg>
      <pc:sldChg chg="modSp mod">
        <pc:chgData name="Helena Hnilicová" userId="a96eaa2f-0bf2-4bea-b18d-1ae924fa421d" providerId="ADAL" clId="{984E17F1-0B0F-4BEC-A176-C6FC8B59C6BA}" dt="2022-03-09T12:00:38.677" v="114" actId="113"/>
        <pc:sldMkLst>
          <pc:docMk/>
          <pc:sldMk cId="3685770927" sldId="598"/>
        </pc:sldMkLst>
        <pc:spChg chg="mod">
          <ac:chgData name="Helena Hnilicová" userId="a96eaa2f-0bf2-4bea-b18d-1ae924fa421d" providerId="ADAL" clId="{984E17F1-0B0F-4BEC-A176-C6FC8B59C6BA}" dt="2022-03-09T12:00:38.677" v="114" actId="113"/>
          <ac:spMkLst>
            <pc:docMk/>
            <pc:sldMk cId="3685770927" sldId="598"/>
            <ac:spMk id="49155" creationId="{00000000-0000-0000-0000-000000000000}"/>
          </ac:spMkLst>
        </pc:spChg>
      </pc:sldChg>
      <pc:sldChg chg="modSp mod">
        <pc:chgData name="Helena Hnilicová" userId="a96eaa2f-0bf2-4bea-b18d-1ae924fa421d" providerId="ADAL" clId="{984E17F1-0B0F-4BEC-A176-C6FC8B59C6BA}" dt="2022-03-09T11:59:47.571" v="112" actId="6549"/>
        <pc:sldMkLst>
          <pc:docMk/>
          <pc:sldMk cId="4003247780" sldId="599"/>
        </pc:sldMkLst>
        <pc:spChg chg="mod">
          <ac:chgData name="Helena Hnilicová" userId="a96eaa2f-0bf2-4bea-b18d-1ae924fa421d" providerId="ADAL" clId="{984E17F1-0B0F-4BEC-A176-C6FC8B59C6BA}" dt="2022-03-09T11:59:47.571" v="112" actId="6549"/>
          <ac:spMkLst>
            <pc:docMk/>
            <pc:sldMk cId="4003247780" sldId="59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4E8C-A72C-425A-84AE-962185CBDE6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31F5D-5BD6-455F-A2E2-AC61F62A8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6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4229329-5FB9-40ED-AABC-AA1A3309D2E5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988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92C5E6-D758-4863-B77B-A97A75A321BA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147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C490ABE-8898-4EE6-A987-879AB0332D2A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536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Z hlediska podpory zdraví nás z toho zajímá především prevence primární. Sekundární a terciální</a:t>
            </a:r>
          </a:p>
          <a:p>
            <a:r>
              <a:rPr lang="cs-CZ" altLang="cs-CZ" dirty="0"/>
              <a:t>prevence nebrání vzniku nemocí, ale pouze jejich</a:t>
            </a:r>
          </a:p>
          <a:p>
            <a:r>
              <a:rPr lang="cs-CZ" altLang="cs-CZ" dirty="0"/>
              <a:t>progresi. Orientuje se na osoby již nemocné (s počínající</a:t>
            </a:r>
          </a:p>
          <a:p>
            <a:r>
              <a:rPr lang="cs-CZ" altLang="cs-CZ" dirty="0"/>
              <a:t>chorobou nebo jejími prodromy), u neinfekčních</a:t>
            </a:r>
          </a:p>
          <a:p>
            <a:r>
              <a:rPr lang="cs-CZ" altLang="cs-CZ" dirty="0"/>
              <a:t>nemocí nesnižuje incidenci, tj. neovlivní výskyt nových</a:t>
            </a:r>
          </a:p>
          <a:p>
            <a:r>
              <a:rPr lang="cs-CZ" altLang="cs-CZ" dirty="0"/>
              <a:t>případů onemocnění v populaci. Rozhodujícím kritériem</a:t>
            </a:r>
          </a:p>
          <a:p>
            <a:r>
              <a:rPr lang="cs-CZ" altLang="cs-CZ" dirty="0"/>
              <a:t>úspěšnosti preventivních programů musí být klesající incidence,</a:t>
            </a:r>
          </a:p>
          <a:p>
            <a:r>
              <a:rPr lang="cs-CZ" altLang="cs-CZ" dirty="0"/>
              <a:t>a ta závisí téměř výlučně na prevenci primární (</a:t>
            </a:r>
            <a:r>
              <a:rPr lang="cs-CZ" altLang="cs-CZ" dirty="0" err="1"/>
              <a:t>Kotulán</a:t>
            </a:r>
            <a:r>
              <a:rPr lang="cs-CZ" altLang="cs-CZ" dirty="0"/>
              <a:t> 2015)</a:t>
            </a:r>
          </a:p>
          <a:p>
            <a:r>
              <a:rPr lang="cs-CZ" altLang="cs-CZ" dirty="0"/>
              <a:t>Primární prevence, nesrovnatelně levnější, jejímž</a:t>
            </a:r>
          </a:p>
          <a:p>
            <a:r>
              <a:rPr lang="cs-CZ" altLang="cs-CZ" dirty="0"/>
              <a:t>jádrem je úsilí o změny životních podmínek a životního</a:t>
            </a:r>
          </a:p>
          <a:p>
            <a:r>
              <a:rPr lang="cs-CZ" altLang="cs-CZ" dirty="0"/>
              <a:t>stylu nejširších vrstev obyvatelstva, zcela zaostává.</a:t>
            </a:r>
          </a:p>
          <a:p>
            <a:r>
              <a:rPr lang="cs-CZ" altLang="cs-CZ" dirty="0"/>
              <a:t>V primární prevenci není respektován ani deklarovaný</a:t>
            </a:r>
          </a:p>
          <a:p>
            <a:r>
              <a:rPr lang="cs-CZ" altLang="cs-CZ" dirty="0"/>
              <a:t>požadavek rovnosti ve zdraví. Preventivní poradny</a:t>
            </a:r>
          </a:p>
          <a:p>
            <a:r>
              <a:rPr lang="cs-CZ" altLang="cs-CZ" dirty="0"/>
              <a:t>a úkony nejsou hrazeny pojišťovnou, vesměs přecházejí</a:t>
            </a:r>
          </a:p>
          <a:p>
            <a:r>
              <a:rPr lang="cs-CZ" altLang="cs-CZ" dirty="0"/>
              <a:t>na komerční bázi. Poradny zdravé výživy, dentální hygiena,</a:t>
            </a:r>
          </a:p>
          <a:p>
            <a:r>
              <a:rPr lang="cs-CZ" altLang="cs-CZ" dirty="0"/>
              <a:t>kurzy přípravy na porod aj. jsou nabízeny za poměrně</a:t>
            </a:r>
          </a:p>
          <a:p>
            <a:r>
              <a:rPr lang="cs-CZ" altLang="cs-CZ" dirty="0"/>
              <a:t>vysoké částky, pro nízkopříjmové skupiny obyvatelstva</a:t>
            </a:r>
          </a:p>
          <a:p>
            <a:r>
              <a:rPr lang="cs-CZ" altLang="cs-CZ" dirty="0"/>
              <a:t>jsou těžko dostupné.</a:t>
            </a: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48E7B13-FB2A-416D-ACD5-2A4406AA8530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7642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B541A96-8D56-492B-A254-A66E601FC28E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7291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E7A9AB-00BB-467A-89B2-1743FE10C780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4831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433AA49-3F15-445E-802F-198EA451417B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5761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A76AD5-BE79-4E0A-9100-27C6B1997160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7166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D704014-24C4-4130-863A-C0FB3DAC2345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8916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09D11A5-42B8-4937-A95B-DBDA404D5E7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6508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3D622DE-9135-4D44-BCD2-8E36B1EF8482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49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F446F0-03F2-49A5-AB4C-8DB985F372E7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518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A5CA577-5477-4659-87FD-1B0C46CC7384}" type="slidenum">
              <a:rPr lang="en-US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9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5944A9-B700-4908-AFE8-F43F781639BC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53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1F5D-5BD6-455F-A2E2-AC61F62A8B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51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DC3F194-46CE-498F-8E43-A96CCAE44663}" type="slidenum">
              <a:rPr lang="cs-CZ" altLang="cs-CZ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11</a:t>
            </a:fld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1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C7B478-F69F-44A8-AAC9-C5DF8864088A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4800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V roce 2013 bylo nově schváleno více než 31 tis. Invalidních důchodů</a:t>
            </a:r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62B9F3E-9DDA-4266-99E3-D38831A63BCA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5698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5944A9-B700-4908-AFE8-F43F781639BC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272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866526"/>
          </a:xfrm>
        </p:spPr>
        <p:txBody>
          <a:bodyPr>
            <a:normAutofit/>
          </a:bodyPr>
          <a:lstStyle>
            <a:lvl1pPr marL="0" indent="0" algn="ctr" defTabSz="914107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3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kumimoji="0" lang="cs-CZ" sz="26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45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10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1642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3000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C92C2B0A-38C4-4D55-B1FF-F3CF7BCD427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</p:spPr>
        <p:txBody>
          <a:bodyPr>
            <a:noAutofit/>
          </a:bodyPr>
          <a:lstStyle>
            <a:lvl1pPr algn="ctr" defTabSz="914107" rtl="0" eaLnBrk="1" latinLnBrk="0" hangingPunct="1">
              <a:spcBef>
                <a:spcPct val="0"/>
              </a:spcBef>
              <a:buNone/>
              <a:defRPr lang="cs-CZ" sz="32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60440"/>
          </a:xfrm>
        </p:spPr>
        <p:txBody>
          <a:bodyPr>
            <a:normAutofit/>
          </a:bodyPr>
          <a:lstStyle>
            <a:lvl1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2132856"/>
            <a:ext cx="4038600" cy="3960440"/>
          </a:xfrm>
        </p:spPr>
        <p:txBody>
          <a:bodyPr>
            <a:normAutofit/>
          </a:bodyPr>
          <a:lstStyle>
            <a:lvl1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88224" y="63000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C92C2B0A-38C4-4D55-B1FF-F3CF7BCD427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63688" y="1340768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07" indent="0">
              <a:buNone/>
              <a:defRPr sz="2400"/>
            </a:lvl3pPr>
            <a:lvl4pPr marL="1371161" indent="0">
              <a:buNone/>
              <a:defRPr sz="2000"/>
            </a:lvl4pPr>
            <a:lvl5pPr marL="1828215" indent="0">
              <a:buNone/>
              <a:defRPr sz="2000"/>
            </a:lvl5pPr>
            <a:lvl6pPr marL="2285268" indent="0">
              <a:buNone/>
              <a:defRPr sz="2000"/>
            </a:lvl6pPr>
            <a:lvl7pPr marL="2742322" indent="0">
              <a:buNone/>
              <a:defRPr sz="2000"/>
            </a:lvl7pPr>
            <a:lvl8pPr marL="3199376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88224" y="63000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8D8B7EFD-6C0B-428C-A46F-CE6C5454261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ř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42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10FD5-E8EC-422B-8BC7-9EDA1B5CD2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243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D3B4-E7B4-41EE-ACEB-CADF170BE7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396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8229600" cy="3528392"/>
          </a:xfrm>
          <a:prstGeom prst="rect">
            <a:avLst/>
          </a:prstGeom>
        </p:spPr>
        <p:txBody>
          <a:bodyPr vert="horz" lIns="91411" tIns="45705" rIns="91411" bIns="45705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62" r:id="rId6"/>
    <p:sldLayoutId id="2147483663" r:id="rId7"/>
  </p:sldLayoutIdLst>
  <p:txStyles>
    <p:titleStyle>
      <a:lvl1pPr algn="ctr" defTabSz="914107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indent="-457200" algn="l" defTabSz="91410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712" indent="-285659" algn="l" defTabSz="91410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634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688" indent="-228527" algn="l" defTabSz="9141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742" indent="-228527" algn="l" defTabSz="9141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795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49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03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6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orldpopulationreview.com/countries/uganda-population" TargetMode="External"/><Relationship Id="rId3" Type="http://schemas.openxmlformats.org/officeDocument/2006/relationships/hyperlink" Target="https://worldpopulationreview.com/countries/moldova-population" TargetMode="External"/><Relationship Id="rId7" Type="http://schemas.openxmlformats.org/officeDocument/2006/relationships/hyperlink" Target="https://worldpopulationreview.com/countries/spain-population" TargetMode="External"/><Relationship Id="rId2" Type="http://schemas.openxmlformats.org/officeDocument/2006/relationships/hyperlink" Target="https://worldpopulationreview.com/countries/latvia-popul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ldpopulationreview.com/countries/ireland-population" TargetMode="External"/><Relationship Id="rId5" Type="http://schemas.openxmlformats.org/officeDocument/2006/relationships/hyperlink" Target="https://worldpopulationreview.com/countries/lithuania-population" TargetMode="External"/><Relationship Id="rId10" Type="http://schemas.openxmlformats.org/officeDocument/2006/relationships/hyperlink" Target="https://worldpopulationreview.com/countries/luxembourg-population" TargetMode="External"/><Relationship Id="rId4" Type="http://schemas.openxmlformats.org/officeDocument/2006/relationships/hyperlink" Target="https://worldpopulationreview.com/countries/germany-population" TargetMode="External"/><Relationship Id="rId9" Type="http://schemas.openxmlformats.org/officeDocument/2006/relationships/hyperlink" Target="https://worldpopulationreview.com/countries/bulgaria-popula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g.cz/doc/Kolokvium_Sbornik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zcr.cz/wp-content/uploads/wepub/18700/40551/Zdravi2030_FINAL16122019.pdf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pendent.co.uk/life-style/health-and-families/czech-republic-most-unhealthy-country-world-diet-drink-food-exercise-smoking-drinking-a7966306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7243763" cy="2087563"/>
          </a:xfrm>
        </p:spPr>
        <p:txBody>
          <a:bodyPr/>
          <a:lstStyle/>
          <a:p>
            <a:pPr eaLnBrk="1" hangingPunct="1"/>
            <a:r>
              <a:rPr lang="cs-CZ" altLang="cs-CZ" sz="4800" b="1" dirty="0">
                <a:solidFill>
                  <a:schemeClr val="tx1"/>
                </a:solidFill>
              </a:rPr>
              <a:t>Podpora zdraví </a:t>
            </a:r>
            <a:br>
              <a:rPr lang="cs-CZ" altLang="cs-CZ" sz="4800" b="1" dirty="0">
                <a:solidFill>
                  <a:schemeClr val="tx1"/>
                </a:solidFill>
              </a:rPr>
            </a:br>
            <a:r>
              <a:rPr lang="cs-CZ" altLang="cs-CZ" b="1" dirty="0">
                <a:solidFill>
                  <a:schemeClr val="tx1"/>
                </a:solidFill>
              </a:rPr>
              <a:t>a její podoba v ČR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45125"/>
            <a:ext cx="6400800" cy="936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600" i="1"/>
              <a:t> Helena Hnilicová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i="1"/>
              <a:t>UK  1.LF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i="1"/>
              <a:t>Ústav veřejného zdravotnictví a medicínského práva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 i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051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Dopady pandemie  COVID 19 na délku života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Oproti dlouhodobému průměru  o 15 % vyšší úmrtnost: úmrtnost byla naposledy takto vysoká v roce 1945 (Dzúrová 2021); efekt pandemie je podobný válečné situaci</a:t>
            </a:r>
          </a:p>
          <a:p>
            <a:r>
              <a:rPr lang="cs-CZ" dirty="0"/>
              <a:t>Pokles naděje na dožití: </a:t>
            </a:r>
          </a:p>
          <a:p>
            <a:r>
              <a:rPr lang="cs-CZ" dirty="0"/>
              <a:t>M: - 1,3  roku; Ž:  - 1,1 roku</a:t>
            </a:r>
          </a:p>
          <a:p>
            <a:r>
              <a:rPr lang="cs-CZ" dirty="0"/>
              <a:t>Možné dlouhodobé zdravotní důsledky u mladších lidí vzbuzují obavy do budoucna </a:t>
            </a:r>
          </a:p>
          <a:p>
            <a:r>
              <a:rPr lang="cs-CZ" dirty="0"/>
              <a:t>Za prvních 6 měsíců 2021 byl COVID 19 nejčastější příčinou úmrtí…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46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642"/>
            <a:ext cx="9036050" cy="512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9ED68FA-1D88-4F3E-A90C-F3063FFB161C}"/>
              </a:ext>
            </a:extLst>
          </p:cNvPr>
          <p:cNvSpPr txBox="1"/>
          <p:nvPr/>
        </p:nvSpPr>
        <p:spPr>
          <a:xfrm>
            <a:off x="251520" y="2276872"/>
            <a:ext cx="878453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Významné nerovnosti ve zdraví v ČR:  </a:t>
            </a:r>
            <a:r>
              <a:rPr lang="cs-CZ" altLang="cs-CZ" sz="1800" dirty="0"/>
              <a:t>lidé s nižším vzděláním jsou znevýhodněni. Významné </a:t>
            </a:r>
            <a:r>
              <a:rPr lang="cs-CZ" altLang="cs-CZ" sz="1800" b="1" dirty="0"/>
              <a:t>regionální zdravotní nerovnosti</a:t>
            </a:r>
            <a:r>
              <a:rPr lang="cs-CZ" altLang="cs-CZ" sz="1800" dirty="0"/>
              <a:t>: zdraví v Ústeckém kraji je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ve většině ukazatelů nejhorší, naděje na dožití je o 2 roky kratší než průměr v ČR</a:t>
            </a:r>
          </a:p>
          <a:p>
            <a:pPr>
              <a:spcBef>
                <a:spcPct val="0"/>
              </a:spcBef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4548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2800" dirty="0"/>
              <a:t>Trend v úmrtnost na ischemickou chorobu srdeční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950" y="2349500"/>
            <a:ext cx="287972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Úmrtnost na ICHS (a CMP) je stále vysoká;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Klesá, avšak  ne tak rychle jako v mnoha dalších zemích</a:t>
            </a:r>
          </a:p>
          <a:p>
            <a:pPr>
              <a:defRPr/>
            </a:pPr>
            <a:endParaRPr lang="cs-CZ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5038"/>
            <a:ext cx="532859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8244408" y="2564904"/>
            <a:ext cx="4571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9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 vývoje CV úmrtnosti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Calibri" panose="020F0502020204030204" pitchFamily="34" charset="0"/>
              </a:rPr>
              <a:t>Přes pokles, zůstává CV úmrtnost  v ČR dvakrát vyšší než je v zemích EU 15;</a:t>
            </a:r>
          </a:p>
          <a:p>
            <a:r>
              <a:rPr lang="cs-CZ" dirty="0">
                <a:latin typeface="Calibri" panose="020F0502020204030204" pitchFamily="34" charset="0"/>
              </a:rPr>
              <a:t>Stagnuje zejména úmrtnost na chronické formy onemocnění, jako je ischemická choroba srdeční;</a:t>
            </a:r>
          </a:p>
          <a:p>
            <a:r>
              <a:rPr lang="cs-CZ" dirty="0">
                <a:latin typeface="Calibri" panose="020F0502020204030204" pitchFamily="34" charset="0"/>
              </a:rPr>
              <a:t>Některé srovnatelné státy zaznamenaly výraznější pokles, např. Polsko;</a:t>
            </a:r>
          </a:p>
          <a:p>
            <a:r>
              <a:rPr lang="cs-CZ" dirty="0">
                <a:latin typeface="Calibri" panose="020F0502020204030204" pitchFamily="34" charset="0"/>
              </a:rPr>
              <a:t>V EU je dnes již 13 zemí, kde CV úmrtnost  není nejčastější příčinou úmrtí (např. Francie, Španělsko, Itálie, Portugalsko, Norsko, UK, Slovinsko)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6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úmrtnosti na nádorová onemocnění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63284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 flipH="1">
            <a:off x="6002445" y="2060848"/>
            <a:ext cx="4571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683568" y="53732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>
                <a:latin typeface="Calibri" panose="020F0502020204030204" pitchFamily="34" charset="0"/>
              </a:rPr>
              <a:t>Úmrtnost je vysoká, ale poklesla;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b="1" dirty="0">
                <a:latin typeface="Calibri" panose="020F0502020204030204" pitchFamily="34" charset="0"/>
              </a:rPr>
              <a:t>incidence roste </a:t>
            </a:r>
            <a:r>
              <a:rPr lang="cs-CZ" altLang="cs-CZ" dirty="0">
                <a:latin typeface="Calibri" panose="020F0502020204030204" pitchFamily="34" charset="0"/>
              </a:rPr>
              <a:t>- u některých nádorů držíme světové prvenství: Ca ledvin, Ca pankreatu, Ca </a:t>
            </a:r>
            <a:r>
              <a:rPr lang="cs-CZ" altLang="cs-CZ" dirty="0" err="1">
                <a:latin typeface="Calibri" panose="020F0502020204030204" pitchFamily="34" charset="0"/>
              </a:rPr>
              <a:t>colorecta</a:t>
            </a:r>
            <a:r>
              <a:rPr lang="cs-CZ" altLang="cs-CZ" dirty="0">
                <a:latin typeface="Calibri" panose="020F0502020204030204" pitchFamily="34" charset="0"/>
              </a:rPr>
              <a:t> - střídáme se s Maďarskem/Slovenskem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5191753" y="2469288"/>
            <a:ext cx="4571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9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Prevalence diabetu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92088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15616" y="5710607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Prevalence (celkový výskyt v populaci)  je nadprůměrná a stále roste počet diabetiků 2. typu,  každoročně cca 20 000 nových případů; </a:t>
            </a:r>
          </a:p>
          <a:p>
            <a:r>
              <a:rPr lang="cs-CZ" dirty="0"/>
              <a:t>V populaci je více než 1 milion diabetiků </a:t>
            </a:r>
            <a:r>
              <a:rPr lang="cs-CZ" i="1" dirty="0"/>
              <a:t>( ÚZIS ČR 2021</a:t>
            </a:r>
            <a:r>
              <a:rPr lang="cs-CZ" dirty="0"/>
              <a:t>) </a:t>
            </a:r>
            <a:endParaRPr lang="en-US" dirty="0"/>
          </a:p>
        </p:txBody>
      </p:sp>
      <p:sp>
        <p:nvSpPr>
          <p:cNvPr id="3" name="Šipka dolů 2"/>
          <p:cNvSpPr/>
          <p:nvPr/>
        </p:nvSpPr>
        <p:spPr>
          <a:xfrm>
            <a:off x="5400092" y="2507748"/>
            <a:ext cx="9001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6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</a:rPr>
              <a:t>Nemocnost: vývoj invalidity 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altLang="cs-CZ" b="1" dirty="0">
                <a:latin typeface="Calibri" panose="020F0502020204030204" pitchFamily="34" charset="0"/>
              </a:rPr>
              <a:t>Počet invalidních důchodců v  ČR: cca 418 000  (4%)</a:t>
            </a:r>
          </a:p>
          <a:p>
            <a:r>
              <a:rPr lang="cs-CZ" altLang="cs-CZ" dirty="0">
                <a:latin typeface="Calibri" panose="020F0502020204030204" pitchFamily="34" charset="0"/>
              </a:rPr>
              <a:t>Mezi příčinami dominují: nemoci kosterní soustavy a pojivové tkáně (cca 30%),  </a:t>
            </a:r>
            <a:r>
              <a:rPr lang="pl-PL" altLang="cs-CZ" dirty="0">
                <a:latin typeface="Calibri" panose="020F0502020204030204" pitchFamily="34" charset="0"/>
              </a:rPr>
              <a:t>poruchy duševní a poruchy chování (cca 25%), nemoci oběhové soustav</a:t>
            </a:r>
            <a:r>
              <a:rPr lang="pl-PL" altLang="cs-CZ" i="1" dirty="0">
                <a:latin typeface="Calibri" panose="020F0502020204030204" pitchFamily="34" charset="0"/>
              </a:rPr>
              <a:t>y</a:t>
            </a:r>
            <a:r>
              <a:rPr lang="pl-PL" altLang="cs-CZ" dirty="0">
                <a:latin typeface="Calibri" panose="020F0502020204030204" pitchFamily="34" charset="0"/>
              </a:rPr>
              <a:t>, novotvary </a:t>
            </a:r>
            <a:endParaRPr lang="cs-CZ" alt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Srovnej: v Německu a Rakousku  pobírá invalidní důchod o polovinu méně lidí (% na počet obyvatel);</a:t>
            </a:r>
            <a:endParaRPr lang="pl-PL" alt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altLang="cs-CZ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altLang="cs-CZ" i="1" dirty="0">
                <a:latin typeface="Calibri" panose="020F0502020204030204" pitchFamily="34" charset="0"/>
              </a:rPr>
              <a:t>Zdroj: ČSSZ 2015, ČSÚ 2021</a:t>
            </a:r>
            <a:endParaRPr lang="cs-CZ" altLang="cs-CZ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2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Shrnutí zdravotní situace v ČR</a:t>
            </a:r>
            <a:endParaRPr lang="cs-CZ" altLang="cs-CZ" sz="32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450" cy="4114800"/>
          </a:xfrm>
        </p:spPr>
        <p:txBody>
          <a:bodyPr>
            <a:normAutofit fontScale="40000" lnSpcReduction="20000"/>
          </a:bodyPr>
          <a:lstStyle/>
          <a:p>
            <a:pPr eaLnBrk="1" hangingPunct="1"/>
            <a:r>
              <a:rPr lang="cs-CZ" altLang="cs-CZ" sz="5100" dirty="0"/>
              <a:t>Naděje na dožití do roku 2019 rostla, ale počet let prožitých ve zdraví zůstával dlouhodobě více - méně stejný, tj. prodlužoval se život  s nemocí </a:t>
            </a:r>
          </a:p>
          <a:p>
            <a:pPr eaLnBrk="1" hangingPunct="1"/>
            <a:r>
              <a:rPr lang="cs-CZ" altLang="cs-CZ" sz="5100"/>
              <a:t>Zhruba 15 – 20 l   et </a:t>
            </a:r>
            <a:r>
              <a:rPr lang="cs-CZ" altLang="cs-CZ" sz="5100" dirty="0"/>
              <a:t>života prožijeme v nemoci, ženy více než muži</a:t>
            </a:r>
          </a:p>
          <a:p>
            <a:r>
              <a:rPr lang="cs-CZ" altLang="cs-CZ" sz="5100" dirty="0" err="1"/>
              <a:t>Covid</a:t>
            </a:r>
            <a:r>
              <a:rPr lang="cs-CZ" altLang="cs-CZ" sz="5100" dirty="0"/>
              <a:t> 19 významně zkracuje očekávanou délku života</a:t>
            </a:r>
          </a:p>
          <a:p>
            <a:r>
              <a:rPr lang="cs-CZ" altLang="cs-CZ" sz="5100" dirty="0"/>
              <a:t>Kojenecká úmrtnost a zdraví malých dětí je velmi dobré, děti  ohrožují úrazy  </a:t>
            </a:r>
          </a:p>
          <a:p>
            <a:r>
              <a:rPr lang="cs-CZ" altLang="cs-CZ" sz="5100" dirty="0"/>
              <a:t>Dospělou populaci nejvíce ohrožují srdečně-cévní nemoci a zhoubné nádory, muže také úrazy</a:t>
            </a:r>
          </a:p>
          <a:p>
            <a:r>
              <a:rPr lang="cs-CZ" altLang="cs-CZ" sz="5100" dirty="0"/>
              <a:t>V populaci výrazně roste diabetes</a:t>
            </a:r>
          </a:p>
          <a:p>
            <a:r>
              <a:rPr lang="cs-CZ" altLang="cs-CZ" sz="5100" dirty="0"/>
              <a:t>Infekční nemoci:  budoucnost vzbuzuje obavy ...</a:t>
            </a:r>
          </a:p>
          <a:p>
            <a:pPr>
              <a:defRPr/>
            </a:pPr>
            <a:r>
              <a:rPr lang="cs-CZ" sz="5100" b="1" dirty="0"/>
              <a:t>Vysoký výskyt rizikového chování: kouření, alkohol, nezdravá výživa a související obezita = žijeme nezdravě!</a:t>
            </a:r>
          </a:p>
          <a:p>
            <a:pPr marL="0" indent="0">
              <a:buNone/>
              <a:defRPr/>
            </a:pPr>
            <a:endParaRPr lang="cs-CZ" sz="5100" b="1" dirty="0"/>
          </a:p>
          <a:p>
            <a:endParaRPr lang="cs-CZ" altLang="cs-CZ" sz="5100" dirty="0"/>
          </a:p>
          <a:p>
            <a:pPr marL="0" indent="0">
              <a:buNone/>
            </a:pPr>
            <a:endParaRPr lang="cs-CZ" altLang="cs-CZ" sz="5100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3831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Životní styl české populace </a:t>
            </a:r>
            <a:br>
              <a:rPr lang="cs-CZ" sz="2400" dirty="0"/>
            </a:br>
            <a:r>
              <a:rPr lang="cs-CZ" sz="1600" b="0" i="1" dirty="0">
                <a:latin typeface="Calibri" panose="020F0502020204030204" pitchFamily="34" charset="0"/>
              </a:rPr>
              <a:t>Zdroje: SZÚ , ČSÚ , EUROSTAT</a:t>
            </a:r>
            <a:endParaRPr lang="en-US" sz="16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cs-CZ" sz="8000" dirty="0">
                <a:latin typeface="Calibri" panose="020F0502020204030204" pitchFamily="34" charset="0"/>
              </a:rPr>
              <a:t>Zdravotně-rizikové chování obyvatel ČR  se týká zejména:</a:t>
            </a:r>
          </a:p>
          <a:p>
            <a:pPr marL="0" indent="0">
              <a:buNone/>
              <a:defRPr/>
            </a:pPr>
            <a:endParaRPr lang="cs-CZ" sz="80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8000" b="1" dirty="0">
                <a:latin typeface="Calibri" panose="020F0502020204030204" pitchFamily="34" charset="0"/>
              </a:rPr>
              <a:t>Vysoké spotřeby alkoholu:</a:t>
            </a:r>
            <a:r>
              <a:rPr lang="cs-CZ" sz="8000" dirty="0">
                <a:latin typeface="Calibri" panose="020F0502020204030204" pitchFamily="34" charset="0"/>
              </a:rPr>
              <a:t> 14,4 l /osobu  </a:t>
            </a:r>
            <a:r>
              <a:rPr lang="cs-CZ" sz="8000" i="1" dirty="0">
                <a:latin typeface="Calibri" panose="020F0502020204030204" pitchFamily="34" charset="0"/>
              </a:rPr>
              <a:t>(ČSÚ 2017)</a:t>
            </a:r>
          </a:p>
          <a:p>
            <a:pPr>
              <a:defRPr/>
            </a:pPr>
            <a:r>
              <a:rPr lang="cs-CZ" sz="8000" b="1" dirty="0">
                <a:latin typeface="Calibri" panose="020F0502020204030204" pitchFamily="34" charset="0"/>
              </a:rPr>
              <a:t>Kouření cigaret (a  marihuany)</a:t>
            </a:r>
          </a:p>
          <a:p>
            <a:pPr>
              <a:defRPr/>
            </a:pPr>
            <a:r>
              <a:rPr lang="cs-CZ" sz="8000" b="1" dirty="0">
                <a:latin typeface="Calibri" panose="020F0502020204030204" pitchFamily="34" charset="0"/>
              </a:rPr>
              <a:t>Nezdravé výživy  a související obezity</a:t>
            </a:r>
          </a:p>
          <a:p>
            <a:pPr marL="0" indent="0">
              <a:buNone/>
              <a:defRPr/>
            </a:pPr>
            <a:endParaRPr lang="cs-CZ" sz="80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8000" dirty="0">
                <a:latin typeface="Calibri" panose="020F0502020204030204" pitchFamily="34" charset="0"/>
              </a:rPr>
              <a:t>České domácnosti utrácí  za alkohol, cigarety a narkotika 200 mld. ročně, tj. téměř 8 % svých výdajů – srov. průměr v EU je  cca 4 %</a:t>
            </a:r>
            <a:br>
              <a:rPr lang="cs-CZ" sz="8000" dirty="0">
                <a:latin typeface="Calibri" panose="020F0502020204030204" pitchFamily="34" charset="0"/>
              </a:rPr>
            </a:br>
            <a:endParaRPr lang="cs-CZ" sz="80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8000" b="1" dirty="0">
                <a:latin typeface="Calibri" panose="020F0502020204030204" pitchFamily="34" charset="0"/>
              </a:rPr>
              <a:t>Synergický efekt</a:t>
            </a:r>
            <a:r>
              <a:rPr lang="cs-CZ" sz="8000" dirty="0">
                <a:latin typeface="Calibri" panose="020F0502020204030204" pitchFamily="34" charset="0"/>
              </a:rPr>
              <a:t>: Uvedené rizikové faktory se často vyskytují společně, tj. u stejných jedinců</a:t>
            </a:r>
          </a:p>
          <a:p>
            <a:pPr marL="0" indent="0">
              <a:buNone/>
              <a:defRPr/>
            </a:pPr>
            <a:endParaRPr lang="cs-CZ" sz="8000" b="1" i="1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br>
              <a:rPr lang="cs-CZ" sz="8000" dirty="0">
                <a:latin typeface="Calibri" panose="020F0502020204030204" pitchFamily="34" charset="0"/>
              </a:rPr>
            </a:br>
            <a:endParaRPr lang="cs-CZ" sz="8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1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325" dirty="0"/>
              <a:t>TOP ten </a:t>
            </a:r>
            <a:r>
              <a:rPr lang="cs-CZ" sz="2325" dirty="0" err="1"/>
              <a:t>countries</a:t>
            </a:r>
            <a:r>
              <a:rPr lang="cs-CZ" sz="2325" dirty="0"/>
              <a:t> in </a:t>
            </a:r>
            <a:r>
              <a:rPr lang="cs-CZ" sz="2325" dirty="0" err="1"/>
              <a:t>alcohol</a:t>
            </a:r>
            <a:r>
              <a:rPr lang="cs-CZ" sz="2325" dirty="0"/>
              <a:t> </a:t>
            </a:r>
            <a:r>
              <a:rPr lang="cs-CZ" sz="2325" dirty="0" err="1"/>
              <a:t>consumption</a:t>
            </a:r>
            <a:r>
              <a:rPr lang="cs-CZ" sz="2325" dirty="0"/>
              <a:t> 2019 </a:t>
            </a:r>
            <a:br>
              <a:rPr lang="cs-CZ" sz="2325" dirty="0"/>
            </a:br>
            <a:r>
              <a:rPr lang="cs-CZ" sz="1500" dirty="0"/>
              <a:t>10 zemí s nejvyšší spotřebou alkoholu na světě v roce 2019</a:t>
            </a:r>
            <a:br>
              <a:rPr lang="cs-CZ" sz="1500" dirty="0"/>
            </a:br>
            <a:r>
              <a:rPr lang="cs-CZ" sz="1500" b="0" i="1" dirty="0"/>
              <a:t>Source: </a:t>
            </a:r>
            <a:r>
              <a:rPr lang="cs-CZ" sz="1500" b="0" i="1" dirty="0" err="1"/>
              <a:t>World</a:t>
            </a:r>
            <a:r>
              <a:rPr lang="cs-CZ" sz="1500" b="0" i="1" dirty="0"/>
              <a:t> </a:t>
            </a:r>
            <a:r>
              <a:rPr lang="cs-CZ" sz="1500" b="0" i="1" dirty="0" err="1"/>
              <a:t>Population</a:t>
            </a:r>
            <a:r>
              <a:rPr lang="cs-CZ" sz="1500" b="0" i="1" dirty="0"/>
              <a:t> </a:t>
            </a:r>
            <a:r>
              <a:rPr lang="cs-CZ" sz="1500" b="0" i="1" dirty="0" err="1"/>
              <a:t>Review</a:t>
            </a:r>
            <a:r>
              <a:rPr lang="cs-CZ" sz="1500" b="0" i="1" dirty="0"/>
              <a:t> 2021</a:t>
            </a:r>
            <a:br>
              <a:rPr lang="cs-CZ" sz="1500" i="1" dirty="0"/>
            </a:br>
            <a:endParaRPr lang="cs-CZ" sz="15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Czechia</a:t>
            </a:r>
            <a:r>
              <a:rPr lang="cs-CZ" dirty="0"/>
              <a:t> - 14.26</a:t>
            </a:r>
          </a:p>
          <a:p>
            <a:r>
              <a:rPr lang="cs-CZ" dirty="0" err="1">
                <a:hlinkClick r:id="rId2"/>
              </a:rPr>
              <a:t>Latvia</a:t>
            </a:r>
            <a:r>
              <a:rPr lang="cs-CZ" dirty="0"/>
              <a:t> - 13.19</a:t>
            </a:r>
          </a:p>
          <a:p>
            <a:r>
              <a:rPr lang="cs-CZ" dirty="0">
                <a:hlinkClick r:id="rId3"/>
              </a:rPr>
              <a:t>Moldova</a:t>
            </a:r>
            <a:r>
              <a:rPr lang="cs-CZ" dirty="0"/>
              <a:t> - 12.85</a:t>
            </a:r>
          </a:p>
          <a:p>
            <a:r>
              <a:rPr lang="cs-CZ" dirty="0" err="1">
                <a:hlinkClick r:id="rId4"/>
              </a:rPr>
              <a:t>Germany</a:t>
            </a:r>
            <a:r>
              <a:rPr lang="cs-CZ" dirty="0"/>
              <a:t> - 12.79</a:t>
            </a:r>
          </a:p>
          <a:p>
            <a:r>
              <a:rPr lang="cs-CZ" dirty="0" err="1">
                <a:hlinkClick r:id="rId5"/>
              </a:rPr>
              <a:t>Lithuania</a:t>
            </a:r>
            <a:r>
              <a:rPr lang="cs-CZ" dirty="0"/>
              <a:t> - 12.78</a:t>
            </a:r>
          </a:p>
          <a:p>
            <a:r>
              <a:rPr lang="cs-CZ" dirty="0" err="1">
                <a:hlinkClick r:id="rId6"/>
              </a:rPr>
              <a:t>Ireland</a:t>
            </a:r>
            <a:r>
              <a:rPr lang="cs-CZ" dirty="0"/>
              <a:t> - 12.75</a:t>
            </a:r>
          </a:p>
          <a:p>
            <a:r>
              <a:rPr lang="cs-CZ" dirty="0" err="1">
                <a:hlinkClick r:id="rId7"/>
              </a:rPr>
              <a:t>Spain</a:t>
            </a:r>
            <a:r>
              <a:rPr lang="cs-CZ" dirty="0"/>
              <a:t> - 12.67</a:t>
            </a:r>
          </a:p>
          <a:p>
            <a:r>
              <a:rPr lang="cs-CZ" dirty="0">
                <a:hlinkClick r:id="rId8"/>
              </a:rPr>
              <a:t>Uganda</a:t>
            </a:r>
            <a:r>
              <a:rPr lang="cs-CZ" dirty="0"/>
              <a:t> - 12.48</a:t>
            </a:r>
          </a:p>
          <a:p>
            <a:r>
              <a:rPr lang="cs-CZ" dirty="0" err="1">
                <a:hlinkClick r:id="rId9"/>
              </a:rPr>
              <a:t>Bulgaria</a:t>
            </a:r>
            <a:r>
              <a:rPr lang="cs-CZ" dirty="0"/>
              <a:t> - 12.46</a:t>
            </a:r>
          </a:p>
          <a:p>
            <a:r>
              <a:rPr lang="cs-CZ" dirty="0" err="1">
                <a:hlinkClick r:id="rId10"/>
              </a:rPr>
              <a:t>Luxembourg</a:t>
            </a:r>
            <a:r>
              <a:rPr lang="cs-CZ" dirty="0"/>
              <a:t> - 12.45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48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Obsah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Jak se cítíme být zdravý?  Malé zamyšlení na úvod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Zdraví a zdravotně rizikové chování české populace v mezinárodním srovnání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Podpora zdraví – definice, současné pojetí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Vývoj podpory zdraví v mezinárodním kontextu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Podpora zdraví v ČR, infrastruktura,  klíčové dokumenty a programy v ČR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1806748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35628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:\Pictures\chartoftheday_12510_the_countries_drinking_the_most_beer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7300"/>
            <a:ext cx="8568952" cy="52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5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F98BD8-E2AB-45E8-9F20-793990F0E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1" t="27600" r="29525" b="40200"/>
          <a:stretch/>
        </p:blipFill>
        <p:spPr>
          <a:xfrm>
            <a:off x="400570" y="1628800"/>
            <a:ext cx="8296574" cy="3816424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8910106A-905E-435C-8C64-5600D5D3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432048"/>
          </a:xfrm>
        </p:spPr>
        <p:txBody>
          <a:bodyPr/>
          <a:lstStyle/>
          <a:p>
            <a:r>
              <a:rPr lang="cs-CZ" dirty="0"/>
              <a:t>Kouření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35FB522-7510-4397-9914-8CB636FEA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832" y="5373216"/>
            <a:ext cx="8229600" cy="1296144"/>
          </a:xfrm>
        </p:spPr>
        <p:txBody>
          <a:bodyPr>
            <a:normAutofit fontScale="70000" lnSpcReduction="20000"/>
          </a:bodyPr>
          <a:lstStyle/>
          <a:p>
            <a:r>
              <a:rPr lang="cs-CZ" altLang="cs-CZ" b="1" dirty="0">
                <a:latin typeface="Calibri" panose="020F0502020204030204" pitchFamily="34" charset="0"/>
              </a:rPr>
              <a:t>Podíl kuřáků v české dospělé populaci   (15 +) mírně poklesl   23%  </a:t>
            </a:r>
            <a:r>
              <a:rPr lang="cs-CZ" altLang="cs-CZ" dirty="0">
                <a:latin typeface="Calibri" panose="020F0502020204030204" pitchFamily="34" charset="0"/>
              </a:rPr>
              <a:t>(</a:t>
            </a:r>
            <a:r>
              <a:rPr lang="cs-CZ" altLang="cs-CZ" i="1" dirty="0">
                <a:latin typeface="Calibri" panose="020F0502020204030204" pitchFamily="34" charset="0"/>
              </a:rPr>
              <a:t> SZÚ 2020 </a:t>
            </a:r>
            <a:r>
              <a:rPr lang="cs-CZ" altLang="cs-CZ" dirty="0">
                <a:latin typeface="Calibri" panose="020F0502020204030204" pitchFamily="34" charset="0"/>
              </a:rPr>
              <a:t>)</a:t>
            </a:r>
          </a:p>
          <a:p>
            <a:r>
              <a:rPr lang="cs-CZ" altLang="cs-CZ" b="1" dirty="0">
                <a:latin typeface="Calibri" panose="020F0502020204030204" pitchFamily="34" charset="0"/>
              </a:rPr>
              <a:t>Pozorován dlouhodobý nárůst kouření u dívek a žen: v</a:t>
            </a:r>
            <a:r>
              <a:rPr lang="cs-CZ" altLang="cs-CZ" dirty="0">
                <a:latin typeface="Calibri" panose="020F0502020204030204" pitchFamily="34" charset="0"/>
              </a:rPr>
              <a:t>  15 letech pravidelně kouří  více dívek než chlapců</a:t>
            </a:r>
            <a:endParaRPr lang="cs-CZ" altLang="cs-CZ" b="1" dirty="0">
              <a:latin typeface="Calibri" panose="020F0502020204030204" pitchFamily="34" charset="0"/>
            </a:endParaRPr>
          </a:p>
          <a:p>
            <a:r>
              <a:rPr lang="cs-CZ" altLang="cs-CZ" dirty="0">
                <a:latin typeface="Calibri" panose="020F0502020204030204" pitchFamily="34" charset="0"/>
              </a:rPr>
              <a:t>Každý den v ČR zemře na  následky kouření cca 50 lidí  (Liga proti rakovině 2019)</a:t>
            </a:r>
          </a:p>
        </p:txBody>
      </p:sp>
    </p:spTree>
    <p:extLst>
      <p:ext uri="{BB962C8B-B14F-4D97-AF65-F5344CB8AC3E}">
        <p14:creationId xmlns:p14="http://schemas.microsoft.com/office/powerpoint/2010/main" val="1028648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38163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400" b="1" dirty="0">
                <a:latin typeface="Calibri" panose="020F0502020204030204" pitchFamily="34" charset="0"/>
              </a:rPr>
              <a:t>Nadváhou či  obezitou trpí v ČR  71% můžu a  57% žen,</a:t>
            </a:r>
            <a:r>
              <a:rPr lang="cs-CZ" sz="2400" dirty="0">
                <a:latin typeface="Calibri" panose="020F0502020204030204" pitchFamily="34" charset="0"/>
              </a:rPr>
              <a:t>  nejvíce v historii (</a:t>
            </a:r>
            <a:r>
              <a:rPr lang="cs-CZ" sz="2400" i="1" dirty="0">
                <a:latin typeface="Calibri" panose="020F0502020204030204" pitchFamily="34" charset="0"/>
              </a:rPr>
              <a:t>Česko v datech 2018 ) </a:t>
            </a:r>
          </a:p>
          <a:p>
            <a:pPr>
              <a:defRPr/>
            </a:pPr>
            <a:r>
              <a:rPr lang="cs-CZ" sz="2400" b="1" dirty="0">
                <a:latin typeface="Calibri" panose="020F0502020204030204" pitchFamily="34" charset="0"/>
              </a:rPr>
              <a:t>Obezita má rostoucí trend</a:t>
            </a:r>
            <a:r>
              <a:rPr lang="cs-CZ" sz="2400" b="1" i="1" dirty="0">
                <a:latin typeface="Calibri" panose="020F0502020204030204" pitchFamily="34" charset="0"/>
              </a:rPr>
              <a:t>:  </a:t>
            </a:r>
            <a:r>
              <a:rPr lang="cs-CZ" sz="2400" dirty="0">
                <a:latin typeface="Calibri" panose="020F0502020204030204" pitchFamily="34" charset="0"/>
              </a:rPr>
              <a:t>v ČR největší nárůst po roce 2000, a to o více než 40% </a:t>
            </a:r>
            <a:r>
              <a:rPr lang="cs-CZ" sz="2400" i="1" dirty="0">
                <a:latin typeface="Calibri" panose="020F0502020204030204" pitchFamily="34" charset="0"/>
              </a:rPr>
              <a:t>(OECD 2013)</a:t>
            </a:r>
          </a:p>
          <a:p>
            <a:pPr>
              <a:defRPr/>
            </a:pPr>
            <a:r>
              <a:rPr lang="cs-CZ" sz="2400" b="1" dirty="0">
                <a:latin typeface="Calibri" panose="020F0502020204030204" pitchFamily="34" charset="0"/>
              </a:rPr>
              <a:t>Roste obezita u dětí</a:t>
            </a:r>
            <a:r>
              <a:rPr lang="cs-CZ" sz="2400" dirty="0">
                <a:latin typeface="Calibri" panose="020F0502020204030204" pitchFamily="34" charset="0"/>
              </a:rPr>
              <a:t>:  odhadem cca 10% dětské populace </a:t>
            </a:r>
          </a:p>
          <a:p>
            <a:pPr>
              <a:defRPr/>
            </a:pPr>
            <a:r>
              <a:rPr lang="cs-CZ" sz="2400" b="1" dirty="0">
                <a:latin typeface="Calibri" panose="020F0502020204030204" pitchFamily="34" charset="0"/>
              </a:rPr>
              <a:t>Populace je zatížena  z</a:t>
            </a:r>
            <a:r>
              <a:rPr lang="en-US" sz="2400" b="1" dirty="0" err="1">
                <a:latin typeface="Calibri" panose="020F0502020204030204" pitchFamily="34" charset="0"/>
              </a:rPr>
              <a:t>výšený</a:t>
            </a:r>
            <a:r>
              <a:rPr lang="cs-CZ" sz="2400" b="1" dirty="0">
                <a:latin typeface="Calibri" panose="020F0502020204030204" pitchFamily="34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příj</a:t>
            </a:r>
            <a:r>
              <a:rPr lang="cs-CZ" sz="2400" b="1" dirty="0">
                <a:latin typeface="Calibri" panose="020F0502020204030204" pitchFamily="34" charset="0"/>
              </a:rPr>
              <a:t>mem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tuků</a:t>
            </a:r>
            <a:r>
              <a:rPr lang="en-US" sz="2400" b="1" dirty="0">
                <a:latin typeface="Calibri" panose="020F0502020204030204" pitchFamily="34" charset="0"/>
              </a:rPr>
              <a:t> a </a:t>
            </a:r>
            <a:r>
              <a:rPr lang="en-US" sz="2400" b="1" dirty="0" err="1">
                <a:latin typeface="Calibri" panose="020F0502020204030204" pitchFamily="34" charset="0"/>
              </a:rPr>
              <a:t>jednoduchých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cukrů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(WHO)</a:t>
            </a:r>
            <a:endParaRPr lang="cs-CZ" sz="2600" i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2600" b="1" dirty="0">
                <a:latin typeface="Calibri" panose="020F0502020204030204" pitchFamily="34" charset="0"/>
              </a:rPr>
              <a:t>Vysoká spotřeba soli: </a:t>
            </a:r>
            <a:r>
              <a:rPr lang="cs-CZ" sz="2600" dirty="0">
                <a:latin typeface="Calibri" panose="020F0502020204030204" pitchFamily="34" charset="0"/>
              </a:rPr>
              <a:t>patříme k zemím s největší spotřebou, což   má významný  vliv na   incidenci mozkové mrtvice; </a:t>
            </a:r>
          </a:p>
          <a:p>
            <a:pPr>
              <a:defRPr/>
            </a:pPr>
            <a:r>
              <a:rPr lang="cs-CZ" sz="2600" b="1" dirty="0">
                <a:latin typeface="Calibri" panose="020F0502020204030204" pitchFamily="34" charset="0"/>
              </a:rPr>
              <a:t>Nízká konsumace zeleniny a ovoce přetrvává</a:t>
            </a:r>
            <a:r>
              <a:rPr lang="cs-CZ" sz="2600" dirty="0">
                <a:latin typeface="Calibri" panose="020F0502020204030204" pitchFamily="34" charset="0"/>
              </a:rPr>
              <a:t>,   je však patrné  zlepšení.</a:t>
            </a:r>
          </a:p>
          <a:p>
            <a:pPr>
              <a:defRPr/>
            </a:pPr>
            <a:endParaRPr lang="cs-CZ" sz="2200" dirty="0"/>
          </a:p>
          <a:p>
            <a:pPr>
              <a:defRPr/>
            </a:pPr>
            <a:endParaRPr lang="en-US" dirty="0"/>
          </a:p>
        </p:txBody>
      </p:sp>
      <p:sp>
        <p:nvSpPr>
          <p:cNvPr id="26627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Výživa </a:t>
            </a:r>
            <a:br>
              <a:rPr lang="cs-CZ" altLang="cs-CZ"/>
            </a:br>
            <a:r>
              <a:rPr lang="cs-CZ" altLang="cs-CZ" sz="2400"/>
              <a:t>a související problémy</a:t>
            </a:r>
            <a:endParaRPr lang="en-US" altLang="cs-CZ" sz="2400"/>
          </a:p>
        </p:txBody>
      </p:sp>
    </p:spTree>
    <p:extLst>
      <p:ext uri="{BB962C8B-B14F-4D97-AF65-F5344CB8AC3E}">
        <p14:creationId xmlns:p14="http://schemas.microsoft.com/office/powerpoint/2010/main" val="570643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DCA575E-AFDD-4854-BABB-32758EC56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16401" r="33463" b="27601"/>
          <a:stretch/>
        </p:blipFill>
        <p:spPr>
          <a:xfrm>
            <a:off x="1259632" y="895004"/>
            <a:ext cx="6192688" cy="58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83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880F603-3C5C-4799-B51B-DE18A2CF9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8" t="34600" r="31100" b="31800"/>
          <a:stretch/>
        </p:blipFill>
        <p:spPr>
          <a:xfrm>
            <a:off x="611560" y="2204864"/>
            <a:ext cx="7902878" cy="403551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7C3E563E-9A08-4A47-BDF4-4D84DB34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Obezita u 15 letých</a:t>
            </a:r>
          </a:p>
        </p:txBody>
      </p:sp>
    </p:spTree>
    <p:extLst>
      <p:ext uri="{BB962C8B-B14F-4D97-AF65-F5344CB8AC3E}">
        <p14:creationId xmlns:p14="http://schemas.microsoft.com/office/powerpoint/2010/main" val="1853440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705A6-405C-48A7-B44A-C6856E6D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Přítomnost stresu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02378A-6DDE-4470-9EA8-991C3084B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93" t="30185" r="29998" b="43399"/>
          <a:stretch/>
        </p:blipFill>
        <p:spPr>
          <a:xfrm>
            <a:off x="611560" y="2132856"/>
            <a:ext cx="7920879" cy="4104456"/>
          </a:xfrm>
        </p:spPr>
      </p:pic>
    </p:spTree>
    <p:extLst>
      <p:ext uri="{BB962C8B-B14F-4D97-AF65-F5344CB8AC3E}">
        <p14:creationId xmlns:p14="http://schemas.microsoft.com/office/powerpoint/2010/main" val="2497897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12168"/>
          </a:xfrm>
        </p:spPr>
        <p:txBody>
          <a:bodyPr>
            <a:noAutofit/>
          </a:bodyPr>
          <a:lstStyle/>
          <a:p>
            <a:br>
              <a:rPr lang="cs-CZ" sz="2400" dirty="0"/>
            </a:br>
            <a:br>
              <a:rPr lang="cs-CZ" sz="2400" dirty="0"/>
            </a:br>
            <a:r>
              <a:rPr lang="cs-CZ" sz="2400" dirty="0" err="1"/>
              <a:t>S</a:t>
            </a:r>
            <a:r>
              <a:rPr lang="cs-CZ" sz="2400" b="1" dirty="0" err="1"/>
              <a:t>ocialní</a:t>
            </a:r>
            <a:r>
              <a:rPr lang="cs-CZ" sz="2400" b="1" dirty="0"/>
              <a:t>  gradient a z</a:t>
            </a:r>
            <a:r>
              <a:rPr lang="cs-CZ" sz="2400" dirty="0"/>
              <a:t>dravotně </a:t>
            </a:r>
            <a:r>
              <a:rPr lang="cs-CZ" sz="2800" b="1" dirty="0"/>
              <a:t>rizikové chování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8164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462"/>
            <a:ext cx="8352928" cy="417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315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864095"/>
          </a:xfrm>
        </p:spPr>
        <p:txBody>
          <a:bodyPr>
            <a:noAutofit/>
          </a:bodyPr>
          <a:lstStyle/>
          <a:p>
            <a:r>
              <a:rPr lang="cs-CZ" altLang="cs-CZ" sz="2400" b="1" dirty="0"/>
              <a:t>Shrnutí vývoje zdravotního stavu české populace</a:t>
            </a:r>
            <a:br>
              <a:rPr lang="cs-CZ" altLang="cs-CZ" sz="2400" b="1" dirty="0"/>
            </a:br>
            <a:r>
              <a:rPr lang="cs-CZ" altLang="cs-CZ" sz="2400" b="1" dirty="0"/>
              <a:t> ve vztahu k podpoře zdraví</a:t>
            </a:r>
            <a:br>
              <a:rPr lang="cs-CZ" altLang="cs-CZ" sz="2400" b="1" dirty="0"/>
            </a:br>
            <a:endParaRPr lang="cs-CZ" altLang="cs-CZ" sz="2000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cs-CZ" altLang="cs-CZ" dirty="0">
              <a:latin typeface="Calibri" panose="020F0502020204030204" pitchFamily="34" charset="0"/>
            </a:endParaRPr>
          </a:p>
          <a:p>
            <a:r>
              <a:rPr lang="cs-CZ" altLang="cs-CZ" sz="2800" dirty="0">
                <a:latin typeface="Calibri" panose="020F0502020204030204" pitchFamily="34" charset="0"/>
              </a:rPr>
              <a:t>Pokud se ukazatele zdraví českého  obyvatelstva v některých směrech zlepšují, je to  dáno spíše dostupností a rostoucí kvalitou diagnostické a terapeutické medicíny;</a:t>
            </a:r>
          </a:p>
          <a:p>
            <a:r>
              <a:rPr lang="cs-CZ" altLang="cs-CZ" sz="2800" b="1" dirty="0">
                <a:latin typeface="Calibri" panose="020F0502020204030204" pitchFamily="34" charset="0"/>
              </a:rPr>
              <a:t>Podpora zdraví, </a:t>
            </a:r>
            <a:r>
              <a:rPr lang="cs-CZ" altLang="cs-CZ" sz="2800" dirty="0">
                <a:latin typeface="Calibri" panose="020F0502020204030204" pitchFamily="34" charset="0"/>
              </a:rPr>
              <a:t>jejímž jádrem je úsilí o změnu životních podmínek a životního stylu nejširších vrstev obyvatelstva</a:t>
            </a:r>
            <a:r>
              <a:rPr lang="cs-CZ" altLang="cs-CZ" sz="2800" b="1" dirty="0">
                <a:latin typeface="Calibri" panose="020F0502020204030204" pitchFamily="34" charset="0"/>
              </a:rPr>
              <a:t>, která je pod</a:t>
            </a:r>
            <a:r>
              <a:rPr lang="cs-CZ" altLang="cs-CZ" b="1" dirty="0">
                <a:latin typeface="Calibri" panose="020F0502020204030204" pitchFamily="34" charset="0"/>
              </a:rPr>
              <a:t>statně efektivnější, v ČR  zaostáv</a:t>
            </a:r>
            <a:r>
              <a:rPr lang="cs-CZ" altLang="cs-CZ" b="1" dirty="0"/>
              <a:t>á! </a:t>
            </a:r>
          </a:p>
          <a:p>
            <a:pPr marL="0" indent="0">
              <a:buNone/>
            </a:pPr>
            <a:endParaRPr lang="cs-CZ" altLang="cs-CZ" sz="1800" i="1" dirty="0"/>
          </a:p>
          <a:p>
            <a:pPr marL="0" indent="0">
              <a:buNone/>
            </a:pPr>
            <a:r>
              <a:rPr lang="cs-CZ" altLang="cs-CZ" sz="1800" i="1" dirty="0"/>
              <a:t>Zdroj: </a:t>
            </a:r>
            <a:r>
              <a:rPr lang="cs-CZ" altLang="cs-CZ" sz="1800" i="1" dirty="0" err="1"/>
              <a:t>Kotulán</a:t>
            </a:r>
            <a:r>
              <a:rPr lang="cs-CZ" altLang="cs-CZ" sz="1800" i="1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760714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7D10A7FD-9D71-48F9-B41C-7A757B04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Podpora zdraví: vymezení </a:t>
            </a:r>
            <a:endParaRPr lang="en-US" altLang="cs-CZ" dirty="0"/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EF232C57-2D1E-4D9F-B4F3-C576588A7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sz="2400" dirty="0"/>
              <a:t>Široký pojem, který není u nás zákonem definován. Vychází z poznatku, že každá lidská (společenská) aktivita má dopad na zdraví.</a:t>
            </a:r>
          </a:p>
          <a:p>
            <a:r>
              <a:rPr lang="cs-CZ" altLang="cs-CZ" sz="2400" dirty="0"/>
              <a:t>Má více významů:</a:t>
            </a:r>
          </a:p>
          <a:p>
            <a:pPr>
              <a:buFontTx/>
              <a:buChar char="-"/>
            </a:pPr>
            <a:r>
              <a:rPr lang="cs-CZ" altLang="cs-CZ" sz="2400" dirty="0"/>
              <a:t>Koncept, konstrukt, týkající se zdraví a  souvisejících faktorů</a:t>
            </a:r>
          </a:p>
          <a:p>
            <a:pPr>
              <a:buFontTx/>
              <a:buChar char="-"/>
            </a:pPr>
            <a:r>
              <a:rPr lang="cs-CZ" altLang="cs-CZ" sz="2400" dirty="0"/>
              <a:t>Součást zdravotní politiky</a:t>
            </a:r>
          </a:p>
          <a:p>
            <a:pPr>
              <a:buFontTx/>
              <a:buChar char="-"/>
            </a:pPr>
            <a:r>
              <a:rPr lang="cs-CZ" altLang="cs-CZ" sz="2400" dirty="0"/>
              <a:t>Široké společenské hnutí</a:t>
            </a:r>
          </a:p>
          <a:p>
            <a:pPr>
              <a:buFontTx/>
              <a:buChar char="-"/>
            </a:pPr>
            <a:r>
              <a:rPr lang="cs-CZ" altLang="cs-CZ" sz="2400" b="1" dirty="0"/>
              <a:t>Subdisciplína oboru „veřejné zdravotnictví“(„public </a:t>
            </a:r>
            <a:r>
              <a:rPr lang="cs-CZ" altLang="cs-CZ" sz="2400" b="1" dirty="0" err="1"/>
              <a:t>health</a:t>
            </a:r>
            <a:r>
              <a:rPr lang="cs-CZ" altLang="cs-CZ" sz="2400" b="1" dirty="0"/>
              <a:t>“), který je součástí kurikula na Lékařských  fakultách a ostatních zdravotně zaměřených vzdělávacích programů</a:t>
            </a:r>
            <a:r>
              <a:rPr lang="cs-CZ" altLang="cs-CZ" sz="2400" dirty="0"/>
              <a:t>.</a:t>
            </a:r>
            <a:endParaRPr lang="en-US" altLang="cs-CZ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Podpora zdraví</a:t>
            </a:r>
            <a:br>
              <a:rPr lang="cs-CZ" dirty="0"/>
            </a:br>
            <a:r>
              <a:rPr lang="cs-CZ" b="0" dirty="0"/>
              <a:t>pojetí</a:t>
            </a:r>
            <a:endParaRPr lang="en-US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88432"/>
          </a:xfrm>
        </p:spPr>
        <p:txBody>
          <a:bodyPr>
            <a:noAutofit/>
          </a:bodyPr>
          <a:lstStyle/>
          <a:p>
            <a:r>
              <a:rPr kumimoji="1" lang="cs-CZ" altLang="cs-CZ" sz="2000" b="1" dirty="0">
                <a:latin typeface="Calibri" panose="020F0502020204030204" pitchFamily="34" charset="0"/>
              </a:rPr>
              <a:t>Celospolečenský p</a:t>
            </a:r>
            <a:r>
              <a:rPr kumimoji="1" lang="en-GB" altLang="cs-CZ" sz="2000" b="1" dirty="0" err="1">
                <a:latin typeface="Calibri" panose="020F0502020204030204" pitchFamily="34" charset="0"/>
              </a:rPr>
              <a:t>roces</a:t>
            </a:r>
            <a:r>
              <a:rPr kumimoji="1" lang="cs-CZ" altLang="cs-CZ" sz="2000" b="1" dirty="0">
                <a:latin typeface="Calibri" panose="020F0502020204030204" pitchFamily="34" charset="0"/>
              </a:rPr>
              <a:t>, umožňující lidem zvýšit kontrolu nad faktory, ovlivňujícími jejich zdraví  a bezpečnost, a tak zlepšit  zdraví, zejména prodloužit život, prožitý ve zdraví.</a:t>
            </a:r>
          </a:p>
          <a:p>
            <a:pPr>
              <a:defRPr/>
            </a:pPr>
            <a:r>
              <a:rPr lang="cs-CZ" sz="2000" dirty="0">
                <a:latin typeface="Calibri" panose="020F0502020204030204" pitchFamily="34" charset="0"/>
              </a:rPr>
              <a:t>Rozvíjí se intenzivně od konce 80. let, kdy epidemiologické výzkumy ukázaly, že řada příčin civilizačních nemocí souvisí s lidským chováním a tyto nemoci  jsou tudíž  </a:t>
            </a:r>
            <a:r>
              <a:rPr lang="cs-CZ" sz="2000" dirty="0" err="1">
                <a:latin typeface="Calibri" panose="020F0502020204030204" pitchFamily="34" charset="0"/>
              </a:rPr>
              <a:t>preventabilní</a:t>
            </a:r>
            <a:r>
              <a:rPr lang="cs-CZ" sz="2000" dirty="0">
                <a:latin typeface="Calibri" panose="020F0502020204030204" pitchFamily="34" charset="0"/>
              </a:rPr>
              <a:t> – lze jim předcházet (epidemiologické studie, </a:t>
            </a:r>
            <a:r>
              <a:rPr lang="cs-CZ" sz="2000" dirty="0" err="1">
                <a:latin typeface="Calibri" panose="020F0502020204030204" pitchFamily="34" charset="0"/>
              </a:rPr>
              <a:t>Lalonde</a:t>
            </a:r>
            <a:r>
              <a:rPr lang="cs-CZ" sz="2000" dirty="0">
                <a:latin typeface="Calibri" panose="020F0502020204030204" pitchFamily="34" charset="0"/>
              </a:rPr>
              <a:t> Report 1974)</a:t>
            </a:r>
          </a:p>
          <a:p>
            <a:r>
              <a:rPr lang="cs-CZ" sz="2000" b="1" dirty="0">
                <a:latin typeface="Calibri" panose="020F0502020204030204" pitchFamily="34" charset="0"/>
              </a:rPr>
              <a:t>Podpora zdraví </a:t>
            </a:r>
            <a:r>
              <a:rPr lang="cs-CZ" sz="2000" dirty="0">
                <a:latin typeface="Calibri" panose="020F0502020204030204" pitchFamily="34" charset="0"/>
              </a:rPr>
              <a:t>zaznamenala v mnoha zemích značné úspěchy ve vytváření společenského prostředí, které napomáhá lidem rozhodovat se v zájmu zdraví odpovědně, tj. žít zdravěji;</a:t>
            </a:r>
          </a:p>
          <a:p>
            <a:pPr>
              <a:defRPr/>
            </a:pPr>
            <a:r>
              <a:rPr lang="cs-CZ" altLang="cs-CZ" sz="2000" dirty="0">
                <a:latin typeface="Calibri" panose="020F0502020204030204" pitchFamily="34" charset="0"/>
              </a:rPr>
              <a:t>Impulzem k rozvoji  byla první celosvětová konference WHO o  podpoře zdraví v Ottawě (1986) za účasti zdravotnických autorit z celého světa.</a:t>
            </a:r>
            <a:endParaRPr lang="cs-CZ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5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648072"/>
          </a:xfrm>
        </p:spPr>
        <p:txBody>
          <a:bodyPr rtlCol="0">
            <a:normAutofit/>
          </a:bodyPr>
          <a:lstStyle/>
          <a:p>
            <a:pPr defTabSz="914107" fontAlgn="auto">
              <a:spcAft>
                <a:spcPts val="0"/>
              </a:spcAft>
              <a:defRPr/>
            </a:pPr>
            <a:r>
              <a:rPr lang="cs-CZ" sz="3600" b="1" dirty="0"/>
              <a:t>Jak jsme na tom se zdravím?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3960266"/>
          </a:xfrm>
        </p:spPr>
        <p:txBody>
          <a:bodyPr rtlCol="0">
            <a:normAutofit fontScale="25000" lnSpcReduction="20000"/>
          </a:bodyPr>
          <a:lstStyle/>
          <a:p>
            <a:pPr defTabSz="914107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defTabSz="914107" fontAlgn="auto">
              <a:spcAft>
                <a:spcPts val="0"/>
              </a:spcAft>
              <a:defRPr/>
            </a:pPr>
            <a:r>
              <a:rPr lang="cs-CZ" sz="8000" b="1" dirty="0">
                <a:latin typeface="Calibri" panose="020F0502020204030204" pitchFamily="34" charset="0"/>
              </a:rPr>
              <a:t>Zdraví a nemoc  představují kontinuum na škále od úplného zdraví </a:t>
            </a:r>
            <a:r>
              <a:rPr lang="en-US" sz="8000" b="1" dirty="0">
                <a:latin typeface="Calibri" panose="020F0502020204030204" pitchFamily="34" charset="0"/>
              </a:rPr>
              <a:t> </a:t>
            </a:r>
            <a:r>
              <a:rPr lang="cs-CZ" sz="8000" b="1" dirty="0">
                <a:latin typeface="Calibri" panose="020F0502020204030204" pitchFamily="34" charset="0"/>
              </a:rPr>
              <a:t>po  závažnou nemoc </a:t>
            </a:r>
            <a:r>
              <a:rPr lang="cs-CZ" sz="8000" dirty="0">
                <a:latin typeface="Calibri" panose="020F0502020204030204" pitchFamily="34" charset="0"/>
              </a:rPr>
              <a:t>( viz škála níže)</a:t>
            </a:r>
          </a:p>
          <a:p>
            <a:pPr marL="0" indent="0" defTabSz="914107" fontAlgn="auto">
              <a:spcAft>
                <a:spcPts val="0"/>
              </a:spcAft>
              <a:buNone/>
              <a:defRPr/>
            </a:pPr>
            <a:endParaRPr lang="cs-CZ" sz="8000" dirty="0">
              <a:latin typeface="Calibri" panose="020F0502020204030204" pitchFamily="34" charset="0"/>
            </a:endParaRPr>
          </a:p>
          <a:p>
            <a:pPr defTabSz="914107" fontAlgn="auto">
              <a:spcAft>
                <a:spcPts val="0"/>
              </a:spcAft>
              <a:defRPr/>
            </a:pPr>
            <a:r>
              <a:rPr lang="cs-CZ" sz="8000" b="1" i="1" u="sng" dirty="0">
                <a:latin typeface="Calibri" panose="020F0502020204030204" pitchFamily="34" charset="0"/>
              </a:rPr>
              <a:t>Prosím, připravte si </a:t>
            </a:r>
            <a:r>
              <a:rPr lang="cs-CZ" sz="8000" b="1" i="1" u="sng" dirty="0" err="1">
                <a:latin typeface="Calibri" panose="020F0502020204030204" pitchFamily="34" charset="0"/>
              </a:rPr>
              <a:t>tušku</a:t>
            </a:r>
            <a:r>
              <a:rPr lang="cs-CZ" sz="8000" b="1" i="1" u="sng" dirty="0">
                <a:latin typeface="Calibri" panose="020F0502020204030204" pitchFamily="34" charset="0"/>
              </a:rPr>
              <a:t>  a papír</a:t>
            </a:r>
          </a:p>
          <a:p>
            <a:pPr marL="0" indent="0" defTabSz="914107" fontAlgn="auto">
              <a:spcAft>
                <a:spcPts val="0"/>
              </a:spcAft>
              <a:buNone/>
              <a:defRPr/>
            </a:pPr>
            <a:endParaRPr lang="cs-CZ" sz="8000" i="1" dirty="0">
              <a:latin typeface="Calibri" panose="020F0502020204030204" pitchFamily="34" charset="0"/>
            </a:endParaRPr>
          </a:p>
          <a:p>
            <a:pPr marL="0" indent="0" defTabSz="914107" fontAlgn="auto">
              <a:spcAft>
                <a:spcPts val="0"/>
              </a:spcAft>
              <a:buNone/>
              <a:defRPr/>
            </a:pPr>
            <a:r>
              <a:rPr lang="cs-CZ" sz="8000" b="1" i="1" dirty="0">
                <a:latin typeface="Calibri" panose="020F0502020204030204" pitchFamily="34" charset="0"/>
              </a:rPr>
              <a:t>1.Zamyslete se a označte na škále místo, které nejvíce odpovídá vašemu aktuálnímu  subjektivnímu pocitu zdraví</a:t>
            </a:r>
          </a:p>
          <a:p>
            <a:pPr marL="0" indent="0" defTabSz="914107" fontAlgn="auto">
              <a:spcAft>
                <a:spcPts val="0"/>
              </a:spcAft>
              <a:buNone/>
              <a:defRPr/>
            </a:pPr>
            <a:r>
              <a:rPr lang="cs-CZ" sz="8000" b="1" i="1" dirty="0">
                <a:latin typeface="Calibri" panose="020F0502020204030204" pitchFamily="34" charset="0"/>
              </a:rPr>
              <a:t>  </a:t>
            </a:r>
          </a:p>
          <a:p>
            <a:pPr marL="0" indent="0" defTabSz="914107" fontAlgn="auto">
              <a:spcAft>
                <a:spcPts val="0"/>
              </a:spcAft>
              <a:buNone/>
              <a:defRPr/>
            </a:pPr>
            <a:r>
              <a:rPr lang="cs-CZ" sz="8000" b="1" i="1" dirty="0">
                <a:latin typeface="Calibri" panose="020F0502020204030204" pitchFamily="34" charset="0"/>
              </a:rPr>
              <a:t>Perfektní zdraví   1----2 ----3 ---- 3---- 5---- 6----7----8--- 9----10  Vážná nemoc</a:t>
            </a:r>
          </a:p>
          <a:p>
            <a:pPr marL="0" indent="0" defTabSz="914107" fontAlgn="auto">
              <a:spcAft>
                <a:spcPts val="0"/>
              </a:spcAft>
              <a:buNone/>
              <a:defRPr/>
            </a:pPr>
            <a:endParaRPr lang="cs-CZ" sz="8000" i="1" dirty="0">
              <a:latin typeface="Calibri" panose="020F0502020204030204" pitchFamily="34" charset="0"/>
            </a:endParaRPr>
          </a:p>
          <a:p>
            <a:pPr marL="0" indent="0" defTabSz="914107" fontAlgn="auto">
              <a:spcAft>
                <a:spcPts val="0"/>
              </a:spcAft>
              <a:buNone/>
              <a:defRPr/>
            </a:pPr>
            <a:r>
              <a:rPr lang="cs-CZ" sz="8000" i="1" dirty="0">
                <a:latin typeface="Calibri" panose="020F0502020204030204" pitchFamily="34" charset="0"/>
              </a:rPr>
              <a:t>2. </a:t>
            </a:r>
            <a:r>
              <a:rPr lang="cs-CZ" sz="8000" b="1" i="1" dirty="0">
                <a:latin typeface="Calibri" panose="020F0502020204030204" pitchFamily="34" charset="0"/>
              </a:rPr>
              <a:t>Prosím, stručně odpovězte na otázku:   Co bych mohl/a udělat pro zlepšení svého subjektivního pocitu zdraví?“ a  napište to na papír.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629257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395288" y="836712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cs-CZ" altLang="cs-CZ" sz="2400" dirty="0"/>
            </a:br>
            <a:r>
              <a:rPr lang="cs-CZ" altLang="cs-CZ" b="1" dirty="0"/>
              <a:t>Ottawská Charta </a:t>
            </a:r>
            <a:r>
              <a:rPr lang="cs-CZ" altLang="cs-CZ" b="0" dirty="0">
                <a:latin typeface="Calibri" panose="020F0502020204030204" pitchFamily="34" charset="0"/>
              </a:rPr>
              <a:t>(1986)</a:t>
            </a:r>
            <a:r>
              <a:rPr lang="cs-CZ" altLang="cs-CZ" b="0" dirty="0"/>
              <a:t> </a:t>
            </a:r>
            <a:br>
              <a:rPr lang="cs-CZ" altLang="cs-CZ" b="1" dirty="0"/>
            </a:br>
            <a:endParaRPr lang="en-US" alt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36504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cs-CZ" altLang="cs-CZ" sz="2000" b="1" dirty="0">
                <a:latin typeface="Calibri" panose="020F0502020204030204" pitchFamily="34" charset="0"/>
              </a:rPr>
              <a:t>Konference WHO v Ottawě o podpoře zdraví -</a:t>
            </a:r>
            <a:r>
              <a:rPr lang="cs-CZ" altLang="cs-CZ" sz="2000" dirty="0">
                <a:latin typeface="Calibri" panose="020F0502020204030204" pitchFamily="34" charset="0"/>
              </a:rPr>
              <a:t> historický milník ve vývoji podpory zdraví, přijetí </a:t>
            </a:r>
            <a:r>
              <a:rPr lang="cs-CZ" altLang="cs-CZ" sz="2000" b="1" dirty="0" err="1">
                <a:latin typeface="Calibri" panose="020F0502020204030204" pitchFamily="34" charset="0"/>
              </a:rPr>
              <a:t>Otawské</a:t>
            </a:r>
            <a:r>
              <a:rPr lang="cs-CZ" altLang="cs-CZ" sz="2000" b="1" dirty="0">
                <a:latin typeface="Calibri" panose="020F0502020204030204" pitchFamily="34" charset="0"/>
              </a:rPr>
              <a:t> Charty jako strategického dokumentu </a:t>
            </a:r>
            <a:r>
              <a:rPr lang="cs-CZ" altLang="cs-CZ" sz="2000" dirty="0">
                <a:latin typeface="Calibri" panose="020F0502020204030204" pitchFamily="34" charset="0"/>
              </a:rPr>
              <a:t>všemi zúčastněnými zeměmi.</a:t>
            </a:r>
            <a:r>
              <a:rPr lang="cs-CZ" altLang="cs-CZ" sz="2000" b="1" dirty="0">
                <a:latin typeface="Calibri" panose="020F0502020204030204" pitchFamily="34" charset="0"/>
              </a:rPr>
              <a:t> </a:t>
            </a:r>
            <a:r>
              <a:rPr lang="cs-CZ" altLang="cs-CZ" sz="2000" dirty="0">
                <a:latin typeface="Calibri" panose="020F0502020204030204" pitchFamily="34" charset="0"/>
              </a:rPr>
              <a:t>Závěry : </a:t>
            </a:r>
          </a:p>
          <a:p>
            <a:pPr>
              <a:defRPr/>
            </a:pPr>
            <a:r>
              <a:rPr lang="cs-CZ" altLang="cs-CZ" sz="2000" b="1" dirty="0">
                <a:latin typeface="Calibri" panose="020F0502020204030204" pitchFamily="34" charset="0"/>
              </a:rPr>
              <a:t>1. „Health in </a:t>
            </a:r>
            <a:r>
              <a:rPr lang="cs-CZ" altLang="cs-CZ" sz="2000" b="1" dirty="0" err="1">
                <a:latin typeface="Calibri" panose="020F0502020204030204" pitchFamily="34" charset="0"/>
              </a:rPr>
              <a:t>all</a:t>
            </a:r>
            <a:r>
              <a:rPr lang="cs-CZ" altLang="cs-CZ" sz="2000" b="1" dirty="0">
                <a:latin typeface="Calibri" panose="020F0502020204030204" pitchFamily="34" charset="0"/>
              </a:rPr>
              <a:t> </a:t>
            </a:r>
            <a:r>
              <a:rPr lang="cs-CZ" altLang="cs-CZ" sz="2000" b="1" dirty="0" err="1">
                <a:latin typeface="Calibri" panose="020F0502020204030204" pitchFamily="34" charset="0"/>
              </a:rPr>
              <a:t>policies</a:t>
            </a:r>
            <a:r>
              <a:rPr lang="cs-CZ" altLang="cs-CZ" sz="2000" b="1" dirty="0">
                <a:latin typeface="Calibri" panose="020F0502020204030204" pitchFamily="34" charset="0"/>
              </a:rPr>
              <a:t>“ : Zdraví není záležitostí pouze zdravotnictví ale všech resortů </a:t>
            </a:r>
            <a:r>
              <a:rPr lang="cs-CZ" altLang="cs-CZ" sz="2000" dirty="0">
                <a:latin typeface="Calibri" panose="020F0502020204030204" pitchFamily="34" charset="0"/>
              </a:rPr>
              <a:t>(finance, školství, doprava, vnitro, stavebnictví…) </a:t>
            </a:r>
            <a:r>
              <a:rPr lang="cs-CZ" altLang="cs-CZ" sz="2000" b="1" dirty="0">
                <a:latin typeface="Calibri" panose="020F0502020204030204" pitchFamily="34" charset="0"/>
              </a:rPr>
              <a:t>a celé společnosti;  </a:t>
            </a:r>
            <a:r>
              <a:rPr lang="cs-CZ" sz="2000" dirty="0">
                <a:latin typeface="Calibri" panose="020F0502020204030204" pitchFamily="34" charset="0"/>
              </a:rPr>
              <a:t>téměř každé vládní  rozhodnutí má nějaký zdravotní dopad: </a:t>
            </a:r>
            <a:r>
              <a:rPr lang="cs-CZ" altLang="cs-CZ" sz="2000" b="1" dirty="0">
                <a:latin typeface="Calibri" panose="020F0502020204030204" pitchFamily="34" charset="0"/>
              </a:rPr>
              <a:t>vláda by proto měla </a:t>
            </a:r>
            <a:r>
              <a:rPr lang="cs-CZ" sz="2000" b="1" dirty="0">
                <a:latin typeface="Calibri" panose="020F0502020204030204" pitchFamily="34" charset="0"/>
              </a:rPr>
              <a:t>ve</a:t>
            </a:r>
            <a:r>
              <a:rPr lang="cs-CZ" altLang="cs-CZ" sz="2000" b="1" dirty="0">
                <a:latin typeface="Calibri" panose="020F0502020204030204" pitchFamily="34" charset="0"/>
              </a:rPr>
              <a:t>  všech  svých důležitých politických rozhodnutích zohledňovat dopady na zdraví lidí.</a:t>
            </a:r>
          </a:p>
          <a:p>
            <a:pPr>
              <a:defRPr/>
            </a:pPr>
            <a:r>
              <a:rPr lang="cs-CZ" altLang="cs-CZ" sz="2000" b="1" dirty="0">
                <a:latin typeface="Calibri" panose="020F0502020204030204" pitchFamily="34" charset="0"/>
              </a:rPr>
              <a:t>2.  </a:t>
            </a:r>
            <a:r>
              <a:rPr lang="cs-CZ" sz="2000" b="1" dirty="0">
                <a:latin typeface="Calibri" panose="020F0502020204030204" pitchFamily="34" charset="0"/>
              </a:rPr>
              <a:t>Zdravotníci  by se měly více podílet  na </a:t>
            </a:r>
            <a:r>
              <a:rPr lang="en-US" sz="2000" b="1" dirty="0" err="1">
                <a:latin typeface="Calibri" panose="020F0502020204030204" pitchFamily="34" charset="0"/>
              </a:rPr>
              <a:t>podpo</a:t>
            </a:r>
            <a:r>
              <a:rPr lang="cs-CZ" sz="2000" b="1" dirty="0" err="1">
                <a:latin typeface="Calibri" panose="020F0502020204030204" pitchFamily="34" charset="0"/>
              </a:rPr>
              <a:t>ře</a:t>
            </a:r>
            <a:r>
              <a:rPr lang="cs-CZ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zdraví</a:t>
            </a:r>
            <a:r>
              <a:rPr lang="cs-CZ" sz="2000" dirty="0">
                <a:latin typeface="Calibri" panose="020F0502020204030204" pitchFamily="34" charset="0"/>
              </a:rPr>
              <a:t>:  vedle klinických aktivit </a:t>
            </a:r>
            <a:r>
              <a:rPr lang="cs-CZ" sz="2000" dirty="0" err="1">
                <a:latin typeface="Calibri" panose="020F0502020204030204" pitchFamily="34" charset="0"/>
              </a:rPr>
              <a:t>edukovat</a:t>
            </a:r>
            <a:r>
              <a:rPr lang="cs-CZ" sz="2000" dirty="0">
                <a:latin typeface="Calibri" panose="020F0502020204030204" pitchFamily="34" charset="0"/>
              </a:rPr>
              <a:t> pacienty v otázkách zdraví a  všímat si jak lidé žijí, spolupracovat s místními politiky v otázkách zdraví a  působit jako „advokáti  zdraví“ v místních komunitách.</a:t>
            </a:r>
          </a:p>
          <a:p>
            <a:pPr>
              <a:defRPr/>
            </a:pPr>
            <a:r>
              <a:rPr lang="cs-CZ" sz="2000" dirty="0">
                <a:latin typeface="Calibri" panose="020F0502020204030204" pitchFamily="34" charset="0"/>
              </a:rPr>
              <a:t>Současnost:   vznik nové  lékařské specializace </a:t>
            </a:r>
            <a:r>
              <a:rPr lang="cs-CZ" sz="2000" b="1" dirty="0">
                <a:latin typeface="Calibri" panose="020F0502020204030204" pitchFamily="34" charset="0"/>
              </a:rPr>
              <a:t>„</a:t>
            </a:r>
            <a:r>
              <a:rPr lang="cs-CZ" sz="2000" b="1" dirty="0" err="1">
                <a:latin typeface="Calibri" panose="020F0502020204030204" pitchFamily="34" charset="0"/>
              </a:rPr>
              <a:t>life</a:t>
            </a:r>
            <a:r>
              <a:rPr lang="cs-CZ" sz="2000" b="1" dirty="0">
                <a:latin typeface="Calibri" panose="020F0502020204030204" pitchFamily="34" charset="0"/>
              </a:rPr>
              <a:t> style </a:t>
            </a:r>
            <a:r>
              <a:rPr lang="cs-CZ" sz="2000" b="1" dirty="0" err="1">
                <a:latin typeface="Calibri" panose="020F0502020204030204" pitchFamily="34" charset="0"/>
              </a:rPr>
              <a:t>medicine</a:t>
            </a:r>
            <a:r>
              <a:rPr lang="cs-CZ" sz="2000" dirty="0">
                <a:latin typeface="Calibri" panose="020F0502020204030204" pitchFamily="34" charset="0"/>
              </a:rPr>
              <a:t>“ (2015 – 201 8). </a:t>
            </a:r>
            <a:endParaRPr lang="cs-CZ" altLang="cs-CZ" sz="20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8957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altLang="cs-CZ" sz="3600" b="1" dirty="0"/>
            </a:br>
            <a:br>
              <a:rPr lang="cs-CZ" altLang="cs-CZ" sz="3600" dirty="0"/>
            </a:br>
            <a:r>
              <a:rPr lang="cs-CZ" altLang="cs-CZ" sz="3600" b="1" dirty="0"/>
              <a:t>Podpora zdraví zahrnuje</a:t>
            </a:r>
            <a:br>
              <a:rPr lang="cs-CZ" altLang="cs-CZ" dirty="0"/>
            </a:br>
            <a:r>
              <a:rPr lang="cs-CZ" altLang="cs-CZ" sz="2000" i="1" dirty="0"/>
              <a:t>( </a:t>
            </a:r>
            <a:r>
              <a:rPr lang="cs-CZ" altLang="cs-CZ" sz="2000" i="1" dirty="0" err="1"/>
              <a:t>Katz</a:t>
            </a:r>
            <a:r>
              <a:rPr lang="cs-CZ" altLang="cs-CZ" sz="2000" i="1" dirty="0"/>
              <a:t>, </a:t>
            </a:r>
            <a:r>
              <a:rPr lang="cs-CZ" altLang="cs-CZ" sz="2000" i="1" dirty="0" err="1"/>
              <a:t>Peberdy</a:t>
            </a:r>
            <a:r>
              <a:rPr lang="cs-CZ" altLang="cs-CZ" sz="2000" i="1" dirty="0"/>
              <a:t>  2003) </a:t>
            </a:r>
            <a:endParaRPr lang="en-US" altLang="cs-CZ" sz="2000" i="1" dirty="0"/>
          </a:p>
        </p:txBody>
      </p:sp>
      <p:pic>
        <p:nvPicPr>
          <p:cNvPr id="38915" name="Zástupný symbol pro obsah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76872"/>
            <a:ext cx="7686675" cy="3348037"/>
          </a:xfrm>
        </p:spPr>
      </p:pic>
      <p:sp>
        <p:nvSpPr>
          <p:cNvPr id="2" name="TextovéPole 1"/>
          <p:cNvSpPr txBox="1"/>
          <p:nvPr/>
        </p:nvSpPr>
        <p:spPr>
          <a:xfrm>
            <a:off x="3131840" y="32443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 </a:t>
            </a:r>
            <a:r>
              <a:rPr lang="cs-CZ" sz="1600" dirty="0"/>
              <a:t>Zdravotní gramotnost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6857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16424"/>
          </a:xfrm>
        </p:spPr>
        <p:txBody>
          <a:bodyPr>
            <a:normAutofit fontScale="92500"/>
          </a:bodyPr>
          <a:lstStyle/>
          <a:p>
            <a:r>
              <a:rPr lang="cs-CZ" dirty="0"/>
              <a:t>Všechny tři složky podpory zdraví mají svá specifika a  uplatňují specifické přístupy k podpoře zdraví</a:t>
            </a:r>
          </a:p>
          <a:p>
            <a:r>
              <a:rPr lang="cs-CZ" dirty="0"/>
              <a:t>Existují ovšem také jejich průniky, kde se jednotlivé aktivity a přístupy prolínají a vzájemně potencují.</a:t>
            </a:r>
          </a:p>
          <a:p>
            <a:r>
              <a:rPr lang="cs-CZ" dirty="0"/>
              <a:t>Pro efektivní podporu zdraví ve společnosti je důležité rozvíjet všechny tři složky, a to v závislosti na vývoji zdravotního stavu, zdravotního chování lidí a epidemiologické situace.   </a:t>
            </a:r>
          </a:p>
        </p:txBody>
      </p:sp>
    </p:spTree>
    <p:extLst>
      <p:ext uri="{BB962C8B-B14F-4D97-AF65-F5344CB8AC3E}">
        <p14:creationId xmlns:p14="http://schemas.microsoft.com/office/powerpoint/2010/main" val="1966485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68313" y="836712"/>
            <a:ext cx="8229600" cy="1008111"/>
          </a:xfrm>
        </p:spPr>
        <p:txBody>
          <a:bodyPr/>
          <a:lstStyle/>
          <a:p>
            <a:r>
              <a:rPr lang="cs-CZ" altLang="cs-CZ" b="1" dirty="0">
                <a:latin typeface="Calibri" pitchFamily="34" charset="0"/>
              </a:rPr>
              <a:t>Prevence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cs-CZ" sz="2000" b="1" dirty="0"/>
              <a:t>Prevence j</a:t>
            </a:r>
            <a:r>
              <a:rPr lang="cs-CZ" sz="2000" dirty="0"/>
              <a:t>e soustava opatření, která vedou k předcházení či zabránění vzniku nemocí anebo zastavení jejich progresu. 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Rozlišujeme </a:t>
            </a:r>
            <a:r>
              <a:rPr lang="cs-CZ" sz="2000" i="1" dirty="0"/>
              <a:t>primární, sekundární, terciární</a:t>
            </a:r>
            <a:r>
              <a:rPr lang="cs-CZ" sz="2000" dirty="0"/>
              <a:t> prevenci:</a:t>
            </a:r>
            <a:endParaRPr lang="cs-CZ" altLang="cs-CZ" sz="2000" b="1" dirty="0"/>
          </a:p>
          <a:p>
            <a:pPr>
              <a:defRPr/>
            </a:pPr>
            <a:r>
              <a:rPr lang="cs-CZ" altLang="cs-CZ" sz="2000" b="1" dirty="0"/>
              <a:t>Primární</a:t>
            </a:r>
            <a:r>
              <a:rPr lang="cs-CZ" altLang="cs-CZ" sz="2000" dirty="0"/>
              <a:t>: předcházení vzniku nemocí, které je cílené na konkrétní nemoci (např. ICHS) a/nebo rizikové faktory (např. kouření); jedním z nástrojů jsou také preventivní lékařské prohlídky</a:t>
            </a:r>
          </a:p>
          <a:p>
            <a:pPr>
              <a:defRPr/>
            </a:pPr>
            <a:r>
              <a:rPr lang="cs-CZ" altLang="cs-CZ" sz="2000" b="1" dirty="0"/>
              <a:t>Sekundární:</a:t>
            </a:r>
            <a:r>
              <a:rPr lang="cs-CZ" altLang="cs-CZ" sz="2000" dirty="0"/>
              <a:t> včasný záchyt nemocí: </a:t>
            </a:r>
            <a:r>
              <a:rPr lang="cs-CZ" altLang="cs-CZ" sz="2000" dirty="0" err="1"/>
              <a:t>screeningy</a:t>
            </a:r>
            <a:r>
              <a:rPr lang="cs-CZ" altLang="cs-CZ" sz="2000" dirty="0"/>
              <a:t> (mamografický; děložního čípku, test na okultní krvácení/Ca </a:t>
            </a:r>
            <a:r>
              <a:rPr lang="cs-CZ" altLang="cs-CZ" sz="2000" dirty="0" err="1"/>
              <a:t>colorecta</a:t>
            </a:r>
            <a:r>
              <a:rPr lang="cs-CZ" altLang="cs-CZ" sz="2000" dirty="0"/>
              <a:t>); </a:t>
            </a:r>
          </a:p>
          <a:p>
            <a:pPr>
              <a:defRPr/>
            </a:pPr>
            <a:r>
              <a:rPr lang="cs-CZ" altLang="cs-CZ" sz="2000" b="1" dirty="0"/>
              <a:t>Terciární</a:t>
            </a:r>
            <a:r>
              <a:rPr lang="cs-CZ" altLang="cs-CZ" sz="2000" dirty="0"/>
              <a:t>: zabránění dalšímu zhoršování zdraví díky již rozvinuté nemoci, event. poranění/vrozené vadě: dispenzarizace, efektivní dlouhodobá léčba, rehabilitace aj.  </a:t>
            </a:r>
          </a:p>
        </p:txBody>
      </p:sp>
    </p:spTree>
    <p:extLst>
      <p:ext uri="{BB962C8B-B14F-4D97-AF65-F5344CB8AC3E}">
        <p14:creationId xmlns:p14="http://schemas.microsoft.com/office/powerpoint/2010/main" val="486048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100" dirty="0"/>
              <a:t>Zdravotní výchova </a:t>
            </a:r>
            <a:br>
              <a:rPr lang="cs-CZ" altLang="cs-CZ" sz="3100" b="0" dirty="0"/>
            </a:br>
            <a:r>
              <a:rPr lang="cs-CZ" altLang="cs-CZ" sz="3100" b="1" dirty="0"/>
              <a:t>Zdravotní gramotnost</a:t>
            </a:r>
            <a:r>
              <a:rPr lang="cs-CZ" altLang="cs-CZ" b="1" dirty="0"/>
              <a:t> </a:t>
            </a:r>
            <a:r>
              <a:rPr lang="en-US" dirty="0">
                <a:latin typeface="Calibri" panose="020F0502020204030204" pitchFamily="34" charset="0"/>
              </a:rPr>
              <a:t>(health literacy)</a:t>
            </a:r>
            <a:r>
              <a:rPr lang="cs-CZ" dirty="0">
                <a:latin typeface="Calibri" panose="020F0502020204030204" pitchFamily="34" charset="0"/>
              </a:rPr>
              <a:t> </a:t>
            </a:r>
            <a:endParaRPr lang="cs-CZ" alt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900" dirty="0">
                <a:latin typeface="Calibri" panose="020F0502020204030204" pitchFamily="34" charset="0"/>
              </a:rPr>
              <a:t> </a:t>
            </a:r>
            <a:endParaRPr lang="cs-CZ" sz="2900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cs-CZ" sz="7200" b="1" dirty="0"/>
              <a:t>Zdravotní gramotnost </a:t>
            </a:r>
            <a:r>
              <a:rPr lang="en-US" sz="7200" b="1" dirty="0"/>
              <a:t> </a:t>
            </a:r>
            <a:r>
              <a:rPr lang="cs-CZ" sz="7200" b="1" dirty="0"/>
              <a:t>je </a:t>
            </a:r>
            <a:r>
              <a:rPr lang="cs-CZ" sz="7200" dirty="0"/>
              <a:t>soubor dovedností a schopností vyhledat, porozumět a využívat informace, nástroje a služby související se zdravím a  konat v každodenním životě správná rozhodnutí, týkající se zdraví, a tak své zdraví  udržovat a podporovat.</a:t>
            </a:r>
          </a:p>
          <a:p>
            <a:pPr>
              <a:lnSpc>
                <a:spcPct val="120000"/>
              </a:lnSpc>
              <a:defRPr/>
            </a:pPr>
            <a:r>
              <a:rPr lang="cs-CZ" sz="7200" dirty="0"/>
              <a:t>Zdravotní gramotnost se týká jednotlivců i celé populace.</a:t>
            </a:r>
            <a:endParaRPr lang="cs-CZ" sz="7200" b="1" dirty="0"/>
          </a:p>
          <a:p>
            <a:pPr>
              <a:lnSpc>
                <a:spcPct val="120000"/>
              </a:lnSpc>
              <a:defRPr/>
            </a:pPr>
            <a:r>
              <a:rPr lang="cs-CZ" sz="7200" b="1" dirty="0"/>
              <a:t>Zdravotní gramotnost  znamená nejenom být informován, ale také se podle toho chovat!</a:t>
            </a:r>
          </a:p>
          <a:p>
            <a:pPr>
              <a:lnSpc>
                <a:spcPct val="120000"/>
              </a:lnSpc>
              <a:defRPr/>
            </a:pPr>
            <a:r>
              <a:rPr lang="cs-CZ" sz="7200" dirty="0"/>
              <a:t>Zkušenosti ukazují, že být informován o zdravotních rizicích  není často v přímé souvislosti s reálným chováním</a:t>
            </a:r>
          </a:p>
        </p:txBody>
      </p:sp>
    </p:spTree>
    <p:extLst>
      <p:ext uri="{BB962C8B-B14F-4D97-AF65-F5344CB8AC3E}">
        <p14:creationId xmlns:p14="http://schemas.microsoft.com/office/powerpoint/2010/main" val="1350098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altLang="cs-CZ" sz="3200" b="1" dirty="0">
                <a:latin typeface="Calibri" pitchFamily="34" charset="0"/>
              </a:rPr>
            </a:br>
            <a:r>
              <a:rPr lang="cs-CZ" altLang="cs-CZ" sz="3600" dirty="0">
                <a:latin typeface="Calibri" pitchFamily="34" charset="0"/>
              </a:rPr>
              <a:t>V</a:t>
            </a:r>
            <a:r>
              <a:rPr lang="en-US" altLang="cs-CZ" sz="3600" b="1" dirty="0" err="1">
                <a:latin typeface="Calibri" pitchFamily="34" charset="0"/>
              </a:rPr>
              <a:t>eřejn</a:t>
            </a:r>
            <a:r>
              <a:rPr lang="cs-CZ" altLang="cs-CZ" sz="3600" b="1" dirty="0">
                <a:latin typeface="Calibri" pitchFamily="34" charset="0"/>
              </a:rPr>
              <a:t>á</a:t>
            </a:r>
            <a:r>
              <a:rPr lang="en-US" altLang="cs-CZ" sz="3600" b="1" dirty="0">
                <a:latin typeface="Calibri" pitchFamily="34" charset="0"/>
              </a:rPr>
              <a:t> </a:t>
            </a:r>
            <a:r>
              <a:rPr lang="en-US" altLang="cs-CZ" sz="3600" b="1" dirty="0" err="1">
                <a:latin typeface="Calibri" pitchFamily="34" charset="0"/>
              </a:rPr>
              <a:t>politik</a:t>
            </a:r>
            <a:r>
              <a:rPr lang="cs-CZ" altLang="cs-CZ" sz="3600" b="1" dirty="0">
                <a:latin typeface="Calibri" pitchFamily="34" charset="0"/>
              </a:rPr>
              <a:t>a zohledňující</a:t>
            </a:r>
            <a:r>
              <a:rPr lang="cs-CZ" altLang="cs-CZ" sz="3600" dirty="0">
                <a:latin typeface="Calibri" pitchFamily="34" charset="0"/>
              </a:rPr>
              <a:t> </a:t>
            </a:r>
            <a:r>
              <a:rPr lang="en-US" altLang="cs-CZ" sz="3600" b="1" dirty="0" err="1">
                <a:latin typeface="Calibri" pitchFamily="34" charset="0"/>
              </a:rPr>
              <a:t>zdraví</a:t>
            </a:r>
            <a:r>
              <a:rPr lang="cs-CZ" altLang="cs-CZ" sz="3600" b="1" dirty="0">
                <a:latin typeface="Calibri" pitchFamily="34" charset="0"/>
              </a:rPr>
              <a:t> </a:t>
            </a:r>
            <a:br>
              <a:rPr lang="cs-CZ" altLang="cs-CZ" sz="3600" b="1" dirty="0">
                <a:latin typeface="Calibri" pitchFamily="34" charset="0"/>
              </a:rPr>
            </a:br>
            <a:r>
              <a:rPr lang="cs-CZ" altLang="cs-CZ" sz="2200" b="0" dirty="0">
                <a:latin typeface="Calibri" pitchFamily="34" charset="0"/>
              </a:rPr>
              <a:t>„</a:t>
            </a:r>
            <a:r>
              <a:rPr lang="cs-CZ" altLang="cs-CZ" sz="2200" b="0" dirty="0" err="1">
                <a:latin typeface="Calibri" pitchFamily="34" charset="0"/>
              </a:rPr>
              <a:t>Healthy</a:t>
            </a:r>
            <a:r>
              <a:rPr lang="cs-CZ" altLang="cs-CZ" sz="2200" b="0" dirty="0">
                <a:latin typeface="Calibri" pitchFamily="34" charset="0"/>
              </a:rPr>
              <a:t>“ public </a:t>
            </a:r>
            <a:r>
              <a:rPr lang="cs-CZ" altLang="cs-CZ" sz="2200" b="0" dirty="0" err="1">
                <a:latin typeface="Calibri" pitchFamily="34" charset="0"/>
              </a:rPr>
              <a:t>policy</a:t>
            </a:r>
            <a:r>
              <a:rPr lang="cs-CZ" altLang="cs-CZ" sz="2200" b="0" dirty="0">
                <a:latin typeface="Calibri" pitchFamily="34" charset="0"/>
              </a:rPr>
              <a:t> </a:t>
            </a:r>
            <a:br>
              <a:rPr lang="cs-CZ" altLang="cs-CZ" sz="2200" dirty="0">
                <a:latin typeface="Calibri" pitchFamily="34" charset="0"/>
              </a:rPr>
            </a:br>
            <a:endParaRPr lang="en-US" alt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2048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altLang="cs-CZ" sz="1800" dirty="0">
                <a:latin typeface="Calibri" pitchFamily="34" charset="0"/>
              </a:rPr>
              <a:t>Vychází z  přesvědčení, že t</a:t>
            </a:r>
            <a:r>
              <a:rPr lang="pl-PL" sz="1800" dirty="0">
                <a:latin typeface="Calibri" panose="020F0502020204030204" pitchFamily="34" charset="0"/>
              </a:rPr>
              <a:t>éměř všechna politická opatření mají dopad na zdraví; zdraví  je  záležitost celé společnosti, všech institucí a státní správy,  ne pouze zdravotnictví.</a:t>
            </a:r>
          </a:p>
          <a:p>
            <a:pPr marL="0" indent="0">
              <a:buNone/>
              <a:defRPr/>
            </a:pPr>
            <a:r>
              <a:rPr lang="pl-PL" sz="1800" dirty="0">
                <a:latin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</a:rPr>
              <a:t>Znamená přijímání 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příslušné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legislativy</a:t>
            </a:r>
            <a:r>
              <a:rPr lang="cs-CZ" sz="1800" b="1" dirty="0">
                <a:latin typeface="Calibri" panose="020F0502020204030204" pitchFamily="34" charset="0"/>
              </a:rPr>
              <a:t>, </a:t>
            </a:r>
            <a:r>
              <a:rPr lang="en-US" sz="1800" b="1" dirty="0" err="1">
                <a:latin typeface="Calibri" panose="020F0502020204030204" pitchFamily="34" charset="0"/>
              </a:rPr>
              <a:t>omezující</a:t>
            </a:r>
            <a:r>
              <a:rPr lang="cs-CZ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</a:rPr>
              <a:t>v </a:t>
            </a:r>
            <a:r>
              <a:rPr lang="en-US" sz="1800" b="1" dirty="0" err="1">
                <a:latin typeface="Calibri" panose="020F0502020204030204" pitchFamily="34" charset="0"/>
              </a:rPr>
              <a:t>zájmu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zdraví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</a:rPr>
              <a:t>prokazatelně  </a:t>
            </a:r>
            <a:r>
              <a:rPr lang="en-US" sz="1800" b="1" dirty="0" err="1">
                <a:latin typeface="Calibri" panose="020F0502020204030204" pitchFamily="34" charset="0"/>
              </a:rPr>
              <a:t>rizikové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faktory</a:t>
            </a:r>
            <a:r>
              <a:rPr lang="en-US" sz="1800" b="1" dirty="0">
                <a:latin typeface="Calibri" panose="020F0502020204030204" pitchFamily="34" charset="0"/>
              </a:rPr>
              <a:t> a</a:t>
            </a:r>
            <a:r>
              <a:rPr lang="cs-CZ" sz="1800" b="1" dirty="0">
                <a:latin typeface="Calibri" panose="020F0502020204030204" pitchFamily="34" charset="0"/>
              </a:rPr>
              <a:t> naopak systematické 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podpor</a:t>
            </a:r>
            <a:r>
              <a:rPr lang="cs-CZ" sz="1800" b="1" dirty="0">
                <a:latin typeface="Calibri" panose="020F0502020204030204" pitchFamily="34" charset="0"/>
              </a:rPr>
              <a:t>ování </a:t>
            </a:r>
            <a:r>
              <a:rPr lang="pl-PL" sz="1800" b="1" dirty="0">
                <a:latin typeface="Calibri" panose="020F0502020204030204" pitchFamily="34" charset="0"/>
              </a:rPr>
              <a:t>zdraví protektivních faktorů:</a:t>
            </a:r>
            <a:r>
              <a:rPr lang="pl-PL" sz="1800" dirty="0">
                <a:latin typeface="Calibri" panose="020F0502020204030204" pitchFamily="34" charset="0"/>
              </a:rPr>
              <a:t> </a:t>
            </a:r>
          </a:p>
          <a:p>
            <a:r>
              <a:rPr lang="pl-PL" sz="1800" b="1" dirty="0">
                <a:latin typeface="Calibri" panose="020F0502020204030204" pitchFamily="34" charset="0"/>
              </a:rPr>
              <a:t>Ochrana životního prostředí, komunální hygiena</a:t>
            </a:r>
            <a:r>
              <a:rPr lang="pl-PL" sz="1800" dirty="0">
                <a:latin typeface="Calibri" panose="020F0502020204030204" pitchFamily="34" charset="0"/>
              </a:rPr>
              <a:t>:  čistota </a:t>
            </a:r>
            <a:r>
              <a:rPr lang="pl-PL" sz="1800" b="1" dirty="0">
                <a:latin typeface="Calibri" panose="020F0502020204030204" pitchFamily="34" charset="0"/>
              </a:rPr>
              <a:t>,</a:t>
            </a:r>
            <a:r>
              <a:rPr lang="pl-PL" sz="1800" dirty="0">
                <a:latin typeface="Calibri" panose="020F0502020204030204" pitchFamily="34" charset="0"/>
              </a:rPr>
              <a:t> kvalitní voda, vzduch,  regulace hluku, hygiena veřejné dopravy aj.</a:t>
            </a:r>
          </a:p>
          <a:p>
            <a:pPr>
              <a:defRPr/>
            </a:pPr>
            <a:r>
              <a:rPr lang="pl-PL" sz="1800" b="1" dirty="0">
                <a:latin typeface="Calibri" panose="020F0502020204030204" pitchFamily="34" charset="0"/>
              </a:rPr>
              <a:t>Výživovová politika</a:t>
            </a:r>
            <a:r>
              <a:rPr lang="pl-PL" sz="1800" dirty="0">
                <a:latin typeface="Calibri" panose="020F0502020204030204" pitchFamily="34" charset="0"/>
              </a:rPr>
              <a:t>:  bezpečnost a kvalita potravin, kvalita veřejného stravování, školního stravování; omezení přijmu soli, daňová  politika ...aj.</a:t>
            </a:r>
          </a:p>
          <a:p>
            <a:pPr>
              <a:defRPr/>
            </a:pPr>
            <a:r>
              <a:rPr lang="pl-PL" sz="1800" b="1" dirty="0">
                <a:latin typeface="Calibri" panose="020F0502020204030204" pitchFamily="34" charset="0"/>
              </a:rPr>
              <a:t>Antikuřácká a protialkoholní politika</a:t>
            </a:r>
            <a:r>
              <a:rPr lang="pl-PL" sz="1800" dirty="0">
                <a:latin typeface="Calibri" panose="020F0502020204030204" pitchFamily="34" charset="0"/>
              </a:rPr>
              <a:t>: </a:t>
            </a:r>
            <a:r>
              <a:rPr lang="pl-PL" sz="1800" u="sng" dirty="0">
                <a:latin typeface="Calibri" panose="020F0502020204030204" pitchFamily="34" charset="0"/>
              </a:rPr>
              <a:t>omezování dostupnosti cenou, regulací prodeje (čas a místo), ochrana dětí a mládeže aj.; regulace/zákaz  reklamy </a:t>
            </a:r>
            <a:r>
              <a:rPr lang="pl-PL" sz="1800" dirty="0">
                <a:latin typeface="Calibri" panose="020F0502020204030204" pitchFamily="34" charset="0"/>
              </a:rPr>
              <a:t>na alkohol, cigarety; regulace prezentace alkoholu  a kouření v  médiích apod.  </a:t>
            </a:r>
          </a:p>
          <a:p>
            <a:pPr>
              <a:defRPr/>
            </a:pPr>
            <a:r>
              <a:rPr lang="pl-PL" sz="1800" b="1" dirty="0">
                <a:latin typeface="Calibri" panose="020F0502020204030204" pitchFamily="34" charset="0"/>
              </a:rPr>
              <a:t>Podpora rekreačního sportu: </a:t>
            </a:r>
            <a:r>
              <a:rPr lang="pl-PL" sz="1800" dirty="0">
                <a:latin typeface="Calibri" panose="020F0502020204030204" pitchFamily="34" charset="0"/>
              </a:rPr>
              <a:t> cyklostezky, turistika, hřiště, tělocvičny v přírode aj.</a:t>
            </a:r>
          </a:p>
          <a:p>
            <a:pPr>
              <a:defRPr/>
            </a:pPr>
            <a:r>
              <a:rPr lang="pl-PL" sz="1800" b="1" dirty="0">
                <a:latin typeface="Calibri" panose="020F0502020204030204" pitchFamily="34" charset="0"/>
              </a:rPr>
              <a:t>Urbanizmus, kultivace i údržba veřejných prostor:</a:t>
            </a:r>
            <a:r>
              <a:rPr lang="pl-PL" sz="1800" dirty="0">
                <a:latin typeface="Calibri" panose="020F0502020204030204" pitchFamily="34" charset="0"/>
              </a:rPr>
              <a:t> čisto, zeleň, odpočinkové zóny </a:t>
            </a:r>
          </a:p>
          <a:p>
            <a:pPr marL="0" indent="0">
              <a:buNone/>
              <a:defRPr/>
            </a:pPr>
            <a:endParaRPr lang="pl-PL" sz="1600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pl-PL" sz="1800" dirty="0">
              <a:latin typeface="Calibri" panose="020F0502020204030204" pitchFamily="34" charset="0"/>
            </a:endParaRPr>
          </a:p>
          <a:p>
            <a:pPr>
              <a:defRPr/>
            </a:pPr>
            <a:endParaRPr lang="pl-PL" sz="1800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2435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Calibri" panose="020F0502020204030204" pitchFamily="34" charset="0"/>
              </a:rPr>
              <a:t>Předpoklady  pro fungování </a:t>
            </a:r>
            <a:br>
              <a:rPr lang="cs-CZ" altLang="cs-CZ" sz="3600" b="1" dirty="0">
                <a:latin typeface="Calibri" panose="020F0502020204030204" pitchFamily="34" charset="0"/>
              </a:rPr>
            </a:br>
            <a:r>
              <a:rPr lang="cs-CZ" altLang="cs-CZ" sz="3600" b="1" dirty="0">
                <a:latin typeface="Calibri" panose="020F0502020204030204" pitchFamily="34" charset="0"/>
              </a:rPr>
              <a:t>podpory zdraví ve společnosti</a:t>
            </a:r>
            <a:endParaRPr lang="cs-CZ" altLang="cs-CZ" sz="2000" i="1" dirty="0"/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16424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cs-CZ" altLang="cs-CZ" sz="1800" b="1" dirty="0">
                <a:solidFill>
                  <a:srgbClr val="333333"/>
                </a:solidFill>
              </a:rPr>
              <a:t>Lidé musí uznat a uvěřit, že rizikový životní styl je významnou příčinou nemocí a předčasného umírání.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cs-CZ" altLang="cs-CZ" sz="1800" b="1" dirty="0">
                <a:solidFill>
                  <a:srgbClr val="333333"/>
                </a:solidFill>
              </a:rPr>
              <a:t>Politici</a:t>
            </a:r>
            <a:r>
              <a:rPr lang="cs-CZ" altLang="cs-CZ" sz="1800" dirty="0">
                <a:solidFill>
                  <a:srgbClr val="333333"/>
                </a:solidFill>
              </a:rPr>
              <a:t> </a:t>
            </a:r>
            <a:r>
              <a:rPr lang="cs-CZ" altLang="cs-CZ" sz="1800" b="1" dirty="0">
                <a:solidFill>
                  <a:srgbClr val="333333"/>
                </a:solidFill>
              </a:rPr>
              <a:t>chápou význam podpory zdraví  a  v politické praxi rozhodují v zájmu zdraví občanů, </a:t>
            </a:r>
            <a:r>
              <a:rPr lang="cs-CZ" altLang="cs-CZ" sz="1800" dirty="0">
                <a:solidFill>
                  <a:srgbClr val="333333"/>
                </a:solidFill>
              </a:rPr>
              <a:t>tj. </a:t>
            </a:r>
            <a:r>
              <a:rPr lang="cs-CZ" altLang="cs-CZ" sz="1800" i="1" dirty="0">
                <a:solidFill>
                  <a:srgbClr val="333333"/>
                </a:solidFill>
              </a:rPr>
              <a:t>vytvářejí prostředí, ve kterém je snadnější nekouřit, nebrat drogy, nepít nadměrně  alkohol, zdravě jíst…atd.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altLang="cs-CZ" sz="1800" b="1" dirty="0">
                <a:solidFill>
                  <a:srgbClr val="333333"/>
                </a:solidFill>
              </a:rPr>
              <a:t>Zdravotníci  vedle  svých klinických aktivit působí na své pacienty a motivují je, aby pečovali o své zdraví a zlepšili  životní styl.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altLang="cs-CZ" sz="1800" dirty="0">
              <a:solidFill>
                <a:srgbClr val="333333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cs-CZ" altLang="cs-CZ" sz="1800" dirty="0">
                <a:solidFill>
                  <a:srgbClr val="333333"/>
                </a:solidFill>
              </a:rPr>
              <a:t>Pokud se tak dlouhodobě děje, podpora zdraví funguje a  ve společnosti je to „vidět“: postupně se mění prostředí i společenské  klima, méně se  kouří, pije alkohol, stravování je zdravější,  je méně heren a gamblerů…apod.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1800" b="1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165985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Podpora zdraví v ČR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Jak jsme na tom? </a:t>
            </a:r>
          </a:p>
        </p:txBody>
      </p:sp>
    </p:spTree>
    <p:extLst>
      <p:ext uri="{BB962C8B-B14F-4D97-AF65-F5344CB8AC3E}">
        <p14:creationId xmlns:p14="http://schemas.microsoft.com/office/powerpoint/2010/main" val="375702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Instituce podpory zdraví v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300" b="1" dirty="0">
                <a:latin typeface="Calibri" panose="020F0502020204030204" pitchFamily="34" charset="0"/>
              </a:rPr>
              <a:t>Státní zdravotní ústav</a:t>
            </a:r>
            <a:r>
              <a:rPr lang="cs-CZ" sz="3300" dirty="0">
                <a:latin typeface="Calibri" panose="020F0502020204030204" pitchFamily="34" charset="0"/>
              </a:rPr>
              <a:t> ( angl. </a:t>
            </a:r>
            <a:r>
              <a:rPr lang="cs-CZ" sz="3300" dirty="0" err="1">
                <a:latin typeface="Calibri" panose="020F0502020204030204" pitchFamily="34" charset="0"/>
              </a:rPr>
              <a:t>National</a:t>
            </a:r>
            <a:r>
              <a:rPr lang="cs-CZ" sz="3300" dirty="0">
                <a:latin typeface="Calibri" panose="020F0502020204030204" pitchFamily="34" charset="0"/>
              </a:rPr>
              <a:t> Institute of Public  </a:t>
            </a:r>
            <a:r>
              <a:rPr lang="cs-CZ" sz="3300" dirty="0" err="1">
                <a:latin typeface="Calibri" panose="020F0502020204030204" pitchFamily="34" charset="0"/>
              </a:rPr>
              <a:t>Health</a:t>
            </a:r>
            <a:r>
              <a:rPr lang="cs-CZ" sz="3300" dirty="0">
                <a:latin typeface="Calibri" panose="020F0502020204030204" pitchFamily="34" charset="0"/>
              </a:rPr>
              <a:t>):  vědecko-výzkumná a metodická základna pro  veřejné zdraví v ČR: </a:t>
            </a:r>
            <a:r>
              <a:rPr lang="cs-CZ" sz="3300" b="1" u="sng" dirty="0">
                <a:latin typeface="Calibri" panose="020F0502020204030204" pitchFamily="34" charset="0"/>
              </a:rPr>
              <a:t>Centrum podpory veřejného zdraví SZÚ a jeho regionální centra</a:t>
            </a:r>
          </a:p>
          <a:p>
            <a:r>
              <a:rPr lang="cs-CZ" sz="3300" dirty="0">
                <a:latin typeface="Calibri" panose="020F0502020204030204" pitchFamily="34" charset="0"/>
              </a:rPr>
              <a:t>Činnost SZÚ: působí v intencích zákona o </a:t>
            </a:r>
            <a:r>
              <a:rPr lang="cs-CZ" sz="3300" b="1" dirty="0">
                <a:latin typeface="Calibri" panose="020F0502020204030204" pitchFamily="34" charset="0"/>
              </a:rPr>
              <a:t>Podpoře a ochraně veřejného zdraví č. 258/2000 Sb. </a:t>
            </a:r>
          </a:p>
          <a:p>
            <a:r>
              <a:rPr lang="cs-CZ" sz="3300" b="1" dirty="0">
                <a:latin typeface="Calibri" panose="020F0502020204030204" pitchFamily="34" charset="0"/>
              </a:rPr>
              <a:t>Krajské hygienické stanice  (14) </a:t>
            </a:r>
            <a:endParaRPr lang="cs-CZ" sz="3300" dirty="0">
              <a:latin typeface="Calibri" panose="020F0502020204030204" pitchFamily="34" charset="0"/>
            </a:endParaRPr>
          </a:p>
          <a:p>
            <a:r>
              <a:rPr lang="cs-CZ" sz="3300" b="1" dirty="0">
                <a:latin typeface="Calibri" panose="020F0502020204030204" pitchFamily="34" charset="0"/>
              </a:rPr>
              <a:t>Regionální Zdravotní ústavy</a:t>
            </a:r>
            <a:r>
              <a:rPr lang="cs-CZ" sz="3300" dirty="0">
                <a:latin typeface="Calibri" panose="020F0502020204030204" pitchFamily="34" charset="0"/>
              </a:rPr>
              <a:t>: </a:t>
            </a:r>
            <a:r>
              <a:rPr lang="cs-CZ" sz="3300" dirty="0" err="1">
                <a:latin typeface="Calibri" panose="020F0502020204030204" pitchFamily="34" charset="0"/>
              </a:rPr>
              <a:t>Moravskoslezký</a:t>
            </a:r>
            <a:r>
              <a:rPr lang="cs-CZ" sz="3300" dirty="0">
                <a:latin typeface="Calibri" panose="020F0502020204030204" pitchFamily="34" charset="0"/>
              </a:rPr>
              <a:t> kraj a Ústecký kraj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32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altLang="cs-CZ" sz="2400" b="1" dirty="0"/>
            </a:br>
            <a:r>
              <a:rPr lang="cs-CZ" altLang="cs-CZ" sz="2400" dirty="0"/>
              <a:t>Po</a:t>
            </a:r>
            <a:r>
              <a:rPr lang="cs-CZ" altLang="cs-CZ" sz="2400" b="1" dirty="0"/>
              <a:t>dpora zdraví v ČR: slabé stránky </a:t>
            </a:r>
            <a:br>
              <a:rPr lang="cs-CZ" altLang="cs-CZ" sz="2400" dirty="0"/>
            </a:br>
            <a:r>
              <a:rPr lang="cs-CZ" altLang="cs-CZ" sz="2400" b="0" dirty="0"/>
              <a:t>Zdroj: analýza WHO   </a:t>
            </a:r>
            <a:br>
              <a:rPr lang="cs-CZ" altLang="cs-CZ" sz="2000" b="0" dirty="0"/>
            </a:br>
            <a:endParaRPr lang="cs-CZ" altLang="cs-CZ" sz="3200" b="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229600" cy="46531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altLang="cs-CZ" sz="1800" b="1" dirty="0"/>
              <a:t>Podpora  zdraví nemá politickou podporu a není součástí  strategického rozvoje ČR</a:t>
            </a:r>
            <a:r>
              <a:rPr lang="cs-CZ" altLang="cs-CZ" sz="1800" dirty="0"/>
              <a:t>: investice do podpory zdraví nejsou  vnímány jako dostatečně „rentabilní“…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1800" dirty="0"/>
              <a:t>Finanční podpora je hluboko pod průměrem EU  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1800" b="1" dirty="0"/>
              <a:t>Je preferovaná protidrogová prevence </a:t>
            </a:r>
            <a:r>
              <a:rPr lang="cs-CZ" altLang="cs-CZ" sz="1800" dirty="0"/>
              <a:t>(nelegální drogy) na úkor všech ostatních rizikových faktorů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1800" b="1" dirty="0"/>
              <a:t>Nedostačená infrastruktura: </a:t>
            </a:r>
            <a:r>
              <a:rPr lang="cs-CZ" altLang="cs-CZ" sz="1800" dirty="0"/>
              <a:t>nemáme dostatek institucí ani odborníků 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1800" b="1" dirty="0"/>
              <a:t>Podpora zdraví je postavena na medicínském přístupu:</a:t>
            </a:r>
            <a:r>
              <a:rPr lang="cs-CZ" altLang="cs-CZ" sz="1800" dirty="0"/>
              <a:t> nemedicínské aspekty  zdraví jsou  podceňovány, respektive neuznány... 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1800" b="1" dirty="0"/>
              <a:t>Výzkum determinant zdraví  je  popisný</a:t>
            </a:r>
            <a:r>
              <a:rPr lang="cs-CZ" altLang="cs-CZ" sz="1800" dirty="0"/>
              <a:t>, nezkoumá se ovlivnitelnost stávajících rizik a  možnost intervencí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1800" dirty="0"/>
              <a:t>Nicméně</a:t>
            </a:r>
            <a:r>
              <a:rPr lang="cs-CZ" altLang="cs-CZ" sz="1800" b="1" dirty="0"/>
              <a:t>,  MZ ČR pravidelně připravuje a vláda schvaluje  národní strategie podpory zdraví.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cs-CZ" alt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61479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altLang="cs-CZ" sz="3600" dirty="0"/>
            </a:br>
            <a:r>
              <a:rPr lang="cs-CZ" altLang="cs-CZ" sz="3600" dirty="0"/>
              <a:t>Zdraví a zdravotně-rizikové chování obyvatel ČR </a:t>
            </a:r>
            <a:br>
              <a:rPr lang="cs-CZ" altLang="cs-CZ" sz="3600" dirty="0"/>
            </a:br>
            <a:endParaRPr lang="en-US" alt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400" dirty="0">
                <a:latin typeface="Calibri" panose="020F0502020204030204" pitchFamily="34" charset="0"/>
              </a:rPr>
              <a:t>Stav zdraví populace hodnotíme podle  </a:t>
            </a:r>
            <a:r>
              <a:rPr lang="cs-CZ" sz="2400" b="1" dirty="0">
                <a:latin typeface="Calibri" panose="020F0502020204030204" pitchFamily="34" charset="0"/>
              </a:rPr>
              <a:t>naděje na dožití  a vývoje  úmrtnosti a nemocnosti </a:t>
            </a:r>
            <a:r>
              <a:rPr lang="cs-CZ" sz="2400" dirty="0">
                <a:latin typeface="Calibri" panose="020F0502020204030204" pitchFamily="34" charset="0"/>
              </a:rPr>
              <a:t>zejména  u  „společensky nejzávažnějších onemocnění“, tj. na které se nejčastěji předčasně umírá a/nebo se podílejí na  významné části   nemocnosti a  invalidity. </a:t>
            </a:r>
          </a:p>
          <a:p>
            <a:pPr>
              <a:defRPr/>
            </a:pPr>
            <a:r>
              <a:rPr lang="cs-CZ" sz="2400" b="1" dirty="0">
                <a:latin typeface="Calibri" panose="020F0502020204030204" pitchFamily="34" charset="0"/>
              </a:rPr>
              <a:t>Velkou vypovídající hodnotu má mezinárodní srovnání: </a:t>
            </a:r>
            <a:r>
              <a:rPr lang="cs-CZ" sz="2400" dirty="0">
                <a:latin typeface="Calibri" panose="020F0502020204030204" pitchFamily="34" charset="0"/>
              </a:rPr>
              <a:t>ukazuje, jaká je zdravotní situace a pozice ČR, na co je potřeba se zaměřit, co je dosažitelné…</a:t>
            </a:r>
          </a:p>
        </p:txBody>
      </p:sp>
    </p:spTree>
    <p:extLst>
      <p:ext uri="{BB962C8B-B14F-4D97-AF65-F5344CB8AC3E}">
        <p14:creationId xmlns:p14="http://schemas.microsoft.com/office/powerpoint/2010/main" val="1342423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altLang="cs-CZ" sz="2400" b="1" dirty="0"/>
            </a:br>
            <a:r>
              <a:rPr lang="cs-CZ" altLang="cs-CZ" sz="3600" b="1" dirty="0"/>
              <a:t>Národní programy podpory zdraví</a:t>
            </a:r>
            <a:br>
              <a:rPr lang="cs-CZ" altLang="cs-CZ" sz="3600" b="1" dirty="0"/>
            </a:br>
            <a:endParaRPr lang="cs-CZ" altLang="cs-CZ" sz="3600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  <a:p>
            <a:pPr>
              <a:lnSpc>
                <a:spcPct val="120000"/>
              </a:lnSpc>
            </a:pPr>
            <a:endParaRPr lang="cs-CZ" altLang="cs-CZ" sz="7200" b="1" dirty="0"/>
          </a:p>
          <a:p>
            <a:pPr>
              <a:lnSpc>
                <a:spcPct val="120000"/>
              </a:lnSpc>
            </a:pPr>
            <a:r>
              <a:rPr lang="cs-CZ" altLang="cs-CZ" sz="8000" b="1" dirty="0"/>
              <a:t> </a:t>
            </a:r>
            <a:r>
              <a:rPr lang="cs-CZ" altLang="cs-CZ" sz="8000" dirty="0">
                <a:latin typeface="Calibri" panose="020F0502020204030204" pitchFamily="34" charset="0"/>
                <a:cs typeface="Calibri" panose="020F0502020204030204" pitchFamily="34" charset="0"/>
              </a:rPr>
              <a:t>Zdraví 21     (2002 – 2012)</a:t>
            </a:r>
            <a:br>
              <a:rPr lang="cs-CZ" altLang="cs-CZ" sz="8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8000" dirty="0">
                <a:latin typeface="Calibri" panose="020F0502020204030204" pitchFamily="34" charset="0"/>
                <a:cs typeface="Calibri" panose="020F0502020204030204" pitchFamily="34" charset="0"/>
              </a:rPr>
              <a:t> Zdraví 2020 (2015 –  2020)</a:t>
            </a:r>
            <a:br>
              <a:rPr lang="cs-CZ" altLang="cs-CZ" sz="8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8000" dirty="0">
                <a:latin typeface="Calibri" panose="020F0502020204030204" pitchFamily="34" charset="0"/>
                <a:cs typeface="Calibri" panose="020F0502020204030204" pitchFamily="34" charset="0"/>
              </a:rPr>
              <a:t> Zdraví 2030 (2020 –  2030)</a:t>
            </a:r>
            <a:br>
              <a:rPr lang="cs-CZ" altLang="cs-CZ" sz="8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cs-CZ" altLang="cs-CZ" sz="8000" b="1" dirty="0"/>
          </a:p>
          <a:p>
            <a:pPr>
              <a:defRPr/>
            </a:pPr>
            <a:endParaRPr lang="cs-CZ" altLang="cs-CZ" sz="5500" dirty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70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Zdraví 21 a Zdraví 2020 </a:t>
            </a:r>
            <a:br>
              <a:rPr lang="cs-CZ" dirty="0"/>
            </a:br>
            <a:r>
              <a:rPr lang="cs-CZ" sz="2200" b="0" dirty="0"/>
              <a:t>vyhodnocení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altLang="cs-CZ" b="1" u="sng" dirty="0"/>
              <a:t>Zdraví 21 </a:t>
            </a:r>
            <a:r>
              <a:rPr lang="cs-CZ" altLang="cs-CZ" b="1" dirty="0"/>
              <a:t>- Zdraví pro všechny v 21. století: v</a:t>
            </a:r>
            <a:r>
              <a:rPr lang="cs-CZ" altLang="cs-CZ" dirty="0"/>
              <a:t>yhodnocen Vládou ČR v roce 2013</a:t>
            </a:r>
            <a:r>
              <a:rPr lang="cs-CZ" altLang="cs-CZ" b="1" dirty="0"/>
              <a:t>: program nefungoval, rizikové chování  českého obyvatelstva se během jeho etapy zhoršilo!</a:t>
            </a:r>
          </a:p>
          <a:p>
            <a:pPr>
              <a:lnSpc>
                <a:spcPct val="120000"/>
              </a:lnSpc>
            </a:pPr>
            <a:endParaRPr lang="cs-CZ" b="1" u="sng" dirty="0"/>
          </a:p>
          <a:p>
            <a:pPr>
              <a:lnSpc>
                <a:spcPct val="120000"/>
              </a:lnSpc>
            </a:pPr>
            <a:r>
              <a:rPr lang="cs-CZ" b="1" u="sng" dirty="0"/>
              <a:t>Zdraví 2020</a:t>
            </a:r>
            <a:r>
              <a:rPr lang="cs-CZ" dirty="0"/>
              <a:t>:  financování akčních plánů, zaměřených na rizikové faktory (např. na alkoholizmus, kouření, obezitu dětí)  a příslib podpory ze strany MZ nebyl zcela naplněn ; ukázalo se, že  bez odpovídající infastruktury (tj. institucí, které by programy zajišťovaly),  programy nefungují; peníze se často „vypařily“ bez odpovídajících výsledků</a:t>
            </a:r>
          </a:p>
          <a:p>
            <a:pPr>
              <a:lnSpc>
                <a:spcPct val="120000"/>
              </a:lnSpc>
            </a:pPr>
            <a:r>
              <a:rPr lang="cs-CZ" b="1" dirty="0"/>
              <a:t>Vysoká zátěž společnosti rizikovým chováním přetrvává!</a:t>
            </a: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554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Zdraví 2030</a:t>
            </a:r>
            <a:br>
              <a:rPr lang="cs-CZ" dirty="0"/>
            </a:br>
            <a:r>
              <a:rPr lang="cs-CZ" sz="2000" b="0" dirty="0"/>
              <a:t>nový program jako součást vládní strategie „ČR 2030“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</a:rPr>
              <a:t>Hlavní cíl : </a:t>
            </a:r>
            <a:r>
              <a:rPr lang="cs-CZ" sz="1800" b="1" dirty="0">
                <a:latin typeface="Calibri" panose="020F0502020204030204" pitchFamily="34" charset="0"/>
              </a:rPr>
              <a:t>„Zdraví všech skupin obyvatel se zlepšuje“</a:t>
            </a:r>
            <a:r>
              <a:rPr lang="cs-CZ" sz="1800" dirty="0">
                <a:latin typeface="Calibri" panose="020F0502020204030204" pitchFamily="34" charset="0"/>
              </a:rPr>
              <a:t> má být dosažen prostřednictvím následujících specifických cílů: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</a:rPr>
              <a:t>Zvyšuje se délka života ve zdraví u všech skupin obyvatel České republiky.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</a:rPr>
              <a:t>Snižují se vlivy způsobující nerovnosti ve zdraví. 	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</a:rPr>
              <a:t>Systém veřejného zdravotnictví je stabilní a současně se rozvíjí odpovídající profesní struktura. Věkový průměr lékařského personálu se snižuje a zlepšuje se ohodnocení všech pracovníků ve zdravotnictví. 	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</a:rPr>
              <a:t>Zdravý životní styl je podporován prostřednictvím vyšších veřejných výdajů s důrazem na primární prevenci nemocí a podporu zdraví v průběhu celého života. 	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1800" b="1" dirty="0">
                <a:latin typeface="Calibri" panose="020F0502020204030204" pitchFamily="34" charset="0"/>
              </a:rPr>
              <a:t>Snižuje se konzumace návykových látek </a:t>
            </a:r>
            <a:r>
              <a:rPr lang="cs-CZ" sz="1800" dirty="0">
                <a:latin typeface="Calibri" panose="020F0502020204030204" pitchFamily="34" charset="0"/>
              </a:rPr>
              <a:t>i zátěž obyvatel zdravotně rizikovými látkami a hlukem prostřednictvím lepší kvality životního prostředí. Příslušné limity škodlivých látek a hluku nejsou překračovány. 	</a:t>
            </a:r>
          </a:p>
          <a:p>
            <a:pPr marL="514350" indent="-514350">
              <a:buFont typeface="+mj-lt"/>
              <a:buAutoNum type="arabicPeriod"/>
            </a:pPr>
            <a:endParaRPr lang="cs-CZ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08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zdraví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>
                <a:latin typeface="Calibri" panose="020F0502020204030204" pitchFamily="34" charset="0"/>
              </a:rPr>
              <a:t>V poslední době se situace pozvolna zlepšovala,  byl přijat zákaz kouření v restauracích, i když jako v poslední zemi EU (2017)</a:t>
            </a:r>
          </a:p>
          <a:p>
            <a:r>
              <a:rPr lang="cs-CZ" sz="1800" dirty="0">
                <a:latin typeface="Calibri" panose="020F0502020204030204" pitchFamily="34" charset="0"/>
              </a:rPr>
              <a:t>MZ ČR  vyvíjela v posledních letech  před epidemií  snahu omezit konzumaci alkoholu a jeho dostupnost více regulovat</a:t>
            </a:r>
          </a:p>
          <a:p>
            <a:r>
              <a:rPr lang="cs-CZ" sz="1800" dirty="0">
                <a:latin typeface="Calibri" panose="020F0502020204030204" pitchFamily="34" charset="0"/>
              </a:rPr>
              <a:t>Pandemie </a:t>
            </a:r>
            <a:r>
              <a:rPr lang="cs-CZ" sz="1800" dirty="0" err="1">
                <a:latin typeface="Calibri" panose="020F0502020204030204" pitchFamily="34" charset="0"/>
              </a:rPr>
              <a:t>Covid</a:t>
            </a:r>
            <a:r>
              <a:rPr lang="cs-CZ" sz="1800" dirty="0">
                <a:latin typeface="Calibri" panose="020F0502020204030204" pitchFamily="34" charset="0"/>
              </a:rPr>
              <a:t> 19  odhalila nedostatečnou  infrastrukturu podpory a ochrany zdraví, tj. personálně a finančně poddimenzovanou  hygienickou službu a nedostatek  </a:t>
            </a:r>
            <a:r>
              <a:rPr lang="cs-CZ" sz="1800" dirty="0" err="1">
                <a:latin typeface="Calibri" panose="020F0502020204030204" pitchFamily="34" charset="0"/>
              </a:rPr>
              <a:t>vědecko</a:t>
            </a:r>
            <a:r>
              <a:rPr lang="cs-CZ" sz="1800" dirty="0">
                <a:latin typeface="Calibri" panose="020F0502020204030204" pitchFamily="34" charset="0"/>
              </a:rPr>
              <a:t> -výzkumných institucí zabývajících se veřejným  zdravím</a:t>
            </a:r>
          </a:p>
          <a:p>
            <a:r>
              <a:rPr lang="cs-CZ" sz="1800" dirty="0">
                <a:latin typeface="Calibri" panose="020F0502020204030204" pitchFamily="34" charset="0"/>
              </a:rPr>
              <a:t>Přetrvává nedostatek epidemiologů a hygieniků s lékařským vzděláním: obor byl dlouhodobě  opomíjen, veškerá pozornost byla  věnována léčení nemocných</a:t>
            </a:r>
          </a:p>
          <a:p>
            <a:r>
              <a:rPr lang="cs-CZ" sz="1800" dirty="0">
                <a:latin typeface="Calibri" panose="020F0502020204030204" pitchFamily="34" charset="0"/>
              </a:rPr>
              <a:t>MZ ČR  posílilo v  roce 2020/21 hygienickou službu a podpořilo vzdělávání odborníků  v hygieně, epidemiologii a ochraně a podpoře zdraví -  nedostatečný zájem o specializaci v těchto oborech přetrvává</a:t>
            </a:r>
          </a:p>
          <a:p>
            <a:r>
              <a:rPr lang="cs-CZ" sz="1800" dirty="0">
                <a:latin typeface="Calibri" panose="020F0502020204030204" pitchFamily="34" charset="0"/>
              </a:rPr>
              <a:t>Budoucnost je nejasná: nová  vláda proklamuje vytvoření prostředí  pro zdravý životní styl, ale ani nenaznačuje jak to  bude naplňovat… </a:t>
            </a:r>
          </a:p>
          <a:p>
            <a:endParaRPr lang="cs-CZ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47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latin typeface="Calibri" panose="020F0502020204030204" pitchFamily="34" charset="0"/>
              </a:rPr>
              <a:t>Má program Zdraví 2030 šanci být úspěšnější než předcházející programy? </a:t>
            </a:r>
          </a:p>
          <a:p>
            <a:r>
              <a:rPr lang="cs-CZ" dirty="0">
                <a:latin typeface="Calibri" panose="020F0502020204030204" pitchFamily="34" charset="0"/>
              </a:rPr>
              <a:t>Pandemie COVID 19 jednoznačně ukázala, že těžkým průběhem nemoci jsou nejvíce ohroženi lidé obézní a trpící chronickými nemocemi; tato zkušenost  by mohla přispět k motivaci lidí více a lépe pečovat o své zdraví a  </a:t>
            </a:r>
            <a:r>
              <a:rPr lang="cs-CZ">
                <a:latin typeface="Calibri" panose="020F0502020204030204" pitchFamily="34" charset="0"/>
              </a:rPr>
              <a:t>zlepšit  životní </a:t>
            </a:r>
            <a:r>
              <a:rPr lang="cs-CZ" dirty="0">
                <a:latin typeface="Calibri" panose="020F0502020204030204" pitchFamily="34" charset="0"/>
              </a:rPr>
              <a:t>styl.</a:t>
            </a:r>
          </a:p>
          <a:p>
            <a:r>
              <a:rPr lang="cs-CZ" dirty="0">
                <a:latin typeface="Calibri" panose="020F0502020204030204" pitchFamily="34" charset="0"/>
              </a:rPr>
              <a:t>Výzkum  WHO a Ústavu veřejného zdravotnictví a medicínského práva 1.LFUK  ve spolupráci s WHO </a:t>
            </a:r>
            <a:r>
              <a:rPr lang="cs-CZ" i="1" dirty="0">
                <a:latin typeface="Calibri" panose="020F0502020204030204" pitchFamily="34" charset="0"/>
              </a:rPr>
              <a:t>„Behaviorální aspekty  epidemie COVID 19 v ČR“ </a:t>
            </a:r>
            <a:r>
              <a:rPr lang="cs-CZ" dirty="0">
                <a:latin typeface="Calibri" panose="020F0502020204030204" pitchFamily="34" charset="0"/>
              </a:rPr>
              <a:t>ukázal, že významná část lidí (53%) se v roce 2021 snažila zlepšit své životní návyky a tak posílit odolnost vůči COVID</a:t>
            </a:r>
            <a:r>
              <a:rPr lang="cs-CZ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211374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Literatura</a:t>
            </a:r>
            <a:endParaRPr lang="en-US" altLang="cs-CZ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1800" i="1" dirty="0"/>
              <a:t>Hnilicová, H. , Dobiá</a:t>
            </a:r>
            <a:r>
              <a:rPr lang="cs-CZ" altLang="cs-CZ" sz="1800" dirty="0"/>
              <a:t>šová, K.: Podpora zdraví v ČR, Zdravotnictví v ČR  2012, č. 1, 2-12</a:t>
            </a:r>
            <a:endParaRPr lang="en-US" altLang="cs-CZ" sz="1800" dirty="0"/>
          </a:p>
          <a:p>
            <a:pPr>
              <a:defRPr/>
            </a:pPr>
            <a:r>
              <a:rPr lang="en-US" altLang="cs-CZ" sz="1800" i="1" dirty="0"/>
              <a:t>IZPE: </a:t>
            </a:r>
            <a:r>
              <a:rPr lang="en-US" altLang="cs-CZ" sz="1800" i="1" dirty="0" err="1"/>
              <a:t>Podpora</a:t>
            </a:r>
            <a:r>
              <a:rPr lang="en-US" altLang="cs-CZ" sz="1800" i="1" dirty="0"/>
              <a:t> </a:t>
            </a:r>
            <a:r>
              <a:rPr lang="en-US" altLang="cs-CZ" sz="1800" i="1" dirty="0" err="1"/>
              <a:t>zdraví</a:t>
            </a:r>
            <a:r>
              <a:rPr lang="en-US" altLang="cs-CZ" sz="1800" i="1" dirty="0"/>
              <a:t> – </a:t>
            </a:r>
            <a:r>
              <a:rPr lang="en-US" altLang="cs-CZ" sz="1800" i="1" dirty="0" err="1"/>
              <a:t>poznatky</a:t>
            </a:r>
            <a:r>
              <a:rPr lang="en-US" altLang="cs-CZ" sz="1800" i="1" dirty="0"/>
              <a:t> a </a:t>
            </a:r>
            <a:r>
              <a:rPr lang="en-US" altLang="cs-CZ" sz="1800" i="1" dirty="0" err="1"/>
              <a:t>praxe</a:t>
            </a:r>
            <a:r>
              <a:rPr lang="en-US" altLang="cs-CZ" sz="1800" dirty="0"/>
              <a:t> (</a:t>
            </a:r>
            <a:r>
              <a:rPr lang="en-US" altLang="cs-CZ" sz="1800" dirty="0" err="1"/>
              <a:t>souhrny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poznatků</a:t>
            </a:r>
            <a:r>
              <a:rPr lang="en-US" altLang="cs-CZ" sz="1800" dirty="0"/>
              <a:t> z </a:t>
            </a:r>
            <a:r>
              <a:rPr lang="en-US" altLang="cs-CZ" sz="1800" dirty="0" err="1"/>
              <a:t>vybraných</a:t>
            </a:r>
            <a:r>
              <a:rPr lang="en-US" altLang="cs-CZ" sz="1800" dirty="0"/>
              <a:t> </a:t>
            </a:r>
            <a:r>
              <a:rPr lang="en-US" altLang="cs-CZ" sz="1800" dirty="0" err="1"/>
              <a:t>monografií</a:t>
            </a:r>
            <a:r>
              <a:rPr lang="en-US" altLang="cs-CZ" sz="1800" dirty="0"/>
              <a:t>).</a:t>
            </a:r>
            <a:r>
              <a:rPr lang="fr-FR" altLang="cs-CZ" sz="1800" dirty="0"/>
              <a:t>Supplementum 3, 2003, 6 - 94</a:t>
            </a:r>
          </a:p>
          <a:p>
            <a:pPr>
              <a:defRPr/>
            </a:pPr>
            <a:r>
              <a:rPr lang="en-US" altLang="cs-CZ" sz="1800" i="1" dirty="0" err="1"/>
              <a:t>Kebza</a:t>
            </a:r>
            <a:r>
              <a:rPr lang="en-US" altLang="cs-CZ" sz="1800" i="1" dirty="0"/>
              <a:t>, V</a:t>
            </a:r>
            <a:r>
              <a:rPr lang="en-US" altLang="cs-CZ" sz="1800" dirty="0"/>
              <a:t>.: </a:t>
            </a:r>
            <a:r>
              <a:rPr lang="en-US" altLang="cs-CZ" sz="1800" dirty="0" err="1"/>
              <a:t>Psychosociální</a:t>
            </a:r>
            <a:r>
              <a:rPr lang="en-US" altLang="cs-CZ" sz="1800" dirty="0"/>
              <a:t> </a:t>
            </a:r>
            <a:r>
              <a:rPr lang="en-US" altLang="cs-CZ" sz="1800" dirty="0" err="1"/>
              <a:t>determinanty</a:t>
            </a:r>
            <a:r>
              <a:rPr lang="en-US" altLang="cs-CZ" sz="1800" dirty="0"/>
              <a:t> </a:t>
            </a:r>
            <a:r>
              <a:rPr lang="en-US" altLang="cs-CZ" sz="1800" dirty="0" err="1"/>
              <a:t>zdraví</a:t>
            </a:r>
            <a:r>
              <a:rPr lang="en-US" altLang="cs-CZ" sz="1800" dirty="0"/>
              <a:t>.</a:t>
            </a:r>
            <a:r>
              <a:rPr lang="cs-CZ" altLang="cs-CZ" sz="1800" dirty="0"/>
              <a:t> </a:t>
            </a:r>
            <a:r>
              <a:rPr lang="en-US" altLang="cs-CZ" sz="1800" dirty="0"/>
              <a:t>Praha, ACADEMIA 2005</a:t>
            </a:r>
          </a:p>
          <a:p>
            <a:pPr>
              <a:defRPr/>
            </a:pPr>
            <a:r>
              <a:rPr lang="cs-CZ" altLang="cs-CZ" sz="1800" i="1" dirty="0" err="1"/>
              <a:t>Kotulán</a:t>
            </a:r>
            <a:r>
              <a:rPr lang="cs-CZ" altLang="cs-CZ" sz="1800" i="1" dirty="0"/>
              <a:t>, J. K </a:t>
            </a:r>
            <a:r>
              <a:rPr lang="cs-CZ" altLang="cs-CZ" sz="1800" dirty="0"/>
              <a:t>účinnosti našich zdravotních programů, HYGIENA 2015, 60(2), str. 82 – 85</a:t>
            </a:r>
          </a:p>
          <a:p>
            <a:pPr>
              <a:defRPr/>
            </a:pPr>
            <a:r>
              <a:rPr lang="cs-CZ" altLang="cs-CZ" sz="1800" i="1" dirty="0">
                <a:hlinkClick r:id="rId3"/>
              </a:rPr>
              <a:t>http://www.uzg.cz/doc/Kolokvium_Sbornik.pdf</a:t>
            </a:r>
            <a:endParaRPr lang="cs-CZ" altLang="cs-CZ" sz="1800" i="1" dirty="0"/>
          </a:p>
          <a:p>
            <a:pPr>
              <a:defRPr/>
            </a:pPr>
            <a:r>
              <a:rPr lang="cs-CZ" altLang="cs-CZ" sz="1800" i="1" dirty="0"/>
              <a:t>Ministerstvo zdravotnictví Č</a:t>
            </a:r>
            <a:r>
              <a:rPr lang="cs-CZ" altLang="cs-CZ" sz="1800" dirty="0"/>
              <a:t>R. Zdraví 2030. Národní strategie ochrany a podpory zdraví a prevence nemocí: Ministerstvo zdravotnictví ČR; 2022. </a:t>
            </a:r>
            <a:r>
              <a:rPr lang="cs-CZ" altLang="cs-CZ" sz="1800" i="1" dirty="0"/>
              <a:t>Dostupné z: </a:t>
            </a:r>
            <a:r>
              <a:rPr lang="cs-CZ" sz="1000" dirty="0">
                <a:hlinkClick r:id="rId4"/>
              </a:rPr>
              <a:t>Zdravi2030_FINAL16122019.pdf.pdf (mzcr.cz)</a:t>
            </a:r>
            <a:endParaRPr lang="cs-CZ" alt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494131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7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250825" y="908720"/>
            <a:ext cx="8229600" cy="1008113"/>
          </a:xfrm>
        </p:spPr>
        <p:txBody>
          <a:bodyPr>
            <a:noAutofit/>
          </a:bodyPr>
          <a:lstStyle/>
          <a:p>
            <a:br>
              <a:rPr lang="cs-CZ" altLang="cs-CZ" sz="2800" b="1" dirty="0"/>
            </a:br>
            <a:r>
              <a:rPr lang="cs-CZ" altLang="cs-CZ" sz="2800" b="1" dirty="0"/>
              <a:t>Zdravotně-rizikové chování české populace </a:t>
            </a:r>
            <a:br>
              <a:rPr lang="cs-CZ" altLang="cs-CZ" sz="2800" b="1" dirty="0"/>
            </a:br>
            <a:r>
              <a:rPr lang="cs-CZ" altLang="cs-CZ" sz="2800" b="1" dirty="0"/>
              <a:t> v mezinárodním srovnání</a:t>
            </a:r>
            <a:br>
              <a:rPr lang="cs-CZ" altLang="cs-CZ" sz="2800" b="1" dirty="0"/>
            </a:br>
            <a:endParaRPr lang="cs-CZ" altLang="cs-CZ" sz="2800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3578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altLang="cs-CZ" sz="2800" dirty="0"/>
          </a:p>
          <a:p>
            <a:pPr marL="0" indent="0">
              <a:buNone/>
            </a:pPr>
            <a:r>
              <a:rPr lang="cs-CZ" altLang="cs-CZ" sz="9600" dirty="0">
                <a:latin typeface="Calibri" panose="020F0502020204030204" pitchFamily="34" charset="0"/>
              </a:rPr>
              <a:t>Stav zdraví české populace odráží zdravotně rizikové chování velké části obyvatelstva, kterým se v mezinárodním srovnání dlouhodobě negativně profilujeme, např</a:t>
            </a:r>
            <a:r>
              <a:rPr lang="cs-CZ" altLang="cs-CZ" sz="8000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cs-CZ" altLang="cs-CZ" sz="8000" b="1" dirty="0">
              <a:latin typeface="Calibri" panose="020F0502020204030204" pitchFamily="34" charset="0"/>
            </a:endParaRPr>
          </a:p>
          <a:p>
            <a:r>
              <a:rPr lang="cs-CZ" altLang="cs-CZ" sz="8000" b="1" dirty="0">
                <a:latin typeface="Calibri" panose="020F0502020204030204" pitchFamily="34" charset="0"/>
              </a:rPr>
              <a:t>Index dekadentnosti  </a:t>
            </a:r>
            <a:r>
              <a:rPr lang="cs-CZ" altLang="cs-CZ" sz="8000" dirty="0">
                <a:latin typeface="Calibri" panose="020F0502020204030204" pitchFamily="34" charset="0"/>
              </a:rPr>
              <a:t>(</a:t>
            </a:r>
            <a:r>
              <a:rPr lang="cs-CZ" altLang="cs-CZ" sz="8000" dirty="0" err="1">
                <a:latin typeface="Calibri" panose="020F0502020204030204" pitchFamily="34" charset="0"/>
              </a:rPr>
              <a:t>Bloomberg</a:t>
            </a:r>
            <a:r>
              <a:rPr lang="cs-CZ" altLang="cs-CZ" sz="8000" dirty="0">
                <a:latin typeface="Calibri" panose="020F0502020204030204" pitchFamily="34" charset="0"/>
              </a:rPr>
              <a:t> 2012): </a:t>
            </a:r>
            <a:r>
              <a:rPr lang="cs-CZ" altLang="cs-CZ" sz="8000" b="1" dirty="0">
                <a:latin typeface="Calibri" panose="020F0502020204030204" pitchFamily="34" charset="0"/>
              </a:rPr>
              <a:t>ČR  1. místo</a:t>
            </a:r>
            <a:endParaRPr lang="cs-CZ" altLang="cs-CZ" sz="8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8000" dirty="0">
                <a:latin typeface="Calibri" panose="020F0502020204030204" pitchFamily="34" charset="0"/>
              </a:rPr>
              <a:t>1.místo ve spotřebě alkoholu, 2. místo v užívání drog a  5. místo v počtu  cigaret  na hlavu (2400)</a:t>
            </a:r>
          </a:p>
          <a:p>
            <a:r>
              <a:rPr lang="cs-CZ" altLang="cs-CZ" sz="8000" b="1" dirty="0">
                <a:latin typeface="Calibri" panose="020F0502020204030204" pitchFamily="34" charset="0"/>
              </a:rPr>
              <a:t>Index neřestí 2017 </a:t>
            </a:r>
            <a:r>
              <a:rPr lang="cs-CZ" altLang="cs-CZ" sz="8000" dirty="0">
                <a:latin typeface="Calibri" panose="020F0502020204030204" pitchFamily="34" charset="0"/>
              </a:rPr>
              <a:t>(</a:t>
            </a:r>
            <a:r>
              <a:rPr lang="cs-CZ" altLang="cs-CZ" sz="8000" dirty="0" err="1">
                <a:latin typeface="Calibri" panose="020F0502020204030204" pitchFamily="34" charset="0"/>
              </a:rPr>
              <a:t>Eurostat</a:t>
            </a:r>
            <a:r>
              <a:rPr lang="cs-CZ" altLang="cs-CZ" sz="8000" dirty="0">
                <a:latin typeface="Calibri" panose="020F0502020204030204" pitchFamily="34" charset="0"/>
              </a:rPr>
              <a:t> 2019</a:t>
            </a:r>
            <a:r>
              <a:rPr lang="cs-CZ" altLang="cs-CZ" sz="7200" dirty="0">
                <a:latin typeface="Calibri" panose="020F0502020204030204" pitchFamily="34" charset="0"/>
              </a:rPr>
              <a:t>):  Č</a:t>
            </a:r>
            <a:r>
              <a:rPr lang="cs-CZ" sz="7200" dirty="0"/>
              <a:t>eské domácnosti v roce 2017 utratili za neřesti (drogy, alkohol, tabák,  aj.</a:t>
            </a:r>
            <a:r>
              <a:rPr lang="cs-CZ" sz="7200" b="1" dirty="0"/>
              <a:t>)</a:t>
            </a:r>
            <a:r>
              <a:rPr lang="cs-CZ" sz="7200" dirty="0"/>
              <a:t> 8,2 % svých celkových spotřebitelských výdajů - </a:t>
            </a:r>
            <a:r>
              <a:rPr lang="cs-CZ" sz="7200" b="1" dirty="0"/>
              <a:t>3. místo v EU</a:t>
            </a:r>
            <a:endParaRPr lang="cs-CZ" altLang="cs-CZ" sz="8000" b="1" dirty="0">
              <a:latin typeface="Calibri" panose="020F0502020204030204" pitchFamily="34" charset="0"/>
            </a:endParaRPr>
          </a:p>
          <a:p>
            <a:r>
              <a:rPr lang="cs-CZ" sz="8000" b="1" dirty="0">
                <a:latin typeface="Calibri" panose="020F0502020204030204" pitchFamily="34" charset="0"/>
              </a:rPr>
              <a:t>ČR je </a:t>
            </a:r>
            <a:r>
              <a:rPr lang="cs-CZ" sz="8000" b="1" dirty="0" err="1">
                <a:latin typeface="Calibri" panose="020F0502020204030204" pitchFamily="34" charset="0"/>
              </a:rPr>
              <a:t>nej</a:t>
            </a:r>
            <a:r>
              <a:rPr lang="cs-CZ" sz="8000" b="1" dirty="0">
                <a:latin typeface="Calibri" panose="020F0502020204030204" pitchFamily="34" charset="0"/>
              </a:rPr>
              <a:t>-nezdravější národ na světě (2019)</a:t>
            </a:r>
            <a:endParaRPr lang="cs-CZ" sz="8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8000" dirty="0">
                <a:latin typeface="Calibri" panose="020F0502020204030204" pitchFamily="34" charset="0"/>
              </a:rPr>
              <a:t>1. místo na světě, pokud se bere v úvahu prevalence kouření, obezity a spotřeba alkoholu (Independent 2017) </a:t>
            </a:r>
            <a:r>
              <a:rPr lang="cs-CZ" sz="8000" dirty="0">
                <a:latin typeface="Calibri" panose="020F0502020204030204" pitchFamily="34" charset="0"/>
                <a:hlinkClick r:id="rId3"/>
              </a:rPr>
              <a:t>http://www.independent.co.uk/life-style/health-and-families/czech-republic-most-unhealthy-country-world-diet-drink-food-exercise-smoking-drinking-a7966306.html</a:t>
            </a:r>
            <a:endParaRPr lang="cs-CZ" sz="8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altLang="cs-CZ" sz="8000" b="1" dirty="0">
              <a:latin typeface="Calibri" panose="020F0502020204030204" pitchFamily="34" charset="0"/>
            </a:endParaRPr>
          </a:p>
          <a:p>
            <a:endParaRPr lang="cs-CZ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07307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altLang="cs-CZ" sz="3600" dirty="0"/>
            </a:br>
            <a:r>
              <a:rPr lang="cs-CZ" altLang="cs-CZ" sz="3600" dirty="0"/>
              <a:t> </a:t>
            </a:r>
            <a:r>
              <a:rPr lang="cs-CZ" altLang="cs-CZ" sz="3600" dirty="0">
                <a:latin typeface="Calibri" panose="020F0502020204030204" pitchFamily="34" charset="0"/>
              </a:rPr>
              <a:t>Vybrané ukazatele zdraví v mezinárodním srovnání </a:t>
            </a:r>
            <a:br>
              <a:rPr lang="cs-CZ" altLang="cs-CZ" sz="3600" dirty="0">
                <a:latin typeface="Calibri" panose="020F0502020204030204" pitchFamily="34" charset="0"/>
              </a:rPr>
            </a:br>
            <a:endParaRPr lang="en-US" altLang="cs-CZ" sz="360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400" b="1" dirty="0">
                <a:latin typeface="Calibri" panose="020F0502020204030204" pitchFamily="34" charset="0"/>
              </a:rPr>
              <a:t>Naděje na dožití</a:t>
            </a:r>
            <a:r>
              <a:rPr lang="cs-CZ" altLang="cs-CZ" sz="2400" b="1" dirty="0">
                <a:latin typeface="Calibri" panose="020F0502020204030204" pitchFamily="34" charset="0"/>
              </a:rPr>
              <a:t>/Střední délka života: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i="1" dirty="0">
                <a:latin typeface="Calibri" panose="020F0502020204030204" pitchFamily="34" charset="0"/>
              </a:rPr>
              <a:t>počet let, který  má šanci prožít osoba narozená v daném roce, pokud by úmrtnost v jednotlivých věkových kategoriích zůstala stejné</a:t>
            </a:r>
            <a:r>
              <a:rPr lang="cs-CZ" altLang="cs-CZ" sz="2400" dirty="0">
                <a:latin typeface="Calibri" panose="020F0502020204030204" pitchFamily="34" charset="0"/>
              </a:rPr>
              <a:t>;</a:t>
            </a:r>
            <a:r>
              <a:rPr lang="cs-CZ" sz="2400" b="1" dirty="0">
                <a:latin typeface="Calibri" panose="020F0502020204030204" pitchFamily="34" charset="0"/>
              </a:rPr>
              <a:t>   </a:t>
            </a:r>
          </a:p>
          <a:p>
            <a:pPr marL="0" indent="0">
              <a:buNone/>
              <a:defRPr/>
            </a:pPr>
            <a:r>
              <a:rPr lang="cs-CZ" altLang="cs-CZ" sz="2400" b="1" dirty="0">
                <a:latin typeface="Calibri" panose="020F0502020204030204" pitchFamily="34" charset="0"/>
              </a:rPr>
              <a:t>       Naděje na dožití ČR 2019: Muži: 76</a:t>
            </a:r>
            <a:r>
              <a:rPr lang="cs-CZ" altLang="cs-CZ" sz="2400" b="1" dirty="0"/>
              <a:t>;  Ženy 82</a:t>
            </a:r>
          </a:p>
          <a:p>
            <a:pPr marL="0" indent="0">
              <a:buNone/>
              <a:defRPr/>
            </a:pPr>
            <a:r>
              <a:rPr lang="cs-CZ" altLang="cs-CZ" sz="2400" b="1" dirty="0"/>
              <a:t>                                   </a:t>
            </a:r>
            <a:endParaRPr lang="cs-CZ" sz="24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2400" b="1" dirty="0">
                <a:latin typeface="Calibri" panose="020F0502020204030204" pitchFamily="34" charset="0"/>
              </a:rPr>
              <a:t>Úmrtnosti a nemocnosti  </a:t>
            </a:r>
            <a:r>
              <a:rPr lang="cs-CZ" sz="2400" dirty="0">
                <a:latin typeface="Calibri" panose="020F0502020204030204" pitchFamily="34" charset="0"/>
              </a:rPr>
              <a:t>u  „společensky   nejzávažnějších onemocnění“, tj. na které se nejčastěji  předčasně  umírá a/nebo se podílejí na  významné části   nemocnosti a invalidity, </a:t>
            </a:r>
            <a:r>
              <a:rPr lang="cs-CZ" sz="2400" b="1" dirty="0">
                <a:latin typeface="Calibri" panose="020F0502020204030204" pitchFamily="34" charset="0"/>
              </a:rPr>
              <a:t>tj. KV nemoci, onkologické nemoci, </a:t>
            </a:r>
            <a:r>
              <a:rPr lang="cs-CZ" sz="2400" b="1" dirty="0" err="1">
                <a:latin typeface="Calibri" panose="020F0502020204030204" pitchFamily="34" charset="0"/>
              </a:rPr>
              <a:t>diabetés</a:t>
            </a:r>
            <a:r>
              <a:rPr lang="cs-CZ" sz="2400" b="1" dirty="0">
                <a:latin typeface="Calibri" panose="020F0502020204030204" pitchFamily="34" charset="0"/>
              </a:rPr>
              <a:t> aj;</a:t>
            </a:r>
            <a:endParaRPr lang="cs-CZ" altLang="cs-CZ" sz="2400" b="1" dirty="0">
              <a:latin typeface="Calibri" panose="020F0502020204030204" pitchFamily="34" charset="0"/>
            </a:endParaRPr>
          </a:p>
          <a:p>
            <a:endParaRPr lang="cs-CZ" altLang="cs-CZ" sz="2400" b="1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cs-CZ" sz="2400" b="1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cs-CZ" sz="2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400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471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Naděje na dožití v EU: Muži 2019</a:t>
            </a:r>
            <a:endParaRPr lang="en-US" dirty="0"/>
          </a:p>
        </p:txBody>
      </p:sp>
      <p:pic>
        <p:nvPicPr>
          <p:cNvPr id="2050" name="Picture 2" descr="D:\Pictures\HPfE_Ch4_Fig2a_30.06.1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624736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545397" y="27438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délník 2"/>
          <p:cNvSpPr/>
          <p:nvPr/>
        </p:nvSpPr>
        <p:spPr>
          <a:xfrm>
            <a:off x="3606998" y="3501008"/>
            <a:ext cx="144016" cy="1656184"/>
          </a:xfrm>
          <a:prstGeom prst="rect">
            <a:avLst/>
          </a:prstGeom>
          <a:solidFill>
            <a:srgbClr val="5C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5715705" y="3854168"/>
            <a:ext cx="144016" cy="1296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5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Naděje na dožití v EU:  Ženy 2019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Pictures\HPfE_Ch4_Fig2b_30.06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9279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6228184" y="21627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5508104" y="3068960"/>
            <a:ext cx="216024" cy="2088232"/>
          </a:xfrm>
          <a:prstGeom prst="rect">
            <a:avLst/>
          </a:prstGeom>
          <a:solidFill>
            <a:srgbClr val="5C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6372200" y="3141198"/>
            <a:ext cx="216024" cy="20159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0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Délka života ve zdraví v ČR</a:t>
            </a:r>
            <a:br>
              <a:rPr lang="cs-CZ" dirty="0"/>
            </a:br>
            <a:r>
              <a:rPr lang="cs-CZ" sz="2000" b="0" dirty="0"/>
              <a:t>Zdroj: MZČR, </a:t>
            </a:r>
            <a:r>
              <a:rPr lang="cs-CZ" sz="2000" b="0" dirty="0" err="1"/>
              <a:t>Eurostat</a:t>
            </a:r>
            <a:br>
              <a:rPr lang="cs-CZ" sz="2000" b="0" dirty="0"/>
            </a:br>
            <a:endParaRPr lang="en-GB" sz="20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to ukazatel,  vyjadřující počet let, které má v průměru osoba v určitém věku či při narození šanci prožít bez zdravotního omezení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Čeští muži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dožívají v průměru 76 let: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zdraví je opouští už v 61 letech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  tj. 15 let žijí s nemocí nebo jiným zdravotním problémem, který je zásadně omezuje.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České ženy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žijí 82 let: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zdraví je opouští  v průměru v 62 letech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tj. v  nemoci prožijí 20 let.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Závěr:  délka života ve zdraví je u nás dlouhodobě  nízká a stagnuje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 srovnání: ve Švédsku je délka života ve zdraví o 9 let delší 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004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143&quot;&gt;&lt;property id=&quot;20148&quot; value=&quot;5&quot;/&gt;&lt;property id=&quot;20300&quot; value=&quot;Slide 2&quot;/&gt;&lt;property id=&quot;20307&quot; value=&quot;277&quot;/&gt;&lt;/object&gt;&lt;object type=&quot;3&quot; unique_id=&quot;10151&quot;&gt;&lt;property id=&quot;20148&quot; value=&quot;5&quot;/&gt;&lt;property id=&quot;20300&quot; value=&quot;Slide 1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zentace 1. LF U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k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3212</TotalTime>
  <Words>3489</Words>
  <Application>Microsoft Office PowerPoint</Application>
  <PresentationFormat>Předvádění na obrazovce (4:3)</PresentationFormat>
  <Paragraphs>286</Paragraphs>
  <Slides>46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Myriad Pro</vt:lpstr>
      <vt:lpstr>Times New Roman</vt:lpstr>
      <vt:lpstr>Prezentace 1. LF UK</vt:lpstr>
      <vt:lpstr>Podpora zdraví  a její podoba v ČR</vt:lpstr>
      <vt:lpstr>Obsah </vt:lpstr>
      <vt:lpstr>Jak jsme na tom se zdravím?</vt:lpstr>
      <vt:lpstr> Zdraví a zdravotně-rizikové chování obyvatel ČR  </vt:lpstr>
      <vt:lpstr> Zdravotně-rizikové chování české populace   v mezinárodním srovnání </vt:lpstr>
      <vt:lpstr>  Vybrané ukazatele zdraví v mezinárodním srovnání  </vt:lpstr>
      <vt:lpstr>Naděje na dožití v EU: Muži 2019</vt:lpstr>
      <vt:lpstr>Naděje na dožití v EU:  Ženy 2019</vt:lpstr>
      <vt:lpstr> Délka života ve zdraví v ČR Zdroj: MZČR, Eurostat </vt:lpstr>
      <vt:lpstr>Dopady pandemie  COVID 19 na délku života 2020</vt:lpstr>
      <vt:lpstr>Prezentace aplikace PowerPoint</vt:lpstr>
      <vt:lpstr>Trend v úmrtnost na ischemickou chorobu srdeční</vt:lpstr>
      <vt:lpstr>Shrnutí  vývoje CV úmrtnosti</vt:lpstr>
      <vt:lpstr>Vývoj úmrtnosti na nádorová onemocnění </vt:lpstr>
      <vt:lpstr>Prevalence diabetu </vt:lpstr>
      <vt:lpstr>Nemocnost: vývoj invalidity </vt:lpstr>
      <vt:lpstr>Shrnutí zdravotní situace v ČR</vt:lpstr>
      <vt:lpstr>Životní styl české populace  Zdroje: SZÚ , ČSÚ , EUROSTAT</vt:lpstr>
      <vt:lpstr>TOP ten countries in alcohol consumption 2019  10 zemí s nejvyšší spotřebou alkoholu na světě v roce 2019 Source: World Population Review 2021 </vt:lpstr>
      <vt:lpstr>Prezentace aplikace PowerPoint</vt:lpstr>
      <vt:lpstr>Kouření</vt:lpstr>
      <vt:lpstr>Výživa  a související problémy</vt:lpstr>
      <vt:lpstr>Prezentace aplikace PowerPoint</vt:lpstr>
      <vt:lpstr>Obezita u 15 letých</vt:lpstr>
      <vt:lpstr>Přítomnost stresu</vt:lpstr>
      <vt:lpstr>  Socialní  gradient a zdravotně rizikové chování</vt:lpstr>
      <vt:lpstr>Shrnutí vývoje zdravotního stavu české populace  ve vztahu k podpoře zdraví </vt:lpstr>
      <vt:lpstr>Podpora zdraví: vymezení </vt:lpstr>
      <vt:lpstr> Podpora zdraví pojetí</vt:lpstr>
      <vt:lpstr> Ottawská Charta (1986)  </vt:lpstr>
      <vt:lpstr>  Podpora zdraví zahrnuje ( Katz, Peberdy  2003) </vt:lpstr>
      <vt:lpstr>Podpora zdraví</vt:lpstr>
      <vt:lpstr>Prevence</vt:lpstr>
      <vt:lpstr>Zdravotní výchova  Zdravotní gramotnost (health literacy) </vt:lpstr>
      <vt:lpstr> Veřejná politika zohledňující zdraví  „Healthy“ public policy  </vt:lpstr>
      <vt:lpstr>Předpoklady  pro fungování  podpory zdraví ve společnosti</vt:lpstr>
      <vt:lpstr>Podpora zdraví v ČR</vt:lpstr>
      <vt:lpstr>Instituce podpory zdraví v ČR</vt:lpstr>
      <vt:lpstr> Podpora zdraví v ČR: slabé stránky  Zdroj: analýza WHO    </vt:lpstr>
      <vt:lpstr> Národní programy podpory zdraví </vt:lpstr>
      <vt:lpstr>Zdraví 21 a Zdraví 2020  vyhodnocení</vt:lpstr>
      <vt:lpstr>Zdraví 2030 nový program jako součást vládní strategie „ČR 2030“ </vt:lpstr>
      <vt:lpstr>Podpora zdraví dnes</vt:lpstr>
      <vt:lpstr>Závěr</vt:lpstr>
      <vt:lpstr>Literatura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</dc:creator>
  <cp:lastModifiedBy>Helena Hnilicová</cp:lastModifiedBy>
  <cp:revision>254</cp:revision>
  <dcterms:created xsi:type="dcterms:W3CDTF">2011-09-16T08:15:39Z</dcterms:created>
  <dcterms:modified xsi:type="dcterms:W3CDTF">2022-03-11T08:43:21Z</dcterms:modified>
</cp:coreProperties>
</file>