
<file path=[Content_Types].xml><?xml version="1.0" encoding="utf-8"?>
<Types xmlns="http://schemas.openxmlformats.org/package/2006/content-types">
  <Default Extension="tmp" ContentType="image/pn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changesInfos/changesInfo1.xml" ContentType="application/vnd.ms-powerpoint.changesinfo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5" r:id="rId4"/>
  </p:sldMasterIdLst>
  <p:notesMasterIdLst>
    <p:notesMasterId r:id="rId51"/>
  </p:notesMasterIdLst>
  <p:sldIdLst>
    <p:sldId id="257" r:id="rId5"/>
    <p:sldId id="319" r:id="rId6"/>
    <p:sldId id="320" r:id="rId7"/>
    <p:sldId id="321" r:id="rId8"/>
    <p:sldId id="322" r:id="rId9"/>
    <p:sldId id="323" r:id="rId10"/>
    <p:sldId id="324" r:id="rId11"/>
    <p:sldId id="325" r:id="rId12"/>
    <p:sldId id="326" r:id="rId13"/>
    <p:sldId id="327" r:id="rId14"/>
    <p:sldId id="280" r:id="rId15"/>
    <p:sldId id="281" r:id="rId16"/>
    <p:sldId id="282" r:id="rId17"/>
    <p:sldId id="283" r:id="rId18"/>
    <p:sldId id="285" r:id="rId19"/>
    <p:sldId id="287" r:id="rId20"/>
    <p:sldId id="288" r:id="rId21"/>
    <p:sldId id="289" r:id="rId22"/>
    <p:sldId id="291" r:id="rId23"/>
    <p:sldId id="292" r:id="rId24"/>
    <p:sldId id="293" r:id="rId25"/>
    <p:sldId id="294" r:id="rId26"/>
    <p:sldId id="295" r:id="rId27"/>
    <p:sldId id="297" r:id="rId28"/>
    <p:sldId id="298" r:id="rId29"/>
    <p:sldId id="299" r:id="rId30"/>
    <p:sldId id="300" r:id="rId31"/>
    <p:sldId id="301" r:id="rId32"/>
    <p:sldId id="302" r:id="rId33"/>
    <p:sldId id="303" r:id="rId34"/>
    <p:sldId id="304" r:id="rId35"/>
    <p:sldId id="305" r:id="rId36"/>
    <p:sldId id="306" r:id="rId37"/>
    <p:sldId id="307" r:id="rId38"/>
    <p:sldId id="308" r:id="rId39"/>
    <p:sldId id="309" r:id="rId40"/>
    <p:sldId id="310" r:id="rId41"/>
    <p:sldId id="328" r:id="rId42"/>
    <p:sldId id="329" r:id="rId43"/>
    <p:sldId id="330" r:id="rId44"/>
    <p:sldId id="331" r:id="rId45"/>
    <p:sldId id="332" r:id="rId46"/>
    <p:sldId id="333" r:id="rId47"/>
    <p:sldId id="334" r:id="rId48"/>
    <p:sldId id="335" r:id="rId49"/>
    <p:sldId id="336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66F4424-5A3B-4971-98D6-2179AE6C70B7}" v="2" dt="2025-04-08T09:59:27.10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25" autoAdjust="0"/>
    <p:restoredTop sz="94660"/>
  </p:normalViewPr>
  <p:slideViewPr>
    <p:cSldViewPr snapToGrid="0">
      <p:cViewPr varScale="1">
        <p:scale>
          <a:sx n="69" d="100"/>
          <a:sy n="69" d="100"/>
        </p:scale>
        <p:origin x="48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microsoft.com/office/2016/11/relationships/changesInfo" Target="changesInfos/changesInfo1.xml"/><Relationship Id="rId8" Type="http://schemas.openxmlformats.org/officeDocument/2006/relationships/slide" Target="slides/slide4.xml"/><Relationship Id="rId51" Type="http://schemas.openxmlformats.org/officeDocument/2006/relationships/notesMaster" Target="notesMasters/notesMaster1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rolímková, Adéla" userId="999f5e52-b3b5-4322-ac6a-365c09c88039" providerId="ADAL" clId="{B789963A-4F08-4C79-8BAD-B5B5D493349B}"/>
    <pc:docChg chg="undo custSel addSld delSld modSld">
      <pc:chgData name="Jarolímková, Adéla" userId="999f5e52-b3b5-4322-ac6a-365c09c88039" providerId="ADAL" clId="{B789963A-4F08-4C79-8BAD-B5B5D493349B}" dt="2019-03-15T09:31:47.763" v="1585" actId="20577"/>
      <pc:docMkLst>
        <pc:docMk/>
      </pc:docMkLst>
      <pc:sldChg chg="modSp">
        <pc:chgData name="Jarolímková, Adéla" userId="999f5e52-b3b5-4322-ac6a-365c09c88039" providerId="ADAL" clId="{B789963A-4F08-4C79-8BAD-B5B5D493349B}" dt="2019-03-15T08:26:30.179" v="38" actId="20577"/>
        <pc:sldMkLst>
          <pc:docMk/>
          <pc:sldMk cId="0" sldId="257"/>
        </pc:sldMkLst>
      </pc:sldChg>
      <pc:sldChg chg="modSp add">
        <pc:chgData name="Jarolímková, Adéla" userId="999f5e52-b3b5-4322-ac6a-365c09c88039" providerId="ADAL" clId="{B789963A-4F08-4C79-8BAD-B5B5D493349B}" dt="2019-03-15T09:22:44.306" v="1213" actId="20577"/>
        <pc:sldMkLst>
          <pc:docMk/>
          <pc:sldMk cId="1054146716" sldId="258"/>
        </pc:sldMkLst>
      </pc:sldChg>
      <pc:sldChg chg="modSp add">
        <pc:chgData name="Jarolímková, Adéla" userId="999f5e52-b3b5-4322-ac6a-365c09c88039" providerId="ADAL" clId="{B789963A-4F08-4C79-8BAD-B5B5D493349B}" dt="2019-03-15T08:39:01.210" v="381" actId="20577"/>
        <pc:sldMkLst>
          <pc:docMk/>
          <pc:sldMk cId="2021652419" sldId="259"/>
        </pc:sldMkLst>
      </pc:sldChg>
      <pc:sldChg chg="modSp add">
        <pc:chgData name="Jarolímková, Adéla" userId="999f5e52-b3b5-4322-ac6a-365c09c88039" providerId="ADAL" clId="{B789963A-4F08-4C79-8BAD-B5B5D493349B}" dt="2019-03-15T09:27:55.863" v="1550" actId="20577"/>
        <pc:sldMkLst>
          <pc:docMk/>
          <pc:sldMk cId="1951753689" sldId="262"/>
        </pc:sldMkLst>
      </pc:sldChg>
      <pc:sldChg chg="modSp add">
        <pc:chgData name="Jarolímková, Adéla" userId="999f5e52-b3b5-4322-ac6a-365c09c88039" providerId="ADAL" clId="{B789963A-4F08-4C79-8BAD-B5B5D493349B}" dt="2019-03-15T09:27:22.608" v="1538" actId="20577"/>
        <pc:sldMkLst>
          <pc:docMk/>
          <pc:sldMk cId="2554852834" sldId="263"/>
        </pc:sldMkLst>
      </pc:sldChg>
      <pc:sldChg chg="modSp add">
        <pc:chgData name="Jarolímková, Adéla" userId="999f5e52-b3b5-4322-ac6a-365c09c88039" providerId="ADAL" clId="{B789963A-4F08-4C79-8BAD-B5B5D493349B}" dt="2019-03-15T09:31:47.763" v="1585" actId="20577"/>
        <pc:sldMkLst>
          <pc:docMk/>
          <pc:sldMk cId="1829695171" sldId="264"/>
        </pc:sldMkLst>
      </pc:sldChg>
    </pc:docChg>
  </pc:docChgLst>
  <pc:docChgLst>
    <pc:chgData name="Jarolímková, Adéla" userId="999f5e52-b3b5-4322-ac6a-365c09c88039" providerId="ADAL" clId="{198007D1-33FA-4BF6-8E6F-38EEED1E46F2}"/>
    <pc:docChg chg="addSld delSld modSld">
      <pc:chgData name="Jarolímková, Adéla" userId="999f5e52-b3b5-4322-ac6a-365c09c88039" providerId="ADAL" clId="{198007D1-33FA-4BF6-8E6F-38EEED1E46F2}" dt="2023-04-04T06:34:49.624" v="1" actId="47"/>
      <pc:docMkLst>
        <pc:docMk/>
      </pc:docMkLst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207879419" sldId="267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650078489" sldId="268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85413294" sldId="28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307154453" sldId="28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715417572" sldId="28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970984603" sldId="283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914308251" sldId="309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725352325" sldId="31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40080627" sldId="31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621363723" sldId="31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558281845" sldId="314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000257103" sldId="315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615005967" sldId="316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513159772" sldId="317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161338255" sldId="319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319846202" sldId="32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683042883" sldId="32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716743867" sldId="32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719279097" sldId="323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545226990" sldId="324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804374302" sldId="325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388020935" sldId="326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059038386" sldId="327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4027485434" sldId="328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06527694" sldId="329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152182280" sldId="330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3969324882" sldId="331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1950164309" sldId="332"/>
        </pc:sldMkLst>
      </pc:sldChg>
      <pc:sldChg chg="add del">
        <pc:chgData name="Jarolímková, Adéla" userId="999f5e52-b3b5-4322-ac6a-365c09c88039" providerId="ADAL" clId="{198007D1-33FA-4BF6-8E6F-38EEED1E46F2}" dt="2023-04-04T06:34:49.624" v="1" actId="47"/>
        <pc:sldMkLst>
          <pc:docMk/>
          <pc:sldMk cId="2879179117" sldId="333"/>
        </pc:sldMkLst>
      </pc:sldChg>
    </pc:docChg>
  </pc:docChgLst>
  <pc:docChgLst>
    <pc:chgData name="Jarolímková, Adéla" userId="999f5e52-b3b5-4322-ac6a-365c09c88039" providerId="ADAL" clId="{466F4424-5A3B-4971-98D6-2179AE6C70B7}"/>
    <pc:docChg chg="custSel modSld">
      <pc:chgData name="Jarolímková, Adéla" userId="999f5e52-b3b5-4322-ac6a-365c09c88039" providerId="ADAL" clId="{466F4424-5A3B-4971-98D6-2179AE6C70B7}" dt="2025-04-08T09:59:53.726" v="241" actId="20577"/>
      <pc:docMkLst>
        <pc:docMk/>
      </pc:docMkLst>
      <pc:sldChg chg="modSp mod">
        <pc:chgData name="Jarolímková, Adéla" userId="999f5e52-b3b5-4322-ac6a-365c09c88039" providerId="ADAL" clId="{466F4424-5A3B-4971-98D6-2179AE6C70B7}" dt="2025-03-28T12:49:47.371" v="1" actId="20577"/>
        <pc:sldMkLst>
          <pc:docMk/>
          <pc:sldMk cId="0" sldId="257"/>
        </pc:sldMkLst>
        <pc:spChg chg="mod">
          <ac:chgData name="Jarolímková, Adéla" userId="999f5e52-b3b5-4322-ac6a-365c09c88039" providerId="ADAL" clId="{466F4424-5A3B-4971-98D6-2179AE6C70B7}" dt="2025-03-28T12:49:47.371" v="1" actId="20577"/>
          <ac:spMkLst>
            <pc:docMk/>
            <pc:sldMk cId="0" sldId="257"/>
            <ac:spMk id="2" creationId="{00000000-0000-0000-0000-000000000000}"/>
          </ac:spMkLst>
        </pc:spChg>
      </pc:sldChg>
      <pc:sldChg chg="addSp modSp mod">
        <pc:chgData name="Jarolímková, Adéla" userId="999f5e52-b3b5-4322-ac6a-365c09c88039" providerId="ADAL" clId="{466F4424-5A3B-4971-98D6-2179AE6C70B7}" dt="2025-04-08T09:59:53.726" v="241" actId="20577"/>
        <pc:sldMkLst>
          <pc:docMk/>
          <pc:sldMk cId="2021652419" sldId="259"/>
        </pc:sldMkLst>
        <pc:spChg chg="mod">
          <ac:chgData name="Jarolímková, Adéla" userId="999f5e52-b3b5-4322-ac6a-365c09c88039" providerId="ADAL" clId="{466F4424-5A3B-4971-98D6-2179AE6C70B7}" dt="2025-04-08T09:58:45.534" v="157" actId="20577"/>
          <ac:spMkLst>
            <pc:docMk/>
            <pc:sldMk cId="2021652419" sldId="259"/>
            <ac:spMk id="3" creationId="{D26A32CD-D75E-47BB-8E29-5DE638FB9C2B}"/>
          </ac:spMkLst>
        </pc:spChg>
        <pc:spChg chg="add mod">
          <ac:chgData name="Jarolímková, Adéla" userId="999f5e52-b3b5-4322-ac6a-365c09c88039" providerId="ADAL" clId="{466F4424-5A3B-4971-98D6-2179AE6C70B7}" dt="2025-04-08T09:59:53.726" v="241" actId="20577"/>
          <ac:spMkLst>
            <pc:docMk/>
            <pc:sldMk cId="2021652419" sldId="259"/>
            <ac:spMk id="5" creationId="{8298F4CB-B3ED-9F74-EB3D-BAFA7380765A}"/>
          </ac:spMkLst>
        </pc:spChg>
        <pc:picChg chg="add mod">
          <ac:chgData name="Jarolímková, Adéla" userId="999f5e52-b3b5-4322-ac6a-365c09c88039" providerId="ADAL" clId="{466F4424-5A3B-4971-98D6-2179AE6C70B7}" dt="2025-04-08T09:59:08.825" v="158"/>
          <ac:picMkLst>
            <pc:docMk/>
            <pc:sldMk cId="2021652419" sldId="259"/>
            <ac:picMk id="4" creationId="{CFCA3002-0019-A9C0-A98F-2AF062B9C38A}"/>
          </ac:picMkLst>
        </pc:picChg>
      </pc:sldChg>
      <pc:sldChg chg="modSp mod">
        <pc:chgData name="Jarolímková, Adéla" userId="999f5e52-b3b5-4322-ac6a-365c09c88039" providerId="ADAL" clId="{466F4424-5A3B-4971-98D6-2179AE6C70B7}" dt="2025-03-28T12:51:28.137" v="73" actId="20577"/>
        <pc:sldMkLst>
          <pc:docMk/>
          <pc:sldMk cId="1361933631" sldId="279"/>
        </pc:sldMkLst>
        <pc:spChg chg="mod">
          <ac:chgData name="Jarolímková, Adéla" userId="999f5e52-b3b5-4322-ac6a-365c09c88039" providerId="ADAL" clId="{466F4424-5A3B-4971-98D6-2179AE6C70B7}" dt="2025-03-28T12:51:28.137" v="73" actId="20577"/>
          <ac:spMkLst>
            <pc:docMk/>
            <pc:sldMk cId="1361933631" sldId="279"/>
            <ac:spMk id="3" creationId="{00000000-0000-0000-0000-000000000000}"/>
          </ac:spMkLst>
        </pc:spChg>
      </pc:sldChg>
      <pc:sldChg chg="addSp modSp mod">
        <pc:chgData name="Jarolímková, Adéla" userId="999f5e52-b3b5-4322-ac6a-365c09c88039" providerId="ADAL" clId="{466F4424-5A3B-4971-98D6-2179AE6C70B7}" dt="2025-03-28T12:54:27.528" v="85" actId="692"/>
        <pc:sldMkLst>
          <pc:docMk/>
          <pc:sldMk cId="2707078114" sldId="280"/>
        </pc:sldMkLst>
        <pc:spChg chg="add mod">
          <ac:chgData name="Jarolímková, Adéla" userId="999f5e52-b3b5-4322-ac6a-365c09c88039" providerId="ADAL" clId="{466F4424-5A3B-4971-98D6-2179AE6C70B7}" dt="2025-03-28T12:54:27.528" v="85" actId="692"/>
          <ac:spMkLst>
            <pc:docMk/>
            <pc:sldMk cId="2707078114" sldId="280"/>
            <ac:spMk id="3" creationId="{7B6A5FE3-2AFC-6E16-9CF9-9BBED6A977AC}"/>
          </ac:spMkLst>
        </pc:spChg>
      </pc:sldChg>
    </pc:docChg>
  </pc:docChgLst>
  <pc:docChgLst>
    <pc:chgData name="Jarolímková, Adéla" userId="999f5e52-b3b5-4322-ac6a-365c09c88039" providerId="ADAL" clId="{04733332-7650-4F9C-97E8-EA89CE67CF4A}"/>
    <pc:docChg chg="modSld">
      <pc:chgData name="Jarolímková, Adéla" userId="999f5e52-b3b5-4322-ac6a-365c09c88039" providerId="ADAL" clId="{04733332-7650-4F9C-97E8-EA89CE67CF4A}" dt="2024-04-09T11:34:09.930" v="1" actId="20577"/>
      <pc:docMkLst>
        <pc:docMk/>
      </pc:docMkLst>
      <pc:sldChg chg="modSp mod">
        <pc:chgData name="Jarolímková, Adéla" userId="999f5e52-b3b5-4322-ac6a-365c09c88039" providerId="ADAL" clId="{04733332-7650-4F9C-97E8-EA89CE67CF4A}" dt="2024-04-09T11:34:09.930" v="1" actId="20577"/>
        <pc:sldMkLst>
          <pc:docMk/>
          <pc:sldMk cId="2377466280" sldId="285"/>
        </pc:sldMkLst>
      </pc:sldChg>
    </pc:docChg>
  </pc:docChgLst>
  <pc:docChgLst>
    <pc:chgData name="Jarolímková, Adéla" userId="999f5e52-b3b5-4322-ac6a-365c09c88039" providerId="ADAL" clId="{CBB05847-28D6-46EC-9C74-6D625784259A}"/>
    <pc:docChg chg="undo custSel addSld delSld modSld">
      <pc:chgData name="Jarolímková, Adéla" userId="999f5e52-b3b5-4322-ac6a-365c09c88039" providerId="ADAL" clId="{CBB05847-28D6-46EC-9C74-6D625784259A}" dt="2019-04-10T07:01:15.894" v="1186" actId="11"/>
      <pc:docMkLst>
        <pc:docMk/>
      </pc:docMkLst>
      <pc:sldChg chg="delSp">
        <pc:chgData name="Jarolímková, Adéla" userId="999f5e52-b3b5-4322-ac6a-365c09c88039" providerId="ADAL" clId="{CBB05847-28D6-46EC-9C74-6D625784259A}" dt="2019-03-20T11:52:46.631" v="1" actId="478"/>
        <pc:sldMkLst>
          <pc:docMk/>
          <pc:sldMk cId="0" sldId="257"/>
        </pc:sldMkLst>
      </pc:sldChg>
      <pc:sldChg chg="modSp">
        <pc:chgData name="Jarolímková, Adéla" userId="999f5e52-b3b5-4322-ac6a-365c09c88039" providerId="ADAL" clId="{CBB05847-28D6-46EC-9C74-6D625784259A}" dt="2019-03-25T12:23:57.188" v="959" actId="20577"/>
        <pc:sldMkLst>
          <pc:docMk/>
          <pc:sldMk cId="2021652419" sldId="259"/>
        </pc:sldMkLst>
      </pc:sldChg>
      <pc:sldChg chg="modSp add">
        <pc:chgData name="Jarolímková, Adéla" userId="999f5e52-b3b5-4322-ac6a-365c09c88039" providerId="ADAL" clId="{CBB05847-28D6-46EC-9C74-6D625784259A}" dt="2019-04-09T13:23:05.503" v="1155" actId="20577"/>
        <pc:sldMkLst>
          <pc:docMk/>
          <pc:sldMk cId="1944827876" sldId="260"/>
        </pc:sldMkLst>
      </pc:sldChg>
      <pc:sldChg chg="del">
        <pc:chgData name="Jarolímková, Adéla" userId="999f5e52-b3b5-4322-ac6a-365c09c88039" providerId="ADAL" clId="{CBB05847-28D6-46EC-9C74-6D625784259A}" dt="2019-04-09T12:30:55.678" v="1024" actId="2696"/>
        <pc:sldMkLst>
          <pc:docMk/>
          <pc:sldMk cId="1966563083" sldId="260"/>
        </pc:sldMkLst>
      </pc:sldChg>
      <pc:sldChg chg="modSp">
        <pc:chgData name="Jarolímková, Adéla" userId="999f5e52-b3b5-4322-ac6a-365c09c88039" providerId="ADAL" clId="{CBB05847-28D6-46EC-9C74-6D625784259A}" dt="2019-03-25T12:02:03.048" v="725" actId="6549"/>
        <pc:sldMkLst>
          <pc:docMk/>
          <pc:sldMk cId="1829695171" sldId="264"/>
        </pc:sldMkLst>
      </pc:sldChg>
      <pc:sldChg chg="modSp add">
        <pc:chgData name="Jarolímková, Adéla" userId="999f5e52-b3b5-4322-ac6a-365c09c88039" providerId="ADAL" clId="{CBB05847-28D6-46EC-9C74-6D625784259A}" dt="2019-03-25T12:08:44.226" v="785" actId="20577"/>
        <pc:sldMkLst>
          <pc:docMk/>
          <pc:sldMk cId="2394624487" sldId="265"/>
        </pc:sldMkLst>
      </pc:sldChg>
      <pc:sldChg chg="modSp add">
        <pc:chgData name="Jarolímková, Adéla" userId="999f5e52-b3b5-4322-ac6a-365c09c88039" providerId="ADAL" clId="{CBB05847-28D6-46EC-9C74-6D625784259A}" dt="2019-03-25T11:53:58.356" v="471" actId="20577"/>
        <pc:sldMkLst>
          <pc:docMk/>
          <pc:sldMk cId="3650136523" sldId="266"/>
        </pc:sldMkLst>
      </pc:sldChg>
      <pc:sldChg chg="modSp add">
        <pc:chgData name="Jarolímková, Adéla" userId="999f5e52-b3b5-4322-ac6a-365c09c88039" providerId="ADAL" clId="{CBB05847-28D6-46EC-9C74-6D625784259A}" dt="2019-04-09T13:17:27.246" v="1152" actId="6549"/>
        <pc:sldMkLst>
          <pc:docMk/>
          <pc:sldMk cId="219370802" sldId="273"/>
        </pc:sldMkLst>
      </pc:sldChg>
      <pc:sldChg chg="addSp delSp modSp add">
        <pc:chgData name="Jarolímková, Adéla" userId="999f5e52-b3b5-4322-ac6a-365c09c88039" providerId="ADAL" clId="{CBB05847-28D6-46EC-9C74-6D625784259A}" dt="2019-04-09T13:24:40.565" v="1171" actId="255"/>
        <pc:sldMkLst>
          <pc:docMk/>
          <pc:sldMk cId="3862195098" sldId="274"/>
        </pc:sldMkLst>
      </pc:sldChg>
      <pc:sldChg chg="modSp add">
        <pc:chgData name="Jarolímková, Adéla" userId="999f5e52-b3b5-4322-ac6a-365c09c88039" providerId="ADAL" clId="{CBB05847-28D6-46EC-9C74-6D625784259A}" dt="2019-04-10T07:01:15.894" v="1186" actId="11"/>
        <pc:sldMkLst>
          <pc:docMk/>
          <pc:sldMk cId="3988872573" sldId="275"/>
        </pc:sldMkLst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justice.cz/uvod/Justice.aspx?id=soud" TargetMode="External"/><Relationship Id="rId2" Type="http://schemas.openxmlformats.org/officeDocument/2006/relationships/hyperlink" Target="http://www.nsoud.cz/" TargetMode="External"/><Relationship Id="rId1" Type="http://schemas.openxmlformats.org/officeDocument/2006/relationships/hyperlink" Target="http://www.usoud.cz/" TargetMode="External"/><Relationship Id="rId4" Type="http://schemas.openxmlformats.org/officeDocument/2006/relationships/hyperlink" Target="http://www.nssoud.cz/" TargetMode="External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hyperlink" Target="http://portal.justice.cz/uvod/Justice.aspx?id=soud" TargetMode="External"/><Relationship Id="rId2" Type="http://schemas.openxmlformats.org/officeDocument/2006/relationships/hyperlink" Target="http://www.nsoud.cz/" TargetMode="External"/><Relationship Id="rId1" Type="http://schemas.openxmlformats.org/officeDocument/2006/relationships/hyperlink" Target="http://www.usoud.cz/" TargetMode="External"/><Relationship Id="rId4" Type="http://schemas.openxmlformats.org/officeDocument/2006/relationships/hyperlink" Target="http://www.nssoud.cz/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A8CEC0-8AC0-4C67-B477-D7D5DA6E4053}" type="doc">
      <dgm:prSet loTypeId="urn:microsoft.com/office/officeart/2005/8/layout/hList3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cs-CZ"/>
        </a:p>
      </dgm:t>
    </dgm:pt>
    <dgm:pt modelId="{85749EAE-338B-46D5-BDA4-211B660A899D}">
      <dgm:prSet phldrT="[Text]"/>
      <dgm:spPr/>
      <dgm:t>
        <a:bodyPr/>
        <a:lstStyle/>
        <a:p>
          <a:r>
            <a:rPr lang="cs-CZ" b="1" dirty="0"/>
            <a:t>Ústavní soudnictví - </a:t>
          </a:r>
          <a:r>
            <a:rPr lang="cs-CZ" dirty="0"/>
            <a:t> </a:t>
          </a:r>
          <a:r>
            <a:rPr lang="cs-CZ" b="1" u="sng" dirty="0">
              <a:hlinkClick xmlns:r="http://schemas.openxmlformats.org/officeDocument/2006/relationships" r:id="rId1"/>
            </a:rPr>
            <a:t>Ústavní soud ČR</a:t>
          </a:r>
          <a:endParaRPr lang="cs-CZ" b="1" u="sng" dirty="0"/>
        </a:p>
        <a:p>
          <a:r>
            <a:rPr lang="cs-CZ" dirty="0"/>
            <a:t>Chrání ústavnost, základní práva a svobody vyplývající z Ústavy a Listiny základních práv a svobod</a:t>
          </a:r>
        </a:p>
        <a:p>
          <a:r>
            <a:rPr lang="cs-CZ" dirty="0"/>
            <a:t>Garantuje ústavní charakter výkonu státní moci</a:t>
          </a:r>
        </a:p>
      </dgm:t>
    </dgm:pt>
    <dgm:pt modelId="{75AE2E40-B7A7-46EE-8DDE-EFC400F48979}" type="parTrans" cxnId="{2A4CE62C-FC12-4A8D-B53C-725F8587D607}">
      <dgm:prSet/>
      <dgm:spPr/>
      <dgm:t>
        <a:bodyPr/>
        <a:lstStyle/>
        <a:p>
          <a:endParaRPr lang="cs-CZ"/>
        </a:p>
      </dgm:t>
    </dgm:pt>
    <dgm:pt modelId="{34501B8C-AA25-4DAD-B508-3F77A8D0CB40}" type="sibTrans" cxnId="{2A4CE62C-FC12-4A8D-B53C-725F8587D607}">
      <dgm:prSet/>
      <dgm:spPr/>
      <dgm:t>
        <a:bodyPr/>
        <a:lstStyle/>
        <a:p>
          <a:endParaRPr lang="cs-CZ"/>
        </a:p>
      </dgm:t>
    </dgm:pt>
    <dgm:pt modelId="{7659CD98-47FC-4242-8961-2537606BAE66}">
      <dgm:prSet phldrT="[Text]"/>
      <dgm:spPr/>
      <dgm:t>
        <a:bodyPr/>
        <a:lstStyle/>
        <a:p>
          <a:pPr algn="ctr"/>
          <a:r>
            <a:rPr lang="cs-CZ" b="1" dirty="0"/>
            <a:t>Civilní a trestní větev obecného soudnictví</a:t>
          </a:r>
        </a:p>
        <a:p>
          <a:pPr algn="l"/>
          <a:r>
            <a:rPr lang="cs-CZ" b="1" dirty="0"/>
            <a:t>3. stupeň </a:t>
          </a:r>
          <a:r>
            <a:rPr lang="cs-CZ" b="1" u="sng" dirty="0">
              <a:hlinkClick xmlns:r="http://schemas.openxmlformats.org/officeDocument/2006/relationships" r:id="rId2"/>
            </a:rPr>
            <a:t>Nejvyšší soud</a:t>
          </a:r>
          <a:r>
            <a:rPr lang="cs-CZ" dirty="0"/>
            <a:t> </a:t>
          </a:r>
        </a:p>
        <a:p>
          <a:pPr algn="l"/>
          <a:r>
            <a:rPr lang="cs-CZ" dirty="0"/>
            <a:t>řádný opravný prostředek: dovolání </a:t>
          </a:r>
        </a:p>
        <a:p>
          <a:pPr algn="l"/>
          <a:r>
            <a:rPr lang="cs-CZ" b="1" dirty="0"/>
            <a:t>2. stupeň</a:t>
          </a:r>
          <a:r>
            <a:rPr lang="cs-CZ" dirty="0"/>
            <a:t> </a:t>
          </a:r>
          <a:r>
            <a:rPr lang="cs-CZ" u="sng" dirty="0"/>
            <a:t>krajské soudy / vrchní soudy </a:t>
          </a:r>
        </a:p>
        <a:p>
          <a:pPr algn="l"/>
          <a:r>
            <a:rPr lang="cs-CZ" dirty="0"/>
            <a:t>řádný opravný prostředek: odvolání </a:t>
          </a:r>
        </a:p>
        <a:p>
          <a:pPr algn="l"/>
          <a:r>
            <a:rPr lang="cs-CZ" b="1" dirty="0"/>
            <a:t>1. stupeň </a:t>
          </a:r>
          <a:r>
            <a:rPr lang="cs-CZ" b="1" u="sng" dirty="0">
              <a:hlinkClick xmlns:r="http://schemas.openxmlformats.org/officeDocument/2006/relationships" r:id="rId3"/>
            </a:rPr>
            <a:t>okresní soudy / krajské soudy</a:t>
          </a:r>
          <a:r>
            <a:rPr lang="cs-CZ" b="1" dirty="0"/>
            <a:t> </a:t>
          </a:r>
        </a:p>
      </dgm:t>
    </dgm:pt>
    <dgm:pt modelId="{5820E719-6BB0-4015-ABCE-497FB745B070}" type="parTrans" cxnId="{A416C47C-3DDE-4FBC-BE61-14C2641262F7}">
      <dgm:prSet/>
      <dgm:spPr/>
      <dgm:t>
        <a:bodyPr/>
        <a:lstStyle/>
        <a:p>
          <a:endParaRPr lang="cs-CZ"/>
        </a:p>
      </dgm:t>
    </dgm:pt>
    <dgm:pt modelId="{0E707035-A550-444C-9443-3F90E37451C2}" type="sibTrans" cxnId="{A416C47C-3DDE-4FBC-BE61-14C2641262F7}">
      <dgm:prSet/>
      <dgm:spPr/>
      <dgm:t>
        <a:bodyPr/>
        <a:lstStyle/>
        <a:p>
          <a:endParaRPr lang="cs-CZ"/>
        </a:p>
      </dgm:t>
    </dgm:pt>
    <dgm:pt modelId="{87F2CC56-2BEC-42DC-999F-549F15DE8988}">
      <dgm:prSet phldrT="[Text]"/>
      <dgm:spPr/>
      <dgm:t>
        <a:bodyPr/>
        <a:lstStyle/>
        <a:p>
          <a:pPr algn="ctr"/>
          <a:r>
            <a:rPr lang="cs-CZ" b="1" dirty="0"/>
            <a:t>Správní větev obecného soudnictví</a:t>
          </a:r>
        </a:p>
        <a:p>
          <a:pPr algn="l"/>
          <a:r>
            <a:rPr lang="cs-CZ" b="1" dirty="0"/>
            <a:t>Správní soudnictví - </a:t>
          </a:r>
          <a:r>
            <a:rPr lang="cs-CZ" dirty="0"/>
            <a:t>soudy rozhodují zejména o žalobách fyzických nebo právnických osob, které se domáhají ochrany před nezákonným rozhodnutím nebo postupem orgánů veřejné moci</a:t>
          </a:r>
          <a:endParaRPr lang="cs-CZ" b="1" dirty="0"/>
        </a:p>
        <a:p>
          <a:pPr algn="l"/>
          <a:r>
            <a:rPr lang="cs-CZ" b="1" dirty="0"/>
            <a:t>2. stupeň </a:t>
          </a:r>
          <a:r>
            <a:rPr lang="cs-CZ" b="1" u="sng" dirty="0">
              <a:hlinkClick xmlns:r="http://schemas.openxmlformats.org/officeDocument/2006/relationships" r:id="rId4"/>
            </a:rPr>
            <a:t>Nejvyšší správní soud</a:t>
          </a:r>
          <a:endParaRPr lang="cs-CZ" dirty="0"/>
        </a:p>
        <a:p>
          <a:pPr algn="l"/>
          <a:r>
            <a:rPr lang="cs-CZ" dirty="0"/>
            <a:t>řádný opravný prostředek: kasační stížnost </a:t>
          </a:r>
        </a:p>
        <a:p>
          <a:pPr algn="l"/>
          <a:r>
            <a:rPr lang="cs-CZ" b="1" dirty="0"/>
            <a:t>1. stupeň </a:t>
          </a:r>
          <a:r>
            <a:rPr lang="cs-CZ" b="1" u="sng" dirty="0">
              <a:hlinkClick xmlns:r="http://schemas.openxmlformats.org/officeDocument/2006/relationships" r:id="rId3"/>
            </a:rPr>
            <a:t>krajské soudy</a:t>
          </a:r>
          <a:endParaRPr lang="cs-CZ" b="1" dirty="0"/>
        </a:p>
      </dgm:t>
    </dgm:pt>
    <dgm:pt modelId="{B76356AF-9B20-4643-85A4-276AA41DB55A}" type="parTrans" cxnId="{ED85CA0B-614E-4891-ACE3-D90D1FCC8F1D}">
      <dgm:prSet/>
      <dgm:spPr/>
      <dgm:t>
        <a:bodyPr/>
        <a:lstStyle/>
        <a:p>
          <a:endParaRPr lang="cs-CZ"/>
        </a:p>
      </dgm:t>
    </dgm:pt>
    <dgm:pt modelId="{D6EE5236-BEA8-4670-A400-8941E7051E25}" type="sibTrans" cxnId="{ED85CA0B-614E-4891-ACE3-D90D1FCC8F1D}">
      <dgm:prSet/>
      <dgm:spPr/>
      <dgm:t>
        <a:bodyPr/>
        <a:lstStyle/>
        <a:p>
          <a:endParaRPr lang="cs-CZ"/>
        </a:p>
      </dgm:t>
    </dgm:pt>
    <dgm:pt modelId="{2720D1DB-9B88-4DCB-855F-1B4CBC7B440A}" type="pres">
      <dgm:prSet presAssocID="{A9A8CEC0-8AC0-4C67-B477-D7D5DA6E4053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cs-CZ"/>
        </a:p>
      </dgm:t>
    </dgm:pt>
    <dgm:pt modelId="{3C4C9B16-D9CF-45DC-9ED8-C64501B71953}" type="pres">
      <dgm:prSet presAssocID="{85749EAE-338B-46D5-BDA4-211B660A899D}" presName="roof" presStyleLbl="dkBgShp" presStyleIdx="0" presStyleCnt="2" custLinFactNeighborX="0" custLinFactNeighborY="-6383"/>
      <dgm:spPr/>
      <dgm:t>
        <a:bodyPr/>
        <a:lstStyle/>
        <a:p>
          <a:endParaRPr lang="cs-CZ"/>
        </a:p>
      </dgm:t>
    </dgm:pt>
    <dgm:pt modelId="{DD690AA3-0CDE-4C3F-9E13-5C4C4CFB5EEA}" type="pres">
      <dgm:prSet presAssocID="{85749EAE-338B-46D5-BDA4-211B660A899D}" presName="pillars" presStyleCnt="0"/>
      <dgm:spPr/>
    </dgm:pt>
    <dgm:pt modelId="{62E31C54-3D78-497E-816E-475B72B24F13}" type="pres">
      <dgm:prSet presAssocID="{85749EAE-338B-46D5-BDA4-211B660A899D}" presName="pillar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E7625981-E49C-4B08-ADF9-4C875355DBB5}" type="pres">
      <dgm:prSet presAssocID="{87F2CC56-2BEC-42DC-999F-549F15DE8988}" presName="pillarX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cs-CZ"/>
        </a:p>
      </dgm:t>
    </dgm:pt>
    <dgm:pt modelId="{23EA208C-F675-4D51-B586-BE2258024C53}" type="pres">
      <dgm:prSet presAssocID="{85749EAE-338B-46D5-BDA4-211B660A899D}" presName="base" presStyleLbl="dkBgShp" presStyleIdx="1" presStyleCnt="2"/>
      <dgm:spPr/>
    </dgm:pt>
  </dgm:ptLst>
  <dgm:cxnLst>
    <dgm:cxn modelId="{2A4CE62C-FC12-4A8D-B53C-725F8587D607}" srcId="{A9A8CEC0-8AC0-4C67-B477-D7D5DA6E4053}" destId="{85749EAE-338B-46D5-BDA4-211B660A899D}" srcOrd="0" destOrd="0" parTransId="{75AE2E40-B7A7-46EE-8DDE-EFC400F48979}" sibTransId="{34501B8C-AA25-4DAD-B508-3F77A8D0CB40}"/>
    <dgm:cxn modelId="{90CCA85B-BB26-48F2-8C17-BAE9B4E5A21E}" type="presOf" srcId="{7659CD98-47FC-4242-8961-2537606BAE66}" destId="{62E31C54-3D78-497E-816E-475B72B24F13}" srcOrd="0" destOrd="0" presId="urn:microsoft.com/office/officeart/2005/8/layout/hList3"/>
    <dgm:cxn modelId="{95CFB4B5-FD12-4343-85DA-C3BB3D3DDB27}" type="presOf" srcId="{87F2CC56-2BEC-42DC-999F-549F15DE8988}" destId="{E7625981-E49C-4B08-ADF9-4C875355DBB5}" srcOrd="0" destOrd="0" presId="urn:microsoft.com/office/officeart/2005/8/layout/hList3"/>
    <dgm:cxn modelId="{EB546271-2863-4329-9B4C-09E96FDFCEE3}" type="presOf" srcId="{85749EAE-338B-46D5-BDA4-211B660A899D}" destId="{3C4C9B16-D9CF-45DC-9ED8-C64501B71953}" srcOrd="0" destOrd="0" presId="urn:microsoft.com/office/officeart/2005/8/layout/hList3"/>
    <dgm:cxn modelId="{A416C47C-3DDE-4FBC-BE61-14C2641262F7}" srcId="{85749EAE-338B-46D5-BDA4-211B660A899D}" destId="{7659CD98-47FC-4242-8961-2537606BAE66}" srcOrd="0" destOrd="0" parTransId="{5820E719-6BB0-4015-ABCE-497FB745B070}" sibTransId="{0E707035-A550-444C-9443-3F90E37451C2}"/>
    <dgm:cxn modelId="{0883F7FF-775A-4F0E-9E35-80B9DB31F005}" type="presOf" srcId="{A9A8CEC0-8AC0-4C67-B477-D7D5DA6E4053}" destId="{2720D1DB-9B88-4DCB-855F-1B4CBC7B440A}" srcOrd="0" destOrd="0" presId="urn:microsoft.com/office/officeart/2005/8/layout/hList3"/>
    <dgm:cxn modelId="{ED85CA0B-614E-4891-ACE3-D90D1FCC8F1D}" srcId="{85749EAE-338B-46D5-BDA4-211B660A899D}" destId="{87F2CC56-2BEC-42DC-999F-549F15DE8988}" srcOrd="1" destOrd="0" parTransId="{B76356AF-9B20-4643-85A4-276AA41DB55A}" sibTransId="{D6EE5236-BEA8-4670-A400-8941E7051E25}"/>
    <dgm:cxn modelId="{152F4984-EACA-4B2A-A0E9-A1E652DFAC80}" type="presParOf" srcId="{2720D1DB-9B88-4DCB-855F-1B4CBC7B440A}" destId="{3C4C9B16-D9CF-45DC-9ED8-C64501B71953}" srcOrd="0" destOrd="0" presId="urn:microsoft.com/office/officeart/2005/8/layout/hList3"/>
    <dgm:cxn modelId="{4A294136-0768-472F-BE94-0FAB219BD6EF}" type="presParOf" srcId="{2720D1DB-9B88-4DCB-855F-1B4CBC7B440A}" destId="{DD690AA3-0CDE-4C3F-9E13-5C4C4CFB5EEA}" srcOrd="1" destOrd="0" presId="urn:microsoft.com/office/officeart/2005/8/layout/hList3"/>
    <dgm:cxn modelId="{D28A340C-EE6A-43F3-B58E-10B159859E8B}" type="presParOf" srcId="{DD690AA3-0CDE-4C3F-9E13-5C4C4CFB5EEA}" destId="{62E31C54-3D78-497E-816E-475B72B24F13}" srcOrd="0" destOrd="0" presId="urn:microsoft.com/office/officeart/2005/8/layout/hList3"/>
    <dgm:cxn modelId="{A420C6A5-2C69-41EE-A8B6-3104F2281469}" type="presParOf" srcId="{DD690AA3-0CDE-4C3F-9E13-5C4C4CFB5EEA}" destId="{E7625981-E49C-4B08-ADF9-4C875355DBB5}" srcOrd="1" destOrd="0" presId="urn:microsoft.com/office/officeart/2005/8/layout/hList3"/>
    <dgm:cxn modelId="{AFCAB1C4-0504-438A-82CA-948B4827C8D6}" type="presParOf" srcId="{2720D1DB-9B88-4DCB-855F-1B4CBC7B440A}" destId="{23EA208C-F675-4D51-B586-BE2258024C53}" srcOrd="2" destOrd="0" presId="urn:microsoft.com/office/officeart/2005/8/layout/hList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C4C9B16-D9CF-45DC-9ED8-C64501B71953}">
      <dsp:nvSpPr>
        <dsp:cNvPr id="0" name=""/>
        <dsp:cNvSpPr/>
      </dsp:nvSpPr>
      <dsp:spPr>
        <a:xfrm>
          <a:off x="0" y="0"/>
          <a:ext cx="10753725" cy="1332591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b="1" kern="1200" dirty="0"/>
            <a:t>Ústavní soudnictví - </a:t>
          </a:r>
          <a:r>
            <a:rPr lang="cs-CZ" sz="2100" kern="1200" dirty="0"/>
            <a:t> </a:t>
          </a:r>
          <a:r>
            <a:rPr lang="cs-CZ" sz="2100" b="1" u="sng" kern="1200" dirty="0">
              <a:hlinkClick xmlns:r="http://schemas.openxmlformats.org/officeDocument/2006/relationships" r:id="rId1"/>
            </a:rPr>
            <a:t>Ústavní soud ČR</a:t>
          </a:r>
          <a:endParaRPr lang="cs-CZ" sz="2100" b="1" u="sng" kern="1200" dirty="0"/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/>
            <a:t>Chrání ústavnost, základní práva a svobody vyplývající z Ústavy a Listiny základních práv a svobod</a:t>
          </a:r>
        </a:p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100" kern="1200" dirty="0"/>
            <a:t>Garantuje ústavní charakter výkonu státní moci</a:t>
          </a:r>
        </a:p>
      </dsp:txBody>
      <dsp:txXfrm>
        <a:off x="0" y="0"/>
        <a:ext cx="10753725" cy="1332591"/>
      </dsp:txXfrm>
    </dsp:sp>
    <dsp:sp modelId="{62E31C54-3D78-497E-816E-475B72B24F13}">
      <dsp:nvSpPr>
        <dsp:cNvPr id="0" name=""/>
        <dsp:cNvSpPr/>
      </dsp:nvSpPr>
      <dsp:spPr>
        <a:xfrm>
          <a:off x="0" y="1332591"/>
          <a:ext cx="5376862" cy="2798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Civilní a trestní větev obecného soudnictví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3. stupeň </a:t>
          </a:r>
          <a:r>
            <a:rPr lang="cs-CZ" sz="2000" b="1" u="sng" kern="1200" dirty="0">
              <a:hlinkClick xmlns:r="http://schemas.openxmlformats.org/officeDocument/2006/relationships" r:id="rId2"/>
            </a:rPr>
            <a:t>Nejvyšší soud</a:t>
          </a:r>
          <a:r>
            <a:rPr lang="cs-CZ" sz="2000" kern="1200" dirty="0"/>
            <a:t>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řádný opravný prostředek: dovolání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2. stupeň</a:t>
          </a:r>
          <a:r>
            <a:rPr lang="cs-CZ" sz="2000" kern="1200" dirty="0"/>
            <a:t> </a:t>
          </a:r>
          <a:r>
            <a:rPr lang="cs-CZ" sz="2000" u="sng" kern="1200" dirty="0"/>
            <a:t>krajské soudy / vrchní soudy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řádný opravný prostředek: odvolání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1. stupeň </a:t>
          </a:r>
          <a:r>
            <a:rPr lang="cs-CZ" sz="2000" b="1" u="sng" kern="1200" dirty="0">
              <a:hlinkClick xmlns:r="http://schemas.openxmlformats.org/officeDocument/2006/relationships" r:id="rId3"/>
            </a:rPr>
            <a:t>okresní soudy / krajské soudy</a:t>
          </a:r>
          <a:r>
            <a:rPr lang="cs-CZ" sz="2000" b="1" kern="1200" dirty="0"/>
            <a:t> </a:t>
          </a:r>
        </a:p>
      </dsp:txBody>
      <dsp:txXfrm>
        <a:off x="0" y="1332591"/>
        <a:ext cx="5376862" cy="2798442"/>
      </dsp:txXfrm>
    </dsp:sp>
    <dsp:sp modelId="{E7625981-E49C-4B08-ADF9-4C875355DBB5}">
      <dsp:nvSpPr>
        <dsp:cNvPr id="0" name=""/>
        <dsp:cNvSpPr/>
      </dsp:nvSpPr>
      <dsp:spPr>
        <a:xfrm>
          <a:off x="5376862" y="1332591"/>
          <a:ext cx="5376862" cy="2798442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Správní větev obecného soudnictví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Správní soudnictví - </a:t>
          </a:r>
          <a:r>
            <a:rPr lang="cs-CZ" sz="2000" kern="1200" dirty="0"/>
            <a:t>soudy rozhodují zejména o žalobách fyzických nebo právnických osob, které se domáhají ochrany před nezákonným rozhodnutím nebo postupem orgánů veřejné moci</a:t>
          </a:r>
          <a:endParaRPr lang="cs-CZ" sz="2000" b="1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2. stupeň </a:t>
          </a:r>
          <a:r>
            <a:rPr lang="cs-CZ" sz="2000" b="1" u="sng" kern="1200" dirty="0">
              <a:hlinkClick xmlns:r="http://schemas.openxmlformats.org/officeDocument/2006/relationships" r:id="rId4"/>
            </a:rPr>
            <a:t>Nejvyšší správní soud</a:t>
          </a:r>
          <a:endParaRPr lang="cs-CZ" sz="2000" kern="1200" dirty="0"/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kern="1200" dirty="0"/>
            <a:t>řádný opravný prostředek: kasační stížnost </a:t>
          </a:r>
        </a:p>
        <a:p>
          <a:pPr lvl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cs-CZ" sz="2000" b="1" kern="1200" dirty="0"/>
            <a:t>1. stupeň </a:t>
          </a:r>
          <a:r>
            <a:rPr lang="cs-CZ" sz="2000" b="1" u="sng" kern="1200" dirty="0">
              <a:hlinkClick xmlns:r="http://schemas.openxmlformats.org/officeDocument/2006/relationships" r:id="rId3"/>
            </a:rPr>
            <a:t>krajské soudy</a:t>
          </a:r>
          <a:endParaRPr lang="cs-CZ" sz="2000" b="1" kern="1200" dirty="0"/>
        </a:p>
      </dsp:txBody>
      <dsp:txXfrm>
        <a:off x="5376862" y="1332591"/>
        <a:ext cx="5376862" cy="2798442"/>
      </dsp:txXfrm>
    </dsp:sp>
    <dsp:sp modelId="{23EA208C-F675-4D51-B586-BE2258024C53}">
      <dsp:nvSpPr>
        <dsp:cNvPr id="0" name=""/>
        <dsp:cNvSpPr/>
      </dsp:nvSpPr>
      <dsp:spPr>
        <a:xfrm>
          <a:off x="0" y="4131034"/>
          <a:ext cx="10753725" cy="310938"/>
        </a:xfrm>
        <a:prstGeom prst="rect">
          <a:avLst/>
        </a:prstGeom>
        <a:solidFill>
          <a:schemeClr val="accent1">
            <a:shade val="8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3">
  <dgm:title val=""/>
  <dgm:desc val=""/>
  <dgm:catLst>
    <dgm:cat type="list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5" srcId="0" destId="1" srcOrd="0" destOrd="0"/>
        <dgm:cxn modelId="6" srcId="1" destId="2" srcOrd="0" destOrd="0"/>
        <dgm:cxn modelId="7" srcId="1" destId="3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6" srcId="0" destId="1" srcOrd="0" destOrd="0"/>
        <dgm:cxn modelId="7" srcId="1" destId="2" srcOrd="0" destOrd="0"/>
        <dgm:cxn modelId="8" srcId="1" destId="3" srcOrd="1" destOrd="0"/>
        <dgm:cxn modelId="9" srcId="1" destId="4" srcOrd="2" destOrd="0"/>
        <dgm:cxn modelId="10" srcId="1" destId="5" srcOrd="3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roof" refType="w"/>
      <dgm:constr type="h" for="ch" forName="roof" refType="h" fact="0.3"/>
      <dgm:constr type="primFontSz" for="ch" forName="roof" val="65"/>
      <dgm:constr type="w" for="ch" forName="pillars" refType="w"/>
      <dgm:constr type="h" for="ch" forName="pillars" refType="h" fact="0.63"/>
      <dgm:constr type="t" for="ch" forName="pillars" refType="h" fact="0.3"/>
      <dgm:constr type="primFontSz" for="des" forName="pillar1" val="65"/>
      <dgm:constr type="primFontSz" for="des" forName="pillarX" refType="primFontSz" refFor="des" refForName="pillar1" op="equ"/>
      <dgm:constr type="w" for="ch" forName="base" refType="w"/>
      <dgm:constr type="h" for="ch" forName="base" refType="h" fact="0.07"/>
      <dgm:constr type="t" for="ch" forName="base" refType="h" fact="0.93"/>
    </dgm:constrLst>
    <dgm:ruleLst/>
    <dgm:forEach name="Name0" axis="ch" ptType="node" cnt="1">
      <dgm:layoutNode name="roof" styleLbl="dkBgShp">
        <dgm:alg type="tx"/>
        <dgm:shape xmlns:r="http://schemas.openxmlformats.org/officeDocument/2006/relationships" type="rect" r:blip="">
          <dgm:adjLst/>
        </dgm:shape>
        <dgm:presOf axis="self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illars" styleLbl="node1">
        <dgm:choose name="Name1">
          <dgm:if name="Name2" func="var" arg="dir" op="equ" val="norm">
            <dgm:alg type="lin">
              <dgm:param type="linDir" val="fromL"/>
            </dgm:alg>
          </dgm:if>
          <dgm:else name="Name3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illar1" refType="w"/>
          <dgm:constr type="h" for="ch" forName="pillar1" refType="h"/>
          <dgm:constr type="w" for="ch" forName="pillarX" refType="w"/>
          <dgm:constr type="h" for="ch" forName="pillarX" refType="h"/>
        </dgm:constrLst>
        <dgm:ruleLst/>
        <dgm:layoutNode name="pillar1" styleLbl="node1">
          <dgm:varLst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forEach name="Name4" axis="ch" ptType="node" st="2">
          <dgm:layoutNode name="pillarX" styleLbl="node1">
            <dgm:varLst>
              <dgm:bulletEnabled val="1"/>
            </dgm:varLst>
            <dgm:alg type="tx"/>
            <dgm:shape xmlns:r="http://schemas.openxmlformats.org/officeDocument/2006/relationships" type="rect" r:blip="">
              <dgm:adjLst/>
            </dgm:shape>
            <dgm:presOf axis="desOrSelf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forEach>
      </dgm:layoutNode>
      <dgm:layoutNode name="base" styleLbl="dkBgShp">
        <dgm:alg type="sp"/>
        <dgm:shape xmlns:r="http://schemas.openxmlformats.org/officeDocument/2006/relationships" type="rect" r:blip="">
          <dgm:adjLst/>
        </dgm:shap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087D06-A921-409C-95B7-CBC52911A723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F235A9-510F-4114-ACB2-A9EB6CB02F92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78789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cs.wikipedia.org/wiki/Precedens" TargetMode="External"/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cs.wikipedia.org/wiki/Angloamerick%C3%A9_pr%C3%A1vo" TargetMode="Externa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Poslanec, skupina poslanců, Senát, vláda nebo zastupitelstvo vyššího územního samosprávného celku</a:t>
            </a:r>
          </a:p>
          <a:p>
            <a:r>
              <a:rPr lang="cs-CZ" dirty="0"/>
              <a:t>Parlament 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BAF32-143C-4395-89CF-6292D8B00C3F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306726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/>
              <a:t>Soudní rozhodnutí v kontinentálním právním systému je aktem aplikace práva, kdy soud konkrétní případ podřazuje pod obecnou právní normu. Judikát se tak odlišuje od </a:t>
            </a:r>
            <a:r>
              <a:rPr lang="cs-CZ" dirty="0">
                <a:hlinkClick r:id="rId3" tooltip="Precedens"/>
              </a:rPr>
              <a:t>precedentu</a:t>
            </a:r>
            <a:r>
              <a:rPr lang="cs-CZ" dirty="0"/>
              <a:t> v angloamerickém právním systému </a:t>
            </a:r>
            <a:r>
              <a:rPr lang="cs-CZ" i="1" dirty="0" err="1">
                <a:hlinkClick r:id="rId4" tooltip="Angloamerické právo"/>
              </a:rPr>
              <a:t>common</a:t>
            </a:r>
            <a:r>
              <a:rPr lang="cs-CZ" i="1" dirty="0">
                <a:hlinkClick r:id="rId4" tooltip="Angloamerické právo"/>
              </a:rPr>
              <a:t> </a:t>
            </a:r>
            <a:r>
              <a:rPr lang="cs-CZ" i="1" dirty="0" err="1">
                <a:hlinkClick r:id="rId4" tooltip="Angloamerické právo"/>
              </a:rPr>
              <a:t>law</a:t>
            </a:r>
            <a:r>
              <a:rPr lang="cs-CZ" dirty="0"/>
              <a:t>, kde soudní rozhodnutí, které řeší případ dosud právními normami neupravený, má normativní význam a je obecně závazné pro další rozhodování v obdobných případech. Precedens je na rozdíl od judikátu pramenem práva. </a:t>
            </a:r>
          </a:p>
          <a:p>
            <a:r>
              <a:rPr lang="cs-CZ" dirty="0"/>
              <a:t>Publikovaná rozhodnutí jsou bezprostředně závazná pouze pro rozhodnutí v konkrétní věci. Neformálně z nich však často soudy a případně i další orgány vycházejí pro autoritu soudů, které je publikovaly, a pro jejich přesvědčivost výkladu sporných otázek.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BAF32-143C-4395-89CF-6292D8B00C3F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56168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FBAF32-143C-4395-89CF-6292D8B00C3F}" type="slidenum">
              <a:rPr lang="cs-CZ" smtClean="0"/>
              <a:t>40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334305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3689745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77863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082089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140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559936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10099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>
                    <a:lumMod val="75000"/>
                  </a:schemeClr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90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87891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14878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55487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White"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24797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endParaRPr lang="cs-CZ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041751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black">
          <a:xfrm>
            <a:off x="2231136" y="964692"/>
            <a:ext cx="7729728" cy="1188720"/>
          </a:xfrm>
          <a:prstGeom prst="rect">
            <a:avLst/>
          </a:prstGeom>
          <a:solidFill>
            <a:srgbClr val="FFFFFF"/>
          </a:solidFill>
          <a:ln w="31750" cap="sq">
            <a:solidFill>
              <a:srgbClr val="404040"/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136" y="2638044"/>
            <a:ext cx="7729728" cy="31019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fld id="{F2C2366D-6EA6-4D01-BAC3-453D0A349C3F}" type="datetimeFigureOut">
              <a:rPr lang="cs-CZ" smtClean="0"/>
              <a:t>09.04.2026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85403F39-03D7-4D5D-BDCE-B4BD78DFA29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53721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6" r:id="rId1"/>
    <p:sldLayoutId id="2147483787" r:id="rId2"/>
    <p:sldLayoutId id="2147483788" r:id="rId3"/>
    <p:sldLayoutId id="2147483789" r:id="rId4"/>
    <p:sldLayoutId id="2147483790" r:id="rId5"/>
    <p:sldLayoutId id="2147483791" r:id="rId6"/>
    <p:sldLayoutId id="2147483792" r:id="rId7"/>
    <p:sldLayoutId id="2147483793" r:id="rId8"/>
    <p:sldLayoutId id="2147483794" r:id="rId9"/>
    <p:sldLayoutId id="2147483795" r:id="rId10"/>
    <p:sldLayoutId id="2147483796" r:id="rId11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rgbClr val="26262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ata-archive.ac.uk/" TargetMode="External"/><Relationship Id="rId2" Type="http://schemas.openxmlformats.org/officeDocument/2006/relationships/hyperlink" Target="https://zenodo.org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archiv.soc.cas.cz/cz/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mp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tmp"/><Relationship Id="rId2" Type="http://schemas.openxmlformats.org/officeDocument/2006/relationships/hyperlink" Target="https://isdv.upv.gov.cz/doc/FullFiles/Applications/2023/PPVCZ2023_0460A3.pdf" TargetMode="External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isdv.upv.gov.cz/doc/FullFiles/Patents/FullDocuments/310/310228.pdf" TargetMode="External"/><Relationship Id="rId2" Type="http://schemas.openxmlformats.org/officeDocument/2006/relationships/image" Target="../media/image4.tmp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isdv.upv.cz/webapp/!resdb.pta.frm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wipo.int/standards/en/xml_material/st36/" TargetMode="Externa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p.cz/sqw/sntisk.sqw" TargetMode="External"/><Relationship Id="rId2" Type="http://schemas.openxmlformats.org/officeDocument/2006/relationships/hyperlink" Target="https://odok.cz/portal/veklep/hledat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e-sbirka.cz/" TargetMode="Externa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hyperlink" Target="https://odok.cz/portal/veklep/materialy" TargetMode="Externa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sp.cz/sqw/sntisk.sqw" TargetMode="External"/><Relationship Id="rId2" Type="http://schemas.openxmlformats.org/officeDocument/2006/relationships/image" Target="../media/image8.tmp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enat.cz/xqw/xervlet/pssenat/web/internet/2/struktura" TargetMode="External"/><Relationship Id="rId2" Type="http://schemas.openxmlformats.org/officeDocument/2006/relationships/image" Target="../media/image9.tmp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hyperlink" Target="https://www.soud.cz/" TargetMode="Externa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e-justice.europa.eu/175/CS/european_case_law_identifier_ecli?CZECHIA&amp;member=1" TargetMode="External"/><Relationship Id="rId2" Type="http://schemas.openxmlformats.org/officeDocument/2006/relationships/hyperlink" Target="https://e-justice.europa.eu/content_european_case_law_identifier_ecli-175-cs.do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10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hyperlink" Target="https://msp.gov.cz/web/msp/rozhodnuti-soudu-judikatura-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rozhodnuti.nsoud.cz/" TargetMode="Externa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soud.cz/judikaturavks/judikatura_vks.nsf/webSpreadSearch" TargetMode="External"/><Relationship Id="rId2" Type="http://schemas.openxmlformats.org/officeDocument/2006/relationships/image" Target="../media/image15.tmp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rozhodnuti.justice.cz/soudnirozhodnuti/" TargetMode="External"/><Relationship Id="rId2" Type="http://schemas.openxmlformats.org/officeDocument/2006/relationships/image" Target="../media/image16.tmp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https://vyhledavac.nssoud.cz/" TargetMode="External"/><Relationship Id="rId2" Type="http://schemas.openxmlformats.org/officeDocument/2006/relationships/image" Target="../media/image17.tmp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://nalus.usoud.cz/Search/Search.aspx" TargetMode="External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tmp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mp"/><Relationship Id="rId2" Type="http://schemas.openxmlformats.org/officeDocument/2006/relationships/hyperlink" Target="https://eur-lex.europa.eu/homepage.html?locale=cs" TargetMode="Externa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dmponline.dcc.ac.uk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dcc.ac.uk/guidance/standards/metadata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Digitální knihovny </a:t>
            </a:r>
            <a:br>
              <a:rPr lang="cs-CZ" dirty="0"/>
            </a:br>
            <a:r>
              <a:rPr lang="cs-CZ" dirty="0"/>
              <a:t>kombi </a:t>
            </a:r>
            <a:r>
              <a:rPr lang="cs-CZ" dirty="0" smtClean="0"/>
              <a:t>II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Adéla Jarolímková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Příklady </a:t>
            </a:r>
            <a:r>
              <a:rPr lang="cs-CZ" dirty="0" err="1" smtClean="0"/>
              <a:t>repozitářů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Zenodo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https://zenodo.org</a:t>
            </a:r>
            <a:r>
              <a:rPr lang="cs-CZ" dirty="0" smtClean="0">
                <a:hlinkClick r:id="rId2"/>
              </a:rPr>
              <a:t>/</a:t>
            </a:r>
            <a:endParaRPr lang="cs-CZ" dirty="0" smtClean="0"/>
          </a:p>
          <a:p>
            <a:r>
              <a:rPr lang="cs-CZ" dirty="0"/>
              <a:t>UK Data Archive - </a:t>
            </a:r>
            <a:r>
              <a:rPr lang="cs-CZ" dirty="0">
                <a:hlinkClick r:id="rId3"/>
              </a:rPr>
              <a:t>https://www.data-archive.ac.uk</a:t>
            </a:r>
            <a:r>
              <a:rPr lang="cs-CZ" dirty="0" smtClean="0">
                <a:hlinkClick r:id="rId3"/>
              </a:rPr>
              <a:t>/</a:t>
            </a:r>
            <a:endParaRPr lang="cs-CZ" dirty="0" smtClean="0"/>
          </a:p>
          <a:p>
            <a:r>
              <a:rPr lang="cs-CZ" dirty="0" smtClean="0"/>
              <a:t>Český </a:t>
            </a:r>
            <a:r>
              <a:rPr lang="cs-CZ" dirty="0" err="1" smtClean="0"/>
              <a:t>sociálněvědní</a:t>
            </a:r>
            <a:r>
              <a:rPr lang="cs-CZ" dirty="0" smtClean="0"/>
              <a:t> datový archiv </a:t>
            </a:r>
            <a:r>
              <a:rPr lang="cs-CZ" dirty="0"/>
              <a:t>- </a:t>
            </a:r>
            <a:r>
              <a:rPr lang="cs-CZ" dirty="0">
                <a:hlinkClick r:id="rId4"/>
              </a:rPr>
              <a:t>https://archiv.soc.cas.cz/cz</a:t>
            </a:r>
            <a:r>
              <a:rPr lang="cs-CZ" dirty="0" smtClean="0">
                <a:hlinkClick r:id="rId4"/>
              </a:rPr>
              <a:t>/</a:t>
            </a:r>
            <a:r>
              <a:rPr lang="cs-CZ" dirty="0" smtClean="0"/>
              <a:t>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77601530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95323" y="1110506"/>
            <a:ext cx="5797296" cy="891540"/>
          </a:xfrm>
        </p:spPr>
        <p:txBody>
          <a:bodyPr/>
          <a:lstStyle/>
          <a:p>
            <a:r>
              <a:rPr lang="cs-CZ" dirty="0"/>
              <a:t>Duševní vlastnictví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</p:nvPr>
        </p:nvGraphicFramePr>
        <p:xfrm>
          <a:off x="1759133" y="2266405"/>
          <a:ext cx="8621484" cy="2827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553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55371">
                  <a:extLst>
                    <a:ext uri="{9D8B030D-6E8A-4147-A177-3AD203B41FA5}">
                      <a16:colId xmlns:a16="http://schemas.microsoft.com/office/drawing/2014/main" val="4153327977"/>
                    </a:ext>
                  </a:extLst>
                </a:gridCol>
              </a:tblGrid>
              <a:tr h="480060">
                <a:tc>
                  <a:txBody>
                    <a:bodyPr/>
                    <a:lstStyle/>
                    <a:p>
                      <a:r>
                        <a:rPr lang="cs-CZ" sz="1400" dirty="0"/>
                        <a:t>Práva (duševní vlastnictví)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 čemu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Jak vzniká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Dostupné dokumenty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130">
                <a:tc rowSpan="2">
                  <a:txBody>
                    <a:bodyPr/>
                    <a:lstStyle/>
                    <a:p>
                      <a:r>
                        <a:rPr lang="cs-CZ" sz="1400" dirty="0"/>
                        <a:t>PATENT</a:t>
                      </a:r>
                    </a:p>
                  </a:txBody>
                  <a:tcPr marL="68580" marR="68580" marT="34290" marB="34290"/>
                </a:tc>
                <a:tc rowSpan="2">
                  <a:txBody>
                    <a:bodyPr/>
                    <a:lstStyle/>
                    <a:p>
                      <a:r>
                        <a:rPr lang="cs-CZ" sz="1400" dirty="0"/>
                        <a:t>Nový vynález</a:t>
                      </a:r>
                    </a:p>
                  </a:txBody>
                  <a:tcPr marL="68580" marR="68580" marT="34290" marB="34290"/>
                </a:tc>
                <a:tc rowSpan="2">
                  <a:txBody>
                    <a:bodyPr/>
                    <a:lstStyle/>
                    <a:p>
                      <a:r>
                        <a:rPr lang="cs-CZ" sz="1400" dirty="0"/>
                        <a:t>Přihláška a průzkum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Přihláška patentu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13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Patentový spis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48359982"/>
                  </a:ext>
                </a:extLst>
              </a:tr>
              <a:tr h="480060">
                <a:tc>
                  <a:txBody>
                    <a:bodyPr/>
                    <a:lstStyle/>
                    <a:p>
                      <a:r>
                        <a:rPr lang="cs-CZ" sz="1400" dirty="0"/>
                        <a:t>UŽITNÝ VZOR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Nové průmyslově využitelné technické řešení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Přihláška a registrace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Zapsaný užitný vzor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85800">
                <a:tc>
                  <a:txBody>
                    <a:bodyPr/>
                    <a:lstStyle/>
                    <a:p>
                      <a:r>
                        <a:rPr lang="cs-CZ" sz="1400" dirty="0"/>
                        <a:t>OCHRANNÁ ZNÁMKA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Odlišení nebo identifikace výrobků či služeb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Používání a/nebo registrace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Přihláška ve věstníku</a:t>
                      </a:r>
                    </a:p>
                    <a:p>
                      <a:r>
                        <a:rPr lang="cs-CZ" sz="1400" dirty="0"/>
                        <a:t>Oznámení o registraci ve věstníku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cap="all" dirty="0"/>
                        <a:t>Průmyslový</a:t>
                      </a:r>
                      <a:r>
                        <a:rPr lang="cs-CZ" sz="1400" cap="all" baseline="0" dirty="0"/>
                        <a:t> vzor</a:t>
                      </a:r>
                      <a:endParaRPr lang="cs-CZ" sz="1400" cap="all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Vnější vzhled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Registrace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Oznámení ve věstníku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130">
                <a:tc>
                  <a:txBody>
                    <a:bodyPr/>
                    <a:lstStyle/>
                    <a:p>
                      <a:r>
                        <a:rPr lang="cs-CZ" sz="1400" cap="all" dirty="0"/>
                        <a:t>AUTORSKÁ PRÁVA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Původní (umělecké) dílo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Vzniká automaticky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3" name="Obdélník 2">
            <a:extLst>
              <a:ext uri="{FF2B5EF4-FFF2-40B4-BE49-F238E27FC236}">
                <a16:creationId xmlns:a16="http://schemas.microsoft.com/office/drawing/2014/main" id="{7B6A5FE3-2AFC-6E16-9CF9-9BBED6A977AC}"/>
              </a:ext>
            </a:extLst>
          </p:cNvPr>
          <p:cNvSpPr/>
          <p:nvPr/>
        </p:nvSpPr>
        <p:spPr>
          <a:xfrm>
            <a:off x="1627632" y="2734056"/>
            <a:ext cx="8936736" cy="108813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070781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249603" y="1241135"/>
            <a:ext cx="5797296" cy="891540"/>
          </a:xfrm>
        </p:spPr>
        <p:txBody>
          <a:bodyPr/>
          <a:lstStyle/>
          <a:p>
            <a:r>
              <a:rPr lang="cs-CZ" dirty="0"/>
              <a:t>Patenty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7432" y="2318896"/>
            <a:ext cx="4834426" cy="3394472"/>
          </a:xfrm>
        </p:spPr>
      </p:pic>
    </p:spTree>
    <p:extLst>
      <p:ext uri="{BB962C8B-B14F-4D97-AF65-F5344CB8AC3E}">
        <p14:creationId xmlns:p14="http://schemas.microsoft.com/office/powerpoint/2010/main" val="1340481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lze a nelze patentovat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cs-CZ" dirty="0"/>
              <a:t>Patentovat lze</a:t>
            </a:r>
          </a:p>
          <a:p>
            <a:pPr lvl="1"/>
            <a:r>
              <a:rPr lang="cs-CZ" dirty="0"/>
              <a:t>Vynálezy, které jsou nové (nebyly nikde zveřejněny, v písemné či ústní podobě) nebo inovující a jsou využitelné v průmyslu</a:t>
            </a:r>
          </a:p>
          <a:p>
            <a:pPr lvl="1"/>
            <a:r>
              <a:rPr lang="cs-CZ" dirty="0"/>
              <a:t>Např. výrobky, látky, směsi, technologické postupy, použití věci k novému účelu na základě zjištění nových vlastností</a:t>
            </a:r>
          </a:p>
          <a:p>
            <a:r>
              <a:rPr lang="cs-CZ" dirty="0"/>
              <a:t>Patentovat nelze</a:t>
            </a:r>
          </a:p>
          <a:p>
            <a:pPr lvl="1"/>
            <a:r>
              <a:rPr lang="cs-CZ" dirty="0"/>
              <a:t>Objevy, vědecké teorie</a:t>
            </a:r>
          </a:p>
          <a:p>
            <a:pPr lvl="1"/>
            <a:r>
              <a:rPr lang="cs-CZ" dirty="0"/>
              <a:t>Způsoby ošetřování lidského či zvířecího těla</a:t>
            </a:r>
          </a:p>
          <a:p>
            <a:pPr lvl="1"/>
            <a:r>
              <a:rPr lang="cs-CZ" dirty="0"/>
              <a:t>Diagnostické metody používané na těle</a:t>
            </a:r>
          </a:p>
          <a:p>
            <a:pPr lvl="1"/>
            <a:r>
              <a:rPr lang="cs-CZ" dirty="0"/>
              <a:t>Odrůdy rostlin a plemena zvířat</a:t>
            </a:r>
          </a:p>
          <a:p>
            <a:pPr lvl="1"/>
            <a:r>
              <a:rPr lang="cs-CZ" dirty="0"/>
              <a:t>Vše, co se příčí veřejnému pořádku a dobrým mravům</a:t>
            </a:r>
          </a:p>
        </p:txBody>
      </p:sp>
    </p:spTree>
    <p:extLst>
      <p:ext uri="{BB962C8B-B14F-4D97-AF65-F5344CB8AC3E}">
        <p14:creationId xmlns:p14="http://schemas.microsoft.com/office/powerpoint/2010/main" val="39701722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Jaká práva plynou z patentu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Zabránit jiným vyrábět, používat, nabízet k prodeji, prodávat nebo dovážet předmětné výrobky v zemi, pro niž byl patent udělen</a:t>
            </a:r>
          </a:p>
          <a:p>
            <a:r>
              <a:rPr lang="cs-CZ" dirty="0"/>
              <a:t>Převádět tato práva nebo uzavírat licenční smlouvy</a:t>
            </a:r>
          </a:p>
          <a:p>
            <a:r>
              <a:rPr lang="cs-CZ" dirty="0"/>
              <a:t>A to po dobu až 20 let od podání přihlášky vynálezu</a:t>
            </a:r>
          </a:p>
          <a:p>
            <a:r>
              <a:rPr lang="cs-CZ" dirty="0"/>
              <a:t>Patent nedává právo na to, aby daný vynález byl skutečně používán</a:t>
            </a:r>
          </a:p>
        </p:txBody>
      </p:sp>
    </p:spTree>
    <p:extLst>
      <p:ext uri="{BB962C8B-B14F-4D97-AF65-F5344CB8AC3E}">
        <p14:creationId xmlns:p14="http://schemas.microsoft.com/office/powerpoint/2010/main" val="34153737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žádat o udělení patentu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Národní patentové úřady</a:t>
            </a:r>
          </a:p>
          <a:p>
            <a:pPr lvl="1"/>
            <a:r>
              <a:rPr lang="cs-CZ" dirty="0"/>
              <a:t>Národní patent je platný pouze v zemi, ve které byl udělen</a:t>
            </a:r>
          </a:p>
          <a:p>
            <a:r>
              <a:rPr lang="cs-CZ" dirty="0"/>
              <a:t>Evropský patentový úřad (EPO)</a:t>
            </a:r>
          </a:p>
          <a:p>
            <a:pPr lvl="1"/>
            <a:r>
              <a:rPr lang="cs-CZ" dirty="0"/>
              <a:t>Evropský patent je ekvivalentem národních patentů v zemích, ve kterých byl udělen (země platnosti volí přihlašovatel)</a:t>
            </a:r>
          </a:p>
          <a:p>
            <a:r>
              <a:rPr lang="cs-CZ" dirty="0"/>
              <a:t>Prostřednictvím Smlouvy o patentové spolupráci (PCT)</a:t>
            </a:r>
          </a:p>
          <a:p>
            <a:pPr lvl="1"/>
            <a:r>
              <a:rPr lang="cs-CZ" dirty="0"/>
              <a:t>Jedna přihláška pokrývá až 157 zemí (účastníků smlouvy)</a:t>
            </a:r>
          </a:p>
          <a:p>
            <a:pPr lvl="1"/>
            <a:r>
              <a:rPr lang="cs-CZ" dirty="0"/>
              <a:t>Mezinárodní přihláška podstupuje národní patentové průzkumy</a:t>
            </a:r>
          </a:p>
          <a:p>
            <a:pPr lvl="1"/>
            <a:r>
              <a:rPr lang="cs-CZ" dirty="0">
                <a:solidFill>
                  <a:srgbClr val="FF0000"/>
                </a:solidFill>
              </a:rPr>
              <a:t>Mezinárodní patent neexistuje, </a:t>
            </a:r>
            <a:r>
              <a:rPr lang="cs-CZ" dirty="0"/>
              <a:t>existuje pouze řízení o mezinárodní přihlášce patentu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7466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Patentové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Přihláška patentu</a:t>
            </a:r>
          </a:p>
          <a:p>
            <a:r>
              <a:rPr lang="cs-CZ" dirty="0"/>
              <a:t>Patentový spis</a:t>
            </a:r>
          </a:p>
          <a:p>
            <a:r>
              <a:rPr lang="cs-CZ" dirty="0"/>
              <a:t>Důležitý druh šedé literatury</a:t>
            </a:r>
          </a:p>
          <a:p>
            <a:r>
              <a:rPr lang="cs-CZ" dirty="0"/>
              <a:t>Obsahuje unikátní informace o technických řešeních, nikde jinde nezveřejněné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459247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Přihláška patentu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cs-CZ" b="1" dirty="0"/>
              <a:t>Bibliografické údaje</a:t>
            </a:r>
            <a:r>
              <a:rPr lang="cs-CZ" dirty="0"/>
              <a:t> – vynálezce, majitel, datum podání …</a:t>
            </a:r>
          </a:p>
          <a:p>
            <a:r>
              <a:rPr lang="cs-CZ" b="1" dirty="0"/>
              <a:t>Anotace</a:t>
            </a:r>
          </a:p>
          <a:p>
            <a:r>
              <a:rPr lang="cs-CZ" b="1" dirty="0"/>
              <a:t>Popis</a:t>
            </a:r>
            <a:r>
              <a:rPr lang="cs-CZ" dirty="0"/>
              <a:t> – oblast techniky, dosavadní stav techniky, popis vynálezu, přehled obrázků na výkresech, příklady uskutečnění vynálezu</a:t>
            </a:r>
          </a:p>
          <a:p>
            <a:r>
              <a:rPr lang="cs-CZ" b="1" dirty="0"/>
              <a:t>Patentové nároky</a:t>
            </a:r>
          </a:p>
          <a:p>
            <a:r>
              <a:rPr lang="cs-CZ" b="1" dirty="0"/>
              <a:t>Obrázky/výkresy</a:t>
            </a:r>
          </a:p>
        </p:txBody>
      </p:sp>
      <p:sp>
        <p:nvSpPr>
          <p:cNvPr id="3" name="Obdélník 2"/>
          <p:cNvSpPr/>
          <p:nvPr/>
        </p:nvSpPr>
        <p:spPr>
          <a:xfrm>
            <a:off x="2873965" y="6074617"/>
            <a:ext cx="6131489" cy="3000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350" dirty="0">
                <a:hlinkClick r:id="rId2"/>
              </a:rPr>
              <a:t>https://isdv.upv.gov.cz/doc/FullFiles/Applications/2023/PPVCZ2023_0460A3.pdf</a:t>
            </a:r>
            <a:r>
              <a:rPr lang="cs-CZ" sz="1350" dirty="0"/>
              <a:t> </a:t>
            </a:r>
          </a:p>
        </p:txBody>
      </p:sp>
      <p:pic>
        <p:nvPicPr>
          <p:cNvPr id="7" name="Zástupný symbol pro obsah 6" descr="Výřez obrazovky"/>
          <p:cNvPicPr>
            <a:picLocks noGrp="1" noChangeAspect="1"/>
          </p:cNvPicPr>
          <p:nvPr>
            <p:ph sz="half"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1150" y="2748185"/>
            <a:ext cx="4271963" cy="2882454"/>
          </a:xfrm>
        </p:spPr>
      </p:pic>
    </p:spTree>
    <p:extLst>
      <p:ext uri="{BB962C8B-B14F-4D97-AF65-F5344CB8AC3E}">
        <p14:creationId xmlns:p14="http://schemas.microsoft.com/office/powerpoint/2010/main" val="33792265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Zástupný symbol pro obsah 4" descr="Výřez obrazovky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31467" y="2005685"/>
            <a:ext cx="3976318" cy="4096661"/>
          </a:xfr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128087" y="1114145"/>
            <a:ext cx="5797296" cy="891540"/>
          </a:xfrm>
        </p:spPr>
        <p:txBody>
          <a:bodyPr/>
          <a:lstStyle/>
          <a:p>
            <a:r>
              <a:rPr lang="cs-CZ" dirty="0"/>
              <a:t>Patentový spis</a:t>
            </a:r>
          </a:p>
        </p:txBody>
      </p:sp>
      <p:sp>
        <p:nvSpPr>
          <p:cNvPr id="7" name="Obdélník 6"/>
          <p:cNvSpPr/>
          <p:nvPr/>
        </p:nvSpPr>
        <p:spPr>
          <a:xfrm>
            <a:off x="6418832" y="2598699"/>
            <a:ext cx="988511" cy="597052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8" name="Obdélníkový popisek 7"/>
          <p:cNvSpPr/>
          <p:nvPr/>
        </p:nvSpPr>
        <p:spPr>
          <a:xfrm>
            <a:off x="8307956" y="2943040"/>
            <a:ext cx="1587245" cy="809996"/>
          </a:xfrm>
          <a:prstGeom prst="wedgeRectCallout">
            <a:avLst>
              <a:gd name="adj1" fmla="val -103715"/>
              <a:gd name="adj2" fmla="val -51191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/>
              <a:t>Mezinárodní patentové třídění</a:t>
            </a:r>
            <a:endParaRPr lang="cs-CZ" sz="1200" dirty="0"/>
          </a:p>
        </p:txBody>
      </p:sp>
      <p:sp>
        <p:nvSpPr>
          <p:cNvPr id="9" name="Obdélník 8"/>
          <p:cNvSpPr/>
          <p:nvPr/>
        </p:nvSpPr>
        <p:spPr>
          <a:xfrm>
            <a:off x="3827748" y="3861048"/>
            <a:ext cx="216024" cy="1242138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0" name="Obdélníkový popisek 9"/>
          <p:cNvSpPr/>
          <p:nvPr/>
        </p:nvSpPr>
        <p:spPr>
          <a:xfrm>
            <a:off x="2801634" y="3374994"/>
            <a:ext cx="1103812" cy="378042"/>
          </a:xfrm>
          <a:prstGeom prst="wedgeRectCallout">
            <a:avLst>
              <a:gd name="adj1" fmla="val 41346"/>
              <a:gd name="adj2" fmla="val 143517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/>
              <a:t>INID kódy</a:t>
            </a:r>
          </a:p>
        </p:txBody>
      </p:sp>
      <p:sp>
        <p:nvSpPr>
          <p:cNvPr id="11" name="Obdélník 10"/>
          <p:cNvSpPr/>
          <p:nvPr/>
        </p:nvSpPr>
        <p:spPr>
          <a:xfrm>
            <a:off x="6913088" y="2406808"/>
            <a:ext cx="157946" cy="189021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1350"/>
          </a:p>
        </p:txBody>
      </p:sp>
      <p:sp>
        <p:nvSpPr>
          <p:cNvPr id="12" name="Obdélníkový popisek 11"/>
          <p:cNvSpPr/>
          <p:nvPr/>
        </p:nvSpPr>
        <p:spPr>
          <a:xfrm>
            <a:off x="7820881" y="2285341"/>
            <a:ext cx="1242138" cy="378042"/>
          </a:xfrm>
          <a:prstGeom prst="wedgeRectCallout">
            <a:avLst>
              <a:gd name="adj1" fmla="val -108210"/>
              <a:gd name="adj2" fmla="val 9319"/>
            </a:avLst>
          </a:prstGeom>
          <a:solidFill>
            <a:srgbClr val="FFC0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sz="1200" dirty="0"/>
              <a:t>Kód druhu dokumentu</a:t>
            </a:r>
          </a:p>
        </p:txBody>
      </p:sp>
      <p:sp>
        <p:nvSpPr>
          <p:cNvPr id="13" name="Obdélník 12"/>
          <p:cNvSpPr/>
          <p:nvPr/>
        </p:nvSpPr>
        <p:spPr>
          <a:xfrm>
            <a:off x="2790078" y="6210358"/>
            <a:ext cx="81827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</a:t>
            </a:r>
            <a:r>
              <a:rPr lang="cs-CZ">
                <a:hlinkClick r:id="rId3"/>
              </a:rPr>
              <a:t>://isdv.upv.gov.cz/doc/FullFiles/Patents/FullDocuments/310/310228.pdf</a:t>
            </a:r>
            <a:r>
              <a:rPr lang="cs-CZ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063001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INID kódy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INID = </a:t>
            </a:r>
            <a:r>
              <a:rPr lang="cs-CZ" dirty="0" err="1"/>
              <a:t>Internationally</a:t>
            </a:r>
            <a:r>
              <a:rPr lang="cs-CZ" dirty="0"/>
              <a:t> </a:t>
            </a:r>
            <a:r>
              <a:rPr lang="cs-CZ" dirty="0" err="1"/>
              <a:t>agreed</a:t>
            </a:r>
            <a:r>
              <a:rPr lang="cs-CZ" dirty="0"/>
              <a:t> </a:t>
            </a:r>
            <a:r>
              <a:rPr lang="cs-CZ" dirty="0" err="1"/>
              <a:t>Numbers</a:t>
            </a:r>
            <a:r>
              <a:rPr lang="cs-CZ" dirty="0"/>
              <a:t> </a:t>
            </a:r>
            <a:r>
              <a:rPr lang="cs-CZ" dirty="0" err="1"/>
              <a:t>for</a:t>
            </a:r>
            <a:r>
              <a:rPr lang="cs-CZ" dirty="0"/>
              <a:t> 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Identification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(</a:t>
            </a:r>
            <a:r>
              <a:rPr lang="cs-CZ" dirty="0" err="1"/>
              <a:t>bibliographic</a:t>
            </a:r>
            <a:r>
              <a:rPr lang="cs-CZ" dirty="0"/>
              <a:t>) Data</a:t>
            </a:r>
          </a:p>
          <a:p>
            <a:r>
              <a:rPr lang="cs-CZ" dirty="0"/>
              <a:t>Standardizované kódy používané v patentových dokumentech – WIPO St. 9</a:t>
            </a:r>
          </a:p>
          <a:p>
            <a:r>
              <a:rPr lang="cs-CZ" dirty="0"/>
              <a:t>Usnadňují orientaci v patentech v cizích jazycích</a:t>
            </a:r>
          </a:p>
          <a:p>
            <a:r>
              <a:rPr lang="cs-CZ" dirty="0"/>
              <a:t>Např. (11) číslo patentu, (22) datum přihlášky, (51) mezinárodní patentové třídění, (54) název, (71) jméno přihlašovatele, (72) původce, (47) datum </a:t>
            </a:r>
            <a:r>
              <a:rPr lang="cs-CZ"/>
              <a:t>udělení patentu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097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CEB735-A9CA-F584-9DBC-B929E4DBEC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Co jsou vědecká data?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30D5484-664B-8A67-E968-AC628BBFCF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Vědecká data = zaznamenaná faktická informace uchovávaná a akceptovaná vědeckou komunitou pro potřeby validování výsledků výzkumu</a:t>
            </a:r>
          </a:p>
          <a:p>
            <a:r>
              <a:rPr lang="cs-CZ" dirty="0"/>
              <a:t>Podle způsobu sběru</a:t>
            </a:r>
          </a:p>
          <a:p>
            <a:pPr lvl="1"/>
            <a:r>
              <a:rPr lang="cs-CZ" dirty="0"/>
              <a:t>Observační</a:t>
            </a:r>
          </a:p>
          <a:p>
            <a:pPr lvl="1"/>
            <a:r>
              <a:rPr lang="cs-CZ" dirty="0"/>
              <a:t>Komputační</a:t>
            </a:r>
          </a:p>
          <a:p>
            <a:pPr lvl="1"/>
            <a:r>
              <a:rPr lang="cs-CZ" dirty="0"/>
              <a:t>Experimentální</a:t>
            </a:r>
          </a:p>
          <a:p>
            <a:pPr lvl="1"/>
            <a:r>
              <a:rPr lang="cs-CZ" dirty="0"/>
              <a:t>Záznamy</a:t>
            </a:r>
          </a:p>
          <a:p>
            <a:r>
              <a:rPr lang="cs-CZ" dirty="0"/>
              <a:t>Podle typu informace</a:t>
            </a:r>
          </a:p>
          <a:p>
            <a:pPr lvl="1"/>
            <a:r>
              <a:rPr lang="cs-CZ" dirty="0"/>
              <a:t>Obrazová/zvuková/textová/numerická/software/nedigitální povahy</a:t>
            </a:r>
          </a:p>
        </p:txBody>
      </p:sp>
    </p:spTree>
    <p:extLst>
      <p:ext uri="{BB962C8B-B14F-4D97-AF65-F5344CB8AC3E}">
        <p14:creationId xmlns:p14="http://schemas.microsoft.com/office/powerpoint/2010/main" val="2755926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kódy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Dvoupísmenné kódy pro identifikaci země v patentových dokumentech – WIPO St. 3 – CZ (Česká republika), EP (EPO, evropské patenty), WO (WIPO, mezinárodní přihlášky)</a:t>
            </a:r>
          </a:p>
          <a:p>
            <a:r>
              <a:rPr lang="cs-CZ" dirty="0"/>
              <a:t>Identifikace různých druhů patentových dokumentů – WIPO St. 16</a:t>
            </a:r>
          </a:p>
          <a:p>
            <a:pPr lvl="1"/>
            <a:r>
              <a:rPr lang="cs-CZ" dirty="0"/>
              <a:t>A3 – přihláška vynálezu – 1. úroveň publikace</a:t>
            </a:r>
          </a:p>
          <a:p>
            <a:pPr lvl="1"/>
            <a:r>
              <a:rPr lang="cs-CZ" dirty="0"/>
              <a:t>B6 – patentový spis – 2. úroveň publikace</a:t>
            </a:r>
          </a:p>
        </p:txBody>
      </p:sp>
    </p:spTree>
    <p:extLst>
      <p:ext uri="{BB962C8B-B14F-4D97-AF65-F5344CB8AC3E}">
        <p14:creationId xmlns:p14="http://schemas.microsoft.com/office/powerpoint/2010/main" val="24585374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Patentová třídění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International Patent </a:t>
            </a:r>
            <a:r>
              <a:rPr lang="cs-CZ" dirty="0" err="1"/>
              <a:t>Classification</a:t>
            </a:r>
            <a:r>
              <a:rPr lang="cs-CZ" dirty="0"/>
              <a:t> – Mezinárodní patentové třídění</a:t>
            </a:r>
          </a:p>
          <a:p>
            <a:r>
              <a:rPr lang="cs-CZ" dirty="0" err="1"/>
              <a:t>Cooperative</a:t>
            </a:r>
            <a:r>
              <a:rPr lang="cs-CZ" dirty="0"/>
              <a:t> Patent </a:t>
            </a:r>
            <a:r>
              <a:rPr lang="cs-CZ" dirty="0" err="1"/>
              <a:t>Classification</a:t>
            </a:r>
            <a:r>
              <a:rPr lang="cs-CZ" dirty="0"/>
              <a:t> – společné patentové třídění EPO a USPTO</a:t>
            </a:r>
          </a:p>
          <a:p>
            <a:r>
              <a:rPr lang="cs-CZ" dirty="0"/>
              <a:t>Vystihuje podstatu předmětu přihlášky vynálezu</a:t>
            </a:r>
          </a:p>
          <a:p>
            <a:r>
              <a:rPr lang="cs-CZ" dirty="0"/>
              <a:t>Předmět je nutné zatřídit do všech tříd, které odpovídají jeho podstatě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77027278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Mezinárodní patentové třídění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47" y="2499381"/>
            <a:ext cx="4058217" cy="1064567"/>
          </a:xfrm>
        </p:spPr>
      </p:pic>
      <p:sp>
        <p:nvSpPr>
          <p:cNvPr id="7" name="TextovéPole 6"/>
          <p:cNvSpPr txBox="1"/>
          <p:nvPr/>
        </p:nvSpPr>
        <p:spPr>
          <a:xfrm>
            <a:off x="5771964" y="2240868"/>
            <a:ext cx="1242138" cy="3000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350" dirty="0"/>
              <a:t>SEKCE MPT</a:t>
            </a:r>
          </a:p>
        </p:txBody>
      </p:sp>
      <p:pic>
        <p:nvPicPr>
          <p:cNvPr id="8" name="Obrázek 7" descr="Výřez obrazovky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9647" y="3591019"/>
            <a:ext cx="4979889" cy="1686161"/>
          </a:xfrm>
          <a:prstGeom prst="rect">
            <a:avLst/>
          </a:prstGeom>
        </p:spPr>
      </p:pic>
      <p:sp>
        <p:nvSpPr>
          <p:cNvPr id="9" name="TextovéPole 8"/>
          <p:cNvSpPr txBox="1"/>
          <p:nvPr/>
        </p:nvSpPr>
        <p:spPr>
          <a:xfrm>
            <a:off x="3125670" y="5264793"/>
            <a:ext cx="1620180" cy="300082"/>
          </a:xfrm>
          <a:prstGeom prst="rect">
            <a:avLst/>
          </a:prstGeom>
          <a:solidFill>
            <a:srgbClr val="FFC000"/>
          </a:solidFill>
        </p:spPr>
        <p:txBody>
          <a:bodyPr wrap="square" rtlCol="0">
            <a:spAutoFit/>
          </a:bodyPr>
          <a:lstStyle/>
          <a:p>
            <a:r>
              <a:rPr lang="cs-CZ" sz="1350" dirty="0"/>
              <a:t>Příklad: </a:t>
            </a:r>
            <a:r>
              <a:rPr lang="cs-CZ" sz="1350" b="1" dirty="0"/>
              <a:t>A21D 2/02</a:t>
            </a:r>
          </a:p>
        </p:txBody>
      </p:sp>
    </p:spTree>
    <p:extLst>
      <p:ext uri="{BB962C8B-B14F-4D97-AF65-F5344CB8AC3E}">
        <p14:creationId xmlns:p14="http://schemas.microsoft.com/office/powerpoint/2010/main" val="26980888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Užitný vzor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Nové, průmyslově využitelné technické řešení, které přesahuje rámec pouhé odborné dovednosti</a:t>
            </a:r>
          </a:p>
          <a:p>
            <a:r>
              <a:rPr lang="cs-CZ" dirty="0"/>
              <a:t>Nechrání způsoby výroby, pracovní činnosti, biologické reproduktivní materiály</a:t>
            </a:r>
          </a:p>
          <a:p>
            <a:r>
              <a:rPr lang="cs-CZ" dirty="0"/>
              <a:t>Přihláška a registrace</a:t>
            </a:r>
          </a:p>
          <a:p>
            <a:r>
              <a:rPr lang="cs-CZ" dirty="0"/>
              <a:t>Doba ochrany 4 roky s možností 2x prodloužit o 3 roky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0515601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Cvičení - Databáze </a:t>
            </a:r>
            <a:r>
              <a:rPr lang="cs-CZ" dirty="0"/>
              <a:t>patentů a užitných vzorů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30046" y="2638046"/>
            <a:ext cx="5937755" cy="3670391"/>
          </a:xfrm>
        </p:spPr>
        <p:txBody>
          <a:bodyPr>
            <a:normAutofit fontScale="92500"/>
          </a:bodyPr>
          <a:lstStyle/>
          <a:p>
            <a:r>
              <a:rPr lang="cs-CZ" dirty="0"/>
              <a:t>Úřad průmyslového vlastnictví - </a:t>
            </a:r>
            <a:r>
              <a:rPr lang="cs-CZ" dirty="0">
                <a:hlinkClick r:id="rId2"/>
              </a:rPr>
              <a:t>https://isdv.upv.cz/webapp/!resdb.pta.frm</a:t>
            </a:r>
            <a:endParaRPr lang="cs-CZ" dirty="0"/>
          </a:p>
          <a:p>
            <a:r>
              <a:rPr lang="cs-CZ" dirty="0"/>
              <a:t>Vyhledejte patent z oboru podle vlastního zájmu – buď podle MPT nebo pomocí klíčových slov (ve vyhledávacím formuláři zvolte skupinu PV nebo EP)</a:t>
            </a:r>
          </a:p>
          <a:p>
            <a:r>
              <a:rPr lang="cs-CZ" dirty="0"/>
              <a:t>Prohlédněte si záznamy patentů v různém stavu (platný, přihláška, zaniklý, zrušený)</a:t>
            </a:r>
          </a:p>
          <a:p>
            <a:r>
              <a:rPr lang="cs-CZ" dirty="0"/>
              <a:t>Popište, jaké typy údajů jsou součástí záznamu</a:t>
            </a:r>
          </a:p>
          <a:p>
            <a:r>
              <a:rPr lang="cs-CZ" dirty="0"/>
              <a:t>Čím se záznamy patentů odlišují od záznamů jiných druhů šedé literatury?</a:t>
            </a:r>
          </a:p>
          <a:p>
            <a:r>
              <a:rPr lang="cs-CZ" dirty="0"/>
              <a:t>Jaké fulltextové dokumenty mohou být na záznam navázány?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9441972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Záznam v databázi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Základní bibliografické údaje</a:t>
            </a:r>
          </a:p>
          <a:p>
            <a:r>
              <a:rPr lang="cs-CZ" dirty="0"/>
              <a:t>Časová osa</a:t>
            </a:r>
          </a:p>
          <a:p>
            <a:r>
              <a:rPr lang="cs-CZ" dirty="0"/>
              <a:t>Anotace</a:t>
            </a:r>
          </a:p>
          <a:p>
            <a:r>
              <a:rPr lang="cs-CZ" dirty="0"/>
              <a:t>Přehled položek řízení</a:t>
            </a:r>
          </a:p>
          <a:p>
            <a:endParaRPr lang="cs-CZ" dirty="0"/>
          </a:p>
          <a:p>
            <a:r>
              <a:rPr lang="cs-CZ" dirty="0"/>
              <a:t>XML data – </a:t>
            </a:r>
            <a:r>
              <a:rPr lang="cs-CZ" dirty="0">
                <a:hlinkClick r:id="rId2"/>
              </a:rPr>
              <a:t>dokumentace WIPO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635997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dokumenty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2"/>
            <a:r>
              <a:rPr lang="cs-CZ" dirty="0"/>
              <a:t>Právní předpisy – zákony, vyhlášky…</a:t>
            </a:r>
          </a:p>
          <a:p>
            <a:pPr lvl="2"/>
            <a:r>
              <a:rPr lang="cs-CZ" dirty="0"/>
              <a:t>Soudní, rozhodčí a správní rozhodnutí - judikatura</a:t>
            </a:r>
          </a:p>
          <a:p>
            <a:pPr lvl="2"/>
            <a:r>
              <a:rPr lang="cs-CZ" dirty="0"/>
              <a:t>Odborná literatura</a:t>
            </a:r>
          </a:p>
          <a:p>
            <a:pPr lvl="2"/>
            <a:r>
              <a:rPr lang="cs-CZ" dirty="0"/>
              <a:t>Dokumenty z právní praxe</a:t>
            </a:r>
          </a:p>
          <a:p>
            <a:pPr lvl="2"/>
            <a:r>
              <a:rPr lang="cs-CZ" dirty="0"/>
              <a:t>Rejstříkové záznamy</a:t>
            </a:r>
          </a:p>
        </p:txBody>
      </p:sp>
    </p:spTree>
    <p:extLst>
      <p:ext uri="{BB962C8B-B14F-4D97-AF65-F5344CB8AC3E}">
        <p14:creationId xmlns:p14="http://schemas.microsoft.com/office/powerpoint/2010/main" val="415939491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texty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307805" y="2638044"/>
            <a:ext cx="9601200" cy="3101983"/>
          </a:xfrm>
        </p:spPr>
        <p:txBody>
          <a:bodyPr>
            <a:noAutofit/>
          </a:bodyPr>
          <a:lstStyle/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Použití spisovného jazyka právního</a:t>
            </a:r>
          </a:p>
          <a:p>
            <a:pPr marL="0" lvl="1"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Výrazy výlučně právní – obmyšlený, věcné břemeno, prokura… - zachovávají svůj význam v odborné literatuře i v obecném spisovném jazyce</a:t>
            </a:r>
          </a:p>
          <a:p>
            <a:pPr marL="0" lvl="1"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Výrazy, které jsou součástí obecné spisovné češtiny, ale může u nich dojít k významovému posunu – manželství, rodina, osoba blízká</a:t>
            </a:r>
          </a:p>
          <a:p>
            <a:pPr marL="0" lvl="1">
              <a:spcBef>
                <a:spcPts val="0"/>
              </a:spcBef>
              <a:spcAft>
                <a:spcPts val="600"/>
              </a:spcAft>
            </a:pPr>
            <a:r>
              <a:rPr lang="cs-CZ" dirty="0"/>
              <a:t>Pomocné výrazy – bez vlastního právního smyslu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Vytříbená odborná terminologie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Ustálená struktura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Ustálený a centralizovaný způsob publikování – sbírky zákonů, rozhodnutí</a:t>
            </a:r>
          </a:p>
          <a:p>
            <a:pPr marL="0" lvl="1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Ustálený způsob citování</a:t>
            </a:r>
          </a:p>
        </p:txBody>
      </p:sp>
    </p:spTree>
    <p:extLst>
      <p:ext uri="{BB962C8B-B14F-4D97-AF65-F5344CB8AC3E}">
        <p14:creationId xmlns:p14="http://schemas.microsoft.com/office/powerpoint/2010/main" val="74096789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Kdo navrhuje zákony v ČR?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Kdo schvaluje zákony v ČR?</a:t>
            </a:r>
          </a:p>
        </p:txBody>
      </p:sp>
      <p:pic>
        <p:nvPicPr>
          <p:cNvPr id="4" name="Picture 2" descr="C:\Users\bakoa1af\AppData\Local\Microsoft\Windows\Temporary Internet Files\Content.IE5\A6M1CXVO\question-mark-460864_640[1]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3775" y="4077072"/>
            <a:ext cx="2016224" cy="20162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308235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43764" y="116632"/>
            <a:ext cx="10772775" cy="1658198"/>
          </a:xfrm>
        </p:spPr>
        <p:txBody>
          <a:bodyPr/>
          <a:lstStyle/>
          <a:p>
            <a:r>
              <a:rPr lang="cs-CZ" dirty="0"/>
              <a:t>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2564904"/>
            <a:ext cx="10753725" cy="4176464"/>
          </a:xfrm>
        </p:spPr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Obecně závazné normativní akty orgánů nadaných legislativní pravomocí obsahující právní normy, tedy obecně závazná pravidla chování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Společně tvoří právní řád – uspořádaný systém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Ústavní zákony, zákony, zákonná opatření Senátu, nařízení vlády, vyhlášky ministerstev a jiných správních úřadů, nařízení obcí a krajů, vyhlášky zastupitelstev obcí a krajů, mezinárodní smlouvy ratifikované parlamentem</a:t>
            </a:r>
          </a:p>
          <a:p>
            <a:pPr>
              <a:spcAft>
                <a:spcPts val="1200"/>
              </a:spcAft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938423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jsou vědecká data?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Uveďte příklady vědeckých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6771763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76656" y="0"/>
            <a:ext cx="10772775" cy="1658198"/>
          </a:xfrm>
        </p:spPr>
        <p:txBody>
          <a:bodyPr/>
          <a:lstStyle/>
          <a:p>
            <a:r>
              <a:rPr lang="cs-CZ" dirty="0"/>
              <a:t>Právní předpisy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1658198"/>
            <a:ext cx="10753725" cy="5011162"/>
          </a:xfrm>
        </p:spPr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Horizontální členění</a:t>
            </a:r>
          </a:p>
          <a:p>
            <a:pPr lvl="2"/>
            <a:r>
              <a:rPr lang="cs-CZ" dirty="0"/>
              <a:t>Oblasti – soukromoprávní, veřejnoprávní</a:t>
            </a:r>
          </a:p>
          <a:p>
            <a:pPr lvl="2"/>
            <a:r>
              <a:rPr lang="cs-CZ" dirty="0"/>
              <a:t>Odvětví – ústavní, občanské, obchodní, trestní právo</a:t>
            </a:r>
          </a:p>
          <a:p>
            <a:pPr lvl="2"/>
            <a:r>
              <a:rPr lang="cs-CZ" dirty="0"/>
              <a:t>Sféry zájmu – softwarové, živnostenské právo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Vertikální členění – podle právní síly</a:t>
            </a:r>
          </a:p>
          <a:p>
            <a:pPr lvl="2"/>
            <a:r>
              <a:rPr lang="cs-CZ" dirty="0"/>
              <a:t>Úroveň ústavní</a:t>
            </a:r>
          </a:p>
          <a:p>
            <a:pPr lvl="2"/>
            <a:r>
              <a:rPr lang="cs-CZ" dirty="0"/>
              <a:t>Úroveň zákonná</a:t>
            </a:r>
          </a:p>
          <a:p>
            <a:pPr lvl="2"/>
            <a:r>
              <a:rPr lang="cs-CZ" dirty="0"/>
              <a:t>Úroveň podzákonná</a:t>
            </a:r>
          </a:p>
          <a:p>
            <a:pPr lvl="1">
              <a:spcBef>
                <a:spcPts val="1200"/>
              </a:spcBef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Teritoriální členění – podle prostorové působnosti jednotlivých právních předpisů</a:t>
            </a:r>
          </a:p>
          <a:p>
            <a:pPr lvl="2"/>
            <a:r>
              <a:rPr lang="cs-CZ" dirty="0"/>
              <a:t>Celostátní</a:t>
            </a:r>
          </a:p>
          <a:p>
            <a:pPr lvl="2"/>
            <a:r>
              <a:rPr lang="cs-CZ" dirty="0"/>
              <a:t>Územní</a:t>
            </a:r>
          </a:p>
          <a:p>
            <a:pPr lvl="2"/>
            <a:r>
              <a:rPr lang="cs-CZ" dirty="0"/>
              <a:t>Místní</a:t>
            </a:r>
          </a:p>
        </p:txBody>
      </p:sp>
    </p:spTree>
    <p:extLst>
      <p:ext uri="{BB962C8B-B14F-4D97-AF65-F5344CB8AC3E}">
        <p14:creationId xmlns:p14="http://schemas.microsoft.com/office/powerpoint/2010/main" val="3435719637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Právní předpisy – schvalování </a:t>
            </a:r>
            <a:br>
              <a:rPr lang="cs-CZ" dirty="0"/>
            </a:br>
            <a:r>
              <a:rPr lang="cs-CZ" dirty="0"/>
              <a:t>a publikování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Veřejné materiály legislativní povahy - </a:t>
            </a:r>
            <a:r>
              <a:rPr lang="cs-CZ" dirty="0" err="1">
                <a:hlinkClick r:id="rId2"/>
              </a:rPr>
              <a:t>VeKLEP</a:t>
            </a:r>
            <a:endParaRPr lang="cs-CZ" dirty="0"/>
          </a:p>
          <a:p>
            <a:r>
              <a:rPr lang="cs-CZ" dirty="0"/>
              <a:t>Projednávání zákonů – </a:t>
            </a:r>
            <a:r>
              <a:rPr lang="cs-CZ" dirty="0">
                <a:hlinkClick r:id="rId3"/>
              </a:rPr>
              <a:t>Sněmovní tisky</a:t>
            </a:r>
            <a:endParaRPr lang="cs-CZ" dirty="0"/>
          </a:p>
          <a:p>
            <a:r>
              <a:rPr lang="cs-CZ" dirty="0"/>
              <a:t>Sbírka zákonů a mezinárodní smluv (Zákon č. 222/2016 Sb., </a:t>
            </a:r>
            <a:r>
              <a:rPr lang="cs-CZ" i="1" dirty="0"/>
              <a:t>zákon o Sbírce zákonů a mezinárodních smluv)</a:t>
            </a:r>
            <a:endParaRPr lang="cs-CZ" dirty="0"/>
          </a:p>
          <a:p>
            <a:pPr lvl="1"/>
            <a:r>
              <a:rPr lang="cs-CZ" dirty="0"/>
              <a:t>Ústavní zákon, zákony, zákonná opatření Senátu, nařízení vlády, prováděcí předpisy ministerstev, mezinárodní smlouvy</a:t>
            </a:r>
          </a:p>
          <a:p>
            <a:r>
              <a:rPr lang="cs-CZ" dirty="0"/>
              <a:t>Tištěná verze + </a:t>
            </a:r>
            <a:r>
              <a:rPr lang="cs-CZ" dirty="0">
                <a:hlinkClick r:id="rId4"/>
              </a:rPr>
              <a:t>e-Sbírka</a:t>
            </a:r>
            <a:endParaRPr lang="cs-CZ" dirty="0"/>
          </a:p>
          <a:p>
            <a:r>
              <a:rPr lang="cs-CZ" dirty="0"/>
              <a:t>Citování právních předpisů v textu - Zákon č. 89/2012, občanský zákoník / Zákon č. 89/2012 / Občanský zákoník</a:t>
            </a:r>
          </a:p>
        </p:txBody>
      </p:sp>
    </p:spTree>
    <p:extLst>
      <p:ext uri="{BB962C8B-B14F-4D97-AF65-F5344CB8AC3E}">
        <p14:creationId xmlns:p14="http://schemas.microsoft.com/office/powerpoint/2010/main" val="38715710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/>
              <a:t>VeKLEP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/>
              <a:t>VeKLEP</a:t>
            </a:r>
            <a:r>
              <a:rPr lang="cs-CZ" dirty="0"/>
              <a:t> (Veřejná elektronická Knihovna </a:t>
            </a:r>
            <a:r>
              <a:rPr lang="cs-CZ" dirty="0" err="1"/>
              <a:t>LEgislativního</a:t>
            </a:r>
            <a:r>
              <a:rPr lang="cs-CZ" dirty="0"/>
              <a:t> Procesu) - </a:t>
            </a:r>
            <a:r>
              <a:rPr lang="cs-CZ" dirty="0">
                <a:hlinkClick r:id="rId2"/>
              </a:rPr>
              <a:t>https://odok.cz/portal/veklep/materialy</a:t>
            </a:r>
            <a:endParaRPr lang="cs-CZ" dirty="0"/>
          </a:p>
          <a:p>
            <a:r>
              <a:rPr lang="cs-CZ" dirty="0"/>
              <a:t>veškeré veřejné materiály legislativní povahy včetně jejich verzí a fází postupu</a:t>
            </a:r>
          </a:p>
          <a:p>
            <a:r>
              <a:rPr lang="cs-CZ" dirty="0"/>
              <a:t>návrhy věcných záměrů zákonů, zákonů, zákonných opatření Senátu, nařízení vlády a vyhlášek</a:t>
            </a:r>
          </a:p>
        </p:txBody>
      </p:sp>
    </p:spTree>
    <p:extLst>
      <p:ext uri="{BB962C8B-B14F-4D97-AF65-F5344CB8AC3E}">
        <p14:creationId xmlns:p14="http://schemas.microsoft.com/office/powerpoint/2010/main" val="234308838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18700" y="273576"/>
            <a:ext cx="7729728" cy="1188720"/>
          </a:xfrm>
        </p:spPr>
        <p:txBody>
          <a:bodyPr/>
          <a:lstStyle/>
          <a:p>
            <a:r>
              <a:rPr lang="cs-CZ" dirty="0"/>
              <a:t>Sněmovní tisky</a:t>
            </a:r>
          </a:p>
        </p:txBody>
      </p:sp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756" y="1741458"/>
            <a:ext cx="8100392" cy="4988693"/>
          </a:xfrm>
          <a:prstGeom prst="rect">
            <a:avLst/>
          </a:prstGeom>
        </p:spPr>
      </p:pic>
      <p:sp>
        <p:nvSpPr>
          <p:cNvPr id="8" name="Obdélník 7"/>
          <p:cNvSpPr/>
          <p:nvPr/>
        </p:nvSpPr>
        <p:spPr>
          <a:xfrm>
            <a:off x="7968283" y="6169433"/>
            <a:ext cx="338599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https://www.psp.cz/sqw/sntisk.sqw</a:t>
            </a:r>
            <a:endParaRPr lang="cs-CZ" dirty="0"/>
          </a:p>
        </p:txBody>
      </p:sp>
      <p:sp>
        <p:nvSpPr>
          <p:cNvPr id="10" name="TextovéPole 9"/>
          <p:cNvSpPr txBox="1"/>
          <p:nvPr/>
        </p:nvSpPr>
        <p:spPr>
          <a:xfrm>
            <a:off x="9120336" y="1713691"/>
            <a:ext cx="1656184" cy="1477328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Vyhledávání probíhá vždy v konkrétním volebním období</a:t>
            </a:r>
          </a:p>
        </p:txBody>
      </p:sp>
    </p:spTree>
    <p:extLst>
      <p:ext uri="{BB962C8B-B14F-4D97-AF65-F5344CB8AC3E}">
        <p14:creationId xmlns:p14="http://schemas.microsoft.com/office/powerpoint/2010/main" val="278576961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Dokumenty senátu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597" y="2351346"/>
            <a:ext cx="9126806" cy="4146840"/>
          </a:xfrm>
        </p:spPr>
      </p:pic>
      <p:sp>
        <p:nvSpPr>
          <p:cNvPr id="5" name="Obdélník 4"/>
          <p:cNvSpPr/>
          <p:nvPr/>
        </p:nvSpPr>
        <p:spPr>
          <a:xfrm>
            <a:off x="5486400" y="5115389"/>
            <a:ext cx="6411432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https://www.senat.cz/xqw/xervlet/pssenat/web/internet/2/struktura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0082919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2289" y="116632"/>
            <a:ext cx="10772775" cy="1224136"/>
          </a:xfrm>
        </p:spPr>
        <p:txBody>
          <a:bodyPr/>
          <a:lstStyle/>
          <a:p>
            <a:r>
              <a:rPr lang="cs-CZ" dirty="0"/>
              <a:t>Soudní systém v ČR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/>
          </p:nvPr>
        </p:nvGraphicFramePr>
        <p:xfrm>
          <a:off x="767407" y="1454580"/>
          <a:ext cx="10753725" cy="44419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ovéPole 4"/>
          <p:cNvSpPr txBox="1"/>
          <p:nvPr/>
        </p:nvSpPr>
        <p:spPr>
          <a:xfrm>
            <a:off x="767408" y="6093296"/>
            <a:ext cx="10753725" cy="369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Rozhodčí soudy v ČR - </a:t>
            </a:r>
            <a:r>
              <a:rPr lang="cs-CZ" dirty="0">
                <a:solidFill>
                  <a:schemeClr val="bg1"/>
                </a:solidFill>
                <a:hlinkClick r:id="rId7"/>
              </a:rPr>
              <a:t>Rozhodčí soud při Hospodářské komoře a Agrární komoře ČR</a:t>
            </a:r>
            <a:endParaRPr lang="cs-CZ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154904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94931" y="528757"/>
            <a:ext cx="7729728" cy="1188720"/>
          </a:xfrm>
        </p:spPr>
        <p:txBody>
          <a:bodyPr>
            <a:normAutofit/>
          </a:bodyPr>
          <a:lstStyle/>
          <a:p>
            <a:r>
              <a:rPr lang="cs-CZ" dirty="0"/>
              <a:t>Soudní, rozhodčí a správní rozhodnutí (judikatura)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2276872"/>
            <a:ext cx="10753725" cy="3500993"/>
          </a:xfrm>
        </p:spPr>
        <p:txBody>
          <a:bodyPr>
            <a:noAutofit/>
          </a:bodyPr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sz="2400" dirty="0"/>
              <a:t>Soudní rozhodnutí – individuální právní akt</a:t>
            </a:r>
          </a:p>
          <a:p>
            <a:pPr lvl="1"/>
            <a:r>
              <a:rPr lang="cs-CZ" sz="2400" dirty="0"/>
              <a:t>Zakládá, mění, ruší nebo autoritativně ověřuje konkrétní práva a právní povinnosti subjektů.</a:t>
            </a:r>
          </a:p>
          <a:p>
            <a:pPr lvl="1"/>
            <a:r>
              <a:rPr lang="cs-CZ" sz="2400" dirty="0"/>
              <a:t>Rozsudek, usnesení, stanovisko Nejvyššího soudu a Nejvyššího správního soudu</a:t>
            </a:r>
          </a:p>
          <a:p>
            <a:pPr lvl="1"/>
            <a:r>
              <a:rPr lang="cs-CZ" sz="2400" dirty="0"/>
              <a:t>Nález, usnesení (Ústavní soud)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2400"/>
              <a:t>Publikace judikatury - povinně </a:t>
            </a:r>
            <a:r>
              <a:rPr lang="cs-CZ" sz="2400" dirty="0"/>
              <a:t>publikovaná Sbírka soudních rozhodnutí a stanovisek (Nejvyšší soud), Sbírka rozhodnutí Nejvyššího správního soudu, Sbírka nálezů a usnesení Ústavního soudu</a:t>
            </a:r>
          </a:p>
          <a:p>
            <a:pPr lvl="1"/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52950297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Soudní, rozhodčí a správní rozhodnutí (judikatura)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713" y="2157732"/>
            <a:ext cx="6499407" cy="4101350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Spisová značka – soudní oddělení + rejstřík + pořadí zápisu do daného rejstříku za daný rok + </a:t>
            </a:r>
            <a:r>
              <a:rPr lang="cs-CZ" dirty="0" err="1"/>
              <a:t>rok</a:t>
            </a:r>
            <a:r>
              <a:rPr lang="cs-CZ" dirty="0"/>
              <a:t> – např. 1 T 30/2010</a:t>
            </a:r>
          </a:p>
          <a:p>
            <a:endParaRPr lang="cs-CZ" dirty="0"/>
          </a:p>
          <a:p>
            <a:endParaRPr lang="cs-CZ" dirty="0"/>
          </a:p>
          <a:p>
            <a:pPr marL="0" indent="0">
              <a:buNone/>
            </a:pPr>
            <a:endParaRPr lang="cs-CZ" dirty="0"/>
          </a:p>
          <a:p>
            <a:pPr lvl="1"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ECLI (</a:t>
            </a:r>
            <a:r>
              <a:rPr lang="cs-CZ" dirty="0" err="1">
                <a:hlinkClick r:id="rId2"/>
              </a:rPr>
              <a:t>European</a:t>
            </a:r>
            <a:r>
              <a:rPr lang="cs-CZ" dirty="0">
                <a:hlinkClick r:id="rId2"/>
              </a:rPr>
              <a:t> Case </a:t>
            </a:r>
            <a:r>
              <a:rPr lang="cs-CZ" dirty="0" err="1">
                <a:hlinkClick r:id="rId2"/>
              </a:rPr>
              <a:t>Law</a:t>
            </a:r>
            <a:r>
              <a:rPr lang="cs-CZ" dirty="0">
                <a:hlinkClick r:id="rId2"/>
              </a:rPr>
              <a:t> </a:t>
            </a:r>
            <a:r>
              <a:rPr lang="cs-CZ" dirty="0" err="1">
                <a:hlinkClick r:id="rId2"/>
              </a:rPr>
              <a:t>Identifier</a:t>
            </a:r>
            <a:r>
              <a:rPr lang="cs-CZ" dirty="0">
                <a:hlinkClick r:id="rId2"/>
              </a:rPr>
              <a:t>)</a:t>
            </a:r>
            <a:endParaRPr lang="cs-CZ" dirty="0"/>
          </a:p>
          <a:p>
            <a:pPr marL="0" lvl="2" indent="0">
              <a:buNone/>
            </a:pPr>
            <a:r>
              <a:rPr lang="cs-CZ" dirty="0"/>
              <a:t>	</a:t>
            </a:r>
            <a:r>
              <a:rPr lang="cs-CZ" dirty="0">
                <a:hlinkClick r:id="rId3"/>
              </a:rPr>
              <a:t>Česká republika</a:t>
            </a:r>
            <a:endParaRPr lang="cs-CZ" dirty="0"/>
          </a:p>
          <a:p>
            <a:pPr>
              <a:buNone/>
            </a:pPr>
            <a:endParaRPr lang="cs-CZ" dirty="0"/>
          </a:p>
        </p:txBody>
      </p:sp>
      <p:pic>
        <p:nvPicPr>
          <p:cNvPr id="4" name="Obrázek 3" descr="soudni rejstriky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1220" y="1916832"/>
            <a:ext cx="3610479" cy="2505425"/>
          </a:xfrm>
          <a:prstGeom prst="rect">
            <a:avLst/>
          </a:prstGeom>
        </p:spPr>
      </p:pic>
      <p:pic>
        <p:nvPicPr>
          <p:cNvPr id="5" name="Obrázek 4" descr="Výřez obrazovky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4032" y="4571953"/>
            <a:ext cx="5159187" cy="1272650"/>
          </a:xfrm>
          <a:prstGeom prst="rect">
            <a:avLst/>
          </a:prstGeom>
        </p:spPr>
      </p:pic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6667" y="5994299"/>
            <a:ext cx="5959356" cy="70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38505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/>
              <a:t>Soudní, rozhodčí a správní rozhodnutí (judikatura)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76656" y="2420888"/>
            <a:ext cx="10753725" cy="3356977"/>
          </a:xfrm>
        </p:spPr>
        <p:txBody>
          <a:bodyPr/>
          <a:lstStyle/>
          <a:p>
            <a:pPr lvl="1">
              <a:buFont typeface="Arial" panose="020B0604020202020204" pitchFamily="34" charset="0"/>
              <a:buChar char="•"/>
            </a:pPr>
            <a:r>
              <a:rPr lang="cs-CZ" dirty="0"/>
              <a:t>Právní věty </a:t>
            </a:r>
          </a:p>
          <a:p>
            <a:pPr lvl="1"/>
            <a:r>
              <a:rPr lang="cs-CZ" dirty="0"/>
              <a:t>část odůvodnění rozhodnutí soudu, ve které jsou stručně shrnuty nejpodstatnější právní úvahy, jež daný soud vedly k rozhodnutí věci určitým způsobem</a:t>
            </a:r>
          </a:p>
          <a:p>
            <a:pPr lvl="1"/>
            <a:r>
              <a:rPr lang="cs-CZ" dirty="0"/>
              <a:t>Uvádějí se na začátku textu.</a:t>
            </a:r>
          </a:p>
          <a:p>
            <a:endParaRPr lang="cs-CZ" dirty="0"/>
          </a:p>
        </p:txBody>
      </p:sp>
      <p:pic>
        <p:nvPicPr>
          <p:cNvPr id="4" name="Obrázek 3" descr="pravni veta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913844" y="3805915"/>
            <a:ext cx="8840434" cy="19719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913844" y="6045341"/>
            <a:ext cx="1032775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lvl="1">
              <a:spcAft>
                <a:spcPts val="1200"/>
              </a:spcAft>
            </a:pPr>
            <a:r>
              <a:rPr lang="cs-CZ" dirty="0"/>
              <a:t>Rozcestník pro vyhledávání judikatury - </a:t>
            </a:r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msp.gov.cz/web/msp/rozhodnuti-soudu-judikatura-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9131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Judikatura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Citování judikatury</a:t>
            </a:r>
          </a:p>
          <a:p>
            <a:pPr lvl="2"/>
            <a:r>
              <a:rPr lang="cs-CZ" dirty="0"/>
              <a:t>Forma rozhodnutí (usnesení/rozsudek)</a:t>
            </a:r>
          </a:p>
          <a:p>
            <a:pPr lvl="2"/>
            <a:r>
              <a:rPr lang="cs-CZ" dirty="0"/>
              <a:t>Označení soudu, který rozhodnutí vydal</a:t>
            </a:r>
          </a:p>
          <a:p>
            <a:pPr lvl="2"/>
            <a:r>
              <a:rPr lang="cs-CZ" dirty="0"/>
              <a:t>Datum rozhodnutí</a:t>
            </a:r>
          </a:p>
          <a:p>
            <a:pPr lvl="2"/>
            <a:r>
              <a:rPr lang="cs-CZ" dirty="0"/>
              <a:t>Spisová značka</a:t>
            </a:r>
          </a:p>
          <a:p>
            <a:pPr lvl="2"/>
            <a:r>
              <a:rPr lang="cs-CZ" dirty="0"/>
              <a:t>Odkaz na zdroj</a:t>
            </a:r>
          </a:p>
          <a:p>
            <a:pPr lvl="2"/>
            <a:r>
              <a:rPr lang="cs-CZ" dirty="0"/>
              <a:t>Př. </a:t>
            </a:r>
            <a:r>
              <a:rPr lang="pl-PL" i="1" dirty="0"/>
              <a:t>usnesení Krajského soudu v Praze ze dne 11. 11. 2001, sp. zn. 21 Co 123/2001, , dostupné na www.justice.cz 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202454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brázek č. 1 - Životní cyklus dat.">
            <a:extLst>
              <a:ext uri="{FF2B5EF4-FFF2-40B4-BE49-F238E27FC236}">
                <a16:creationId xmlns:a16="http://schemas.microsoft.com/office/drawing/2014/main" id="{6DFFD99D-2DD2-AEAF-ABC9-BC4F3F43CDE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080" r="14386" b="-1"/>
          <a:stretch/>
        </p:blipFill>
        <p:spPr bwMode="auto">
          <a:xfrm>
            <a:off x="740228" y="559814"/>
            <a:ext cx="5475515" cy="56088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7086599" y="559814"/>
            <a:ext cx="4517572" cy="1188720"/>
          </a:xfrm>
        </p:spPr>
        <p:txBody>
          <a:bodyPr>
            <a:normAutofit/>
          </a:bodyPr>
          <a:lstStyle/>
          <a:p>
            <a:r>
              <a:rPr lang="cs-CZ" dirty="0" smtClean="0"/>
              <a:t>Životní cyklus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128707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188606" y="550022"/>
            <a:ext cx="7729728" cy="1188720"/>
          </a:xfrm>
        </p:spPr>
        <p:txBody>
          <a:bodyPr/>
          <a:lstStyle/>
          <a:p>
            <a:r>
              <a:rPr lang="cs-CZ" dirty="0"/>
              <a:t>Nejvyšší soud – judikatura NS</a:t>
            </a:r>
          </a:p>
        </p:txBody>
      </p:sp>
      <p:pic>
        <p:nvPicPr>
          <p:cNvPr id="10" name="Zástupný symbol pro obsah 9" descr="Výřez obrazovky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" y="2060848"/>
            <a:ext cx="6301869" cy="3767137"/>
          </a:xfrm>
        </p:spPr>
      </p:pic>
      <p:sp>
        <p:nvSpPr>
          <p:cNvPr id="7" name="Obdélník 6"/>
          <p:cNvSpPr/>
          <p:nvPr/>
        </p:nvSpPr>
        <p:spPr>
          <a:xfrm>
            <a:off x="767408" y="6068378"/>
            <a:ext cx="9887416" cy="36933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4"/>
              </a:rPr>
              <a:t>https://rozhodnuti.nsoud.cz</a:t>
            </a:r>
            <a:r>
              <a:rPr lang="cs-CZ" dirty="0" smtClean="0">
                <a:hlinkClick r:id="rId4"/>
              </a:rPr>
              <a:t>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1862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95400" y="188640"/>
            <a:ext cx="10772775" cy="1658198"/>
          </a:xfrm>
        </p:spPr>
        <p:txBody>
          <a:bodyPr>
            <a:normAutofit/>
          </a:bodyPr>
          <a:lstStyle/>
          <a:p>
            <a:r>
              <a:rPr lang="cs-CZ" dirty="0"/>
              <a:t>Nejvyšší soud – judikatura vrchních a krajských soudů</a:t>
            </a:r>
          </a:p>
        </p:txBody>
      </p:sp>
      <p:pic>
        <p:nvPicPr>
          <p:cNvPr id="6" name="Zástupný symbol pro obsah 5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1700926"/>
            <a:ext cx="7821892" cy="4625975"/>
          </a:xfrm>
        </p:spPr>
      </p:pic>
      <p:sp>
        <p:nvSpPr>
          <p:cNvPr id="7" name="Obdélník 6"/>
          <p:cNvSpPr/>
          <p:nvPr/>
        </p:nvSpPr>
        <p:spPr>
          <a:xfrm>
            <a:off x="7320136" y="5661248"/>
            <a:ext cx="4572000" cy="646331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r>
              <a:rPr lang="cs-CZ" dirty="0">
                <a:hlinkClick r:id="rId3"/>
              </a:rPr>
              <a:t>https://www.nsoud.cz/judikaturavks/judikatura_vks.nsf/webSpreadSearch</a:t>
            </a:r>
            <a:r>
              <a:rPr lang="cs-CZ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79634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Nejvyšší soud – databáze rozhodnutí okresních, krajských a vrchních soudů</a:t>
            </a:r>
          </a:p>
        </p:txBody>
      </p:sp>
      <p:pic>
        <p:nvPicPr>
          <p:cNvPr id="4" name="Zástupný symbol pro obsah 3" descr="Výřez obrazovky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9416" y="2348880"/>
            <a:ext cx="8385090" cy="3767137"/>
          </a:xfrm>
        </p:spPr>
      </p:pic>
      <p:sp>
        <p:nvSpPr>
          <p:cNvPr id="3" name="Obdélník 2"/>
          <p:cNvSpPr/>
          <p:nvPr/>
        </p:nvSpPr>
        <p:spPr>
          <a:xfrm>
            <a:off x="7032104" y="6300403"/>
            <a:ext cx="2952860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none">
            <a:spAutoFit/>
          </a:bodyPr>
          <a:lstStyle/>
          <a:p>
            <a:r>
              <a:rPr lang="cs-CZ" dirty="0">
                <a:hlinkClick r:id="rId3"/>
              </a:rPr>
              <a:t>https://rozhodnuti.justice.cz//</a:t>
            </a:r>
            <a:r>
              <a:rPr lang="cs-CZ" dirty="0" smtClean="0"/>
              <a:t>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00209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 descr="Výřez obrazovky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84" y="1844824"/>
            <a:ext cx="10200456" cy="4747281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23392" y="231858"/>
            <a:ext cx="10772775" cy="1658198"/>
          </a:xfrm>
        </p:spPr>
        <p:txBody>
          <a:bodyPr>
            <a:normAutofit/>
          </a:bodyPr>
          <a:lstStyle/>
          <a:p>
            <a:r>
              <a:rPr lang="cs-CZ" dirty="0"/>
              <a:t>Nejvyšší správní soud – judikatura správních soudů</a:t>
            </a:r>
          </a:p>
        </p:txBody>
      </p:sp>
      <p:sp>
        <p:nvSpPr>
          <p:cNvPr id="8" name="Obdélník 7"/>
          <p:cNvSpPr/>
          <p:nvPr/>
        </p:nvSpPr>
        <p:spPr>
          <a:xfrm>
            <a:off x="5015880" y="6277716"/>
            <a:ext cx="6804248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</a:t>
            </a:r>
            <a:r>
              <a:rPr lang="cs-CZ" dirty="0" smtClean="0">
                <a:hlinkClick r:id="rId3"/>
              </a:rPr>
              <a:t>vyhledavac.nssoud.cz</a:t>
            </a:r>
            <a:r>
              <a:rPr lang="cs-CZ" dirty="0" smtClean="0"/>
              <a:t> 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85245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31136" y="185097"/>
            <a:ext cx="7729728" cy="1188720"/>
          </a:xfrm>
        </p:spPr>
        <p:txBody>
          <a:bodyPr>
            <a:normAutofit/>
          </a:bodyPr>
          <a:lstStyle/>
          <a:p>
            <a:r>
              <a:rPr lang="cs-CZ" dirty="0"/>
              <a:t>Ústavní soud – databáze usnesení</a:t>
            </a:r>
          </a:p>
        </p:txBody>
      </p:sp>
      <p:pic>
        <p:nvPicPr>
          <p:cNvPr id="4" name="Zástupný symbol pro obsah 3" descr="us_usneseni.PN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981200" y="1954000"/>
            <a:ext cx="8229600" cy="3818365"/>
          </a:xfrm>
        </p:spPr>
      </p:pic>
      <p:sp>
        <p:nvSpPr>
          <p:cNvPr id="5" name="Obdélník 4"/>
          <p:cNvSpPr/>
          <p:nvPr/>
        </p:nvSpPr>
        <p:spPr>
          <a:xfrm>
            <a:off x="6096001" y="6021288"/>
            <a:ext cx="4504659" cy="369332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http://</a:t>
            </a:r>
            <a:r>
              <a:rPr lang="cs-CZ" b="1" dirty="0">
                <a:hlinkClick r:id="rId3"/>
              </a:rPr>
              <a:t>nalus.usoud.cz/Search/Search.aspx</a:t>
            </a:r>
            <a:r>
              <a:rPr lang="cs-CZ" dirty="0"/>
              <a:t> </a:t>
            </a:r>
          </a:p>
        </p:txBody>
      </p:sp>
      <p:sp>
        <p:nvSpPr>
          <p:cNvPr id="3" name="Obdélník 2"/>
          <p:cNvSpPr/>
          <p:nvPr/>
        </p:nvSpPr>
        <p:spPr>
          <a:xfrm>
            <a:off x="2711624" y="5013176"/>
            <a:ext cx="4176464" cy="36004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6" name="Obrázek 5" descr="Výřez obrazovky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47928" y="1553836"/>
            <a:ext cx="5024516" cy="3313680"/>
          </a:xfrm>
          <a:prstGeom prst="rect">
            <a:avLst/>
          </a:prstGeom>
        </p:spPr>
      </p:pic>
      <p:cxnSp>
        <p:nvCxnSpPr>
          <p:cNvPr id="8" name="Přímá spojnice se šipkou 7"/>
          <p:cNvCxnSpPr/>
          <p:nvPr/>
        </p:nvCxnSpPr>
        <p:spPr>
          <a:xfrm flipV="1">
            <a:off x="6600056" y="4467354"/>
            <a:ext cx="864096" cy="725843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65283372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EUR-</a:t>
            </a:r>
            <a:r>
              <a:rPr lang="cs-CZ" dirty="0" err="1"/>
              <a:t>Lex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>
                <a:hlinkClick r:id="rId2"/>
              </a:rPr>
              <a:t>https://eur-lex.europa.eu/homepage.html?locale=cs</a:t>
            </a:r>
            <a:endParaRPr lang="cs-CZ" dirty="0"/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/>
              <a:t>Portál pro přístup k právu EU</a:t>
            </a:r>
          </a:p>
          <a:p>
            <a:pPr lvl="1"/>
            <a:r>
              <a:rPr lang="cs-CZ" dirty="0"/>
              <a:t>Smlouvy, mezinárodní smlouvy, právní předpisy, doplňující právní předpisy, přípravné akty a pracovní dokumenty, judikatura, vnitrostátní prováděcí opatření, vnitrostátní judikatura, parlamentní interpelace, dokumenty ESVO</a:t>
            </a:r>
          </a:p>
          <a:p>
            <a:pPr lvl="1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cs-CZ" dirty="0" err="1"/>
              <a:t>Celexové</a:t>
            </a:r>
            <a:r>
              <a:rPr lang="cs-CZ" dirty="0"/>
              <a:t> číslo – jednoznačný identifikátor dokumentu v databázi EUR-Lex</a:t>
            </a:r>
          </a:p>
        </p:txBody>
      </p:sp>
      <p:pic>
        <p:nvPicPr>
          <p:cNvPr id="4" name="Zástupný symbol pro obsah 3" descr="Výřez obrazovky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9463" y="5042736"/>
            <a:ext cx="4221846" cy="13945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1833234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cvičení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Porovnejte různé databáze judikatury</a:t>
            </a:r>
          </a:p>
          <a:p>
            <a:r>
              <a:rPr lang="cs-CZ" dirty="0"/>
              <a:t>Navrhněte strukturu metadatového záznamu pro digitální knihovnu, která bude obsahovat různé </a:t>
            </a:r>
            <a:r>
              <a:rPr lang="cs-CZ"/>
              <a:t>typy judikátů</a:t>
            </a:r>
          </a:p>
        </p:txBody>
      </p:sp>
    </p:spTree>
    <p:extLst>
      <p:ext uri="{BB962C8B-B14F-4D97-AF65-F5344CB8AC3E}">
        <p14:creationId xmlns:p14="http://schemas.microsoft.com/office/powerpoint/2010/main" val="3821778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Management dat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b="1" dirty="0"/>
              <a:t>Před začátkem projektu </a:t>
            </a:r>
            <a:r>
              <a:rPr lang="cs-CZ" dirty="0"/>
              <a:t>– plánování, Data Management </a:t>
            </a:r>
            <a:r>
              <a:rPr lang="cs-CZ" dirty="0" err="1"/>
              <a:t>Plan</a:t>
            </a:r>
            <a:r>
              <a:rPr lang="cs-CZ" dirty="0"/>
              <a:t> (DMP) – např. </a:t>
            </a:r>
            <a:r>
              <a:rPr lang="cs-CZ" dirty="0" err="1">
                <a:hlinkClick r:id="rId2"/>
              </a:rPr>
              <a:t>DMPonline</a:t>
            </a:r>
            <a:endParaRPr lang="cs-CZ" dirty="0"/>
          </a:p>
          <a:p>
            <a:endParaRPr lang="cs-CZ" dirty="0"/>
          </a:p>
          <a:p>
            <a:r>
              <a:rPr lang="cs-CZ" b="1" dirty="0"/>
              <a:t>V průběhu projektu </a:t>
            </a:r>
            <a:r>
              <a:rPr lang="cs-CZ" dirty="0"/>
              <a:t>– zpracování, skladování a zabezpečení</a:t>
            </a:r>
          </a:p>
          <a:p>
            <a:endParaRPr lang="cs-CZ" dirty="0"/>
          </a:p>
          <a:p>
            <a:r>
              <a:rPr lang="cs-CZ" b="1" dirty="0"/>
              <a:t>Na konci projektu </a:t>
            </a:r>
            <a:r>
              <a:rPr lang="cs-CZ" dirty="0"/>
              <a:t>– dlouhodobé uchování, sdílení</a:t>
            </a:r>
          </a:p>
        </p:txBody>
      </p:sp>
    </p:spTree>
    <p:extLst>
      <p:ext uri="{BB962C8B-B14F-4D97-AF65-F5344CB8AC3E}">
        <p14:creationId xmlns:p14="http://schemas.microsoft.com/office/powerpoint/2010/main" val="34424363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Repozitáře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err="1" smtClean="0"/>
              <a:t>Repozitář</a:t>
            </a:r>
            <a:r>
              <a:rPr lang="cs-CZ" dirty="0"/>
              <a:t> = Informační systém (úložiště) určený k dlouhodobému uchovávání a zpřístupňování digitálních objektů, tj. zajišťující uložení, ochranu, integritu, autenticitu a šíření digitálních objektů v dlouhodobém horizontu, společně s jejich metadatovými záznamy. Odpovědnost za integritu a autenticitu vkládaného objektu nese vkladatel. </a:t>
            </a:r>
            <a:r>
              <a:rPr lang="cs-CZ" dirty="0" err="1"/>
              <a:t>Repozitář</a:t>
            </a:r>
            <a:r>
              <a:rPr lang="cs-CZ" dirty="0"/>
              <a:t> zpravidla objektům přiděluje perzistentní / trvalé identifikátory.</a:t>
            </a:r>
          </a:p>
        </p:txBody>
      </p:sp>
    </p:spTree>
    <p:extLst>
      <p:ext uri="{BB962C8B-B14F-4D97-AF65-F5344CB8AC3E}">
        <p14:creationId xmlns:p14="http://schemas.microsoft.com/office/powerpoint/2010/main" val="31669263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7DBA393-B6DD-1D11-6F64-795315A173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8654" y="398635"/>
            <a:ext cx="7729728" cy="1188720"/>
          </a:xfrm>
        </p:spPr>
        <p:txBody>
          <a:bodyPr/>
          <a:lstStyle/>
          <a:p>
            <a:r>
              <a:rPr lang="cs-CZ" dirty="0"/>
              <a:t>FAIR principy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24442F3-4406-5DBF-53C1-1003FF8BB3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441656"/>
          </a:xfrm>
        </p:spPr>
        <p:txBody>
          <a:bodyPr>
            <a:normAutofit fontScale="92500" lnSpcReduction="10000"/>
          </a:bodyPr>
          <a:lstStyle/>
          <a:p>
            <a:r>
              <a:rPr lang="cs-CZ" dirty="0" err="1"/>
              <a:t>Findability</a:t>
            </a:r>
            <a:r>
              <a:rPr lang="cs-CZ" dirty="0"/>
              <a:t> (dohledatelnost)</a:t>
            </a: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(Meta)datům je přiřazen jedinečný a perzistentní identifikátor (např. DOI)</a:t>
            </a: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Data jsou popsána dostatečnými metadaty (formáty –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DublinCore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, DDI,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DataCite</a:t>
            </a:r>
            <a:r>
              <a:rPr lang="cs-CZ" sz="2000" dirty="0">
                <a:solidFill>
                  <a:schemeClr val="tx1"/>
                </a:solidFill>
              </a:rPr>
              <a:t> 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apod.)</a:t>
            </a:r>
            <a:endParaRPr lang="cs-CZ" sz="2000" dirty="0">
              <a:solidFill>
                <a:schemeClr val="tx1"/>
              </a:solidFill>
            </a:endParaRP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Metadata obsahují identifikátor datové sady </a:t>
            </a:r>
          </a:p>
          <a:p>
            <a:pPr lvl="1"/>
            <a:r>
              <a:rPr lang="cs-CZ" sz="2000" i="0" dirty="0">
                <a:solidFill>
                  <a:schemeClr val="tx1"/>
                </a:solidFill>
                <a:effectLst/>
              </a:rPr>
              <a:t>(Meta)data jsou registrována nebo indexována v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prohledávatelných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 zdrojích (katalog nebo datový </a:t>
            </a:r>
            <a:r>
              <a:rPr lang="cs-CZ" sz="2000" i="0" dirty="0" err="1">
                <a:solidFill>
                  <a:schemeClr val="tx1"/>
                </a:solidFill>
                <a:effectLst/>
              </a:rPr>
              <a:t>repozitář</a:t>
            </a:r>
            <a:r>
              <a:rPr lang="cs-CZ" sz="2000" i="0" dirty="0">
                <a:solidFill>
                  <a:schemeClr val="tx1"/>
                </a:solidFill>
                <a:effectLst/>
              </a:rPr>
              <a:t>)</a:t>
            </a:r>
            <a:endParaRPr lang="cs-CZ" sz="1500" dirty="0">
              <a:solidFill>
                <a:schemeClr val="tx1"/>
              </a:solidFill>
            </a:endParaRPr>
          </a:p>
          <a:p>
            <a:r>
              <a:rPr lang="cs-CZ" dirty="0" err="1"/>
              <a:t>Accessibility</a:t>
            </a:r>
            <a:r>
              <a:rPr lang="cs-CZ" dirty="0"/>
              <a:t> (dostupnost)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(Meta)data jsou dostupná pomocí jejich identifikátorů při využití standardních komunikačních protokolů (dostanete se k nim prostřednictvím perzistentního identifikátoru)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Protokol je otevřený, volně k dispozici a univerzálně použitelný (např. http)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Protokol umožňuje v případě potřeby autentizaci a autorizaci </a:t>
            </a:r>
          </a:p>
          <a:p>
            <a:pPr lvl="1"/>
            <a:r>
              <a:rPr lang="cs-CZ" sz="2000" dirty="0">
                <a:solidFill>
                  <a:schemeClr val="tx1"/>
                </a:solidFill>
              </a:rPr>
              <a:t>Metadata jsou dostupná, i když samotná data zpřístupnit nelze nebo nejsou již k dispozici. 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2884667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6F34AD0-139D-B220-D845-481D31F1C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518378"/>
            <a:ext cx="7729728" cy="1188720"/>
          </a:xfrm>
        </p:spPr>
        <p:txBody>
          <a:bodyPr/>
          <a:lstStyle/>
          <a:p>
            <a:r>
              <a:rPr lang="cs-CZ" dirty="0"/>
              <a:t>FAIR principy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AD3A568-3B1F-28A9-8DFA-33CFC61A72E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199" y="2068286"/>
            <a:ext cx="10548257" cy="3671741"/>
          </a:xfrm>
        </p:spPr>
        <p:txBody>
          <a:bodyPr>
            <a:normAutofit fontScale="92500" lnSpcReduction="20000"/>
          </a:bodyPr>
          <a:lstStyle/>
          <a:p>
            <a:r>
              <a:rPr lang="cs-CZ" dirty="0"/>
              <a:t>Interoperability (interoperabilita)</a:t>
            </a:r>
          </a:p>
          <a:p>
            <a:pPr lvl="2"/>
            <a:r>
              <a:rPr lang="cs-CZ" sz="2000" i="0" dirty="0">
                <a:solidFill>
                  <a:schemeClr val="tx1"/>
                </a:solidFill>
                <a:effectLst/>
              </a:rPr>
              <a:t>(Meta)data používají formální, dostupný, sdílený a široce aplikovatelný jazyk pro reprezentaci znalostí   (běžně srozumitelné formáty, relevantní standardy)</a:t>
            </a:r>
          </a:p>
          <a:p>
            <a:pPr lvl="2"/>
            <a:r>
              <a:rPr lang="cs-CZ" sz="2000" i="0" dirty="0">
                <a:solidFill>
                  <a:schemeClr val="tx1"/>
                </a:solidFill>
                <a:effectLst/>
              </a:rPr>
              <a:t>(Meta)data používají slovníky, které se řídí FAIR principy (ontologie, tezaury, řízené slovníky, klíčová slova)</a:t>
            </a:r>
            <a:endParaRPr lang="cs-CZ" sz="2000" dirty="0">
              <a:solidFill>
                <a:schemeClr val="tx1"/>
              </a:solidFill>
            </a:endParaRPr>
          </a:p>
          <a:p>
            <a:pPr lvl="2"/>
            <a:r>
              <a:rPr lang="cs-CZ" sz="2000" i="0" dirty="0">
                <a:solidFill>
                  <a:schemeClr val="tx1"/>
                </a:solidFill>
                <a:effectLst/>
              </a:rPr>
              <a:t>(Meta)data zahrnují kvalifikované reference na další (meta)data </a:t>
            </a:r>
            <a:endParaRPr lang="cs-CZ" sz="1500" i="0" dirty="0">
              <a:solidFill>
                <a:schemeClr val="tx1"/>
              </a:solidFill>
              <a:effectLst/>
            </a:endParaRPr>
          </a:p>
          <a:p>
            <a:r>
              <a:rPr lang="cs-CZ" dirty="0" err="1"/>
              <a:t>Reusability</a:t>
            </a:r>
            <a:r>
              <a:rPr lang="cs-CZ" dirty="0"/>
              <a:t> (opakovatelná použitelnost)</a:t>
            </a:r>
          </a:p>
          <a:p>
            <a:pPr lvl="2"/>
            <a:r>
              <a:rPr lang="cs-CZ" i="0" dirty="0" smtClean="0">
                <a:solidFill>
                  <a:schemeClr val="tx1"/>
                </a:solidFill>
                <a:effectLst/>
              </a:rPr>
              <a:t>(</a:t>
            </a:r>
            <a:r>
              <a:rPr lang="pt-BR" i="0" dirty="0" smtClean="0">
                <a:solidFill>
                  <a:schemeClr val="tx1"/>
                </a:solidFill>
                <a:effectLst/>
              </a:rPr>
              <a:t>meta</a:t>
            </a:r>
            <a:r>
              <a:rPr lang="cs-CZ" i="0" dirty="0" smtClean="0">
                <a:solidFill>
                  <a:schemeClr val="tx1"/>
                </a:solidFill>
                <a:effectLst/>
              </a:rPr>
              <a:t>)</a:t>
            </a:r>
            <a:r>
              <a:rPr lang="pt-BR" i="0" dirty="0" smtClean="0">
                <a:solidFill>
                  <a:schemeClr val="tx1"/>
                </a:solidFill>
                <a:effectLst/>
              </a:rPr>
              <a:t>data </a:t>
            </a:r>
            <a:r>
              <a:rPr lang="pt-BR" i="0" dirty="0">
                <a:solidFill>
                  <a:schemeClr val="tx1"/>
                </a:solidFill>
                <a:effectLst/>
              </a:rPr>
              <a:t>mají množství přesných a relevantních atributů </a:t>
            </a:r>
            <a:r>
              <a:rPr lang="cs-CZ" i="0" dirty="0">
                <a:solidFill>
                  <a:schemeClr val="tx1"/>
                </a:solidFill>
                <a:effectLst/>
              </a:rPr>
              <a:t>(jsou dobře popsaná)</a:t>
            </a:r>
          </a:p>
          <a:p>
            <a:pPr lvl="2"/>
            <a:r>
              <a:rPr lang="cs-CZ" sz="1800" i="0" dirty="0">
                <a:solidFill>
                  <a:schemeClr val="tx1"/>
                </a:solidFill>
                <a:effectLst/>
              </a:rPr>
              <a:t>(meta)data jsou zveřejňována pod jasnou a dostupnou uživatelskou licencí </a:t>
            </a:r>
            <a:endParaRPr lang="cs-CZ" sz="1800" dirty="0">
              <a:solidFill>
                <a:schemeClr val="tx1"/>
              </a:solidFill>
            </a:endParaRPr>
          </a:p>
          <a:p>
            <a:pPr lvl="2"/>
            <a:r>
              <a:rPr lang="pt-BR" sz="1800" i="0" dirty="0">
                <a:solidFill>
                  <a:schemeClr val="tx1"/>
                </a:solidFill>
                <a:effectLst/>
              </a:rPr>
              <a:t>(meta)data jsou spojena se svým původem (data provenance</a:t>
            </a:r>
            <a:r>
              <a:rPr lang="cs-CZ" sz="1800" i="0" dirty="0">
                <a:solidFill>
                  <a:schemeClr val="tx1"/>
                </a:solidFill>
                <a:effectLst/>
              </a:rPr>
              <a:t>, je zřejmé, jak, kdy a kým byla vytvořena</a:t>
            </a:r>
            <a:r>
              <a:rPr lang="pt-BR" sz="1800" i="0" dirty="0">
                <a:solidFill>
                  <a:schemeClr val="tx1"/>
                </a:solidFill>
                <a:effectLst/>
              </a:rPr>
              <a:t>) </a:t>
            </a:r>
            <a:endParaRPr lang="cs-CZ" sz="1800" i="0" dirty="0">
              <a:solidFill>
                <a:schemeClr val="tx1"/>
              </a:solidFill>
              <a:effectLst/>
            </a:endParaRPr>
          </a:p>
          <a:p>
            <a:pPr lvl="2"/>
            <a:r>
              <a:rPr lang="cs-CZ" sz="1800" i="0" dirty="0">
                <a:solidFill>
                  <a:schemeClr val="tx1"/>
                </a:solidFill>
                <a:effectLst/>
              </a:rPr>
              <a:t>(meta)data splňují standardy vědecké komunity pro daný obor </a:t>
            </a:r>
          </a:p>
          <a:p>
            <a:pPr lvl="1"/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537099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Datové </a:t>
            </a:r>
            <a:r>
              <a:rPr lang="cs-CZ" dirty="0" err="1" smtClean="0"/>
              <a:t>repozitáře</a:t>
            </a:r>
            <a:r>
              <a:rPr lang="cs-CZ" dirty="0" smtClean="0"/>
              <a:t> - požadavky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Velké množství datových typů</a:t>
            </a:r>
          </a:p>
          <a:p>
            <a:r>
              <a:rPr lang="cs-CZ" dirty="0" smtClean="0"/>
              <a:t>Oborově specifická </a:t>
            </a:r>
            <a:r>
              <a:rPr lang="cs-CZ" dirty="0" err="1" smtClean="0"/>
              <a:t>metadata</a:t>
            </a:r>
            <a:r>
              <a:rPr lang="cs-CZ" dirty="0"/>
              <a:t> - </a:t>
            </a:r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www.dcc.ac.uk/guidance/standards/metadata</a:t>
            </a:r>
            <a:endParaRPr lang="cs-CZ" dirty="0" smtClean="0"/>
          </a:p>
          <a:p>
            <a:r>
              <a:rPr lang="cs-CZ" dirty="0" smtClean="0"/>
              <a:t>Potřeba regulovat přístup – osobní/citlivá data</a:t>
            </a:r>
          </a:p>
          <a:p>
            <a:r>
              <a:rPr lang="cs-CZ" dirty="0" smtClean="0"/>
              <a:t>FAIR principy</a:t>
            </a:r>
          </a:p>
          <a:p>
            <a:r>
              <a:rPr lang="cs-CZ" dirty="0" smtClean="0"/>
              <a:t>Licencování dat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923314371"/>
      </p:ext>
    </p:extLst>
  </p:cSld>
  <p:clrMapOvr>
    <a:masterClrMapping/>
  </p:clrMapOvr>
</p:sld>
</file>

<file path=ppt/theme/theme1.xml><?xml version="1.0" encoding="utf-8"?>
<a:theme xmlns:a="http://schemas.openxmlformats.org/drawingml/2006/main" name="Balík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Balík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lík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4DB32801-28C0-48B0-8C1D-A9A58613615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4154ce8-de10-43e5-bac2-7607c4efa263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5D26EE836CA0DF45885804509ECFD775" ma:contentTypeVersion="18" ma:contentTypeDescription="Vytvoří nový dokument" ma:contentTypeScope="" ma:versionID="1f3cf51fb97561f3c4d9c5039a491c96">
  <xsd:schema xmlns:xsd="http://www.w3.org/2001/XMLSchema" xmlns:xs="http://www.w3.org/2001/XMLSchema" xmlns:p="http://schemas.microsoft.com/office/2006/metadata/properties" xmlns:ns3="ad9319be-0f24-4bac-9f91-d45c695379bf" xmlns:ns4="04154ce8-de10-43e5-bac2-7607c4efa263" targetNamespace="http://schemas.microsoft.com/office/2006/metadata/properties" ma:root="true" ma:fieldsID="31f8f2b5693505f56a016e0025926af2" ns3:_="" ns4:_="">
    <xsd:import namespace="ad9319be-0f24-4bac-9f91-d45c695379bf"/>
    <xsd:import namespace="04154ce8-de10-43e5-bac2-7607c4efa263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ServiceAutoTags" minOccurs="0"/>
                <xsd:element ref="ns4:MediaServiceOCR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  <xsd:element ref="ns4:MediaLengthInSeconds" minOccurs="0"/>
                <xsd:element ref="ns4:MediaServiceLocation" minOccurs="0"/>
                <xsd:element ref="ns4:MediaServiceSearchProperties" minOccurs="0"/>
                <xsd:element ref="ns4:_activity" minOccurs="0"/>
                <xsd:element ref="ns4:MediaServiceObjectDetectorVersions" minOccurs="0"/>
                <xsd:element ref="ns4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d9319be-0f24-4bac-9f91-d45c695379bf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dílí se s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dílené s podrobnostmi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Hodnota hash upozornění na sdílení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54ce8-de10-43e5-bac2-7607c4efa26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4" nillable="true" ma:displayName="MediaServiceAutoTags" ma:internalName="MediaServiceAutoTags" ma:readOnly="true">
      <xsd:simpleType>
        <xsd:restriction base="dms:Text"/>
      </xsd:simpleType>
    </xsd:element>
    <xsd:element name="MediaServiceOCR" ma:index="15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_activity" ma:index="23" nillable="true" ma:displayName="_activity" ma:hidden="true" ma:internalName="_activity">
      <xsd:simpleType>
        <xsd:restriction base="dms:Note"/>
      </xsd:simple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5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DE03D66-F490-499A-ADF0-4F14E90FC70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BE41E72-CC8A-4C32-9389-B7433138ED82}">
  <ds:schemaRefs>
    <ds:schemaRef ds:uri="ad9319be-0f24-4bac-9f91-d45c695379bf"/>
    <ds:schemaRef ds:uri="http://purl.org/dc/terms/"/>
    <ds:schemaRef ds:uri="http://schemas.microsoft.com/office/infopath/2007/PartnerControls"/>
    <ds:schemaRef ds:uri="http://schemas.microsoft.com/office/2006/documentManagement/types"/>
    <ds:schemaRef ds:uri="http://schemas.microsoft.com/office/2006/metadata/properties"/>
    <ds:schemaRef ds:uri="http://purl.org/dc/elements/1.1/"/>
    <ds:schemaRef ds:uri="04154ce8-de10-43e5-bac2-7607c4efa263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C0BFCAAD-110E-447D-9F18-7D06E1CF7DD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d9319be-0f24-4bac-9f91-d45c695379bf"/>
    <ds:schemaRef ds:uri="04154ce8-de10-43e5-bac2-7607c4efa26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Balík</Template>
  <TotalTime>1243</TotalTime>
  <Words>1829</Words>
  <Application>Microsoft Office PowerPoint</Application>
  <PresentationFormat>Širokoúhlá obrazovka</PresentationFormat>
  <Paragraphs>276</Paragraphs>
  <Slides>46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0" baseType="lpstr">
      <vt:lpstr>Arial</vt:lpstr>
      <vt:lpstr>Calibri</vt:lpstr>
      <vt:lpstr>Gill Sans MT</vt:lpstr>
      <vt:lpstr>Balík</vt:lpstr>
      <vt:lpstr>Digitální knihovny  kombi II</vt:lpstr>
      <vt:lpstr>Co jsou vědecká data?</vt:lpstr>
      <vt:lpstr>Co jsou vědecká data?</vt:lpstr>
      <vt:lpstr>Životní cyklus dat</vt:lpstr>
      <vt:lpstr>Management dat</vt:lpstr>
      <vt:lpstr>Repozitáře</vt:lpstr>
      <vt:lpstr>FAIR principy</vt:lpstr>
      <vt:lpstr>FAIR principy</vt:lpstr>
      <vt:lpstr>Datové repozitáře - požadavky</vt:lpstr>
      <vt:lpstr>Příklady repozitářů</vt:lpstr>
      <vt:lpstr>Duševní vlastnictví</vt:lpstr>
      <vt:lpstr>Patenty</vt:lpstr>
      <vt:lpstr>Co lze a nelze patentovat</vt:lpstr>
      <vt:lpstr>Jaká práva plynou z patentu</vt:lpstr>
      <vt:lpstr>Kde žádat o udělení patentu</vt:lpstr>
      <vt:lpstr>Patentové dokumenty</vt:lpstr>
      <vt:lpstr>Přihláška patentu</vt:lpstr>
      <vt:lpstr>Patentový spis</vt:lpstr>
      <vt:lpstr>INID kódy</vt:lpstr>
      <vt:lpstr>Další kódy</vt:lpstr>
      <vt:lpstr>Patentová třídění</vt:lpstr>
      <vt:lpstr>Mezinárodní patentové třídění</vt:lpstr>
      <vt:lpstr>Užitný vzor</vt:lpstr>
      <vt:lpstr>Cvičení - Databáze patentů a užitných vzorů</vt:lpstr>
      <vt:lpstr>Záznam v databázi</vt:lpstr>
      <vt:lpstr>Právní dokumenty</vt:lpstr>
      <vt:lpstr>Právní texty</vt:lpstr>
      <vt:lpstr>Právní předpisy</vt:lpstr>
      <vt:lpstr>Právní předpisy</vt:lpstr>
      <vt:lpstr>Právní předpisy</vt:lpstr>
      <vt:lpstr>Právní předpisy – schvalování  a publikování</vt:lpstr>
      <vt:lpstr>VeKLEP</vt:lpstr>
      <vt:lpstr>Sněmovní tisky</vt:lpstr>
      <vt:lpstr>Dokumenty senátu</vt:lpstr>
      <vt:lpstr>Soudní systém v ČR</vt:lpstr>
      <vt:lpstr>Soudní, rozhodčí a správní rozhodnutí (judikatura)</vt:lpstr>
      <vt:lpstr>Soudní, rozhodčí a správní rozhodnutí (judikatura)</vt:lpstr>
      <vt:lpstr>Soudní, rozhodčí a správní rozhodnutí (judikatura)</vt:lpstr>
      <vt:lpstr>Judikatura</vt:lpstr>
      <vt:lpstr>Nejvyšší soud – judikatura NS</vt:lpstr>
      <vt:lpstr>Nejvyšší soud – judikatura vrchních a krajských soudů</vt:lpstr>
      <vt:lpstr>Nejvyšší soud – databáze rozhodnutí okresních, krajských a vrchních soudů</vt:lpstr>
      <vt:lpstr>Nejvyšší správní soud – judikatura správních soudů</vt:lpstr>
      <vt:lpstr>Ústavní soud – databáze usnesení</vt:lpstr>
      <vt:lpstr>EUR-Lex</vt:lpstr>
      <vt:lpstr>cvičení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information behaviour research</dc:title>
  <dc:creator>Jarolímková, Adéla</dc:creator>
  <cp:lastModifiedBy>Jarolímková, Adéla</cp:lastModifiedBy>
  <cp:revision>68</cp:revision>
  <dcterms:created xsi:type="dcterms:W3CDTF">2019-02-07T10:06:46Z</dcterms:created>
  <dcterms:modified xsi:type="dcterms:W3CDTF">2026-04-09T09:25:08Z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0x0101005D26EE836CA0DF45885804509ECFD775</vt:lpwstr>
  </property>
</Properties>
</file>