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5" r:id="rId5"/>
    <p:sldId id="266" r:id="rId6"/>
    <p:sldId id="259" r:id="rId7"/>
    <p:sldId id="272" r:id="rId8"/>
    <p:sldId id="273" r:id="rId9"/>
    <p:sldId id="277" r:id="rId10"/>
    <p:sldId id="260" r:id="rId11"/>
    <p:sldId id="261" r:id="rId12"/>
    <p:sldId id="263" r:id="rId13"/>
    <p:sldId id="264" r:id="rId14"/>
    <p:sldId id="275" r:id="rId15"/>
    <p:sldId id="276" r:id="rId16"/>
    <p:sldId id="262" r:id="rId17"/>
    <p:sldId id="267" r:id="rId18"/>
    <p:sldId id="268" r:id="rId19"/>
    <p:sldId id="269" r:id="rId20"/>
    <p:sldId id="270" r:id="rId21"/>
    <p:sldId id="271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972C5-4499-4F38-9748-42524C771C69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D6FEF-BAD5-48E8-915E-40B7077CD1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26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D6FEF-BAD5-48E8-915E-40B7077CD1B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164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CC26CA-9FEA-4E9D-A4CC-146F6A31B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7DA31D-12BC-4DD9-9AC6-7896AE53E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4BC05D-3EE0-4F79-A9DE-5DC8195D0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465BBE-E46A-4038-917D-5DE047285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299710-1A25-4A6E-9296-922216775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83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10351-6C18-4B86-9CD1-5B1FB10E1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0914E6-B891-4591-A255-73F9BF891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C2A4E5-E292-44C3-A272-22F52E84B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0607A7-1B73-43B3-A9FE-110A74D84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E1B71F-A250-44B3-8148-A8C15159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99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2CA55B5-3658-4D53-91F8-92A8A57F1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3A61F2-3099-4CFD-AC15-30C10FA3B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8D3454-15EA-42B4-8D8C-1E0D08B5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07B7B5-1897-4EE6-B61F-FA766C596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1CED4B-96AF-4779-8FAF-8FF8B1677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68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2AC294-4F1F-4F6C-A393-ED2E5D4F6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9C4EAD-564C-43A0-8988-7CD6BFB9B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0D7F0A-60B7-4CA9-A5E2-EBC1AC88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0A7B97-4EE8-4AD7-A4D0-1F8748E4F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01BFA1-470C-4663-8983-9AB9D39D1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7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4DDA12-F25B-4410-9487-28C1DC2A1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2E8EABF-4BB0-4C6C-813B-1319B085F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075EB8-B52A-4DFD-B20A-1671DF28A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FB8E15-992A-4235-9388-9C0B26A66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E492BD-7CA3-42A7-93BA-61B44464F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11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6814B-98FF-4AF1-9ED9-6E7369ED3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8D8A5A-5FA4-4AAA-972C-F488320EB4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ADF592D-763F-44ED-975A-BECDE1872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6228F4-87DC-47CA-84B9-68850DC4C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01193A-A27A-4E37-B297-FAB47D84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21AA44-4548-4C99-9D3C-4637020BD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08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995B98-2A92-4CF9-B24D-124A1552D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B37242F-CE51-4DCD-B431-632156050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E6D1129-ED48-4819-8CEB-1F1B69552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99AD4CF-956F-485C-A218-370F092158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9D68B8E-9C9E-4F98-948C-D36E3F070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FC1438B-2161-444C-BF03-DE0F9D415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8DCADA-1305-4513-8CCA-01B15F09F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260ACDB-AA14-482F-B096-B0044989F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273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F61647-A1E4-4C0F-A251-33A59127F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4862CE0-0D49-4CCF-9DAE-167BAFAF8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C8161D-BE35-409F-B4ED-8B52AAA71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DA13CE-F367-4547-BB19-A27EFA0B6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87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4276075-B5E0-43A0-8DFB-0663E0739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829C8CB-CB0A-4F59-8A7C-A28C0F769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FCC99B-C6A4-44CD-89D4-D2F2938D7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170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9A2E9-0EF3-4FFF-A81F-780B7EA98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66CD7E-EDB3-4ACD-A894-734BC9A4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F6B3CAA-4177-46ED-8C54-AA158D892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036AA9-B9DE-4512-B0C5-93B333272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1882FD-9E0B-4CB6-BE69-2721EECFE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12ED4B-6B34-4BF9-AD1A-0E946433E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84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09294-9D0B-4FC6-A66A-F6299CD6E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877D930-2FA2-4C0D-B560-2369AF3097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FCE7370-512D-474B-A4EF-7ABE31EC0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950962-AC73-44DC-A9A1-5803650E0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557E59-9044-4351-AC1C-48F53920E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75A128-F5D0-4C17-8884-DCD548ECE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89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33196E8-E8F3-4905-A62D-02E44BDAB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E9DFF0B-B8F2-4ABB-ADD4-91AABB598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8265E8-EBF9-4B5D-A0B9-BBDC69BD5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D6B10-CFA7-4667-8308-8B1489379797}" type="datetimeFigureOut">
              <a:rPr lang="cs-CZ" smtClean="0"/>
              <a:t>24.02.2019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1195C2-346B-4DE3-BBCE-96126CB86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2DFC6A-4C4E-48C3-B4BA-B5B9EDE64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4B53E-93F9-4328-9FBB-CE2FAD6988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212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DA60B9-63FC-4897-9DB5-0E0391D35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746760"/>
            <a:ext cx="11186160" cy="3291840"/>
          </a:xfrm>
        </p:spPr>
        <p:txBody>
          <a:bodyPr>
            <a:normAutofit/>
          </a:bodyPr>
          <a:lstStyle/>
          <a:p>
            <a:r>
              <a:rPr lang="cs-CZ" sz="4400" b="1" dirty="0"/>
              <a:t>Výuka botaniky na ZŠ A SŠ: učivo botaniky v RVP ZV a RVP G a jeho možnosti začlenění do ŠVP ve vzdělávacím oboru přírodopis/biologie a v průřezových tématech, didaktické zásady</a:t>
            </a:r>
            <a:br>
              <a:rPr lang="cs-CZ" dirty="0"/>
            </a:br>
            <a:endParaRPr lang="cs-CZ" sz="2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D15351F-5F4A-472C-A42F-616D6329A8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43400"/>
            <a:ext cx="9144000" cy="914400"/>
          </a:xfrm>
        </p:spPr>
        <p:txBody>
          <a:bodyPr/>
          <a:lstStyle/>
          <a:p>
            <a:r>
              <a:rPr lang="cs-CZ" dirty="0"/>
              <a:t>RNDr. Jana </a:t>
            </a:r>
            <a:r>
              <a:rPr lang="cs-CZ" dirty="0" err="1"/>
              <a:t>Skýbová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2248705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7F269-160B-46D1-AAC0-EC92BB9EE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071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Učivo botaniky v RVP 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39501E-F22A-41A6-AC24-FA0A80F47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759440" cy="5029835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Vzdělávací oblast</a:t>
            </a:r>
            <a:r>
              <a:rPr lang="cs-CZ" sz="2400" dirty="0"/>
              <a:t>: Člověk a příroda</a:t>
            </a:r>
          </a:p>
          <a:p>
            <a:pPr marL="0" indent="0">
              <a:buNone/>
            </a:pPr>
            <a:r>
              <a:rPr lang="cs-CZ" sz="2400" b="1" dirty="0"/>
              <a:t>Vzdělávací obor</a:t>
            </a:r>
            <a:r>
              <a:rPr lang="cs-CZ" sz="2400" dirty="0"/>
              <a:t>: Biologie</a:t>
            </a:r>
          </a:p>
          <a:p>
            <a:pPr marL="0" indent="0">
              <a:buNone/>
            </a:pPr>
            <a:r>
              <a:rPr lang="cs-CZ" sz="2400" b="1" dirty="0"/>
              <a:t>Tematické okruhy ve vzdělávacím oboru biologie </a:t>
            </a:r>
            <a:r>
              <a:rPr lang="cs-CZ" sz="2400" dirty="0"/>
              <a:t>(související s botanikou):</a:t>
            </a:r>
          </a:p>
          <a:p>
            <a:r>
              <a:rPr lang="cs-CZ" sz="2400" dirty="0"/>
              <a:t>Obecná biologie </a:t>
            </a:r>
          </a:p>
          <a:p>
            <a:r>
              <a:rPr lang="cs-CZ" sz="2400" dirty="0"/>
              <a:t>Biologie virů</a:t>
            </a:r>
          </a:p>
          <a:p>
            <a:r>
              <a:rPr lang="cs-CZ" sz="2400" dirty="0"/>
              <a:t>Biologie bakterií</a:t>
            </a:r>
          </a:p>
          <a:p>
            <a:r>
              <a:rPr lang="cs-CZ" sz="2400" dirty="0"/>
              <a:t>Biologie </a:t>
            </a:r>
            <a:r>
              <a:rPr lang="cs-CZ" sz="2400" dirty="0" err="1"/>
              <a:t>protist</a:t>
            </a:r>
            <a:endParaRPr lang="cs-CZ" sz="2400" dirty="0"/>
          </a:p>
          <a:p>
            <a:r>
              <a:rPr lang="cs-CZ" sz="2400" dirty="0"/>
              <a:t>Biologie hub</a:t>
            </a:r>
          </a:p>
          <a:p>
            <a:r>
              <a:rPr lang="cs-CZ" sz="2400" dirty="0"/>
              <a:t>Biologie rostlin</a:t>
            </a:r>
          </a:p>
          <a:p>
            <a:r>
              <a:rPr lang="cs-CZ" sz="2400" dirty="0"/>
              <a:t>Ekologie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71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0F254-D544-4943-81CE-A2FD94F16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20" y="365125"/>
            <a:ext cx="11445240" cy="549275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Začlenění botaniky do Školních vzdělávacích programů (ŠVP)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B4EDEB-86F3-4946-A5FF-2B24C872D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234440"/>
            <a:ext cx="11338560" cy="5379720"/>
          </a:xfrm>
        </p:spPr>
        <p:txBody>
          <a:bodyPr>
            <a:normAutofit fontScale="92500"/>
          </a:bodyPr>
          <a:lstStyle/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Vytváří každá škola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příslušného RVP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ŠVP obsahuje: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identifikační údaje, charakteristiku školy, charakteristiku ŠVP, učební plán, učební osnovy, hodnocení žáků,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autoevaluaci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školy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Udává hodinové dotace pro jednotlivé předměty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jednotlivých ročnících (hodinová dotace pro výuku přírodopisu - botanika na ZŠ je většinou 2 hodiny týdně, pro výuku biologie – botanika na gymnáziích je 2,5 hod. týdně, z toho 2 hodiny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cvičení za měsíc)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souladu se školním učebním plánem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Pomůckou pro sestavení ŠVP jsou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Manuály pro tvorbu ŠVP v základním vzdělávání a na gymnáziích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Školy při tvorbě učebních osnov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zpracovávají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tematické plány předmětů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konkrétní ročníky (obsahují rozpis učiva předmětu botanika po vyučovacích hodinách v souladu se školní učebním plánem, včetně dalších aktivit ve vztahu k předmětu - vycházka, exkurze, </a:t>
            </a:r>
            <a:r>
              <a:rPr lang="cs-CZ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práce, kontrola studia, opakování po dokončení velkých celků)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42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2AEA0-8FBD-4198-B6E9-C4C6DBEA5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1521440" cy="457835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Tematický plán výuky botaniky v rámci přírodopisu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54D570-C663-4A95-B497-5BC1A90A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310640"/>
            <a:ext cx="11414760" cy="5182235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Přírodopis - botanika samostatně nebo integrovaně?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Samostatně - učí se v ČR nejčastěji, 6. ročník (celá botanika), nebo 1.pololetí 6. ročníku (1. část botaniky) a 1. pololetí 7. ročníku (2. část botaniky)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Integrovaně - při tvorbě ŠVP je možné přírodopis – botaniku integrovat do několika vzdělávacích oborů a vytvořit nový předmět</a:t>
            </a:r>
          </a:p>
          <a:p>
            <a:pPr marL="514350" indent="-514350">
              <a:buAutoNum type="arabicParenR"/>
            </a:pPr>
            <a:r>
              <a:rPr lang="cs-CZ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Systematické nebo ekologické pojetí výuky botaniky?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Systematické pojetí - témata od vzniku života, buňky, jednobuněčných až po systém rostlin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Ekologické pojetí – výuka po ekosystémech (začleněny všechny důležité skupiny organismů)</a:t>
            </a:r>
          </a:p>
          <a:p>
            <a:pPr marL="514350" indent="-514350">
              <a:buAutoNum type="arabicParenR"/>
            </a:pPr>
            <a:r>
              <a:rPr lang="cs-CZ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Začlenění dalších témat do výuky botaniky? 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Nejčastěji témata z výchovy ke zdraví a z environmentální výchovy</a:t>
            </a:r>
          </a:p>
          <a:p>
            <a:pPr marL="0" indent="0">
              <a:buNone/>
            </a:pPr>
            <a:endParaRPr lang="cs-CZ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771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AD266-C49B-4D44-AB6A-A57258975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0" y="365125"/>
            <a:ext cx="11430000" cy="640715"/>
          </a:xfrm>
        </p:spPr>
        <p:txBody>
          <a:bodyPr>
            <a:normAutofit/>
          </a:bodyPr>
          <a:lstStyle/>
          <a:p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Tematický plán výuky botaniky v rámci biologie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EA0A13-28B2-48E0-8CFA-C7A591637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30680"/>
            <a:ext cx="11430000" cy="499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Tematický plán výuky botaniky v rámci biologie: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1  ročníku 4 letých gymnázií většinou vyučována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botanika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samostatně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Někdy výuka v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integrovaných vzdělávacích oborech,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vytvořením nového zastřešujícího předmětu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3. ročníku může být začleněna do vybraných témat ve volitelném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biologickém semináři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výuky botaniky nejčastěji začleňována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průřezová témata environmentální výchova a výchova ke zdraví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Botanika je součástí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maturitních otázek z biologie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Zájemci mohou z biologie (a její dílčí části botaniky) skládat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nepovinnou maturitní zkoušku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(formou didaktického testu)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605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7577"/>
            <a:ext cx="10515600" cy="600636"/>
          </a:xfrm>
        </p:spPr>
        <p:txBody>
          <a:bodyPr>
            <a:normAutofit/>
          </a:bodyPr>
          <a:lstStyle/>
          <a:p>
            <a:r>
              <a:rPr lang="cs-CZ" sz="2000" dirty="0"/>
              <a:t>Tematický plán – prima čtyřletého a kvinta osmiletého gymnázia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204486" y="741688"/>
          <a:ext cx="5783027" cy="61122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9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3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9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Téma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Termín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Poznámka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Znaky živých soustav, jejich vznik a vývoj, dědičnost, metabolismus.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září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Buňka – prokaryontní stavba a funkce, membrána, cytoplazma, bílkoviny, enzymy, ATP, nukleové kyseliny, genetický kód, metabolismus.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září  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říjen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Přehled baktérií podle tvarů a dalších fyziologických znaků, přehled ekologických skupin, včetně sinic, význam v biotechnologiích, přehled nejznámějších bakteriálních onemocnění a způsob ochrany proti nim.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říjen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INT/VZ – Rizika ohrožující zdraví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Stavba a funkce virů, lyzogenní a lytický rozmnožovací cyklus, retroviry a onkoviry, virová onemocnění člověka, virová onemocnění rostlin a živočichů, evoluční význam virů.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listopad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INT/VZ – Rizika ohrožující zdraví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8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Eukaryotní buňka, membránové organely, endosymbiotická teorie, cytoskelet. Buněčný cyklus, přenos informací mezi buňkami horizontální a vertikální, mitóza, meióza. Rozdíly ve stavbě buněk rostlin, hub, živočichů, prvoků.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listopad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prosinec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Systém a evoluce rostlin. Taxonomie. Stélkaté rostliny (typy stélek, významné druhy řas),. Systém a evoluce cévnatých rostlin – mechorosty, kapraďorosty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prosinec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Morfologie a anatomie rostlin - stavba a funkce pletiv, klasifikace rostlinných orgánů, metamorfózy, hospodářský význam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prosinec leden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8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Fyziologie rostlin - vodní režim rostlin, fotosyntéza, dýchání, minerální výživa), rozmnožování rostlin.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únor 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březen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4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Nahosemenné a krytosemenné rostliny, významné čeledi dvouděložných a jednoděložných rostlin.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březen-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duben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INT/VZ – Zdravý způsob života a péče o zdraví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Rostliny a prostředí, ekologie rostlin.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duben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ENV – Problematika vztahů organismů a prostředí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11.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Stavba a funkce hub. Mykologická terminologie. Zvláštnosti houbové buňky. Systém hub. Stavba a výskyt lišejníků. Ekologie a význam hub.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květen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6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Fytogeografická charakteristika území ČR, ohrožené druhy rostlin, jejich ochrana, terénní exkurze.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červen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ENV – ŽP regionu a České republiky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1" marR="67991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323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775743"/>
              </p:ext>
            </p:extLst>
          </p:nvPr>
        </p:nvGraphicFramePr>
        <p:xfrm>
          <a:off x="3169602" y="2030857"/>
          <a:ext cx="5852795" cy="2686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0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13.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 cap="small">
                          <a:effectLst/>
                        </a:rPr>
                        <a:t>Laboratorní práce: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cap="small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Základy mikroskopické techniky, seznámení s laboratorním řádem. Prokaryotická buňka – bakterie, sinice. Příprava nativních preparátů.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Porovnání rostlinné a živočišné buňky (jednobuněčná řasa a prvok). Barviva v rostlinných buňkách, pozorování vakuol a plastidů. 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Zásobní látky v rostlinných buňkách. 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Pletiva vyšších rostlin, rostlinné trichomy, pokožka, průduchy. 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Vnitřní stavba kořenu, stonku a listu Technika řezů rostlinným tělem.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Řasy (jednobuněčné, mnohobuněčné, kolonie). Poznávání mechů. Krytosemenné rostliny - anatomie, morfologie, stavba květu, poznávání rostlin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Metody zkoumání hub. Poznávání lišejníků.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055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15BCE-E0E7-476E-B76A-BCF95BB71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" y="365125"/>
            <a:ext cx="10957560" cy="54927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Didaktické zásady ve výuce biologie - botaniky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7FDC63-D877-44EE-981A-9DD117953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1112520"/>
            <a:ext cx="11430000" cy="5380355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obecné normy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jejichž dodržování vede k dosažení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didaktického cíle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respektování tělesného a duševního vývoje žáků.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oblast biologie formulovány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Antonínem Altmanem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(1975).</a:t>
            </a:r>
          </a:p>
          <a:p>
            <a:pPr marL="0" indent="0">
              <a:buNone/>
            </a:pPr>
            <a:r>
              <a:rPr lang="cs-CZ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Didaktické zásady pro oblast biologie podle A. Altmana: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vědeckosti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výchovného vyučování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soustavnosti a posloupnosti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názornosti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srozumitelnosti (přiměřenosti)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spojení teorie s praxí a zásada spojení školy se životem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uvědomělosti osvojovaných vědomostí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trvalosti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individuálního přístupu k žákům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respektování mezipředmětových vztahů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Zásada hygieny a bezpečnosti výuky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15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0D0B15-7EFC-4418-91C3-9569BEED3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563880"/>
            <a:ext cx="11597640" cy="598932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400" b="1" u="sng" dirty="0"/>
              <a:t>Zásada vědeckosti</a:t>
            </a:r>
          </a:p>
          <a:p>
            <a:r>
              <a:rPr lang="cs-CZ" sz="2400" dirty="0"/>
              <a:t>Předkládat vědecky správné učivo botaniky na úrovni současné vědy</a:t>
            </a:r>
          </a:p>
          <a:p>
            <a:r>
              <a:rPr lang="cs-CZ" sz="2400" dirty="0"/>
              <a:t>Využívat ve výuce vědecké metody biologie (pozorování, pokus</a:t>
            </a:r>
          </a:p>
          <a:p>
            <a:r>
              <a:rPr lang="cs-CZ" sz="2400" dirty="0"/>
              <a:t>Využívat moderní přístroje</a:t>
            </a:r>
          </a:p>
          <a:p>
            <a:r>
              <a:rPr lang="cs-CZ" sz="2400" dirty="0"/>
              <a:t>Nezkreslovat, zjednodušovat jen pro pochopení (postupně přibližovat úplnému pochopení problému)</a:t>
            </a:r>
          </a:p>
          <a:p>
            <a:r>
              <a:rPr lang="cs-CZ" sz="2400" dirty="0"/>
              <a:t>Učitel musí stále sledovat vývoj oboru</a:t>
            </a:r>
          </a:p>
          <a:p>
            <a:r>
              <a:rPr lang="cs-CZ" sz="2400" dirty="0"/>
              <a:t>Při výkladu sporných poznatků na to upozornit žáky a poznávají vztahy mezi nimi</a:t>
            </a:r>
          </a:p>
          <a:p>
            <a:pPr marL="0" indent="0">
              <a:buNone/>
            </a:pPr>
            <a:r>
              <a:rPr lang="cs-CZ" sz="2400" dirty="0"/>
              <a:t>  (nemělo by se to objevit v učebnicích)</a:t>
            </a:r>
          </a:p>
          <a:p>
            <a:r>
              <a:rPr lang="cs-CZ" sz="2400" dirty="0"/>
              <a:t>Žáci si osvojují vědecké poznatky tím, že je používají</a:t>
            </a:r>
          </a:p>
          <a:p>
            <a:r>
              <a:rPr lang="cs-CZ" sz="2400" dirty="0"/>
              <a:t>Používat vědecky správnou terminologii</a:t>
            </a:r>
          </a:p>
          <a:p>
            <a:r>
              <a:rPr lang="cs-CZ" sz="2400" dirty="0"/>
              <a:t>Nepoužívat teleologická vyjádření(včely létají na květ, aby ho opylily, ale létají za potravou a přitom opylují)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12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6A18BB-0B5B-4F7B-9C58-1A3004BD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" y="228600"/>
            <a:ext cx="11719560" cy="649224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2. </a:t>
            </a:r>
            <a:r>
              <a:rPr lang="cs-CZ" sz="2400" b="1" u="sng" dirty="0"/>
              <a:t>Zásada výchovného vyučování</a:t>
            </a:r>
          </a:p>
          <a:p>
            <a:r>
              <a:rPr lang="cs-CZ" sz="2400" dirty="0"/>
              <a:t>Afektivní cíle výuky – ovlivňování postojů a hodnot žáka</a:t>
            </a:r>
          </a:p>
          <a:p>
            <a:r>
              <a:rPr lang="cs-CZ" sz="2400" dirty="0"/>
              <a:t>Př. ochrana přírody a životního prostředí jako místa výskytu rostlin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3. </a:t>
            </a:r>
            <a:r>
              <a:rPr lang="cs-CZ" sz="2400" b="1" u="sng" dirty="0"/>
              <a:t>Zásady soustavnosti a posloupnosti</a:t>
            </a:r>
          </a:p>
          <a:p>
            <a:r>
              <a:rPr lang="cs-CZ" sz="2400" dirty="0"/>
              <a:t>Nové poznatky se opírají o předcházející, jsou východiskem pro následující</a:t>
            </a:r>
          </a:p>
          <a:p>
            <a:r>
              <a:rPr lang="cs-CZ" sz="2400" dirty="0"/>
              <a:t>Poznatky vyvozovány v pevném logickém sledu</a:t>
            </a:r>
          </a:p>
          <a:p>
            <a:r>
              <a:rPr lang="cs-CZ" sz="2400" dirty="0"/>
              <a:t>Respektována vnitřní logika učiva, poznatky propojovat s ostatními přírodovědnými předměty</a:t>
            </a:r>
          </a:p>
          <a:p>
            <a:r>
              <a:rPr lang="cs-CZ" sz="2400" dirty="0"/>
              <a:t>Seznámit žáka s plánem vyučovací hodiny, logicky uspořádat záznamy na tabuli, shrnou nové učivo, opakovat probrané učivo</a:t>
            </a:r>
          </a:p>
          <a:p>
            <a:r>
              <a:rPr lang="cs-CZ" sz="2400" dirty="0"/>
              <a:t>Postupovat od jednoduchého k složitému, od konkrétního k obecnému (např. od jednotlivých rostlin k charakteristice dané skupiny)</a:t>
            </a:r>
          </a:p>
          <a:p>
            <a:r>
              <a:rPr lang="cs-CZ" sz="2400" dirty="0"/>
              <a:t>Pečlivě vybírat modelový organismus - rostlinu</a:t>
            </a:r>
          </a:p>
          <a:p>
            <a:endParaRPr lang="cs-CZ" sz="24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833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4F08BD-6F19-4788-AFD8-158502896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" y="243840"/>
            <a:ext cx="11597640" cy="637032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4. </a:t>
            </a:r>
            <a:r>
              <a:rPr lang="cs-CZ" sz="2400" b="1" u="sng" dirty="0"/>
              <a:t>Zásada názornosti</a:t>
            </a:r>
          </a:p>
          <a:p>
            <a:r>
              <a:rPr lang="cs-CZ" sz="2400" dirty="0"/>
              <a:t>Žáci pomocí vhodných činností (pokusy, manipulace s přírodninou) vytvářejí biologické představy a pojmy na základě bezprostředního vnímání přírodnin a přírodních jevů nebo jejich zobrazení</a:t>
            </a:r>
          </a:p>
          <a:p>
            <a:r>
              <a:rPr lang="cs-CZ" sz="2400" dirty="0"/>
              <a:t>Žáci spojují smyslovou složku poznávacího procesu se složkou </a:t>
            </a:r>
            <a:r>
              <a:rPr lang="cs-CZ" sz="2400" dirty="0" err="1"/>
              <a:t>logicko</a:t>
            </a:r>
            <a:r>
              <a:rPr lang="cs-CZ" sz="2400" dirty="0"/>
              <a:t> pojmovou</a:t>
            </a:r>
          </a:p>
          <a:p>
            <a:r>
              <a:rPr lang="cs-CZ" sz="2400" dirty="0"/>
              <a:t>Názorné vyučování na základě problémových situací</a:t>
            </a:r>
          </a:p>
          <a:p>
            <a:r>
              <a:rPr lang="cs-CZ" sz="2400" dirty="0"/>
              <a:t>Popisované části přírodnin je třeba spojovat s funkcí</a:t>
            </a:r>
          </a:p>
          <a:p>
            <a:r>
              <a:rPr lang="cs-CZ" sz="2400" dirty="0"/>
              <a:t>Přímé pozorování přírodnin lze nahradit obrazovým materiálem, filmem, atd.</a:t>
            </a:r>
          </a:p>
          <a:p>
            <a:r>
              <a:rPr lang="cs-CZ" sz="2400" dirty="0"/>
              <a:t>Žáci využívají všechny smysly</a:t>
            </a:r>
          </a:p>
          <a:p>
            <a:r>
              <a:rPr lang="cs-CZ" sz="2400" dirty="0"/>
              <a:t>Žáci sami vytvářejí biologické nákresy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5. </a:t>
            </a:r>
            <a:r>
              <a:rPr lang="cs-CZ" sz="2400" b="1" u="sng" dirty="0"/>
              <a:t>Zásada srozumitelnosti (přiměřenosti)</a:t>
            </a:r>
          </a:p>
          <a:p>
            <a:r>
              <a:rPr lang="cs-CZ" sz="2400" dirty="0"/>
              <a:t>Obsah a rozsah učiva, jeho obtížnost, vyučovací metody a formy výuky odpovídají věku žáků a dosud osvojenému učivu (vědomostem a dovednostem)</a:t>
            </a:r>
          </a:p>
        </p:txBody>
      </p:sp>
    </p:spTree>
    <p:extLst>
      <p:ext uri="{BB962C8B-B14F-4D97-AF65-F5344CB8AC3E}">
        <p14:creationId xmlns:p14="http://schemas.microsoft.com/office/powerpoint/2010/main" val="370794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6C277-0F33-4DCA-BA27-12CDC5A03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62484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Studijní literatura - </a:t>
            </a:r>
            <a:r>
              <a:rPr lang="cs-CZ" altLang="cs-CZ" b="1" dirty="0"/>
              <a:t>Oborová didaktika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E8408E-CBF3-4B72-8DB7-C02DECEE9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4440"/>
            <a:ext cx="10515600" cy="5394960"/>
          </a:xfrm>
        </p:spPr>
        <p:txBody>
          <a:bodyPr>
            <a:normAutofit fontScale="47500" lnSpcReduction="20000"/>
          </a:bodyPr>
          <a:lstStyle/>
          <a:p>
            <a:pPr marL="812800" indent="-812800">
              <a:buNone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DVOŘÁK, František. </a:t>
            </a:r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Základy didaktiky biologie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1. Brno : UJEP, 1982. 195 s.</a:t>
            </a:r>
          </a:p>
          <a:p>
            <a:pPr marL="812800" indent="-812800">
              <a:buNone/>
            </a:pP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0" indent="-812800">
              <a:buNone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MASLOWSKI, Oton. </a:t>
            </a:r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Didaktika biologie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1. Vyd., Olomouc : </a:t>
            </a:r>
            <a:r>
              <a:rPr lang="cs-CZ" alt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PřF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UP, 1990. 146 s.</a:t>
            </a:r>
          </a:p>
          <a:p>
            <a:pPr marL="812800" indent="-812800">
              <a:buNone/>
            </a:pP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0" indent="-812800">
              <a:buNone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ŠVECOVÁ, Milada, ČÍŽKOVÁ Věra, RŮŽKOVÁ Ivana, STOKLASA Jan. </a:t>
            </a:r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Cvičení z didaktiky biologie I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 : Univerzita Karlova, Karolinum, 2000. 89 s. </a:t>
            </a:r>
          </a:p>
          <a:p>
            <a:pPr marL="812800" indent="-812800">
              <a:buNone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ALTMANN, Antonín. </a:t>
            </a:r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Vyučovací metody v biologii (Kapitola z didaktiky biologie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1. Praha: SPN, 1970. 229 s.</a:t>
            </a:r>
          </a:p>
          <a:p>
            <a:pPr marL="812800" indent="-812800">
              <a:buNone/>
            </a:pP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0" indent="-812800">
              <a:buNone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ALTMANN, Antonín. </a:t>
            </a:r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Metody a zásady ve výuce biologii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1. Praha : SPN, 1975. 286 s.</a:t>
            </a:r>
          </a:p>
          <a:p>
            <a:pPr marL="812800" indent="-812800">
              <a:buNone/>
            </a:pP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0" indent="-812800">
              <a:buNone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ALTMANN, Antonín, Horník, František. </a:t>
            </a:r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Vybrané kapitoly z didaktiky biologie I. 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Vyd. 1. Praha: SPN, 1985. 217 s.</a:t>
            </a:r>
          </a:p>
          <a:p>
            <a:pPr marL="812800" indent="-812800">
              <a:buNone/>
            </a:pP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0" indent="-812800">
              <a:buNone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ALTMANN, Antonín, Horník, František. </a:t>
            </a:r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Vybrané kapitoly z didaktiky biologie II. 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Vyd. 1. Praha: SPN, 1986. 135 s.</a:t>
            </a:r>
          </a:p>
          <a:p>
            <a:pPr marL="812800" indent="-812800">
              <a:buNone/>
            </a:pP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0" indent="-812800">
              <a:buNone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ALTMANN, Antonín. </a:t>
            </a:r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Přírodniny ve vyučování biologii a geologii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3. Vyd., Praha: SPN, 1975. 159 s.</a:t>
            </a:r>
          </a:p>
          <a:p>
            <a:pPr marL="812800" indent="-812800">
              <a:buNone/>
            </a:pPr>
            <a:endParaRPr lang="cs-CZ" alt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12800" indent="-812800">
              <a:buNone/>
            </a:pP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ALTMANN, Antonín. </a:t>
            </a:r>
            <a:r>
              <a:rPr lang="cs-CZ" alt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Pomůcky pro výuku biologii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1. Vyd., Praha: SPN, 1971. 133 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151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26C2C4-328D-4FBD-B0A1-459C86B38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" y="502920"/>
            <a:ext cx="11750040" cy="61569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6</a:t>
            </a:r>
            <a:r>
              <a:rPr lang="cs-CZ" sz="2400" dirty="0"/>
              <a:t>. </a:t>
            </a:r>
            <a:r>
              <a:rPr lang="cs-CZ" sz="2400" b="1" u="sng" dirty="0"/>
              <a:t>Zásada spojení teorie s praxí a zásada spojení školy se životem</a:t>
            </a:r>
          </a:p>
          <a:p>
            <a:r>
              <a:rPr lang="cs-CZ" sz="2400" dirty="0"/>
              <a:t>Žáci získávají nové poznatky na základě praxe, ověřují je v praxi, používají i mimo školu</a:t>
            </a:r>
          </a:p>
          <a:p>
            <a:r>
              <a:rPr lang="cs-CZ" sz="2400" dirty="0"/>
              <a:t>Učitelé při výkladu jednotlivých témat poukazují i na praktické využití (př. využití rostlin jako léčivky a koření) </a:t>
            </a:r>
          </a:p>
          <a:p>
            <a:r>
              <a:rPr lang="cs-CZ" sz="2400" dirty="0"/>
              <a:t>Př. praktické činnosti v botanice -určování rostli, fyziologické pokusy na rostlinách, pěstování rostlin, mikroskopování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7. </a:t>
            </a:r>
            <a:r>
              <a:rPr lang="cs-CZ" sz="2400" b="1" u="sng" dirty="0"/>
              <a:t>Zásad trvalosti</a:t>
            </a:r>
          </a:p>
          <a:p>
            <a:r>
              <a:rPr lang="cs-CZ" sz="2400" dirty="0"/>
              <a:t>Žáci by si měli osvojené poznatky a dovednosti pevně a trvale zapamatovat, důležité pro další použití</a:t>
            </a:r>
          </a:p>
          <a:p>
            <a:r>
              <a:rPr lang="cs-CZ" sz="2400" dirty="0"/>
              <a:t>Opakování učiva, uplatňování poznatků v praxi</a:t>
            </a:r>
          </a:p>
          <a:p>
            <a:r>
              <a:rPr lang="cs-CZ" sz="2400" dirty="0"/>
              <a:t>Kontrola znalostí, opakování větších tematických celků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962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711607-072E-4D6A-83CE-6A52B67E8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320040"/>
            <a:ext cx="11612880" cy="62331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9. </a:t>
            </a:r>
            <a:r>
              <a:rPr lang="cs-CZ" sz="2400" b="1" u="sng" dirty="0"/>
              <a:t>Zásad individuálního přístupu k žákům</a:t>
            </a:r>
          </a:p>
          <a:p>
            <a:r>
              <a:rPr lang="cs-CZ" sz="2400" dirty="0"/>
              <a:t>Učitel by měl respektovat psychologické a individuální potřeby jednotlivých žáků</a:t>
            </a:r>
          </a:p>
          <a:p>
            <a:r>
              <a:rPr lang="cs-CZ" sz="2400" dirty="0"/>
              <a:t>Pro žáky nadané v biologii připravit problémové úlohy, zapojit je do soutěží (biologická olympiáda)</a:t>
            </a:r>
          </a:p>
          <a:p>
            <a:r>
              <a:rPr lang="cs-CZ" sz="2400" dirty="0"/>
              <a:t>Pomalejší žáky aktivizovat – zadávat úkoly z oblasti, která je zajímá</a:t>
            </a:r>
          </a:p>
          <a:p>
            <a:r>
              <a:rPr lang="cs-CZ" sz="2400" dirty="0"/>
              <a:t>Nesnižujeme úroveň třídy</a:t>
            </a:r>
          </a:p>
          <a:p>
            <a:r>
              <a:rPr lang="cs-CZ" sz="2400" dirty="0"/>
              <a:t>Žáci mohou v některých případech pracovat i skupinově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10. </a:t>
            </a:r>
            <a:r>
              <a:rPr lang="cs-CZ" sz="2400" b="1" u="sng" dirty="0"/>
              <a:t>Zásada respektování mezipředmětových vztahů</a:t>
            </a:r>
          </a:p>
          <a:p>
            <a:r>
              <a:rPr lang="cs-CZ" sz="2400" dirty="0"/>
              <a:t>Každý biologický – botanický poznatek má být opřen o poznatky z ostatních přírodních věd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11. </a:t>
            </a:r>
            <a:r>
              <a:rPr lang="cs-CZ" sz="2400" b="1" u="sng" dirty="0"/>
              <a:t>Zásady hygieny a bezpečnosti výuky</a:t>
            </a:r>
          </a:p>
          <a:p>
            <a:pPr marL="0" indent="0">
              <a:buNone/>
            </a:pPr>
            <a:r>
              <a:rPr lang="cs-CZ" sz="2400" dirty="0"/>
              <a:t>Týká se hlavně pokusů, exkurzí, práce s technikou, přírodninami, pěstitelských prací</a:t>
            </a:r>
          </a:p>
        </p:txBody>
      </p:sp>
    </p:spTree>
    <p:extLst>
      <p:ext uri="{BB962C8B-B14F-4D97-AF65-F5344CB8AC3E}">
        <p14:creationId xmlns:p14="http://schemas.microsoft.com/office/powerpoint/2010/main" val="2443315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22F76-D843-4995-A3E1-905861DE4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Studijní literatura - </a:t>
            </a:r>
            <a:r>
              <a:rPr lang="cs-CZ" altLang="cs-CZ" b="1" dirty="0"/>
              <a:t>Obecná didaktika, pedagogika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62BF38-06D7-4367-B2D2-B13B04D9C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040" y="929640"/>
            <a:ext cx="10515600" cy="5699760"/>
          </a:xfrm>
        </p:spPr>
        <p:txBody>
          <a:bodyPr>
            <a:normAutofit fontScale="70000" lnSpcReduction="20000"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KALHOUS, Zdeněk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OBST, Otto. Školní didaktika. Vyd. 1. Praha: Portál, 	2002. 447 s. ISBN 80-7178-253-X. 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PASCH,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Marvin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Od vzdělávacího programu k vyučovací hodině. Vyd. 2. 	Praha: Portál, 2005. 416 s. ISBN 80-7367-054-2. 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PETTY,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Geoffrey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Moderní vyučování.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Translated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Štěpán Kovařík. Vyd. 3. 	Praha: Portál, 2004. 380 s. ISBN 80-7178-978-X. 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PRŮCHA, Jan. Moderní pedagogika.3. přepracované a aktualizované vyd. 	Praha: Portál, 2004. 380 s. ISBN 80-7367-047-X.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SKALKOVÁ Jarmila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Obecná didaktika. 2. rozšířené a aktualizované 	vyd. Praha: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1999. 292 s. ISBN 978-	80-247-1821-7. </a:t>
            </a:r>
          </a:p>
          <a:p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JEŘÁBEK, Jaroslav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TUPÝ Jan. Rámcový vzdělávací program pro 	základní vzdělávání. Praha: Výzkumný ústav pedagogický, 2006, 	92 s. ISBN: 80-87000-02-1.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PAVLASOVÁ, L. : Přehled didaktiky biologie. Praha: Karolinum, 2014. ISBN 978-80-7290-643-7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61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3690E-11CA-4DAD-911C-DB8492D95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" y="365125"/>
            <a:ext cx="11201400" cy="747395"/>
          </a:xfrm>
        </p:spPr>
        <p:txBody>
          <a:bodyPr>
            <a:normAutofit/>
          </a:bodyPr>
          <a:lstStyle/>
          <a:p>
            <a:r>
              <a:rPr lang="cs-CZ" sz="4000" b="1" dirty="0"/>
              <a:t>Botanické učivo ve vzdělávání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94999D-7930-45D7-9540-03A2C564A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1417320"/>
            <a:ext cx="11247120" cy="5212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vzdělávacích dokumentech pro předškolní vzdělávání 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RVP PV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vzdělávacích  dokumentech pro základní vzděláván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 – RVP ZV: 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prvouka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(1. -3. ročník) a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přírodověda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(4. – 5. roční)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přírodopis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 nižších ročnících víceletých gymnázií)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Ve vzdělávacích dokumentech pro střední školy –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G, RVP SOV</a:t>
            </a:r>
          </a:p>
          <a:p>
            <a:pPr marL="0" indent="0">
              <a:buNone/>
            </a:pP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Didaktika biologie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zabývá se biologickou - botanickou částí těchto předmětů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54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79F04-43EF-41A1-95C0-AFCBAAC1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213361"/>
            <a:ext cx="10942320" cy="792479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RVP pro základní a gymnaziální vzdělávání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4D5E54-2B23-4B64-9283-6D47890BF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219200"/>
            <a:ext cx="11521440" cy="5425439"/>
          </a:xfrm>
        </p:spPr>
        <p:txBody>
          <a:bodyPr>
            <a:normAutofit fontScale="92500"/>
          </a:bodyPr>
          <a:lstStyle/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úvodu formulovány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cíle daného typu vzdělávání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Oba vzdělávací programy definují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kompetence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základních typů kompetencí 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(každý stupeň vzdělávání rozvíjí kompetence získané v předchozím typu vzdělávání)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RVP rozčleněn do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vzdělávacích oblastí </a:t>
            </a:r>
          </a:p>
          <a:p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Přírodovědné učivo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součástí vzdělávací oblasti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Člověk a příroda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oblasti se dělí na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obory 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obory se dělí na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tematické okruhy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tematický okruh obsahuje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výstupy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 by měl žák ovládat po absolvování výuky daného tematického celku)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Tematický okruh obsahuje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učivo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odpovídá očekávaným výstupům</a:t>
            </a:r>
          </a:p>
          <a:p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Povinnou součástí vzdělávání jsou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průřezová témata – 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nejčastěji začleňována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 výchova (</a:t>
            </a: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možné zařadit i formou projektů seminářů, kurzů besed nebo jako samostatná předmět)</a:t>
            </a:r>
            <a:endParaRPr lang="cs-CZ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58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033EE-ACBF-4436-A522-B09FF1843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68299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Učivo botaniky v RVP ZV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E63D2B-DC6F-485E-8484-000B953A9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722120"/>
            <a:ext cx="10637520" cy="4892040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Vzdělávací oblast</a:t>
            </a:r>
            <a:r>
              <a:rPr lang="cs-CZ" sz="2400" dirty="0"/>
              <a:t>: Člověk a příroda</a:t>
            </a:r>
          </a:p>
          <a:p>
            <a:pPr marL="0" indent="0">
              <a:buNone/>
            </a:pPr>
            <a:r>
              <a:rPr lang="cs-CZ" sz="2400" b="1" dirty="0"/>
              <a:t>Vzdělávací obor</a:t>
            </a:r>
            <a:r>
              <a:rPr lang="cs-CZ" sz="2400" dirty="0"/>
              <a:t>: Přírodopis</a:t>
            </a:r>
          </a:p>
          <a:p>
            <a:pPr marL="0" indent="0">
              <a:buNone/>
            </a:pPr>
            <a:r>
              <a:rPr lang="cs-CZ" sz="2400" b="1" dirty="0"/>
              <a:t>Tematické okruhy ve vzdělávacím oboru přírodopis </a:t>
            </a:r>
            <a:r>
              <a:rPr lang="cs-CZ" sz="2400" dirty="0"/>
              <a:t>(související s botanikou):</a:t>
            </a:r>
          </a:p>
          <a:p>
            <a:r>
              <a:rPr lang="cs-CZ" sz="2400" dirty="0"/>
              <a:t>Obecná biologie a genetika</a:t>
            </a:r>
          </a:p>
          <a:p>
            <a:r>
              <a:rPr lang="cs-CZ" sz="2400" dirty="0"/>
              <a:t>Biologie hub</a:t>
            </a:r>
          </a:p>
          <a:p>
            <a:r>
              <a:rPr lang="cs-CZ" sz="2400" dirty="0"/>
              <a:t>Biologie rostlin</a:t>
            </a:r>
          </a:p>
          <a:p>
            <a:r>
              <a:rPr lang="cs-CZ" sz="2400" dirty="0"/>
              <a:t>Základy ekologie</a:t>
            </a:r>
          </a:p>
          <a:p>
            <a:r>
              <a:rPr lang="cs-CZ" sz="2400" dirty="0"/>
              <a:t>Praktické poznávání přírody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260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21091D-F903-4606-AE58-9F950280B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" y="365760"/>
            <a:ext cx="11795760" cy="662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tematický okruh obsahuje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očekávané výstupy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popisují to, co by konkrétní žák měl ovládat po absolvování výuky daného tematického celku. Očekávané výstupy jsou uvedeny pomocí tzv.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aktivních sloves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(žák popíše, žák navrhne, žák definuje apod.). Dále tematický okruh obsahuje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učivo, které odpovídá těmto očekávaným výstupům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(Pavlasová, 2014).</a:t>
            </a:r>
          </a:p>
          <a:p>
            <a:pPr marL="0" indent="0">
              <a:buNone/>
            </a:pP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Tematický okruh Biologie rostlin obsahuje tyto očekávané výstupy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 odvodí na základě pozorování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uspořádání rostlinného těla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buňky přes pletiva až k jednotlivým orgánům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porovná vnější a vnitřní stavbu jednotlivých orgánů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uvede praktické příklady jejich funkcí a vztahů v rostlině jako celku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vysvětlí princip základních rostlinných fyziologických procesů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jejich využití při pěstování rostlin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rozlišuje základní systematické skupiny rostlin a určuje jejich význačné zástupce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pomocí klíčů a atlasů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žák </a:t>
            </a:r>
            <a:r>
              <a:rPr lang="cs-CZ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odvodí na základě pozorování přírody závislost a přizpůsobení některých rostlin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podmínkám prostředí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058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9635E3-8AAF-4EEC-96CD-27813DC61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" y="411480"/>
            <a:ext cx="11856720" cy="6446520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Učivo v tematickém okruhu Biologie rostlin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není rozděleno do ročníků, je pouze uvedeno, co má být náplní vyučovacích hodin přírodopisu. Dle RVP ZV (2016) se jedná o toto učivo: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vznik, vývoj, rozmanitost, projevy života a jeho význam – výživa, dýchání, růst, rozmnožování, vývin, reakce na podněty; názory na vznik života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struktura života – buňky, pletiva, tkáně, orgány, orgánové soustavy, organismy jednobuněčné a mnohobuněčné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 a zásady třídění organismů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dědičnost a proměnlivost organismů – podstata dědičnosti a přenos dědičných informací, gen, křížení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viry a bakterie – výskyt, význam a praktické využití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Konečné rozčlenění učiva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formulováno v 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tematickém plánu učiva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kde se rozdělí podle ročníků, měsíců v roce a uvede se počet hodin, které se budou učivu věnovat.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232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6541"/>
            <a:ext cx="10515600" cy="448235"/>
          </a:xfrm>
        </p:spPr>
        <p:txBody>
          <a:bodyPr>
            <a:normAutofit/>
          </a:bodyPr>
          <a:lstStyle/>
          <a:p>
            <a:r>
              <a:rPr lang="cs-CZ" sz="2000" dirty="0"/>
              <a:t>Tematický plán – prima osmiletého gymnázia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156902" y="753428"/>
          <a:ext cx="5878195" cy="5817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5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5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200">
                          <a:effectLst/>
                        </a:rPr>
                        <a:t>P.č.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200">
                          <a:effectLst/>
                        </a:rPr>
                        <a:t>Téma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200">
                          <a:effectLst/>
                        </a:rPr>
                        <a:t>Termín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200">
                          <a:effectLst/>
                        </a:rPr>
                        <a:t>Poznámka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000" spc="-35">
                          <a:effectLst/>
                        </a:rPr>
                        <a:t>OBECNÁ BIOLOGIE 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 spc="-5">
                          <a:effectLst/>
                        </a:rPr>
                        <a:t>Vznik, vývoj, rozmanitost, projevy života – výživa, dýchání, růst, </a:t>
                      </a:r>
                      <a:r>
                        <a:rPr lang="cs-CZ" sz="1100">
                          <a:effectLst/>
                        </a:rPr>
                        <a:t>rozmnožování, vývin, reakce na podněty; názory na vznik života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září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Podmínky existence biosféry  - Slunce, Země, atmosféra, hydrosféra, životní podmínky jednotlivých skupin organismů; vznik a význam ozonosféry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ENV – Ekosystémy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Stavba eukaryotické buňky, funkce jednotlivých částí, dělení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říjen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Baktérie - způsob výživy, význam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listopad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INT/VZ – Rizika ohrožující zdraví a jejich prevence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Viry – princip množení, význam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prosinec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INT/VZ – Rizika ohrožující zdraví a jejich prevence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210"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hangingPunct="0">
                        <a:spcAft>
                          <a:spcPts val="0"/>
                        </a:spcAft>
                      </a:pPr>
                      <a:r>
                        <a:rPr lang="cs-CZ" sz="1100" cap="small">
                          <a:effectLst/>
                        </a:rPr>
                        <a:t>Biologie hub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Houby -  způsob výživy, význam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Lišejníky	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leden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INT/VZ – Rizika ohrožující zdraví a jejich prevence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5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hangingPunct="0">
                        <a:spcAft>
                          <a:spcPts val="0"/>
                        </a:spcAft>
                      </a:pPr>
                      <a:r>
                        <a:rPr lang="cs-CZ" sz="1100" cap="small">
                          <a:effectLst/>
                        </a:rPr>
                        <a:t>Biologie rostlin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Nižší rostliny: způsob života, význam řas 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Fotosyntéza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Vyšší rostliny: stavba rostlinného těla, pletiva a orgány rostlin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 kern="0">
                          <a:effectLst/>
                        </a:rPr>
                        <a:t>Mechorosty</a:t>
                      </a:r>
                      <a:endParaRPr lang="cs-CZ" sz="1000" kern="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 kern="0">
                          <a:effectLst/>
                        </a:rPr>
                        <a:t>Kapraďorosty</a:t>
                      </a:r>
                      <a:endParaRPr lang="cs-CZ" sz="1000" kern="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Nahosemenné – ekologie druhů, význam, společenstvo lesa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Krytosemenné – zástupci hospodářsky významných čeledí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Rostliny a prostředí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únor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březen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duben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květen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červen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INT/VZ – Rizika ohrožující zdraví a jejich prevence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</a:endParaRPr>
                    </a:p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900">
                          <a:effectLst/>
                        </a:rPr>
                        <a:t>ENV - Ekosystémy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hangingPunct="0">
                        <a:spcAft>
                          <a:spcPts val="0"/>
                        </a:spcAft>
                      </a:pPr>
                      <a:r>
                        <a:rPr lang="cs-CZ" sz="1100" cap="small">
                          <a:effectLst/>
                        </a:rPr>
                        <a:t>Praktické poznávání přírody</a:t>
                      </a:r>
                      <a:r>
                        <a:rPr lang="cs-CZ" sz="1100">
                          <a:effectLst/>
                        </a:rPr>
                        <a:t> </a:t>
                      </a:r>
                      <a:endParaRPr lang="cs-CZ" sz="1000">
                        <a:effectLst/>
                      </a:endParaRPr>
                    </a:p>
                    <a:p>
                      <a:pPr marL="45085"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Laboratorní práce</a:t>
                      </a:r>
                      <a:endParaRPr lang="cs-CZ" sz="100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s-CZ" sz="1100">
                          <a:effectLst/>
                        </a:rPr>
                        <a:t>Jednoduché pokusy s organickými látkami.</a:t>
                      </a:r>
                      <a:endParaRPr lang="cs-CZ" sz="100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s-CZ" sz="1100">
                          <a:effectLst/>
                        </a:rPr>
                        <a:t>Rozlišení buněčných struktur rostlinné buňky.</a:t>
                      </a:r>
                      <a:endParaRPr lang="cs-CZ" sz="100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s-CZ" sz="1100">
                          <a:effectLst/>
                        </a:rPr>
                        <a:t>Pozorování výtrusů a hyf hub rostoucích na potravinách.</a:t>
                      </a:r>
                      <a:endParaRPr lang="cs-CZ" sz="100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s-CZ" sz="1100">
                          <a:effectLst/>
                        </a:rPr>
                        <a:t>Pozorování struktury lístků měříku a rašeliníku.</a:t>
                      </a:r>
                      <a:endParaRPr lang="cs-CZ" sz="1000">
                        <a:effectLst/>
                      </a:endParaRPr>
                    </a:p>
                    <a:p>
                      <a:pPr marL="342900" lvl="0" indent="-342900" hangingPunct="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s-CZ" sz="1100">
                          <a:effectLst/>
                        </a:rPr>
                        <a:t>Rozbor květů a květenství.</a:t>
                      </a:r>
                      <a:endParaRPr lang="cs-CZ" sz="1000">
                        <a:effectLst/>
                      </a:endParaRPr>
                    </a:p>
                    <a:p>
                      <a:pPr marL="45085" hangingPunct="0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Exkurze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300"/>
                        </a:spcAft>
                        <a:tabLst>
                          <a:tab pos="1620520" algn="l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7027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1924</Words>
  <Application>Microsoft Office PowerPoint</Application>
  <PresentationFormat>Širokoúhlá obrazovka</PresentationFormat>
  <Paragraphs>325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Motiv Office</vt:lpstr>
      <vt:lpstr>Výuka botaniky na ZŠ A SŠ: učivo botaniky v RVP ZV a RVP G a jeho možnosti začlenění do ŠVP ve vzdělávacím oboru přírodopis/biologie a v průřezových tématech, didaktické zásady </vt:lpstr>
      <vt:lpstr>Studijní literatura - Oborová didaktika </vt:lpstr>
      <vt:lpstr>Studijní literatura - Obecná didaktika, pedagogika </vt:lpstr>
      <vt:lpstr>Botanické učivo ve vzdělávání</vt:lpstr>
      <vt:lpstr>RVP pro základní a gymnaziální vzdělávání</vt:lpstr>
      <vt:lpstr>Učivo botaniky v RVP ZV</vt:lpstr>
      <vt:lpstr>Prezentace aplikace PowerPoint</vt:lpstr>
      <vt:lpstr>Prezentace aplikace PowerPoint</vt:lpstr>
      <vt:lpstr>Tematický plán – prima osmiletého gymnázia</vt:lpstr>
      <vt:lpstr>Učivo botaniky v RVP G</vt:lpstr>
      <vt:lpstr>Začlenění botaniky do Školních vzdělávacích programů (ŠVP)</vt:lpstr>
      <vt:lpstr>Tematický plán výuky botaniky v rámci přírodopisu</vt:lpstr>
      <vt:lpstr>Tematický plán výuky botaniky v rámci biologie</vt:lpstr>
      <vt:lpstr>Tematický plán – prima čtyřletého a kvinta osmiletého gymnázia</vt:lpstr>
      <vt:lpstr>Prezentace aplikace PowerPoint</vt:lpstr>
      <vt:lpstr>Didaktické zásady ve výuce biologie - botaniky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Výuka botaniky na ZŠ A SŠ: učivo botaniky v RVP ZV a RVP G a jeho možnosti začlenění do ŠVP ve vzdělávacím oboru přírodopis/biologie a v průřezových tématech </dc:title>
  <dc:creator>Roman Skyba</dc:creator>
  <cp:lastModifiedBy>Roman Skyba</cp:lastModifiedBy>
  <cp:revision>42</cp:revision>
  <dcterms:created xsi:type="dcterms:W3CDTF">2019-01-20T18:26:17Z</dcterms:created>
  <dcterms:modified xsi:type="dcterms:W3CDTF">2019-02-24T19:55:33Z</dcterms:modified>
</cp:coreProperties>
</file>