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0" r:id="rId6"/>
    <p:sldId id="261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68"/>
  </p:normalViewPr>
  <p:slideViewPr>
    <p:cSldViewPr snapToGrid="0">
      <p:cViewPr varScale="1">
        <p:scale>
          <a:sx n="126" d="100"/>
          <a:sy n="126" d="100"/>
        </p:scale>
        <p:origin x="2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6D22D-0AF6-EC75-4019-CADC50695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338267-F03C-8206-1F75-D4E85ED83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CAB8E-E13F-9601-1753-3D277E28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BDEF6-A855-421C-D377-3CCDFE7AC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E6C7D-D199-FCE8-CCFB-F007626BE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5359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27F8E-1977-D686-34DA-973CBBB9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10238A-DE80-4F83-60A2-FAB35FC88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96208-3271-17F7-50D4-879ACA83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E5CAF-81FD-A4D1-4E85-F9553C84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5E0F1-6E45-77BF-0499-DD0455A2B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770675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4EBF9A-ED4F-028D-F7A3-5F767DEED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5866BE-1BF8-8FB6-E962-D352F06E8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C2E244-2B0D-A2A7-8FA0-7B5A98D37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9E566-A028-9670-FDD8-6A5519C3B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D78D3-1CCF-D13B-9515-55AD4960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89245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D1643-8C35-A2B0-1D09-974C22DA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4904D-0BEF-721A-0C5F-3A5D8B6EC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7F9DF-EF60-D0B5-FC34-2A111A932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B231E-ECA1-A066-127A-2760E7B17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5452-D5B4-7922-9134-42109331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27787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5FE1C-C357-9C6F-3DFB-221631488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E7604-7228-30D9-2203-A5AE2C428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40D3E-C6F9-D6BB-0230-07415D965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40F3C-6B8B-BD0C-0D87-D48A93DCE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5B68F-F1C8-7101-2BC0-150799428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196577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09A3C-45C5-A899-C2E2-B060E0EB3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CD12F-BEFA-8AC5-B1F0-4320A0BD2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2A2EB-C307-4929-B233-17683CBF1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A40DD9-6435-E495-1E1D-2B7477509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0D5AB3-851F-3C57-12F2-8DF9EA23D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FA037-C0A8-5DD7-2B92-978ECB2C0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7808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519E1-E2C0-F56B-3C2C-4B031D47F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E1EA5-A9B9-E7F2-E7FD-F4290742C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0C640-8591-55C9-04D8-774078EC8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AFC050-74C6-74DF-ECBC-70B93FAD72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12B04-3E46-769B-2DA2-B7B7D68AA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B2FC15-1424-FAC8-AE2E-CF4F7B169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342C19-4127-CFAD-F773-B8E651308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E4E0B9-B9D1-3849-D193-225BE189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12155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66E57-237A-6F98-013D-EF9137221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2B892F-5CD9-F145-68BF-A69074D4F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D9627A-5691-F9DC-4BC5-58CAA75EF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AF6CD-855A-3EC9-1038-50CC18684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96266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8ED28-049E-985C-8324-E3E84B470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4203B0-96C8-80EB-2F34-0C3F30C6F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604AD-9D0D-3C2F-BEB0-E52A45296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43069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5103-D364-89EF-8D21-B4C78C5DE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01131-D479-6018-80DC-89AEA1CE9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0EFEE-FAD1-F348-9102-8EF128B3D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8C753-C00C-08BE-898F-28BE26153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196B0-734D-589A-23C8-5A0ACFC6C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B49E5-3A45-1FDC-A69B-041496A7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314439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FE92D-84F8-B5B6-F962-ABA97CFA7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65CF0-8D38-894F-44C2-729E3E35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60B9AF-2911-69B0-85CC-9FAA380528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91E7E-9D3D-DE32-53E3-49067E517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A4542-DAA1-7CC6-0ABC-9BF61FBD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AE6E64-1CDC-3C73-29D1-9C4656A5D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100640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C4E5C6-8249-907B-838F-08070DA24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5CF30-F5B8-0B65-B855-5D7F0E30D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17612-EB7C-1F69-DEE4-F7DE65AD6B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B964B7-9B0F-4541-8BBB-79941FCCF1F0}" type="datetimeFigureOut">
              <a:rPr lang="en-CZ" smtClean="0"/>
              <a:t>09.03.2026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5FDE6-87C8-9C1B-CAC4-60A148935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195BE-F25A-C8B2-7C36-0A4549C6F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A41A6A-5E99-BA42-8538-98F4F8F67FF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04960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8DC47-EF79-FA68-A3BB-D514DF6BF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1365477"/>
          </a:xfrm>
        </p:spPr>
        <p:txBody>
          <a:bodyPr/>
          <a:lstStyle/>
          <a:p>
            <a:r>
              <a:rPr lang="en-CZ" dirty="0"/>
              <a:t>Dějiny Psychologie - seminář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50CFF-5654-5FC4-6E73-8C2A179D9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92324"/>
            <a:ext cx="9144000" cy="1655762"/>
          </a:xfrm>
        </p:spPr>
        <p:txBody>
          <a:bodyPr/>
          <a:lstStyle/>
          <a:p>
            <a:r>
              <a:rPr lang="en-CZ" dirty="0"/>
              <a:t>Marián Vanek, Ph.D.</a:t>
            </a:r>
          </a:p>
        </p:txBody>
      </p:sp>
    </p:spTree>
    <p:extLst>
      <p:ext uri="{BB962C8B-B14F-4D97-AF65-F5344CB8AC3E}">
        <p14:creationId xmlns:p14="http://schemas.microsoft.com/office/powerpoint/2010/main" val="112669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0659E-2716-8259-5F32-02615B700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06ED7-37A0-D0E5-BDC8-66CBD478D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Z" dirty="0"/>
              <a:t>Použití různých paradigmat psychologie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394E0-D2D6-03B4-C22B-BEE2C8347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CZ" dirty="0"/>
              <a:t>Student přestal chodit na přednášky a prokrastinuje</a:t>
            </a:r>
          </a:p>
          <a:p>
            <a:pPr marL="0" indent="0" algn="ctr">
              <a:buNone/>
            </a:pPr>
            <a:endParaRPr lang="en-CZ" dirty="0"/>
          </a:p>
          <a:p>
            <a:pPr marL="0" indent="0" algn="ctr">
              <a:buNone/>
            </a:pPr>
            <a:r>
              <a:rPr lang="en-CZ"/>
              <a:t>Z jakých pohledů by tato situace byla zkoumána v případě:</a:t>
            </a:r>
          </a:p>
          <a:p>
            <a:pPr marL="0" indent="0" algn="ctr">
              <a:buNone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11189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B0901-716D-A53B-DA02-11948323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Z" dirty="0"/>
              <a:t>Dějiny Psychologie - Mindmap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9BAEE-8A71-3972-5E50-EAE9CE845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Z" dirty="0"/>
              <a:t>Vytvořte myšlenkovou mapu dějin psychologie dle toho, jak jim nyní rozumíte. Buďte struční, ale nepopisujte pouze chronologický vývoj, ale také klíčové spory v jednotlivých érach a tematický vývoj psychologie. Můžete použít různé šipky a propojení, abyste vytvořili komplexní obraz (5 min)</a:t>
            </a:r>
          </a:p>
          <a:p>
            <a:endParaRPr lang="en-CZ" dirty="0"/>
          </a:p>
          <a:p>
            <a:r>
              <a:rPr lang="en-CZ" dirty="0"/>
              <a:t>Reflexe: Jak můžeme pracovat s myšlenkovými mapami ve výuce?</a:t>
            </a:r>
          </a:p>
        </p:txBody>
      </p:sp>
    </p:spTree>
    <p:extLst>
      <p:ext uri="{BB962C8B-B14F-4D97-AF65-F5344CB8AC3E}">
        <p14:creationId xmlns:p14="http://schemas.microsoft.com/office/powerpoint/2010/main" val="402952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C8618-F545-F315-172A-FF2B42AA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CZ" dirty="0"/>
              <a:t>Proč máme různé směry v psychologii?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AA377-8743-A806-74D3-A9F7B7405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3802"/>
            <a:ext cx="10515600" cy="53292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CZ" dirty="0"/>
              <a:t>Co psychologie zkoumá?</a:t>
            </a:r>
          </a:p>
          <a:p>
            <a:endParaRPr lang="en-CZ" dirty="0"/>
          </a:p>
          <a:p>
            <a:r>
              <a:rPr lang="en-CZ" dirty="0"/>
              <a:t> chování</a:t>
            </a:r>
          </a:p>
          <a:p>
            <a:r>
              <a:rPr lang="en-CZ" dirty="0"/>
              <a:t> myšlení</a:t>
            </a:r>
          </a:p>
          <a:p>
            <a:r>
              <a:rPr lang="en-CZ" dirty="0"/>
              <a:t> emoce</a:t>
            </a:r>
          </a:p>
          <a:p>
            <a:r>
              <a:rPr lang="en-CZ" dirty="0"/>
              <a:t> mozek</a:t>
            </a:r>
          </a:p>
          <a:p>
            <a:r>
              <a:rPr lang="en-CZ" dirty="0"/>
              <a:t> osobnost</a:t>
            </a:r>
          </a:p>
          <a:p>
            <a:r>
              <a:rPr lang="en-CZ" dirty="0"/>
              <a:t> vztahy</a:t>
            </a:r>
          </a:p>
          <a:p>
            <a:pPr marL="0" indent="0">
              <a:buNone/>
            </a:pPr>
            <a:r>
              <a:rPr lang="en-CZ" dirty="0"/>
              <a:t>…</a:t>
            </a:r>
          </a:p>
          <a:p>
            <a:endParaRPr lang="en-CZ" dirty="0"/>
          </a:p>
          <a:p>
            <a:pPr marL="0" indent="0" algn="ctr">
              <a:buNone/>
            </a:pPr>
            <a:r>
              <a:rPr lang="en-CZ" i="1" dirty="0"/>
              <a:t>Psychologie je zvláštní věda, protože studuje systém, </a:t>
            </a:r>
          </a:p>
          <a:p>
            <a:pPr marL="0" indent="0" algn="ctr">
              <a:buNone/>
            </a:pPr>
            <a:r>
              <a:rPr lang="en-CZ" i="1" dirty="0"/>
              <a:t>který zároveň studuje sám sebe.</a:t>
            </a:r>
            <a:endParaRPr lang="en-CZ" dirty="0"/>
          </a:p>
          <a:p>
            <a:endParaRPr lang="en-CZ" dirty="0"/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87753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EEF49-1D52-E452-3D21-7102F95E6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Z" dirty="0"/>
              <a:t>David Chalmers – Problém vědomí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61F26-AAB7-C295-2F69-7F9FEF29C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 fontScale="92500" lnSpcReduction="10000"/>
          </a:bodyPr>
          <a:lstStyle/>
          <a:p>
            <a:r>
              <a:rPr lang="en-CZ" dirty="0"/>
              <a:t>Snadný problém vědomí</a:t>
            </a:r>
          </a:p>
          <a:p>
            <a:r>
              <a:rPr lang="en-CZ" dirty="0"/>
              <a:t>Obtížný problém vědomí</a:t>
            </a:r>
          </a:p>
          <a:p>
            <a:endParaRPr lang="en-CZ" dirty="0"/>
          </a:p>
          <a:p>
            <a:pPr marL="0" indent="0">
              <a:buNone/>
            </a:pPr>
            <a:r>
              <a:rPr lang="en-CZ" dirty="0"/>
              <a:t>Věda může vysvětlit jak zpracovat světlo</a:t>
            </a:r>
          </a:p>
          <a:p>
            <a:pPr marL="0" indent="0">
              <a:buNone/>
            </a:pPr>
            <a:r>
              <a:rPr lang="en-CZ" dirty="0"/>
              <a:t>Nemůže vysvětlit, proč existuje </a:t>
            </a:r>
            <a:r>
              <a:rPr lang="en-CZ" b="1" dirty="0"/>
              <a:t>prožitek</a:t>
            </a:r>
            <a:r>
              <a:rPr lang="en-CZ" dirty="0"/>
              <a:t> modré barvy</a:t>
            </a:r>
          </a:p>
          <a:p>
            <a:pPr marL="0" indent="0">
              <a:buNone/>
            </a:pPr>
            <a:r>
              <a:rPr lang="en-CZ" dirty="0"/>
              <a:t>Věda může vysvětlit, jaká část mozku se aktivuje při prožívání emocí</a:t>
            </a:r>
          </a:p>
          <a:p>
            <a:pPr marL="0" indent="0">
              <a:buNone/>
            </a:pPr>
            <a:r>
              <a:rPr lang="en-CZ" dirty="0"/>
              <a:t>Ale nemůže vysvětlit, proč máme individuální subjektivní prožitky konkrétní emoce</a:t>
            </a:r>
          </a:p>
          <a:p>
            <a:pPr marL="0" indent="0" algn="ctr">
              <a:buNone/>
            </a:pPr>
            <a:r>
              <a:rPr lang="en-CZ" dirty="0"/>
              <a:t>Další příklady?</a:t>
            </a:r>
          </a:p>
          <a:p>
            <a:pPr marL="0" indent="0">
              <a:buNone/>
            </a:pPr>
            <a:r>
              <a:rPr lang="en-CZ" dirty="0"/>
              <a:t>Psychologie je náročná, protože studuje jeden z nejzáhadnějších fenoménů – vědomí.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7103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37AEB-084D-B25B-4D37-EDBEC1D3A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34F5BA-4E10-B29B-FF72-4E18063BE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197173"/>
              </p:ext>
            </p:extLst>
          </p:nvPr>
        </p:nvGraphicFramePr>
        <p:xfrm>
          <a:off x="190628" y="189864"/>
          <a:ext cx="11810744" cy="5066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1452">
                  <a:extLst>
                    <a:ext uri="{9D8B030D-6E8A-4147-A177-3AD203B41FA5}">
                      <a16:colId xmlns:a16="http://schemas.microsoft.com/office/drawing/2014/main" val="3914967940"/>
                    </a:ext>
                  </a:extLst>
                </a:gridCol>
                <a:gridCol w="2242845">
                  <a:extLst>
                    <a:ext uri="{9D8B030D-6E8A-4147-A177-3AD203B41FA5}">
                      <a16:colId xmlns:a16="http://schemas.microsoft.com/office/drawing/2014/main" val="1315222659"/>
                    </a:ext>
                  </a:extLst>
                </a:gridCol>
                <a:gridCol w="2362149">
                  <a:extLst>
                    <a:ext uri="{9D8B030D-6E8A-4147-A177-3AD203B41FA5}">
                      <a16:colId xmlns:a16="http://schemas.microsoft.com/office/drawing/2014/main" val="1732684602"/>
                    </a:ext>
                  </a:extLst>
                </a:gridCol>
                <a:gridCol w="2362149">
                  <a:extLst>
                    <a:ext uri="{9D8B030D-6E8A-4147-A177-3AD203B41FA5}">
                      <a16:colId xmlns:a16="http://schemas.microsoft.com/office/drawing/2014/main" val="1861442185"/>
                    </a:ext>
                  </a:extLst>
                </a:gridCol>
                <a:gridCol w="2362149">
                  <a:extLst>
                    <a:ext uri="{9D8B030D-6E8A-4147-A177-3AD203B41FA5}">
                      <a16:colId xmlns:a16="http://schemas.microsoft.com/office/drawing/2014/main" val="3550414561"/>
                    </a:ext>
                  </a:extLst>
                </a:gridCol>
              </a:tblGrid>
              <a:tr h="4085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Směr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Model člověka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Hlavní výzkumné otázky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Typické metody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Hlavní přínos pro moderní psychologii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2970753607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Psychofyzika a raná experimentální psychologie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3404593158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Strukturalismus / psychologie vědomí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1211025722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Psychoanalýza a jiné  další Psychoterapeutické směry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3493489363"/>
                  </a:ext>
                </a:extLst>
              </a:tr>
              <a:tr h="798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Behaviorismus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4179157444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Kognitivní psychologie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1410881047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Humanistická psychologie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3887903750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Sociální konstruktivismus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493910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70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30F3D-C619-AD27-C205-0212D6605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F45DF2-DAE0-B410-D829-69FCC4B33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699155"/>
              </p:ext>
            </p:extLst>
          </p:nvPr>
        </p:nvGraphicFramePr>
        <p:xfrm>
          <a:off x="190628" y="189864"/>
          <a:ext cx="11810744" cy="6275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5863">
                  <a:extLst>
                    <a:ext uri="{9D8B030D-6E8A-4147-A177-3AD203B41FA5}">
                      <a16:colId xmlns:a16="http://schemas.microsoft.com/office/drawing/2014/main" val="3914967940"/>
                    </a:ext>
                  </a:extLst>
                </a:gridCol>
                <a:gridCol w="2748434">
                  <a:extLst>
                    <a:ext uri="{9D8B030D-6E8A-4147-A177-3AD203B41FA5}">
                      <a16:colId xmlns:a16="http://schemas.microsoft.com/office/drawing/2014/main" val="1315222659"/>
                    </a:ext>
                  </a:extLst>
                </a:gridCol>
                <a:gridCol w="2362149">
                  <a:extLst>
                    <a:ext uri="{9D8B030D-6E8A-4147-A177-3AD203B41FA5}">
                      <a16:colId xmlns:a16="http://schemas.microsoft.com/office/drawing/2014/main" val="1732684602"/>
                    </a:ext>
                  </a:extLst>
                </a:gridCol>
                <a:gridCol w="2362149">
                  <a:extLst>
                    <a:ext uri="{9D8B030D-6E8A-4147-A177-3AD203B41FA5}">
                      <a16:colId xmlns:a16="http://schemas.microsoft.com/office/drawing/2014/main" val="1861442185"/>
                    </a:ext>
                  </a:extLst>
                </a:gridCol>
                <a:gridCol w="2362149">
                  <a:extLst>
                    <a:ext uri="{9D8B030D-6E8A-4147-A177-3AD203B41FA5}">
                      <a16:colId xmlns:a16="http://schemas.microsoft.com/office/drawing/2014/main" val="3550414561"/>
                    </a:ext>
                  </a:extLst>
                </a:gridCol>
              </a:tblGrid>
              <a:tr h="4085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Směr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Model člověka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Hlavní výzkumné otázky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Typické metody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CZ" sz="1600">
                          <a:effectLst/>
                        </a:rPr>
                        <a:t>Hlavní přínos pro moderní psychologii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2970753607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Psychofyzika a raná experimentální psychologie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Člověk jako biologický organismus reagující na podněty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Jak fyzikální podněty souvisí s psychickými prožitky? Jak fungují smysly?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Experiment, měření prahů vnímání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Zavedení experimentální metody v psychologii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3404593158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Strukturalismus / psychologie vědomí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Mysl jako soubor elementárních psychických obsahů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Jaká je struktura vědomí? Jaké jsou základní mentální elementy?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Introspekce, laboratorní experiment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Institucionalizace psychologie jako samostatné vědy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1211025722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Psychoanalýza a další pozdější psychoterapeutické směry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Člověk je do značné míry řízen nevědomými konflikty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Jak nevědomé procesy ovlivňují chování? Jak vznikají psychické poruchy?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Klinické rozhovory, analýza snů, případové studie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Koncept nevědomí, obranné mechanismy, dynamika osobnosti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3493489363"/>
                  </a:ext>
                </a:extLst>
              </a:tr>
              <a:tr h="7983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Behaviorismus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Člověk jako systém stimulus–reakce, jehož chování je formováno prostředím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Jak se lidé a zvířata učí? Jak lze chování předvídat a kontrolovat?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Laboratorní experiment, měření chování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Silný důraz na empirickou metodologii, výzkum učení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4179157444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Kognitivní psychologie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Člověk jako systém zpracování informací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Jak funguje paměť, myšlení, rozhodování a řešení problémů?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Experimenty, počítačové modely, reakční časy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Studium mentálních procesů, kognitivní modely mysli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1410881047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Humanistická psychologie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Člověk jako autonomní bytost usilující o seberealizaci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Jak lidé hledají smysl života? Jak rozvíjejí svůj potenciál?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Kvalitativní výzkum, fenomenologická analýza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Důraz na subjektivní zkušenost, psychoterapii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3887903750"/>
                  </a:ext>
                </a:extLst>
              </a:tr>
              <a:tr h="603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Sociální konstruktivismus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Realita je spoluutvářena sociálními interakcemi a jazykem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Jak jazyk a kultura formují naše chápání světa?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>
                          <a:effectLst/>
                        </a:rPr>
                        <a:t>Diskurzivní analýza, kvalitativní metody</a:t>
                      </a:r>
                      <a:endParaRPr lang="en-CZ" sz="16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Z" sz="1600" dirty="0">
                          <a:effectLst/>
                        </a:rPr>
                        <a:t>Kritická reflexe role jazyka a společnosti v psychologii</a:t>
                      </a:r>
                      <a:endParaRPr lang="en-CZ" sz="1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2" marR="8052" marT="8052" marB="8052" anchor="ctr"/>
                </a:tc>
                <a:extLst>
                  <a:ext uri="{0D108BD9-81ED-4DB2-BD59-A6C34878D82A}">
                    <a16:rowId xmlns:a16="http://schemas.microsoft.com/office/drawing/2014/main" val="493910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80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42752-40AF-43C7-C372-BC2CBE9B8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140" y="587692"/>
            <a:ext cx="10713720" cy="56826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Z" dirty="0"/>
              <a:t>vědomí</a:t>
            </a:r>
            <a:br>
              <a:rPr lang="en-CZ" dirty="0"/>
            </a:br>
            <a:r>
              <a:rPr lang="en-CZ" dirty="0"/>
              <a:t>↓</a:t>
            </a:r>
            <a:br>
              <a:rPr lang="en-CZ" dirty="0"/>
            </a:br>
            <a:r>
              <a:rPr lang="en-CZ" dirty="0"/>
              <a:t>chování</a:t>
            </a:r>
            <a:br>
              <a:rPr lang="en-CZ" dirty="0"/>
            </a:br>
            <a:r>
              <a:rPr lang="en-CZ" dirty="0"/>
              <a:t>↓</a:t>
            </a:r>
            <a:br>
              <a:rPr lang="en-CZ" dirty="0"/>
            </a:br>
            <a:r>
              <a:rPr lang="en-CZ" dirty="0"/>
              <a:t>mysl</a:t>
            </a:r>
            <a:br>
              <a:rPr lang="en-CZ" dirty="0"/>
            </a:br>
            <a:r>
              <a:rPr lang="en-CZ" dirty="0"/>
              <a:t>↓</a:t>
            </a:r>
            <a:br>
              <a:rPr lang="en-CZ" dirty="0"/>
            </a:br>
            <a:r>
              <a:rPr lang="en-CZ" dirty="0"/>
              <a:t>subjektivní zkušenost</a:t>
            </a:r>
            <a:br>
              <a:rPr lang="en-CZ" dirty="0"/>
            </a:br>
            <a:r>
              <a:rPr lang="en-CZ" dirty="0"/>
              <a:t>↓</a:t>
            </a:r>
            <a:br>
              <a:rPr lang="en-CZ" dirty="0"/>
            </a:br>
            <a:r>
              <a:rPr lang="en-CZ" dirty="0"/>
              <a:t>sociální konstrukce</a:t>
            </a:r>
          </a:p>
          <a:p>
            <a:pPr marL="0" indent="0">
              <a:buNone/>
            </a:pPr>
            <a:endParaRPr lang="en-CZ" dirty="0"/>
          </a:p>
          <a:p>
            <a:pPr marL="0" indent="0">
              <a:buNone/>
            </a:pPr>
            <a:r>
              <a:rPr lang="en-CZ" dirty="0"/>
              <a:t>Psychologie se postupně posouvala od studia </a:t>
            </a:r>
            <a:r>
              <a:rPr lang="en-CZ" b="1" dirty="0"/>
              <a:t>vědomí</a:t>
            </a:r>
            <a:r>
              <a:rPr lang="en-CZ" dirty="0"/>
              <a:t>, přes </a:t>
            </a:r>
            <a:r>
              <a:rPr lang="en-CZ" b="1" dirty="0"/>
              <a:t>pozorovatelné chování</a:t>
            </a:r>
            <a:r>
              <a:rPr lang="en-CZ" dirty="0"/>
              <a:t>, ke studiu </a:t>
            </a:r>
            <a:r>
              <a:rPr lang="en-CZ" b="1" dirty="0"/>
              <a:t>mentálních procesů</a:t>
            </a:r>
            <a:r>
              <a:rPr lang="en-CZ" dirty="0"/>
              <a:t>, </a:t>
            </a:r>
            <a:r>
              <a:rPr lang="en-CZ" b="1" dirty="0"/>
              <a:t>subjektivní zkušenosti</a:t>
            </a:r>
            <a:r>
              <a:rPr lang="en-CZ" dirty="0"/>
              <a:t> a nakonec také </a:t>
            </a:r>
            <a:r>
              <a:rPr lang="en-CZ" b="1" dirty="0"/>
              <a:t>sociálních a kulturních konstrukcí reality</a:t>
            </a:r>
            <a:r>
              <a:rPr lang="en-CZ" dirty="0"/>
              <a:t>.</a:t>
            </a:r>
          </a:p>
          <a:p>
            <a:pPr marL="0" indent="0">
              <a:buNone/>
            </a:pPr>
            <a:endParaRPr lang="en-CZ" dirty="0"/>
          </a:p>
          <a:p>
            <a:pPr marL="0" indent="0">
              <a:buNone/>
            </a:pPr>
            <a:r>
              <a:rPr lang="en-CZ" dirty="0"/>
              <a:t>Současná psychologie je multi-paradigmatická věda</a:t>
            </a:r>
          </a:p>
          <a:p>
            <a:pPr marL="0" indent="0">
              <a:buNone/>
            </a:pPr>
            <a:endParaRPr lang="en-CZ" dirty="0"/>
          </a:p>
          <a:p>
            <a:pPr marL="0" indent="0">
              <a:buNone/>
            </a:pPr>
            <a:endParaRPr lang="en-CZ" dirty="0"/>
          </a:p>
          <a:p>
            <a:pPr marL="0" indent="0">
              <a:buNone/>
            </a:pPr>
            <a:endParaRPr lang="en-CZ" dirty="0"/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712491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A0583-AC50-0062-234B-463C76F6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Z" dirty="0"/>
              <a:t>Co je vědecké paradigma?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984AB-DC0D-CB7E-9959-D73C0AF22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Z" dirty="0"/>
              <a:t>Přečtěte si souhrn základních předpokladů Thomase Kuhna a chápání paradigmatu ve vědě</a:t>
            </a:r>
          </a:p>
          <a:p>
            <a:endParaRPr lang="en-CZ" dirty="0"/>
          </a:p>
          <a:p>
            <a:r>
              <a:rPr lang="en-CZ" dirty="0"/>
              <a:t>Až dočtete, vytvořte diskuzní skupinky 3-4 studenti – otázku jsou na konci textu</a:t>
            </a:r>
          </a:p>
        </p:txBody>
      </p:sp>
    </p:spTree>
    <p:extLst>
      <p:ext uri="{BB962C8B-B14F-4D97-AF65-F5344CB8AC3E}">
        <p14:creationId xmlns:p14="http://schemas.microsoft.com/office/powerpoint/2010/main" val="1150669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5ADE6-6C79-625E-BD64-DA99F5657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Z" dirty="0"/>
              <a:t>3 velké spory v Psychologie – Paradigm shifts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F6362-A9BA-CE0D-41FD-8A5BC83AC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CZ" dirty="0"/>
              <a:t>BEHAVIORISMUS vs. KOGNITIVNÍ PSYCHOLOGIE</a:t>
            </a:r>
          </a:p>
          <a:p>
            <a:pPr algn="ctr"/>
            <a:endParaRPr lang="en-CZ" dirty="0"/>
          </a:p>
          <a:p>
            <a:pPr algn="ctr"/>
            <a:r>
              <a:rPr lang="en-CZ" dirty="0"/>
              <a:t>PSYCHOANALÝZA vs. VĚDECKÁ PSYCHOLOGIE</a:t>
            </a:r>
          </a:p>
          <a:p>
            <a:pPr algn="ctr"/>
            <a:endParaRPr lang="en-CZ" dirty="0"/>
          </a:p>
          <a:p>
            <a:pPr algn="ctr"/>
            <a:r>
              <a:rPr lang="en-CZ" dirty="0"/>
              <a:t>DETERMINISMUS vs. SVOBODNÁ VŮLE</a:t>
            </a:r>
          </a:p>
        </p:txBody>
      </p:sp>
    </p:spTree>
    <p:extLst>
      <p:ext uri="{BB962C8B-B14F-4D97-AF65-F5344CB8AC3E}">
        <p14:creationId xmlns:p14="http://schemas.microsoft.com/office/powerpoint/2010/main" val="590183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593</Words>
  <Application>Microsoft Macintosh PowerPoint</Application>
  <PresentationFormat>Widescreen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Dějiny Psychologie - seminář</vt:lpstr>
      <vt:lpstr>Dějiny Psychologie - Mindmap</vt:lpstr>
      <vt:lpstr>Proč máme různé směry v psychologii?</vt:lpstr>
      <vt:lpstr>David Chalmers – Problém vědomí</vt:lpstr>
      <vt:lpstr>PowerPoint Presentation</vt:lpstr>
      <vt:lpstr>PowerPoint Presentation</vt:lpstr>
      <vt:lpstr>PowerPoint Presentation</vt:lpstr>
      <vt:lpstr>Co je vědecké paradigma?</vt:lpstr>
      <vt:lpstr>3 velké spory v Psychologie – Paradigm shifts</vt:lpstr>
      <vt:lpstr>Použití různých paradigmat psychologie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Mauritius Vanek</dc:creator>
  <cp:lastModifiedBy>Mauritius Vanek</cp:lastModifiedBy>
  <cp:revision>1</cp:revision>
  <dcterms:created xsi:type="dcterms:W3CDTF">2026-03-09T08:24:18Z</dcterms:created>
  <dcterms:modified xsi:type="dcterms:W3CDTF">2026-03-09T08:57:13Z</dcterms:modified>
</cp:coreProperties>
</file>