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3" r:id="rId6"/>
    <p:sldId id="263" r:id="rId7"/>
    <p:sldId id="257" r:id="rId8"/>
    <p:sldId id="258" r:id="rId9"/>
    <p:sldId id="261" r:id="rId10"/>
    <p:sldId id="262" r:id="rId11"/>
    <p:sldId id="264" r:id="rId12"/>
    <p:sldId id="280" r:id="rId13"/>
    <p:sldId id="265" r:id="rId14"/>
    <p:sldId id="278" r:id="rId15"/>
    <p:sldId id="259" r:id="rId16"/>
    <p:sldId id="277" r:id="rId17"/>
    <p:sldId id="281" r:id="rId18"/>
    <p:sldId id="260" r:id="rId19"/>
    <p:sldId id="272" r:id="rId20"/>
    <p:sldId id="279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AA167F-58C4-434D-8197-5A63DC69790D}" type="datetimeFigureOut">
              <a:rPr lang="cs-CZ" smtClean="0"/>
              <a:t>14. 10. 2020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E71992-4097-447F-8022-F9E380DF8D6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DEMONSTRATIIVIPRONOMINIT, NUMEROT, ASTEVAIHTELU, NOMINITYYPIT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53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NUMERO + PARTITIIVI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859216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1 	</a:t>
            </a:r>
            <a:r>
              <a:rPr lang="cs-CZ" i="1" dirty="0" err="1" smtClean="0"/>
              <a:t>talo</a:t>
            </a:r>
            <a:r>
              <a:rPr lang="cs-CZ" i="1" dirty="0" smtClean="0"/>
              <a:t>  </a:t>
            </a:r>
            <a:r>
              <a:rPr lang="cs-CZ" dirty="0" smtClean="0"/>
              <a:t>(NOM)	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	</a:t>
            </a:r>
            <a:r>
              <a:rPr lang="cs-CZ" i="1" dirty="0" err="1" smtClean="0"/>
              <a:t>talo</a:t>
            </a:r>
            <a:r>
              <a:rPr lang="cs-CZ" i="1" dirty="0" smtClean="0"/>
              <a:t>-a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 	</a:t>
            </a:r>
            <a:r>
              <a:rPr lang="cs-CZ" i="1" dirty="0" err="1" smtClean="0"/>
              <a:t>talo</a:t>
            </a:r>
            <a:r>
              <a:rPr lang="cs-CZ" i="1" dirty="0" smtClean="0"/>
              <a:t>-a </a:t>
            </a:r>
            <a:r>
              <a:rPr lang="cs-CZ" dirty="0" smtClean="0"/>
              <a:t> 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25 	</a:t>
            </a:r>
            <a:r>
              <a:rPr lang="cs-CZ" i="1" dirty="0" err="1" smtClean="0"/>
              <a:t>talo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100 	</a:t>
            </a:r>
            <a:r>
              <a:rPr lang="cs-CZ" i="1" dirty="0" err="1" smtClean="0"/>
              <a:t>talo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HUOM!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Partitiivissa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vahva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aste</a:t>
            </a:r>
            <a:r>
              <a:rPr lang="cs-CZ" dirty="0" smtClean="0">
                <a:solidFill>
                  <a:srgbClr val="FF0000"/>
                </a:solidFill>
              </a:rPr>
              <a:t>!  </a:t>
            </a:r>
            <a:r>
              <a:rPr lang="cs-CZ" i="1" dirty="0" smtClean="0"/>
              <a:t>2 </a:t>
            </a:r>
            <a:r>
              <a:rPr lang="cs-CZ" i="1" dirty="0" err="1" smtClean="0"/>
              <a:t>lippu</a:t>
            </a:r>
            <a:r>
              <a:rPr lang="cs-CZ" i="1" dirty="0" smtClean="0"/>
              <a:t>-a, </a:t>
            </a:r>
            <a:r>
              <a:rPr lang="cs-CZ" i="1" dirty="0" err="1" smtClean="0"/>
              <a:t>tyttö</a:t>
            </a:r>
            <a:r>
              <a:rPr lang="cs-CZ" i="1" dirty="0" smtClean="0"/>
              <a:t>-ä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33" y="1412776"/>
            <a:ext cx="882661" cy="8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86" y="2505454"/>
            <a:ext cx="655494" cy="6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79" y="2505455"/>
            <a:ext cx="655494" cy="6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85" y="3429000"/>
            <a:ext cx="461315" cy="4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92" y="3428997"/>
            <a:ext cx="461315" cy="4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75" y="3428999"/>
            <a:ext cx="461316" cy="4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32" y="3428997"/>
            <a:ext cx="461316" cy="4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130" y="3407608"/>
            <a:ext cx="504056" cy="5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7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200" dirty="0" smtClean="0"/>
              <a:t>3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7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10 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15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24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38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49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56	 </a:t>
            </a:r>
            <a:endParaRPr lang="cs-CZ" sz="3200" dirty="0"/>
          </a:p>
        </p:txBody>
      </p:sp>
      <p:pic>
        <p:nvPicPr>
          <p:cNvPr id="2053" name="Picture 5" descr="C:\Users\Lenka\AppData\Local\Microsoft\Windows\Temporary Internet Files\Content.IE5\ULJ81C1S\62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1087921" cy="13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ka\AppData\Local\Microsoft\Windows\Temporary Internet Files\Content.IE5\A0J3MFUM\14354-illustration-of-an-open-book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91659"/>
            <a:ext cx="1724566" cy="8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ka\AppData\Local\Microsoft\Windows\Temporary Internet Files\Content.IE5\A0J3MFUM\Vlajka2-300x17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76" y="4293096"/>
            <a:ext cx="685801" cy="3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enka\AppData\Local\Microsoft\Windows\Temporary Internet Files\Content.IE5\A0J3MFUM\1280px-Flag_of_Finland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76" y="5391938"/>
            <a:ext cx="838358" cy="5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Lenka\AppData\Local\Microsoft\Windows\Temporary Internet Files\Content.IE5\G17JJAP3\Inari Ukonkivi Blog MojaFinska (13)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340768"/>
            <a:ext cx="1437262" cy="9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Lenka\AppData\Local\Microsoft\Windows\Temporary Internet Files\Content.IE5\NM6CJJGV\4083241988_22360d8f0e_b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r="13468"/>
          <a:stretch/>
        </p:blipFill>
        <p:spPr bwMode="auto">
          <a:xfrm>
            <a:off x="6262740" y="2633231"/>
            <a:ext cx="1080120" cy="8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Lenka\AppData\Local\Microsoft\Windows\Temporary Internet Files\Content.IE5\SZL37HWM\dog-395569_64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 t="5634"/>
          <a:stretch/>
        </p:blipFill>
        <p:spPr bwMode="auto">
          <a:xfrm>
            <a:off x="5868144" y="3786246"/>
            <a:ext cx="1072467" cy="8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Lenka\AppData\Local\Microsoft\Windows\Temporary Internet Files\Content.IE5\NM6CJJGV\White-lio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085183"/>
            <a:ext cx="1731152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4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HARJOITUS </a:t>
            </a:r>
            <a:r>
              <a:rPr lang="cs-CZ" dirty="0" smtClean="0"/>
              <a:t>2 (</a:t>
            </a:r>
            <a:r>
              <a:rPr lang="cs-CZ" dirty="0" err="1" smtClean="0"/>
              <a:t>ratkaisu</a:t>
            </a:r>
            <a:r>
              <a:rPr lang="cs-CZ" dirty="0" smtClean="0"/>
              <a:t> – řešení)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olme</a:t>
            </a:r>
            <a:r>
              <a:rPr lang="cs-CZ" dirty="0" smtClean="0"/>
              <a:t> </a:t>
            </a:r>
            <a:r>
              <a:rPr lang="cs-CZ" dirty="0" err="1" smtClean="0"/>
              <a:t>tyttöä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eitsemän</a:t>
            </a:r>
            <a:r>
              <a:rPr lang="cs-CZ" dirty="0" smtClean="0"/>
              <a:t> </a:t>
            </a:r>
            <a:r>
              <a:rPr lang="cs-CZ" dirty="0" err="1" smtClean="0"/>
              <a:t>kirjaa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kymmenen</a:t>
            </a:r>
            <a:r>
              <a:rPr lang="cs-CZ" dirty="0" smtClean="0"/>
              <a:t> </a:t>
            </a:r>
            <a:r>
              <a:rPr lang="cs-CZ" dirty="0" err="1" smtClean="0"/>
              <a:t>Tšekin</a:t>
            </a:r>
            <a:r>
              <a:rPr lang="cs-CZ" dirty="0" smtClean="0"/>
              <a:t> </a:t>
            </a:r>
            <a:r>
              <a:rPr lang="cs-CZ" dirty="0" err="1" smtClean="0"/>
              <a:t>lippua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viisitoista</a:t>
            </a:r>
            <a:r>
              <a:rPr lang="cs-CZ" dirty="0" smtClean="0"/>
              <a:t> </a:t>
            </a:r>
            <a:r>
              <a:rPr lang="cs-CZ" dirty="0" err="1" smtClean="0"/>
              <a:t>Suomen</a:t>
            </a:r>
            <a:r>
              <a:rPr lang="cs-CZ" dirty="0" smtClean="0"/>
              <a:t> </a:t>
            </a:r>
            <a:r>
              <a:rPr lang="cs-CZ" dirty="0" err="1" smtClean="0"/>
              <a:t>lippua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aksikymmentäneljä</a:t>
            </a:r>
            <a:r>
              <a:rPr lang="cs-CZ" dirty="0" smtClean="0"/>
              <a:t> </a:t>
            </a:r>
            <a:r>
              <a:rPr lang="cs-CZ" dirty="0" err="1" smtClean="0"/>
              <a:t>järveä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olmekymmentäkahdeksan</a:t>
            </a:r>
            <a:r>
              <a:rPr lang="cs-CZ" dirty="0" smtClean="0"/>
              <a:t> </a:t>
            </a:r>
            <a:r>
              <a:rPr lang="cs-CZ" dirty="0" err="1" smtClean="0"/>
              <a:t>kissaa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eljäkymmentäyhdeksän</a:t>
            </a:r>
            <a:r>
              <a:rPr lang="cs-CZ" dirty="0" smtClean="0"/>
              <a:t> </a:t>
            </a:r>
            <a:r>
              <a:rPr lang="cs-CZ" dirty="0" err="1" smtClean="0"/>
              <a:t>koiraa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v</a:t>
            </a:r>
            <a:r>
              <a:rPr lang="cs-CZ" dirty="0" err="1" smtClean="0"/>
              <a:t>iisikymmentäkuusi</a:t>
            </a:r>
            <a:r>
              <a:rPr lang="cs-CZ" dirty="0" smtClean="0"/>
              <a:t> </a:t>
            </a:r>
            <a:r>
              <a:rPr lang="cs-CZ" dirty="0" err="1" smtClean="0"/>
              <a:t>leijonaa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10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3 – </a:t>
            </a:r>
            <a:r>
              <a:rPr lang="cs-CZ" dirty="0" err="1" smtClean="0"/>
              <a:t>Lue</a:t>
            </a:r>
            <a:r>
              <a:rPr lang="cs-CZ" dirty="0" smtClean="0"/>
              <a:t> </a:t>
            </a:r>
            <a:r>
              <a:rPr lang="cs-CZ" dirty="0" err="1" smtClean="0"/>
              <a:t>puhelinnumerot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8"/>
          <a:stretch/>
        </p:blipFill>
        <p:spPr bwMode="auto">
          <a:xfrm>
            <a:off x="914400" y="1547812"/>
            <a:ext cx="4390886" cy="476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60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6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ASTEVAIHTELU – střídání stupňů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136904" cy="507754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Další 3 typy střídání</a:t>
            </a:r>
          </a:p>
          <a:p>
            <a:pPr marL="0" indent="0">
              <a:buNone/>
            </a:pPr>
            <a:r>
              <a:rPr lang="cs-CZ" dirty="0" smtClean="0"/>
              <a:t>KK-K</a:t>
            </a:r>
          </a:p>
          <a:p>
            <a:pPr marL="0" indent="0">
              <a:buNone/>
            </a:pPr>
            <a:r>
              <a:rPr lang="cs-CZ" dirty="0" smtClean="0"/>
              <a:t>PP-P</a:t>
            </a:r>
          </a:p>
          <a:p>
            <a:pPr marL="0" indent="0">
              <a:buNone/>
            </a:pPr>
            <a:r>
              <a:rPr lang="cs-CZ" dirty="0" smtClean="0"/>
              <a:t>TT-T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73400"/>
              </p:ext>
            </p:extLst>
          </p:nvPr>
        </p:nvGraphicFramePr>
        <p:xfrm>
          <a:off x="827584" y="3501008"/>
          <a:ext cx="7920880" cy="270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76084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VAHVA</a:t>
                      </a:r>
                      <a:r>
                        <a:rPr lang="cs-CZ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ASTE</a:t>
                      </a:r>
                    </a:p>
                    <a:p>
                      <a:r>
                        <a:rPr lang="cs-CZ" dirty="0" smtClean="0"/>
                        <a:t>SILNÝ STUPEŇ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00B050"/>
                          </a:solidFill>
                        </a:rPr>
                        <a:t>HEIKKO ASTE</a:t>
                      </a:r>
                    </a:p>
                    <a:p>
                      <a:r>
                        <a:rPr lang="cs-CZ" dirty="0" smtClean="0"/>
                        <a:t>SLABÝ STUPEŇ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6084">
                <a:tc>
                  <a:txBody>
                    <a:bodyPr/>
                    <a:lstStyle/>
                    <a:p>
                      <a:r>
                        <a:rPr lang="cs-CZ" dirty="0" smtClean="0"/>
                        <a:t>NK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70C0"/>
                          </a:solidFill>
                        </a:rPr>
                        <a:t>Helsinki</a:t>
                      </a:r>
                      <a:r>
                        <a:rPr lang="cs-CZ" i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r>
                        <a:rPr lang="cs-CZ" i="1" dirty="0" err="1" smtClean="0">
                          <a:solidFill>
                            <a:srgbClr val="0070C0"/>
                          </a:solidFill>
                        </a:rPr>
                        <a:t>aurinko</a:t>
                      </a:r>
                      <a:r>
                        <a:rPr lang="cs-CZ" i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cs-CZ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B050"/>
                          </a:solidFill>
                        </a:rPr>
                        <a:t>Helsingi</a:t>
                      </a:r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  <a:p>
                      <a:r>
                        <a:rPr lang="cs-CZ" i="1" dirty="0" err="1" smtClean="0">
                          <a:solidFill>
                            <a:srgbClr val="00B050"/>
                          </a:solidFill>
                        </a:rPr>
                        <a:t>auringo</a:t>
                      </a:r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cs-CZ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76084">
                <a:tc>
                  <a:txBody>
                    <a:bodyPr/>
                    <a:lstStyle/>
                    <a:p>
                      <a:r>
                        <a:rPr lang="cs-CZ" dirty="0" smtClean="0"/>
                        <a:t>LT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70C0"/>
                          </a:solidFill>
                        </a:rPr>
                        <a:t>tasavalta</a:t>
                      </a:r>
                      <a:r>
                        <a:rPr lang="cs-CZ" i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r>
                        <a:rPr lang="cs-CZ" i="1" dirty="0" err="1" smtClean="0">
                          <a:solidFill>
                            <a:srgbClr val="0070C0"/>
                          </a:solidFill>
                        </a:rPr>
                        <a:t>Itävalta</a:t>
                      </a:r>
                      <a:r>
                        <a:rPr lang="cs-CZ" i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cs-CZ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B050"/>
                          </a:solidFill>
                        </a:rPr>
                        <a:t>tasavalla</a:t>
                      </a:r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  <a:p>
                      <a:r>
                        <a:rPr lang="cs-CZ" i="1" dirty="0" err="1" smtClean="0">
                          <a:solidFill>
                            <a:srgbClr val="00B050"/>
                          </a:solidFill>
                        </a:rPr>
                        <a:t>Itävalla</a:t>
                      </a:r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cs-CZ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76084">
                <a:tc>
                  <a:txBody>
                    <a:bodyPr/>
                    <a:lstStyle/>
                    <a:p>
                      <a:r>
                        <a:rPr lang="cs-CZ" dirty="0" smtClean="0"/>
                        <a:t>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70C0"/>
                          </a:solidFill>
                        </a:rPr>
                        <a:t>englanti</a:t>
                      </a:r>
                      <a:r>
                        <a:rPr lang="cs-CZ" i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r>
                        <a:rPr lang="cs-CZ" i="1" dirty="0" err="1" smtClean="0">
                          <a:solidFill>
                            <a:srgbClr val="0070C0"/>
                          </a:solidFill>
                        </a:rPr>
                        <a:t>Islanti</a:t>
                      </a:r>
                      <a:r>
                        <a:rPr lang="cs-CZ" i="1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  <a:endParaRPr lang="cs-CZ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00B050"/>
                          </a:solidFill>
                        </a:rPr>
                        <a:t>englanni</a:t>
                      </a:r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  <a:p>
                      <a:r>
                        <a:rPr lang="cs-CZ" i="1" dirty="0" err="1" smtClean="0">
                          <a:solidFill>
                            <a:srgbClr val="00B050"/>
                          </a:solidFill>
                        </a:rPr>
                        <a:t>Islanni</a:t>
                      </a:r>
                      <a:r>
                        <a:rPr lang="cs-CZ" i="1" dirty="0" smtClean="0">
                          <a:solidFill>
                            <a:srgbClr val="00B050"/>
                          </a:solidFill>
                        </a:rPr>
                        <a:t>-</a:t>
                      </a:r>
                      <a:endParaRPr lang="cs-CZ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65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ASTEVAIHTELU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err="1" smtClean="0"/>
              <a:t>Suomen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pääkaupunki</a:t>
            </a:r>
            <a:r>
              <a:rPr lang="cs-CZ" i="1" dirty="0" smtClean="0"/>
              <a:t> on </a:t>
            </a:r>
            <a:r>
              <a:rPr lang="cs-CZ" i="1" dirty="0" err="1" smtClean="0">
                <a:solidFill>
                  <a:srgbClr val="0070C0"/>
                </a:solidFill>
              </a:rPr>
              <a:t>Helsinki</a:t>
            </a:r>
            <a:r>
              <a:rPr lang="cs-CZ" i="1" dirty="0" smtClean="0"/>
              <a:t>.</a:t>
            </a:r>
          </a:p>
          <a:p>
            <a:r>
              <a:rPr lang="cs-CZ" i="1" dirty="0" err="1" smtClean="0"/>
              <a:t>Olemme</a:t>
            </a:r>
            <a:r>
              <a:rPr lang="cs-CZ" i="1" dirty="0" smtClean="0"/>
              <a:t> nyt </a:t>
            </a:r>
            <a:r>
              <a:rPr lang="cs-CZ" i="1" dirty="0" err="1" smtClean="0">
                <a:solidFill>
                  <a:srgbClr val="00B050"/>
                </a:solidFill>
              </a:rPr>
              <a:t>Helsingi-ssä</a:t>
            </a:r>
            <a:r>
              <a:rPr lang="cs-CZ" i="1" dirty="0" smtClean="0"/>
              <a:t>.</a:t>
            </a:r>
          </a:p>
          <a:p>
            <a:endParaRPr lang="cs-CZ" i="1" dirty="0" smtClean="0"/>
          </a:p>
          <a:p>
            <a:r>
              <a:rPr lang="cs-CZ" i="1" dirty="0" err="1" smtClean="0"/>
              <a:t>Maarit</a:t>
            </a:r>
            <a:r>
              <a:rPr lang="cs-CZ" i="1" dirty="0" smtClean="0"/>
              <a:t> </a:t>
            </a:r>
            <a:r>
              <a:rPr lang="cs-CZ" i="1" dirty="0" err="1" smtClean="0"/>
              <a:t>asuu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Islanni-ssa</a:t>
            </a:r>
            <a:r>
              <a:rPr lang="cs-CZ" i="1" dirty="0" smtClean="0"/>
              <a:t>.</a:t>
            </a:r>
          </a:p>
          <a:p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puhuu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islanti</a:t>
            </a:r>
            <a:r>
              <a:rPr lang="cs-CZ" i="1" dirty="0" smtClean="0">
                <a:solidFill>
                  <a:srgbClr val="0070C0"/>
                </a:solidFill>
              </a:rPr>
              <a:t>-a</a:t>
            </a:r>
            <a:r>
              <a:rPr lang="cs-CZ" i="1" dirty="0" smtClean="0"/>
              <a:t>.</a:t>
            </a:r>
          </a:p>
          <a:p>
            <a:endParaRPr lang="cs-CZ" i="1" dirty="0"/>
          </a:p>
          <a:p>
            <a:r>
              <a:rPr lang="cs-CZ" i="1" dirty="0" err="1" smtClean="0"/>
              <a:t>Tšekin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00B050"/>
                </a:solidFill>
              </a:rPr>
              <a:t>tasavalla</a:t>
            </a:r>
            <a:r>
              <a:rPr lang="cs-CZ" i="1" dirty="0" smtClean="0">
                <a:solidFill>
                  <a:srgbClr val="00B050"/>
                </a:solidFill>
              </a:rPr>
              <a:t>-n</a:t>
            </a:r>
            <a:r>
              <a:rPr lang="cs-CZ" i="1" dirty="0" smtClean="0"/>
              <a:t> </a:t>
            </a:r>
            <a:r>
              <a:rPr lang="cs-CZ" i="1" dirty="0" err="1" smtClean="0"/>
              <a:t>vaakunassa</a:t>
            </a:r>
            <a:r>
              <a:rPr lang="cs-CZ" i="1" dirty="0" smtClean="0"/>
              <a:t> on </a:t>
            </a:r>
            <a:r>
              <a:rPr lang="cs-CZ" i="1" dirty="0" err="1" smtClean="0"/>
              <a:t>leijona</a:t>
            </a:r>
            <a:r>
              <a:rPr lang="cs-CZ" i="1" dirty="0" smtClean="0"/>
              <a:t>.</a:t>
            </a:r>
          </a:p>
          <a:p>
            <a:r>
              <a:rPr lang="cs-CZ" i="1" dirty="0" err="1" smtClean="0">
                <a:solidFill>
                  <a:srgbClr val="0070C0"/>
                </a:solidFill>
              </a:rPr>
              <a:t>Itävalta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on </a:t>
            </a:r>
            <a:r>
              <a:rPr lang="cs-CZ" i="1" dirty="0" err="1" smtClean="0"/>
              <a:t>Tšekin</a:t>
            </a:r>
            <a:r>
              <a:rPr lang="cs-CZ" i="1" dirty="0" smtClean="0"/>
              <a:t> </a:t>
            </a:r>
            <a:r>
              <a:rPr lang="cs-CZ" i="1" dirty="0" err="1" smtClean="0"/>
              <a:t>naapurimaa</a:t>
            </a:r>
            <a:r>
              <a:rPr lang="cs-CZ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6617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NOMINITYYPIT – typy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v</a:t>
            </a:r>
            <a:r>
              <a:rPr lang="cs-CZ" b="1" dirty="0" err="1" smtClean="0"/>
              <a:t>artalo</a:t>
            </a:r>
            <a:r>
              <a:rPr lang="cs-CZ" b="1" dirty="0" smtClean="0"/>
              <a:t> = </a:t>
            </a:r>
            <a:r>
              <a:rPr lang="cs-CZ" b="1" dirty="0" err="1" smtClean="0"/>
              <a:t>perusmuoto</a:t>
            </a:r>
            <a:r>
              <a:rPr lang="cs-CZ" b="1" dirty="0" smtClean="0"/>
              <a:t> (NOM)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talo</a:t>
            </a:r>
            <a:r>
              <a:rPr lang="cs-CZ" i="1" dirty="0" smtClean="0"/>
              <a:t> 		</a:t>
            </a:r>
            <a:r>
              <a:rPr lang="cs-CZ" i="1" dirty="0" err="1" smtClean="0"/>
              <a:t>talo</a:t>
            </a:r>
            <a:r>
              <a:rPr lang="cs-CZ" i="1" dirty="0" smtClean="0"/>
              <a:t>-n		</a:t>
            </a:r>
            <a:r>
              <a:rPr lang="cs-CZ" i="1" dirty="0" err="1" smtClean="0"/>
              <a:t>talo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issa</a:t>
            </a:r>
            <a:r>
              <a:rPr lang="cs-CZ" i="1" dirty="0" smtClean="0"/>
              <a:t>		</a:t>
            </a:r>
            <a:r>
              <a:rPr lang="cs-CZ" i="1" dirty="0" err="1" smtClean="0"/>
              <a:t>kissa</a:t>
            </a:r>
            <a:r>
              <a:rPr lang="cs-CZ" i="1" dirty="0" smtClean="0"/>
              <a:t>-n	</a:t>
            </a:r>
            <a:r>
              <a:rPr lang="cs-CZ" i="1" dirty="0" err="1" smtClean="0"/>
              <a:t>kissa</a:t>
            </a:r>
            <a:r>
              <a:rPr lang="cs-CZ" i="1" dirty="0" smtClean="0"/>
              <a:t>-a	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oira</a:t>
            </a:r>
            <a:r>
              <a:rPr lang="cs-CZ" i="1" dirty="0" smtClean="0"/>
              <a:t>		</a:t>
            </a:r>
            <a:r>
              <a:rPr lang="cs-CZ" i="1" dirty="0" err="1" smtClean="0"/>
              <a:t>koira</a:t>
            </a:r>
            <a:r>
              <a:rPr lang="cs-CZ" i="1" dirty="0" smtClean="0"/>
              <a:t>-n	</a:t>
            </a:r>
            <a:r>
              <a:rPr lang="cs-CZ" i="1" dirty="0" err="1" smtClean="0"/>
              <a:t>koira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irja</a:t>
            </a:r>
            <a:r>
              <a:rPr lang="cs-CZ" i="1" dirty="0" smtClean="0"/>
              <a:t>		</a:t>
            </a:r>
            <a:r>
              <a:rPr lang="cs-CZ" i="1" dirty="0" err="1" smtClean="0"/>
              <a:t>kirja</a:t>
            </a:r>
            <a:r>
              <a:rPr lang="cs-CZ" i="1" dirty="0" smtClean="0"/>
              <a:t>-n		</a:t>
            </a:r>
            <a:r>
              <a:rPr lang="cs-CZ" i="1" dirty="0" err="1" smtClean="0"/>
              <a:t>kirja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r>
              <a:rPr lang="cs-CZ" i="1" dirty="0" err="1"/>
              <a:t>i</a:t>
            </a:r>
            <a:r>
              <a:rPr lang="cs-CZ" i="1" dirty="0" err="1" smtClean="0"/>
              <a:t>nsinööri</a:t>
            </a:r>
            <a:r>
              <a:rPr lang="cs-CZ" i="1" dirty="0" smtClean="0"/>
              <a:t>	</a:t>
            </a:r>
            <a:r>
              <a:rPr lang="cs-CZ" i="1" dirty="0" err="1" smtClean="0"/>
              <a:t>insinööri</a:t>
            </a:r>
            <a:r>
              <a:rPr lang="cs-CZ" i="1" dirty="0" smtClean="0"/>
              <a:t>-n	</a:t>
            </a:r>
            <a:r>
              <a:rPr lang="cs-CZ" i="1" dirty="0" err="1" smtClean="0"/>
              <a:t>insinööri</a:t>
            </a:r>
            <a:r>
              <a:rPr lang="cs-CZ" i="1" dirty="0" smtClean="0"/>
              <a:t>-ä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2800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NOMINITYYPIT – typy jmen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352928" cy="471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b="1" dirty="0" err="1" smtClean="0"/>
              <a:t>nen</a:t>
            </a:r>
            <a:r>
              <a:rPr lang="cs-CZ" dirty="0" smtClean="0"/>
              <a:t>	(</a:t>
            </a:r>
            <a:r>
              <a:rPr lang="cs-CZ" dirty="0" err="1" smtClean="0"/>
              <a:t>vokaalivartalo</a:t>
            </a:r>
            <a:r>
              <a:rPr lang="cs-CZ" dirty="0"/>
              <a:t>:</a:t>
            </a:r>
            <a:r>
              <a:rPr lang="cs-CZ" dirty="0" smtClean="0"/>
              <a:t> -se-, </a:t>
            </a:r>
            <a:r>
              <a:rPr lang="cs-CZ" dirty="0" err="1" smtClean="0"/>
              <a:t>konsonanttivartalo</a:t>
            </a:r>
            <a:r>
              <a:rPr lang="cs-CZ" dirty="0" smtClean="0"/>
              <a:t>: –s-)</a:t>
            </a:r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uomalainen</a:t>
            </a:r>
            <a:r>
              <a:rPr lang="cs-CZ" i="1" dirty="0" smtClean="0"/>
              <a:t>	</a:t>
            </a:r>
            <a:r>
              <a:rPr lang="cs-CZ" i="1" dirty="0" err="1" smtClean="0"/>
              <a:t>suomalaise</a:t>
            </a:r>
            <a:r>
              <a:rPr lang="cs-CZ" i="1" dirty="0" smtClean="0"/>
              <a:t>-n	</a:t>
            </a:r>
            <a:r>
              <a:rPr lang="cs-CZ" i="1" dirty="0" err="1" smtClean="0"/>
              <a:t>suomalais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n</a:t>
            </a:r>
            <a:r>
              <a:rPr lang="cs-CZ" i="1" dirty="0" err="1" smtClean="0"/>
              <a:t>ainen</a:t>
            </a:r>
            <a:r>
              <a:rPr lang="cs-CZ" i="1" dirty="0" smtClean="0"/>
              <a:t>		</a:t>
            </a:r>
            <a:r>
              <a:rPr lang="cs-CZ" i="1" dirty="0" err="1" smtClean="0"/>
              <a:t>naise</a:t>
            </a:r>
            <a:r>
              <a:rPr lang="cs-CZ" i="1" dirty="0" smtClean="0"/>
              <a:t>-	n		</a:t>
            </a:r>
            <a:r>
              <a:rPr lang="cs-CZ" i="1" dirty="0" err="1" smtClean="0"/>
              <a:t>nais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h</a:t>
            </a:r>
            <a:r>
              <a:rPr lang="cs-CZ" i="1" dirty="0" err="1" smtClean="0"/>
              <a:t>evonen</a:t>
            </a:r>
            <a:r>
              <a:rPr lang="cs-CZ" i="1" dirty="0" smtClean="0"/>
              <a:t>		</a:t>
            </a:r>
            <a:r>
              <a:rPr lang="cs-CZ" i="1" dirty="0" err="1" smtClean="0"/>
              <a:t>hevose</a:t>
            </a:r>
            <a:r>
              <a:rPr lang="cs-CZ" i="1" dirty="0" smtClean="0"/>
              <a:t>-n		</a:t>
            </a:r>
            <a:r>
              <a:rPr lang="cs-CZ" i="1" dirty="0" err="1" smtClean="0"/>
              <a:t>hevos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ininen</a:t>
            </a:r>
            <a:r>
              <a:rPr lang="cs-CZ" i="1" dirty="0" smtClean="0"/>
              <a:t>		</a:t>
            </a:r>
            <a:r>
              <a:rPr lang="cs-CZ" i="1" dirty="0" err="1" smtClean="0"/>
              <a:t>sinise</a:t>
            </a:r>
            <a:r>
              <a:rPr lang="cs-CZ" i="1" dirty="0" smtClean="0"/>
              <a:t>-n		</a:t>
            </a:r>
            <a:r>
              <a:rPr lang="cs-CZ" i="1" dirty="0" err="1" smtClean="0"/>
              <a:t>sinis-tä</a:t>
            </a: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b="1" dirty="0" smtClean="0"/>
              <a:t>s </a:t>
            </a:r>
            <a:r>
              <a:rPr lang="cs-CZ" dirty="0" smtClean="0"/>
              <a:t>(</a:t>
            </a:r>
            <a:r>
              <a:rPr lang="cs-CZ" dirty="0" err="1" smtClean="0"/>
              <a:t>vokaalivartalo</a:t>
            </a:r>
            <a:r>
              <a:rPr lang="cs-CZ" dirty="0" smtClean="0"/>
              <a:t>: -</a:t>
            </a:r>
            <a:r>
              <a:rPr lang="cs-CZ" dirty="0" err="1" smtClean="0"/>
              <a:t>ii</a:t>
            </a:r>
            <a:r>
              <a:rPr lang="cs-CZ" dirty="0" smtClean="0"/>
              <a:t>-, </a:t>
            </a:r>
            <a:r>
              <a:rPr lang="cs-CZ" dirty="0" err="1" smtClean="0"/>
              <a:t>konsonanttivartalo</a:t>
            </a:r>
            <a:r>
              <a:rPr lang="cs-CZ" dirty="0" smtClean="0"/>
              <a:t>: -s-)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aunis</a:t>
            </a:r>
            <a:r>
              <a:rPr lang="cs-CZ" i="1" dirty="0" smtClean="0"/>
              <a:t>		</a:t>
            </a:r>
            <a:r>
              <a:rPr lang="cs-CZ" i="1" dirty="0" err="1" smtClean="0"/>
              <a:t>kaunii</a:t>
            </a:r>
            <a:r>
              <a:rPr lang="cs-CZ" i="1" dirty="0" smtClean="0"/>
              <a:t>-n	</a:t>
            </a:r>
            <a:r>
              <a:rPr lang="cs-CZ" i="1" dirty="0" err="1" smtClean="0"/>
              <a:t>kaunis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allis</a:t>
            </a:r>
            <a:r>
              <a:rPr lang="cs-CZ" i="1" dirty="0" smtClean="0"/>
              <a:t>			</a:t>
            </a:r>
            <a:r>
              <a:rPr lang="cs-CZ" i="1" dirty="0" err="1" smtClean="0"/>
              <a:t>kallii</a:t>
            </a:r>
            <a:r>
              <a:rPr lang="cs-CZ" i="1" dirty="0" smtClean="0"/>
              <a:t>-n	</a:t>
            </a:r>
            <a:r>
              <a:rPr lang="cs-CZ" i="1" dirty="0" err="1" smtClean="0"/>
              <a:t>kallis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46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NOMINITYYPIT – typy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933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e-</a:t>
            </a:r>
            <a:r>
              <a:rPr lang="cs-CZ" b="1" dirty="0" err="1" smtClean="0"/>
              <a:t>vartalo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vain</a:t>
            </a:r>
            <a:r>
              <a:rPr lang="cs-CZ" dirty="0" smtClean="0"/>
              <a:t> 1 </a:t>
            </a:r>
            <a:r>
              <a:rPr lang="cs-CZ" dirty="0" err="1" smtClean="0"/>
              <a:t>vokaalivartalo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i="1" dirty="0" smtClean="0"/>
              <a:t>kivi		</a:t>
            </a:r>
            <a:r>
              <a:rPr lang="cs-CZ" i="1" dirty="0" err="1" smtClean="0"/>
              <a:t>kive</a:t>
            </a:r>
            <a:r>
              <a:rPr lang="cs-CZ" i="1" dirty="0" smtClean="0"/>
              <a:t>-n		</a:t>
            </a:r>
            <a:r>
              <a:rPr lang="cs-CZ" i="1" dirty="0" err="1" smtClean="0"/>
              <a:t>kive</a:t>
            </a:r>
            <a:r>
              <a:rPr lang="cs-CZ" i="1" dirty="0" smtClean="0"/>
              <a:t>-ä</a:t>
            </a:r>
          </a:p>
          <a:p>
            <a:pPr marL="0" indent="0">
              <a:buNone/>
            </a:pPr>
            <a:r>
              <a:rPr lang="cs-CZ" i="1" dirty="0" err="1"/>
              <a:t>n</a:t>
            </a:r>
            <a:r>
              <a:rPr lang="cs-CZ" i="1" dirty="0" err="1" smtClean="0"/>
              <a:t>iemi</a:t>
            </a:r>
            <a:r>
              <a:rPr lang="cs-CZ" i="1" dirty="0" smtClean="0"/>
              <a:t>		</a:t>
            </a:r>
            <a:r>
              <a:rPr lang="cs-CZ" i="1" dirty="0" err="1" smtClean="0"/>
              <a:t>nieme</a:t>
            </a:r>
            <a:r>
              <a:rPr lang="cs-CZ" i="1" dirty="0" smtClean="0"/>
              <a:t>-n	</a:t>
            </a:r>
            <a:r>
              <a:rPr lang="cs-CZ" i="1" dirty="0" err="1" smtClean="0"/>
              <a:t>nieme</a:t>
            </a:r>
            <a:r>
              <a:rPr lang="cs-CZ" i="1" dirty="0" smtClean="0"/>
              <a:t>-ä	</a:t>
            </a:r>
          </a:p>
          <a:p>
            <a:pPr marL="0" indent="0">
              <a:buNone/>
            </a:pPr>
            <a:r>
              <a:rPr lang="cs-CZ" i="1" dirty="0" err="1"/>
              <a:t>j</a:t>
            </a:r>
            <a:r>
              <a:rPr lang="cs-CZ" i="1" dirty="0" err="1" smtClean="0"/>
              <a:t>ärvi</a:t>
            </a:r>
            <a:r>
              <a:rPr lang="cs-CZ" i="1" dirty="0" smtClean="0"/>
              <a:t>		</a:t>
            </a:r>
            <a:r>
              <a:rPr lang="cs-CZ" i="1" dirty="0" err="1" smtClean="0"/>
              <a:t>järve</a:t>
            </a:r>
            <a:r>
              <a:rPr lang="cs-CZ" i="1" dirty="0" smtClean="0"/>
              <a:t>-n	</a:t>
            </a:r>
            <a:r>
              <a:rPr lang="cs-CZ" i="1" dirty="0" err="1" smtClean="0"/>
              <a:t>järve</a:t>
            </a:r>
            <a:r>
              <a:rPr lang="cs-CZ" i="1" dirty="0" smtClean="0"/>
              <a:t>-ä	</a:t>
            </a:r>
          </a:p>
          <a:p>
            <a:pPr marL="0" indent="0">
              <a:buNone/>
            </a:pPr>
            <a:r>
              <a:rPr lang="cs-CZ" i="1" dirty="0" err="1" smtClean="0"/>
              <a:t>Suomi</a:t>
            </a:r>
            <a:r>
              <a:rPr lang="cs-CZ" i="1" dirty="0" smtClean="0"/>
              <a:t>		</a:t>
            </a:r>
            <a:r>
              <a:rPr lang="cs-CZ" i="1" dirty="0" err="1" smtClean="0"/>
              <a:t>Suome</a:t>
            </a:r>
            <a:r>
              <a:rPr lang="cs-CZ" i="1" dirty="0" smtClean="0"/>
              <a:t>-n	</a:t>
            </a:r>
            <a:r>
              <a:rPr lang="cs-CZ" i="1" dirty="0" err="1" smtClean="0"/>
              <a:t>Suome</a:t>
            </a:r>
            <a:r>
              <a:rPr lang="cs-CZ" i="1" dirty="0" smtClean="0"/>
              <a:t>-a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e-</a:t>
            </a:r>
            <a:r>
              <a:rPr lang="cs-CZ" b="1" dirty="0" err="1" smtClean="0"/>
              <a:t>vartalo</a:t>
            </a:r>
            <a:r>
              <a:rPr lang="cs-CZ" b="1" dirty="0" smtClean="0"/>
              <a:t> + </a:t>
            </a:r>
            <a:r>
              <a:rPr lang="cs-CZ" b="1" dirty="0" err="1" smtClean="0"/>
              <a:t>konsonanttivartalo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esim</a:t>
            </a:r>
            <a:r>
              <a:rPr lang="cs-CZ" dirty="0" smtClean="0"/>
              <a:t>. PART)</a:t>
            </a:r>
          </a:p>
          <a:p>
            <a:pPr marL="0" indent="0">
              <a:buNone/>
            </a:pPr>
            <a:r>
              <a:rPr lang="cs-CZ" i="1" dirty="0" err="1" smtClean="0"/>
              <a:t>suuri</a:t>
            </a:r>
            <a:r>
              <a:rPr lang="cs-CZ" i="1" dirty="0" smtClean="0"/>
              <a:t>	</a:t>
            </a:r>
            <a:r>
              <a:rPr lang="cs-CZ" i="1" dirty="0" err="1" smtClean="0"/>
              <a:t>suure</a:t>
            </a:r>
            <a:r>
              <a:rPr lang="cs-CZ" i="1" dirty="0" smtClean="0"/>
              <a:t>- 	</a:t>
            </a:r>
            <a:r>
              <a:rPr lang="cs-CZ" i="1" dirty="0" err="1" smtClean="0"/>
              <a:t>suur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aari</a:t>
            </a:r>
            <a:r>
              <a:rPr lang="cs-CZ" i="1" dirty="0" smtClean="0"/>
              <a:t>	</a:t>
            </a:r>
            <a:r>
              <a:rPr lang="cs-CZ" i="1" dirty="0" err="1" smtClean="0"/>
              <a:t>saare</a:t>
            </a:r>
            <a:r>
              <a:rPr lang="cs-CZ" i="1" dirty="0" smtClean="0"/>
              <a:t>-		</a:t>
            </a:r>
            <a:r>
              <a:rPr lang="cs-CZ" i="1" dirty="0" err="1" smtClean="0"/>
              <a:t>saar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n</a:t>
            </a:r>
            <a:r>
              <a:rPr lang="cs-CZ" i="1" dirty="0" err="1" smtClean="0"/>
              <a:t>uori</a:t>
            </a:r>
            <a:r>
              <a:rPr lang="cs-CZ" i="1" dirty="0" smtClean="0"/>
              <a:t>	</a:t>
            </a:r>
            <a:r>
              <a:rPr lang="cs-CZ" i="1" dirty="0" err="1" smtClean="0"/>
              <a:t>nuore</a:t>
            </a:r>
            <a:r>
              <a:rPr lang="cs-CZ" i="1" dirty="0" smtClean="0"/>
              <a:t>-		</a:t>
            </a:r>
            <a:r>
              <a:rPr lang="cs-CZ" i="1" dirty="0" err="1" smtClean="0"/>
              <a:t>nuor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ieli</a:t>
            </a:r>
            <a:r>
              <a:rPr lang="cs-CZ" i="1" dirty="0" smtClean="0"/>
              <a:t>	</a:t>
            </a:r>
            <a:r>
              <a:rPr lang="cs-CZ" i="1" dirty="0" err="1" smtClean="0"/>
              <a:t>kiele</a:t>
            </a:r>
            <a:r>
              <a:rPr lang="cs-CZ" i="1" dirty="0" smtClean="0"/>
              <a:t>-		</a:t>
            </a:r>
            <a:r>
              <a:rPr lang="cs-CZ" i="1" dirty="0" err="1" smtClean="0"/>
              <a:t>kiel-tä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l</a:t>
            </a:r>
            <a:r>
              <a:rPr lang="cs-CZ" i="1" dirty="0" err="1" smtClean="0"/>
              <a:t>umi</a:t>
            </a:r>
            <a:r>
              <a:rPr lang="cs-CZ" i="1" dirty="0" smtClean="0"/>
              <a:t>	</a:t>
            </a:r>
            <a:r>
              <a:rPr lang="cs-CZ" i="1" dirty="0" err="1" smtClean="0"/>
              <a:t>lume</a:t>
            </a:r>
            <a:r>
              <a:rPr lang="cs-CZ" i="1" dirty="0" smtClean="0"/>
              <a:t>-		lun-ta</a:t>
            </a:r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ieni</a:t>
            </a:r>
            <a:r>
              <a:rPr lang="cs-CZ" i="1" dirty="0" smtClean="0"/>
              <a:t>	</a:t>
            </a:r>
            <a:r>
              <a:rPr lang="cs-CZ" i="1" dirty="0" err="1" smtClean="0"/>
              <a:t>piene</a:t>
            </a:r>
            <a:r>
              <a:rPr lang="cs-CZ" i="1" dirty="0" smtClean="0"/>
              <a:t>-		</a:t>
            </a:r>
            <a:r>
              <a:rPr lang="cs-CZ" i="1" dirty="0" err="1" smtClean="0"/>
              <a:t>pien-tä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4821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381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DEMONSTRATIIVIPRONOMINIT – ukazovací zájmena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tämä</a:t>
            </a:r>
            <a:r>
              <a:rPr lang="cs-CZ" i="1" dirty="0" smtClean="0"/>
              <a:t>		</a:t>
            </a:r>
            <a:r>
              <a:rPr lang="cs-CZ" i="1" dirty="0" err="1" smtClean="0"/>
              <a:t>tämä</a:t>
            </a:r>
            <a:r>
              <a:rPr lang="cs-CZ" i="1" dirty="0" smtClean="0"/>
              <a:t>-n 	</a:t>
            </a:r>
            <a:r>
              <a:rPr lang="cs-CZ" i="1" dirty="0" err="1" smtClean="0"/>
              <a:t>tä-tä</a:t>
            </a:r>
            <a:r>
              <a:rPr lang="cs-CZ" i="1" dirty="0" smtClean="0"/>
              <a:t>		</a:t>
            </a:r>
            <a:r>
              <a:rPr lang="cs-CZ" i="1" dirty="0" err="1" smtClean="0"/>
              <a:t>tä-ssä</a:t>
            </a:r>
            <a:r>
              <a:rPr lang="cs-CZ" i="1" dirty="0" smtClean="0"/>
              <a:t>	</a:t>
            </a:r>
          </a:p>
          <a:p>
            <a:pPr marL="0" indent="0">
              <a:buNone/>
            </a:pPr>
            <a:r>
              <a:rPr lang="cs-CZ" i="1" dirty="0" err="1"/>
              <a:t>t</a:t>
            </a:r>
            <a:r>
              <a:rPr lang="cs-CZ" i="1" dirty="0" err="1" smtClean="0"/>
              <a:t>uo</a:t>
            </a:r>
            <a:r>
              <a:rPr lang="cs-CZ" i="1" dirty="0" smtClean="0"/>
              <a:t>		</a:t>
            </a:r>
            <a:r>
              <a:rPr lang="cs-CZ" i="1" dirty="0" err="1" smtClean="0"/>
              <a:t>tuo</a:t>
            </a:r>
            <a:r>
              <a:rPr lang="cs-CZ" i="1" dirty="0" smtClean="0"/>
              <a:t>-n		</a:t>
            </a:r>
            <a:r>
              <a:rPr lang="cs-CZ" i="1" dirty="0" err="1" smtClean="0"/>
              <a:t>tuo</a:t>
            </a:r>
            <a:r>
              <a:rPr lang="cs-CZ" i="1" dirty="0" smtClean="0"/>
              <a:t>-ta		</a:t>
            </a:r>
            <a:r>
              <a:rPr lang="cs-CZ" i="1" dirty="0" err="1" smtClean="0"/>
              <a:t>tuo-ssa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s</a:t>
            </a:r>
            <a:r>
              <a:rPr lang="cs-CZ" i="1" dirty="0" smtClean="0"/>
              <a:t>e		</a:t>
            </a:r>
            <a:r>
              <a:rPr lang="cs-CZ" i="1" dirty="0" smtClean="0">
                <a:solidFill>
                  <a:srgbClr val="FF0000"/>
                </a:solidFill>
              </a:rPr>
              <a:t>se</a:t>
            </a:r>
            <a:r>
              <a:rPr lang="cs-CZ" i="1" dirty="0" smtClean="0"/>
              <a:t>-n		</a:t>
            </a:r>
            <a:r>
              <a:rPr lang="cs-CZ" i="1" dirty="0" smtClean="0">
                <a:solidFill>
                  <a:srgbClr val="FF0000"/>
                </a:solidFill>
              </a:rPr>
              <a:t>si</a:t>
            </a:r>
            <a:r>
              <a:rPr lang="cs-CZ" i="1" dirty="0" smtClean="0"/>
              <a:t>-</a:t>
            </a:r>
            <a:r>
              <a:rPr lang="cs-CZ" i="1" dirty="0" err="1" smtClean="0"/>
              <a:t>tä</a:t>
            </a:r>
            <a:r>
              <a:rPr lang="cs-CZ" i="1" dirty="0" smtClean="0"/>
              <a:t>		</a:t>
            </a:r>
            <a:r>
              <a:rPr lang="cs-CZ" i="1" dirty="0" err="1" smtClean="0">
                <a:solidFill>
                  <a:srgbClr val="FF0000"/>
                </a:solidFill>
              </a:rPr>
              <a:t>sii</a:t>
            </a:r>
            <a:r>
              <a:rPr lang="cs-CZ" i="1" dirty="0" err="1" smtClean="0"/>
              <a:t>-nä</a:t>
            </a:r>
            <a:endParaRPr lang="cs-CZ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2382" r="35136" b="9833"/>
          <a:stretch/>
        </p:blipFill>
        <p:spPr bwMode="auto">
          <a:xfrm>
            <a:off x="3203848" y="3212976"/>
            <a:ext cx="2448272" cy="33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97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NOMINITYYPIT – typy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Yksitavuinen</a:t>
            </a:r>
            <a:r>
              <a:rPr lang="cs-CZ" b="1" dirty="0" smtClean="0"/>
              <a:t> </a:t>
            </a:r>
            <a:r>
              <a:rPr lang="cs-CZ" b="1" dirty="0" err="1" smtClean="0"/>
              <a:t>sana</a:t>
            </a:r>
            <a:r>
              <a:rPr lang="cs-CZ" b="1" dirty="0" smtClean="0"/>
              <a:t> </a:t>
            </a:r>
            <a:r>
              <a:rPr lang="cs-CZ" dirty="0" smtClean="0"/>
              <a:t>(jednoslabičné slovo):</a:t>
            </a: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maa</a:t>
            </a:r>
            <a:r>
              <a:rPr lang="cs-CZ" i="1" dirty="0" smtClean="0"/>
              <a:t>	</a:t>
            </a:r>
            <a:r>
              <a:rPr lang="cs-CZ" i="1" dirty="0" err="1" smtClean="0"/>
              <a:t>maa</a:t>
            </a:r>
            <a:r>
              <a:rPr lang="cs-CZ" i="1" dirty="0" smtClean="0"/>
              <a:t>-ta	</a:t>
            </a:r>
            <a:r>
              <a:rPr lang="cs-CZ" i="1" dirty="0" err="1" smtClean="0"/>
              <a:t>maa</a:t>
            </a:r>
            <a:r>
              <a:rPr lang="cs-CZ" i="1" dirty="0" smtClean="0"/>
              <a:t>-n</a:t>
            </a:r>
          </a:p>
          <a:p>
            <a:pPr marL="0" indent="0">
              <a:buNone/>
            </a:pPr>
            <a:r>
              <a:rPr lang="cs-CZ" i="1" dirty="0" err="1" smtClean="0"/>
              <a:t>pää</a:t>
            </a:r>
            <a:r>
              <a:rPr lang="cs-CZ" i="1" dirty="0" smtClean="0"/>
              <a:t>	</a:t>
            </a:r>
            <a:r>
              <a:rPr lang="cs-CZ" i="1" dirty="0" err="1" smtClean="0"/>
              <a:t>pää-tä</a:t>
            </a:r>
            <a:r>
              <a:rPr lang="cs-CZ" i="1" dirty="0" smtClean="0"/>
              <a:t>	</a:t>
            </a:r>
            <a:r>
              <a:rPr lang="cs-CZ" i="1" dirty="0" err="1" smtClean="0"/>
              <a:t>pää</a:t>
            </a:r>
            <a:r>
              <a:rPr lang="cs-CZ" i="1" dirty="0" smtClean="0"/>
              <a:t>-n</a:t>
            </a:r>
          </a:p>
          <a:p>
            <a:pPr marL="0" indent="0">
              <a:buNone/>
            </a:pPr>
            <a:r>
              <a:rPr lang="cs-CZ" i="1" dirty="0" err="1" smtClean="0"/>
              <a:t>puu</a:t>
            </a:r>
            <a:r>
              <a:rPr lang="cs-CZ" i="1" dirty="0" smtClean="0"/>
              <a:t>	</a:t>
            </a:r>
            <a:r>
              <a:rPr lang="cs-CZ" i="1" dirty="0" err="1" smtClean="0"/>
              <a:t>puu</a:t>
            </a:r>
            <a:r>
              <a:rPr lang="cs-CZ" i="1" dirty="0" smtClean="0"/>
              <a:t>-ta	</a:t>
            </a:r>
            <a:r>
              <a:rPr lang="cs-CZ" i="1" dirty="0" err="1" smtClean="0"/>
              <a:t>puu</a:t>
            </a:r>
            <a:r>
              <a:rPr lang="cs-CZ" i="1" dirty="0" smtClean="0"/>
              <a:t>-n</a:t>
            </a:r>
          </a:p>
          <a:p>
            <a:pPr marL="0" indent="0">
              <a:buNone/>
            </a:pPr>
            <a:r>
              <a:rPr lang="cs-CZ" i="1" dirty="0" err="1" smtClean="0"/>
              <a:t>tie</a:t>
            </a:r>
            <a:r>
              <a:rPr lang="cs-CZ" i="1" dirty="0" smtClean="0"/>
              <a:t>	</a:t>
            </a:r>
            <a:r>
              <a:rPr lang="cs-CZ" i="1" dirty="0" err="1" smtClean="0"/>
              <a:t>tie-tä</a:t>
            </a:r>
            <a:r>
              <a:rPr lang="cs-CZ" i="1" dirty="0" smtClean="0"/>
              <a:t>		</a:t>
            </a:r>
            <a:r>
              <a:rPr lang="cs-CZ" i="1" dirty="0" err="1" smtClean="0"/>
              <a:t>tie</a:t>
            </a:r>
            <a:r>
              <a:rPr lang="cs-CZ" i="1" dirty="0" smtClean="0"/>
              <a:t>-n</a:t>
            </a:r>
          </a:p>
          <a:p>
            <a:pPr marL="0" indent="0">
              <a:buNone/>
            </a:pPr>
            <a:r>
              <a:rPr lang="cs-CZ" i="1" dirty="0" err="1" smtClean="0"/>
              <a:t>työ</a:t>
            </a:r>
            <a:r>
              <a:rPr lang="cs-CZ" i="1" dirty="0" smtClean="0"/>
              <a:t>	</a:t>
            </a:r>
            <a:r>
              <a:rPr lang="cs-CZ" i="1" dirty="0" err="1" smtClean="0"/>
              <a:t>työ-tä</a:t>
            </a:r>
            <a:r>
              <a:rPr lang="cs-CZ" i="1" dirty="0" smtClean="0"/>
              <a:t>		</a:t>
            </a:r>
            <a:r>
              <a:rPr lang="cs-CZ" i="1" dirty="0" err="1" smtClean="0"/>
              <a:t>työ</a:t>
            </a:r>
            <a:r>
              <a:rPr lang="cs-CZ" i="1" dirty="0" smtClean="0"/>
              <a:t>-n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235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4: </a:t>
            </a:r>
            <a:r>
              <a:rPr lang="cs-CZ" dirty="0" err="1" smtClean="0"/>
              <a:t>Missä</a:t>
            </a:r>
            <a:r>
              <a:rPr lang="cs-CZ" dirty="0" smtClean="0"/>
              <a:t> </a:t>
            </a:r>
            <a:r>
              <a:rPr lang="cs-CZ" dirty="0" err="1" smtClean="0"/>
              <a:t>kissa</a:t>
            </a:r>
            <a:r>
              <a:rPr lang="cs-CZ" dirty="0" smtClean="0"/>
              <a:t> on?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87208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err="1" smtClean="0"/>
              <a:t>Kissa</a:t>
            </a:r>
            <a:r>
              <a:rPr lang="cs-CZ" i="1" dirty="0" smtClean="0"/>
              <a:t> on </a:t>
            </a:r>
            <a:r>
              <a:rPr lang="cs-CZ" i="1" dirty="0" smtClean="0"/>
              <a:t>…-</a:t>
            </a:r>
            <a:r>
              <a:rPr lang="cs-CZ" i="1" dirty="0" err="1" smtClean="0"/>
              <a:t>ssa</a:t>
            </a:r>
            <a:r>
              <a:rPr lang="cs-CZ" i="1" dirty="0" smtClean="0"/>
              <a:t>/-</a:t>
            </a:r>
            <a:r>
              <a:rPr lang="cs-CZ" i="1" dirty="0" err="1" smtClean="0"/>
              <a:t>ssä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valkoinen</a:t>
            </a:r>
            <a:r>
              <a:rPr lang="cs-CZ" i="1" dirty="0" smtClean="0"/>
              <a:t> </a:t>
            </a:r>
            <a:r>
              <a:rPr lang="cs-CZ" i="1" dirty="0" err="1" smtClean="0"/>
              <a:t>lumi</a:t>
            </a:r>
            <a:r>
              <a:rPr lang="cs-CZ" i="1" dirty="0" smtClean="0"/>
              <a:t>	</a:t>
            </a:r>
            <a:r>
              <a:rPr lang="cs-CZ" i="1" dirty="0" err="1" smtClean="0"/>
              <a:t>valkoise-ssa</a:t>
            </a:r>
            <a:r>
              <a:rPr lang="cs-CZ" i="1" dirty="0" smtClean="0"/>
              <a:t> </a:t>
            </a:r>
            <a:r>
              <a:rPr lang="cs-CZ" i="1" dirty="0" err="1" smtClean="0"/>
              <a:t>lume-ssa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Suomi</a:t>
            </a:r>
            <a:r>
              <a:rPr lang="cs-CZ" i="1" dirty="0" smtClean="0"/>
              <a:t>			</a:t>
            </a:r>
            <a:r>
              <a:rPr lang="cs-CZ" i="1" dirty="0" err="1" smtClean="0"/>
              <a:t>Suome-ssa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uuri</a:t>
            </a:r>
            <a:r>
              <a:rPr lang="cs-CZ" i="1" dirty="0" smtClean="0"/>
              <a:t> </a:t>
            </a:r>
            <a:r>
              <a:rPr lang="cs-CZ" i="1" dirty="0" err="1" smtClean="0"/>
              <a:t>talo</a:t>
            </a:r>
            <a:r>
              <a:rPr lang="cs-CZ" i="1" dirty="0" smtClean="0"/>
              <a:t>		</a:t>
            </a:r>
            <a:r>
              <a:rPr lang="cs-CZ" i="1" dirty="0" err="1" smtClean="0"/>
              <a:t>suure-ssa</a:t>
            </a:r>
            <a:r>
              <a:rPr lang="cs-CZ" i="1" dirty="0" smtClean="0"/>
              <a:t> </a:t>
            </a:r>
            <a:r>
              <a:rPr lang="cs-CZ" i="1" dirty="0" err="1" smtClean="0"/>
              <a:t>talo-ssa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irkko</a:t>
            </a:r>
            <a:r>
              <a:rPr lang="cs-CZ" i="1" dirty="0" smtClean="0"/>
              <a:t>			</a:t>
            </a:r>
            <a:r>
              <a:rPr lang="cs-CZ" i="1" dirty="0" err="1" smtClean="0"/>
              <a:t>kirko-ssa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Praha			Praha-</a:t>
            </a:r>
            <a:r>
              <a:rPr lang="cs-CZ" i="1" dirty="0" err="1" smtClean="0"/>
              <a:t>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Eurooppa</a:t>
            </a:r>
            <a:r>
              <a:rPr lang="cs-CZ" i="1" dirty="0" smtClean="0"/>
              <a:t>		</a:t>
            </a:r>
            <a:r>
              <a:rPr lang="cs-CZ" i="1" dirty="0" err="1" smtClean="0"/>
              <a:t>Euroopa-ssa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Norja</a:t>
            </a:r>
            <a:r>
              <a:rPr lang="cs-CZ" i="1" dirty="0" smtClean="0"/>
              <a:t>			</a:t>
            </a:r>
            <a:r>
              <a:rPr lang="cs-CZ" i="1" dirty="0" err="1" smtClean="0"/>
              <a:t>Norja-ssa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ieni</a:t>
            </a:r>
            <a:r>
              <a:rPr lang="cs-CZ" i="1" dirty="0" smtClean="0"/>
              <a:t> </a:t>
            </a:r>
            <a:r>
              <a:rPr lang="cs-CZ" i="1" dirty="0" err="1" smtClean="0"/>
              <a:t>järvi</a:t>
            </a:r>
            <a:r>
              <a:rPr lang="cs-CZ" i="1" dirty="0" smtClean="0"/>
              <a:t>		</a:t>
            </a:r>
            <a:r>
              <a:rPr lang="cs-CZ" i="1" dirty="0" err="1" smtClean="0"/>
              <a:t>piene-ssä</a:t>
            </a:r>
            <a:r>
              <a:rPr lang="cs-CZ" i="1" dirty="0" smtClean="0"/>
              <a:t> </a:t>
            </a:r>
            <a:r>
              <a:rPr lang="cs-CZ" i="1" dirty="0" err="1" smtClean="0"/>
              <a:t>järve-ssä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m</a:t>
            </a:r>
            <a:r>
              <a:rPr lang="cs-CZ" i="1" dirty="0" err="1" smtClean="0"/>
              <a:t>ökki</a:t>
            </a:r>
            <a:r>
              <a:rPr lang="cs-CZ" i="1" dirty="0" smtClean="0"/>
              <a:t>			</a:t>
            </a:r>
            <a:r>
              <a:rPr lang="cs-CZ" i="1" dirty="0" err="1" smtClean="0"/>
              <a:t>möki-ssä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713855" cy="13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9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HARJOITUS 5: </a:t>
            </a:r>
            <a:r>
              <a:rPr lang="cs-CZ" dirty="0" err="1" smtClean="0"/>
              <a:t>Kenen</a:t>
            </a:r>
            <a:r>
              <a:rPr lang="cs-CZ" dirty="0" smtClean="0"/>
              <a:t> </a:t>
            </a:r>
            <a:r>
              <a:rPr lang="cs-CZ" dirty="0" err="1" smtClean="0"/>
              <a:t>koira</a:t>
            </a:r>
            <a:r>
              <a:rPr lang="cs-CZ" dirty="0" smtClean="0"/>
              <a:t> se on?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 smtClean="0"/>
              <a:t>Se on </a:t>
            </a:r>
            <a:r>
              <a:rPr lang="cs-CZ" i="1" dirty="0" smtClean="0"/>
              <a:t>…-n</a:t>
            </a:r>
            <a:r>
              <a:rPr lang="cs-CZ" i="1" dirty="0" smtClean="0"/>
              <a:t> </a:t>
            </a:r>
            <a:r>
              <a:rPr lang="cs-CZ" i="1" dirty="0" err="1" smtClean="0"/>
              <a:t>koira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pieni</a:t>
            </a:r>
            <a:r>
              <a:rPr lang="cs-CZ" i="1" dirty="0" smtClean="0"/>
              <a:t> </a:t>
            </a:r>
            <a:r>
              <a:rPr lang="cs-CZ" i="1" dirty="0" err="1" smtClean="0"/>
              <a:t>tyttö</a:t>
            </a:r>
            <a:r>
              <a:rPr lang="cs-CZ" i="1" dirty="0" smtClean="0"/>
              <a:t>		</a:t>
            </a:r>
            <a:r>
              <a:rPr lang="cs-CZ" i="1" dirty="0" err="1" smtClean="0"/>
              <a:t>piene</a:t>
            </a:r>
            <a:r>
              <a:rPr lang="cs-CZ" i="1" dirty="0" smtClean="0"/>
              <a:t>-n </a:t>
            </a:r>
            <a:r>
              <a:rPr lang="cs-CZ" i="1" dirty="0" err="1" smtClean="0"/>
              <a:t>tytö</a:t>
            </a:r>
            <a:r>
              <a:rPr lang="cs-CZ" i="1" dirty="0" smtClean="0"/>
              <a:t>-n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t</a:t>
            </a:r>
            <a:r>
              <a:rPr lang="cs-CZ" i="1" dirty="0" err="1" smtClean="0"/>
              <a:t>ämä</a:t>
            </a:r>
            <a:r>
              <a:rPr lang="cs-CZ" i="1" dirty="0" smtClean="0"/>
              <a:t> </a:t>
            </a:r>
            <a:r>
              <a:rPr lang="cs-CZ" i="1" dirty="0" err="1" smtClean="0"/>
              <a:t>nainen</a:t>
            </a:r>
            <a:r>
              <a:rPr lang="cs-CZ" i="1" dirty="0" smtClean="0"/>
              <a:t>		</a:t>
            </a:r>
            <a:r>
              <a:rPr lang="cs-CZ" i="1" dirty="0" err="1" smtClean="0"/>
              <a:t>tämä</a:t>
            </a:r>
            <a:r>
              <a:rPr lang="cs-CZ" i="1" dirty="0" smtClean="0"/>
              <a:t>-n </a:t>
            </a:r>
            <a:r>
              <a:rPr lang="cs-CZ" i="1" dirty="0" err="1" smtClean="0"/>
              <a:t>naise</a:t>
            </a:r>
            <a:r>
              <a:rPr lang="cs-CZ" i="1" dirty="0" smtClean="0"/>
              <a:t>-n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s</a:t>
            </a:r>
            <a:r>
              <a:rPr lang="cs-CZ" i="1" dirty="0" err="1" smtClean="0"/>
              <a:t>uomalainen</a:t>
            </a:r>
            <a:r>
              <a:rPr lang="cs-CZ" i="1" dirty="0" smtClean="0"/>
              <a:t>	</a:t>
            </a:r>
            <a:r>
              <a:rPr lang="cs-CZ" i="1" dirty="0" err="1" smtClean="0"/>
              <a:t>suomalaise</a:t>
            </a:r>
            <a:r>
              <a:rPr lang="cs-CZ" i="1" dirty="0" smtClean="0"/>
              <a:t>-n	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n</a:t>
            </a:r>
            <a:r>
              <a:rPr lang="cs-CZ" i="1" dirty="0" err="1" smtClean="0"/>
              <a:t>uori</a:t>
            </a:r>
            <a:r>
              <a:rPr lang="cs-CZ" i="1" dirty="0" smtClean="0"/>
              <a:t> </a:t>
            </a:r>
            <a:r>
              <a:rPr lang="cs-CZ" i="1" dirty="0" err="1" smtClean="0"/>
              <a:t>opiskelija</a:t>
            </a:r>
            <a:r>
              <a:rPr lang="cs-CZ" i="1" dirty="0" smtClean="0"/>
              <a:t>	</a:t>
            </a:r>
            <a:r>
              <a:rPr lang="cs-CZ" i="1" dirty="0" err="1" smtClean="0"/>
              <a:t>nuore</a:t>
            </a:r>
            <a:r>
              <a:rPr lang="cs-CZ" i="1" dirty="0" smtClean="0"/>
              <a:t>-n </a:t>
            </a:r>
            <a:r>
              <a:rPr lang="cs-CZ" i="1" dirty="0" err="1" smtClean="0"/>
              <a:t>opiskelija</a:t>
            </a:r>
            <a:r>
              <a:rPr lang="cs-CZ" i="1" dirty="0" smtClean="0"/>
              <a:t>-n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t</a:t>
            </a:r>
            <a:r>
              <a:rPr lang="cs-CZ" i="1" dirty="0" err="1" smtClean="0"/>
              <a:t>uo</a:t>
            </a:r>
            <a:r>
              <a:rPr lang="cs-CZ" i="1" dirty="0" smtClean="0"/>
              <a:t> </a:t>
            </a:r>
            <a:r>
              <a:rPr lang="cs-CZ" i="1" dirty="0" err="1" smtClean="0"/>
              <a:t>slovakki</a:t>
            </a:r>
            <a:r>
              <a:rPr lang="cs-CZ" i="1" dirty="0" smtClean="0"/>
              <a:t>		</a:t>
            </a:r>
            <a:r>
              <a:rPr lang="cs-CZ" i="1" dirty="0" err="1" smtClean="0"/>
              <a:t>tuo</a:t>
            </a:r>
            <a:r>
              <a:rPr lang="cs-CZ" i="1" dirty="0" smtClean="0"/>
              <a:t>-n </a:t>
            </a:r>
            <a:r>
              <a:rPr lang="cs-CZ" i="1" dirty="0" err="1" smtClean="0"/>
              <a:t>slovaki</a:t>
            </a:r>
            <a:r>
              <a:rPr lang="cs-CZ" i="1" dirty="0" smtClean="0"/>
              <a:t>-n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o</a:t>
            </a:r>
            <a:r>
              <a:rPr lang="cs-CZ" i="1" dirty="0" err="1" smtClean="0"/>
              <a:t>pettaja</a:t>
            </a:r>
            <a:r>
              <a:rPr lang="cs-CZ" i="1" dirty="0" smtClean="0"/>
              <a:t>		</a:t>
            </a:r>
            <a:r>
              <a:rPr lang="cs-CZ" i="1" dirty="0" err="1" smtClean="0"/>
              <a:t>opettaja</a:t>
            </a:r>
            <a:r>
              <a:rPr lang="cs-CZ" i="1" dirty="0" smtClean="0"/>
              <a:t>-n	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i</a:t>
            </a:r>
            <a:r>
              <a:rPr lang="cs-CZ" i="1" dirty="0" err="1" smtClean="0"/>
              <a:t>nsinööri</a:t>
            </a:r>
            <a:r>
              <a:rPr lang="cs-CZ" i="1" dirty="0" smtClean="0"/>
              <a:t>		</a:t>
            </a:r>
            <a:r>
              <a:rPr lang="cs-CZ" i="1" dirty="0" err="1" smtClean="0"/>
              <a:t>insinööri</a:t>
            </a:r>
            <a:r>
              <a:rPr lang="cs-CZ" i="1" dirty="0" smtClean="0"/>
              <a:t>-n		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norjalainen</a:t>
            </a:r>
            <a:r>
              <a:rPr lang="cs-CZ" i="1" dirty="0" smtClean="0"/>
              <a:t> </a:t>
            </a:r>
            <a:r>
              <a:rPr lang="cs-CZ" i="1" dirty="0" err="1" smtClean="0"/>
              <a:t>toimittaja</a:t>
            </a:r>
            <a:r>
              <a:rPr lang="cs-CZ" i="1" dirty="0" smtClean="0"/>
              <a:t>	</a:t>
            </a:r>
            <a:r>
              <a:rPr lang="cs-CZ" i="1" dirty="0" err="1" smtClean="0"/>
              <a:t>norjalaise</a:t>
            </a:r>
            <a:r>
              <a:rPr lang="cs-CZ" i="1" dirty="0" smtClean="0"/>
              <a:t>-n </a:t>
            </a:r>
            <a:r>
              <a:rPr lang="cs-CZ" i="1" dirty="0" err="1" smtClean="0"/>
              <a:t>toimittaja</a:t>
            </a:r>
            <a:r>
              <a:rPr lang="cs-CZ" i="1" dirty="0" smtClean="0"/>
              <a:t>-n</a:t>
            </a: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1959761" cy="163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6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Oppikirja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Demonstratiivipronominit</a:t>
            </a:r>
            <a:r>
              <a:rPr lang="cs-CZ" dirty="0" smtClean="0"/>
              <a:t> – s. 39-40</a:t>
            </a:r>
          </a:p>
          <a:p>
            <a:pPr marL="0" indent="0">
              <a:buNone/>
            </a:pPr>
            <a:r>
              <a:rPr lang="cs-CZ" dirty="0" err="1" smtClean="0"/>
              <a:t>Numerot</a:t>
            </a:r>
            <a:r>
              <a:rPr lang="cs-CZ" dirty="0" smtClean="0"/>
              <a:t> – s. 55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Nominityypit</a:t>
            </a:r>
            <a:r>
              <a:rPr lang="cs-CZ" dirty="0" smtClean="0"/>
              <a:t> – s. 33 + 40-43</a:t>
            </a:r>
          </a:p>
          <a:p>
            <a:pPr marL="0" indent="0">
              <a:buNone/>
            </a:pPr>
            <a:r>
              <a:rPr lang="cs-CZ" dirty="0" err="1" smtClean="0"/>
              <a:t>Astevaihtelu</a:t>
            </a:r>
            <a:r>
              <a:rPr lang="cs-CZ" dirty="0" smtClean="0"/>
              <a:t> – s. 29-30 + 44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Harjoitukset</a:t>
            </a:r>
            <a:r>
              <a:rPr lang="cs-CZ" dirty="0" smtClean="0"/>
              <a:t> – </a:t>
            </a:r>
            <a:r>
              <a:rPr lang="cs-CZ" dirty="0" err="1" smtClean="0"/>
              <a:t>kpl</a:t>
            </a:r>
            <a:r>
              <a:rPr lang="cs-CZ" dirty="0" smtClean="0"/>
              <a:t> 2, 3, 4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43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1551"/>
          <a:stretch/>
        </p:blipFill>
        <p:spPr bwMode="auto">
          <a:xfrm>
            <a:off x="755576" y="449393"/>
            <a:ext cx="7272808" cy="62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6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1: </a:t>
            </a:r>
            <a:r>
              <a:rPr lang="cs-CZ" dirty="0" err="1" smtClean="0"/>
              <a:t>Mikä</a:t>
            </a:r>
            <a:r>
              <a:rPr lang="cs-CZ" dirty="0" smtClean="0"/>
              <a:t> </a:t>
            </a:r>
            <a:r>
              <a:rPr lang="cs-CZ" dirty="0" err="1" smtClean="0"/>
              <a:t>tämä</a:t>
            </a:r>
            <a:r>
              <a:rPr lang="cs-CZ" dirty="0" smtClean="0"/>
              <a:t> on?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6" y="1591329"/>
            <a:ext cx="3744416" cy="281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14" y="1772816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05951"/>
            <a:ext cx="1337047" cy="7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C:\Program Files (x86)\Microsoft Office\MEDIA\CAGCAT10\j018332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1281433" cy="128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Lenka\AppData\Local\Microsoft\Windows\Temporary Internet Files\Content.IE5\SZL37HWM\1200px-New_gecophon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46" y="3695729"/>
            <a:ext cx="1583934" cy="11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Lenka\AppData\Local\Microsoft\Windows\Temporary Internet Files\Content.IE5\NM6CJJGV\2311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7190"/>
            <a:ext cx="1691680" cy="11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Lenka\AppData\Local\Microsoft\Windows\Temporary Internet Files\Content.IE5\SZL37HWM\Nousiaisten_kirkko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42627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Lenka\AppData\Local\Microsoft\Windows\Temporary Internet Files\Content.IE5\G17JJAP3\1200px-Europe_orthographic_Caucasus_Urals_boundary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2321"/>
            <a:ext cx="1361190" cy="13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Lenka\AppData\Local\Microsoft\Windows\Temporary Internet Files\Content.IE5\SBXOSDEL\norway-1460580_960_72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46" y="5146293"/>
            <a:ext cx="146304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0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MIKÄ TÄMÄ ON? X MITÄ TÄMÄ ON?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12776"/>
            <a:ext cx="77724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NOMINATIIVI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MIKÄ</a:t>
            </a:r>
            <a:r>
              <a:rPr lang="cs-CZ" dirty="0" smtClean="0"/>
              <a:t> </a:t>
            </a:r>
            <a:r>
              <a:rPr lang="cs-CZ" dirty="0" err="1" smtClean="0"/>
              <a:t>tämä</a:t>
            </a:r>
            <a:r>
              <a:rPr lang="cs-CZ" dirty="0" smtClean="0"/>
              <a:t> on? (konkrétní věc, počitatelná) </a:t>
            </a:r>
          </a:p>
          <a:p>
            <a:pPr marL="0" indent="0">
              <a:buNone/>
            </a:pPr>
            <a:r>
              <a:rPr lang="cs-CZ" dirty="0" smtClean="0"/>
              <a:t>Se on pallo.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/>
              <a:t>talo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/>
              <a:t>Suomen</a:t>
            </a:r>
            <a:r>
              <a:rPr lang="cs-CZ" dirty="0" smtClean="0"/>
              <a:t> </a:t>
            </a:r>
            <a:r>
              <a:rPr lang="cs-CZ" dirty="0" err="1" smtClean="0"/>
              <a:t>lippu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PARTITIIVI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MITÄ </a:t>
            </a:r>
            <a:r>
              <a:rPr lang="cs-CZ" dirty="0" err="1" smtClean="0"/>
              <a:t>tämä</a:t>
            </a:r>
            <a:r>
              <a:rPr lang="cs-CZ" dirty="0" smtClean="0"/>
              <a:t> on? (látková, nepočitatelná věc)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/>
              <a:t>lun</a:t>
            </a:r>
            <a:r>
              <a:rPr lang="cs-CZ" dirty="0" err="1" smtClean="0">
                <a:solidFill>
                  <a:srgbClr val="0070C0"/>
                </a:solidFill>
              </a:rPr>
              <a:t>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/>
              <a:t>kahvi</a:t>
            </a:r>
            <a:r>
              <a:rPr lang="cs-CZ" dirty="0" err="1" smtClean="0">
                <a:solidFill>
                  <a:srgbClr val="0070C0"/>
                </a:solidFill>
              </a:rPr>
              <a:t>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1266" name="Picture 2" descr="C:\Users\Lenka\AppData\Local\Microsoft\Windows\Temporary Internet Files\Content.IE5\G17JJAP3\beverage-black-coffee-break-time-coffee-60624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/>
          <a:stretch/>
        </p:blipFill>
        <p:spPr bwMode="auto">
          <a:xfrm>
            <a:off x="4844683" y="5157191"/>
            <a:ext cx="1189825" cy="90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1100261" cy="11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62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NUMEROT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88" y="1772816"/>
            <a:ext cx="604286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7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NUMEROT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005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 smtClean="0"/>
              <a:t>NOM		GEN		PART		INE		ILL</a:t>
            </a:r>
            <a:r>
              <a:rPr lang="cs-CZ" sz="2200" dirty="0" smtClean="0">
                <a:solidFill>
                  <a:srgbClr val="FF0000"/>
                </a:solidFill>
              </a:rPr>
              <a:t>		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1 </a:t>
            </a:r>
            <a:r>
              <a:rPr lang="cs-CZ" sz="2200" dirty="0" err="1" smtClean="0">
                <a:solidFill>
                  <a:srgbClr val="FF0000"/>
                </a:solidFill>
              </a:rPr>
              <a:t>yksi</a:t>
            </a:r>
            <a:r>
              <a:rPr lang="cs-CZ" sz="2200" dirty="0" smtClean="0">
                <a:solidFill>
                  <a:srgbClr val="FF0000"/>
                </a:solidFill>
              </a:rPr>
              <a:t>  		</a:t>
            </a:r>
            <a:r>
              <a:rPr lang="cs-CZ" sz="2200" dirty="0" err="1" smtClean="0">
                <a:solidFill>
                  <a:srgbClr val="FF0000"/>
                </a:solidFill>
              </a:rPr>
              <a:t>yhde</a:t>
            </a:r>
            <a:r>
              <a:rPr lang="cs-CZ" sz="2200" dirty="0" smtClean="0">
                <a:solidFill>
                  <a:srgbClr val="FF0000"/>
                </a:solidFill>
              </a:rPr>
              <a:t>-n</a:t>
            </a:r>
            <a:r>
              <a:rPr lang="cs-CZ" sz="2200" dirty="0" smtClean="0">
                <a:solidFill>
                  <a:srgbClr val="FF0000"/>
                </a:solidFill>
              </a:rPr>
              <a:t>		</a:t>
            </a:r>
            <a:r>
              <a:rPr lang="cs-CZ" sz="2200" dirty="0" err="1" smtClean="0">
                <a:solidFill>
                  <a:srgbClr val="FF0000"/>
                </a:solidFill>
              </a:rPr>
              <a:t>yh-tä</a:t>
            </a:r>
            <a:r>
              <a:rPr lang="cs-CZ" sz="2200" dirty="0" smtClean="0">
                <a:solidFill>
                  <a:srgbClr val="FF0000"/>
                </a:solidFill>
              </a:rPr>
              <a:t> 		</a:t>
            </a:r>
            <a:r>
              <a:rPr lang="cs-CZ" sz="2200" dirty="0" err="1" smtClean="0">
                <a:solidFill>
                  <a:srgbClr val="FF0000"/>
                </a:solidFill>
              </a:rPr>
              <a:t>yhde-ssä</a:t>
            </a:r>
            <a:r>
              <a:rPr lang="cs-CZ" sz="2200" dirty="0" smtClean="0">
                <a:solidFill>
                  <a:srgbClr val="FF0000"/>
                </a:solidFill>
              </a:rPr>
              <a:t>	</a:t>
            </a:r>
            <a:r>
              <a:rPr lang="cs-CZ" sz="2200" dirty="0" err="1" smtClean="0">
                <a:solidFill>
                  <a:srgbClr val="FF0000"/>
                </a:solidFill>
              </a:rPr>
              <a:t>yhte</a:t>
            </a:r>
            <a:r>
              <a:rPr lang="cs-CZ" sz="2200" dirty="0" smtClean="0">
                <a:solidFill>
                  <a:srgbClr val="FF0000"/>
                </a:solidFill>
              </a:rPr>
              <a:t>-en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2 </a:t>
            </a:r>
            <a:r>
              <a:rPr lang="cs-CZ" sz="2200" dirty="0" err="1" smtClean="0">
                <a:solidFill>
                  <a:srgbClr val="FF0000"/>
                </a:solidFill>
              </a:rPr>
              <a:t>kaksi</a:t>
            </a:r>
            <a:r>
              <a:rPr lang="cs-CZ" sz="2200" dirty="0" smtClean="0">
                <a:solidFill>
                  <a:srgbClr val="FF0000"/>
                </a:solidFill>
              </a:rPr>
              <a:t>		</a:t>
            </a:r>
            <a:r>
              <a:rPr lang="cs-CZ" sz="2200" dirty="0" err="1" smtClean="0">
                <a:solidFill>
                  <a:srgbClr val="FF0000"/>
                </a:solidFill>
              </a:rPr>
              <a:t>kahde</a:t>
            </a:r>
            <a:r>
              <a:rPr lang="cs-CZ" sz="2200" dirty="0" smtClean="0">
                <a:solidFill>
                  <a:srgbClr val="FF0000"/>
                </a:solidFill>
              </a:rPr>
              <a:t>-n</a:t>
            </a:r>
            <a:r>
              <a:rPr lang="cs-CZ" sz="2200" dirty="0" smtClean="0">
                <a:solidFill>
                  <a:srgbClr val="FF0000"/>
                </a:solidFill>
              </a:rPr>
              <a:t>	</a:t>
            </a:r>
            <a:r>
              <a:rPr lang="cs-CZ" sz="2200" dirty="0" err="1" smtClean="0">
                <a:solidFill>
                  <a:srgbClr val="FF0000"/>
                </a:solidFill>
              </a:rPr>
              <a:t>kah</a:t>
            </a:r>
            <a:r>
              <a:rPr lang="cs-CZ" sz="2200" dirty="0" smtClean="0">
                <a:solidFill>
                  <a:srgbClr val="FF0000"/>
                </a:solidFill>
              </a:rPr>
              <a:t>-ta		</a:t>
            </a:r>
            <a:r>
              <a:rPr lang="cs-CZ" sz="2200" dirty="0" err="1" smtClean="0">
                <a:solidFill>
                  <a:srgbClr val="FF0000"/>
                </a:solidFill>
              </a:rPr>
              <a:t>kahde-ssa</a:t>
            </a:r>
            <a:r>
              <a:rPr lang="cs-CZ" sz="2200" dirty="0" smtClean="0">
                <a:solidFill>
                  <a:srgbClr val="FF0000"/>
                </a:solidFill>
              </a:rPr>
              <a:t>	</a:t>
            </a:r>
            <a:r>
              <a:rPr lang="cs-CZ" sz="2200" dirty="0" err="1" smtClean="0">
                <a:solidFill>
                  <a:srgbClr val="FF0000"/>
                </a:solidFill>
              </a:rPr>
              <a:t>kahte</a:t>
            </a:r>
            <a:r>
              <a:rPr lang="cs-CZ" sz="2200" dirty="0" smtClean="0">
                <a:solidFill>
                  <a:srgbClr val="FF0000"/>
                </a:solidFill>
              </a:rPr>
              <a:t>-en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rgbClr val="00B050"/>
                </a:solidFill>
              </a:rPr>
              <a:t>3 </a:t>
            </a:r>
            <a:r>
              <a:rPr lang="cs-CZ" sz="2200" dirty="0" err="1" smtClean="0">
                <a:solidFill>
                  <a:srgbClr val="00B050"/>
                </a:solidFill>
              </a:rPr>
              <a:t>kolme</a:t>
            </a:r>
            <a:r>
              <a:rPr lang="cs-CZ" sz="2200" dirty="0" smtClean="0">
                <a:solidFill>
                  <a:srgbClr val="00B050"/>
                </a:solidFill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</a:rPr>
              <a:t>kolme</a:t>
            </a:r>
            <a:r>
              <a:rPr lang="cs-CZ" sz="2200" dirty="0" smtClean="0">
                <a:solidFill>
                  <a:srgbClr val="00B050"/>
                </a:solidFill>
              </a:rPr>
              <a:t>-n	</a:t>
            </a:r>
            <a:r>
              <a:rPr lang="cs-CZ" sz="2200" dirty="0" err="1" smtClean="0">
                <a:solidFill>
                  <a:srgbClr val="00B050"/>
                </a:solidFill>
              </a:rPr>
              <a:t>kolme</a:t>
            </a:r>
            <a:r>
              <a:rPr lang="cs-CZ" sz="2200" dirty="0" smtClean="0">
                <a:solidFill>
                  <a:srgbClr val="00B050"/>
                </a:solidFill>
              </a:rPr>
              <a:t>-a	</a:t>
            </a:r>
            <a:r>
              <a:rPr lang="cs-CZ" sz="2200" dirty="0" err="1" smtClean="0">
                <a:solidFill>
                  <a:srgbClr val="00B050"/>
                </a:solidFill>
              </a:rPr>
              <a:t>kolme-ssa</a:t>
            </a:r>
            <a:r>
              <a:rPr lang="cs-CZ" sz="2200" dirty="0" smtClean="0">
                <a:solidFill>
                  <a:srgbClr val="00B050"/>
                </a:solidFill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</a:rPr>
              <a:t>kolme</a:t>
            </a:r>
            <a:r>
              <a:rPr lang="cs-CZ" sz="2200" dirty="0" smtClean="0">
                <a:solidFill>
                  <a:srgbClr val="00B050"/>
                </a:solidFill>
              </a:rPr>
              <a:t>-en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rgbClr val="00B050"/>
                </a:solidFill>
              </a:rPr>
              <a:t>4 </a:t>
            </a:r>
            <a:r>
              <a:rPr lang="cs-CZ" sz="2200" dirty="0" err="1" smtClean="0">
                <a:solidFill>
                  <a:srgbClr val="00B050"/>
                </a:solidFill>
              </a:rPr>
              <a:t>neljä</a:t>
            </a:r>
            <a:r>
              <a:rPr lang="cs-CZ" sz="2200" dirty="0" smtClean="0">
                <a:solidFill>
                  <a:srgbClr val="00B050"/>
                </a:solidFill>
              </a:rPr>
              <a:t>		</a:t>
            </a:r>
            <a:r>
              <a:rPr lang="cs-CZ" sz="2200" dirty="0" err="1" smtClean="0">
                <a:solidFill>
                  <a:srgbClr val="00B050"/>
                </a:solidFill>
              </a:rPr>
              <a:t>neljä</a:t>
            </a:r>
            <a:r>
              <a:rPr lang="cs-CZ" sz="2200" dirty="0" smtClean="0">
                <a:solidFill>
                  <a:srgbClr val="00B050"/>
                </a:solidFill>
              </a:rPr>
              <a:t>-n		</a:t>
            </a:r>
            <a:r>
              <a:rPr lang="cs-CZ" sz="2200" dirty="0" err="1" smtClean="0">
                <a:solidFill>
                  <a:srgbClr val="00B050"/>
                </a:solidFill>
              </a:rPr>
              <a:t>nelje</a:t>
            </a:r>
            <a:r>
              <a:rPr lang="cs-CZ" sz="2200" dirty="0" smtClean="0">
                <a:solidFill>
                  <a:srgbClr val="00B050"/>
                </a:solidFill>
              </a:rPr>
              <a:t>-ä		</a:t>
            </a:r>
            <a:r>
              <a:rPr lang="cs-CZ" sz="2200" dirty="0" err="1" smtClean="0">
                <a:solidFill>
                  <a:srgbClr val="00B050"/>
                </a:solidFill>
              </a:rPr>
              <a:t>neljässä</a:t>
            </a:r>
            <a:r>
              <a:rPr lang="cs-CZ" sz="2200" dirty="0" smtClean="0">
                <a:solidFill>
                  <a:srgbClr val="00B050"/>
                </a:solidFill>
              </a:rPr>
              <a:t>	</a:t>
            </a:r>
            <a:r>
              <a:rPr lang="cs-CZ" sz="2200" dirty="0" err="1" smtClean="0">
                <a:solidFill>
                  <a:srgbClr val="00B050"/>
                </a:solidFill>
              </a:rPr>
              <a:t>neljä-än</a:t>
            </a:r>
            <a:endParaRPr lang="cs-CZ" sz="22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200" dirty="0" smtClean="0">
                <a:solidFill>
                  <a:srgbClr val="0070C0"/>
                </a:solidFill>
              </a:rPr>
              <a:t>5 </a:t>
            </a:r>
            <a:r>
              <a:rPr lang="cs-CZ" sz="2200" dirty="0" err="1" smtClean="0">
                <a:solidFill>
                  <a:srgbClr val="0070C0"/>
                </a:solidFill>
              </a:rPr>
              <a:t>viisi</a:t>
            </a:r>
            <a:r>
              <a:rPr lang="cs-CZ" sz="2200" dirty="0" smtClean="0">
                <a:solidFill>
                  <a:srgbClr val="0070C0"/>
                </a:solidFill>
              </a:rPr>
              <a:t>		</a:t>
            </a:r>
            <a:r>
              <a:rPr lang="cs-CZ" sz="2200" dirty="0" err="1" smtClean="0">
                <a:solidFill>
                  <a:srgbClr val="0070C0"/>
                </a:solidFill>
              </a:rPr>
              <a:t>viide</a:t>
            </a:r>
            <a:r>
              <a:rPr lang="cs-CZ" sz="2200" dirty="0" smtClean="0">
                <a:solidFill>
                  <a:srgbClr val="0070C0"/>
                </a:solidFill>
              </a:rPr>
              <a:t>-n		</a:t>
            </a:r>
            <a:r>
              <a:rPr lang="cs-CZ" sz="2200" dirty="0" err="1" smtClean="0">
                <a:solidFill>
                  <a:srgbClr val="0070C0"/>
                </a:solidFill>
              </a:rPr>
              <a:t>viit-tä</a:t>
            </a:r>
            <a:r>
              <a:rPr lang="cs-CZ" sz="2200" dirty="0" smtClean="0">
                <a:solidFill>
                  <a:srgbClr val="0070C0"/>
                </a:solidFill>
              </a:rPr>
              <a:t>		</a:t>
            </a:r>
            <a:r>
              <a:rPr lang="cs-CZ" sz="2200" dirty="0" err="1" smtClean="0">
                <a:solidFill>
                  <a:srgbClr val="0070C0"/>
                </a:solidFill>
              </a:rPr>
              <a:t>viide-ssä</a:t>
            </a:r>
            <a:r>
              <a:rPr lang="cs-CZ" sz="2200" dirty="0" smtClean="0">
                <a:solidFill>
                  <a:srgbClr val="0070C0"/>
                </a:solidFill>
              </a:rPr>
              <a:t>	</a:t>
            </a:r>
            <a:r>
              <a:rPr lang="cs-CZ" sz="2200" dirty="0" err="1" smtClean="0">
                <a:solidFill>
                  <a:srgbClr val="0070C0"/>
                </a:solidFill>
              </a:rPr>
              <a:t>viite</a:t>
            </a:r>
            <a:r>
              <a:rPr lang="cs-CZ" sz="2200" dirty="0" smtClean="0">
                <a:solidFill>
                  <a:srgbClr val="0070C0"/>
                </a:solidFill>
              </a:rPr>
              <a:t>-e	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rgbClr val="0070C0"/>
                </a:solidFill>
              </a:rPr>
              <a:t>6 </a:t>
            </a:r>
            <a:r>
              <a:rPr lang="cs-CZ" sz="2200" dirty="0" err="1" smtClean="0">
                <a:solidFill>
                  <a:srgbClr val="0070C0"/>
                </a:solidFill>
              </a:rPr>
              <a:t>kuusi</a:t>
            </a:r>
            <a:r>
              <a:rPr lang="cs-CZ" sz="2200" dirty="0" smtClean="0">
                <a:solidFill>
                  <a:srgbClr val="0070C0"/>
                </a:solidFill>
              </a:rPr>
              <a:t>		</a:t>
            </a:r>
            <a:r>
              <a:rPr lang="cs-CZ" sz="2200" dirty="0" err="1" smtClean="0">
                <a:solidFill>
                  <a:srgbClr val="0070C0"/>
                </a:solidFill>
              </a:rPr>
              <a:t>kuude</a:t>
            </a:r>
            <a:r>
              <a:rPr lang="cs-CZ" sz="2200" dirty="0" smtClean="0">
                <a:solidFill>
                  <a:srgbClr val="0070C0"/>
                </a:solidFill>
              </a:rPr>
              <a:t>-n	</a:t>
            </a:r>
            <a:r>
              <a:rPr lang="cs-CZ" sz="2200" dirty="0" err="1" smtClean="0">
                <a:solidFill>
                  <a:srgbClr val="0070C0"/>
                </a:solidFill>
              </a:rPr>
              <a:t>kuut</a:t>
            </a:r>
            <a:r>
              <a:rPr lang="cs-CZ" sz="2200" dirty="0" smtClean="0">
                <a:solidFill>
                  <a:srgbClr val="0070C0"/>
                </a:solidFill>
              </a:rPr>
              <a:t>-ta		</a:t>
            </a:r>
            <a:r>
              <a:rPr lang="cs-CZ" sz="2200" dirty="0" err="1" smtClean="0">
                <a:solidFill>
                  <a:srgbClr val="0070C0"/>
                </a:solidFill>
              </a:rPr>
              <a:t>kuude-ssa</a:t>
            </a:r>
            <a:r>
              <a:rPr lang="cs-CZ" sz="2200" dirty="0" smtClean="0">
                <a:solidFill>
                  <a:srgbClr val="0070C0"/>
                </a:solidFill>
              </a:rPr>
              <a:t>	</a:t>
            </a:r>
            <a:r>
              <a:rPr lang="cs-CZ" sz="2200" dirty="0" err="1" smtClean="0">
                <a:solidFill>
                  <a:srgbClr val="0070C0"/>
                </a:solidFill>
              </a:rPr>
              <a:t>kuute</a:t>
            </a:r>
            <a:r>
              <a:rPr lang="cs-CZ" sz="2200" dirty="0" smtClean="0">
                <a:solidFill>
                  <a:srgbClr val="0070C0"/>
                </a:solidFill>
              </a:rPr>
              <a:t>-en</a:t>
            </a:r>
          </a:p>
          <a:p>
            <a:pPr marL="0" indent="0">
              <a:buNone/>
            </a:pPr>
            <a:r>
              <a:rPr lang="cs-CZ" sz="2200" dirty="0" smtClean="0"/>
              <a:t>7 </a:t>
            </a:r>
            <a:r>
              <a:rPr lang="cs-CZ" sz="2200" dirty="0" err="1" smtClean="0"/>
              <a:t>seitsemän</a:t>
            </a:r>
            <a:r>
              <a:rPr lang="cs-CZ" sz="2200" dirty="0" smtClean="0"/>
              <a:t>	</a:t>
            </a:r>
            <a:r>
              <a:rPr lang="cs-CZ" sz="2200" dirty="0" err="1" smtClean="0"/>
              <a:t>seitsemä</a:t>
            </a:r>
            <a:r>
              <a:rPr lang="cs-CZ" sz="2200" dirty="0" smtClean="0"/>
              <a:t>-n	</a:t>
            </a:r>
            <a:r>
              <a:rPr lang="cs-CZ" sz="2200" dirty="0" err="1" smtClean="0"/>
              <a:t>seitsemä</a:t>
            </a:r>
            <a:r>
              <a:rPr lang="cs-CZ" sz="2200" dirty="0" smtClean="0"/>
              <a:t>-ä	</a:t>
            </a:r>
            <a:r>
              <a:rPr lang="cs-CZ" sz="2200" dirty="0" err="1" smtClean="0"/>
              <a:t>seitsemä-ssä</a:t>
            </a:r>
            <a:r>
              <a:rPr lang="cs-CZ" sz="2200" dirty="0" smtClean="0"/>
              <a:t>	</a:t>
            </a:r>
            <a:r>
              <a:rPr lang="cs-CZ" sz="2200" dirty="0" err="1" smtClean="0"/>
              <a:t>seitsemä-än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8 </a:t>
            </a:r>
            <a:r>
              <a:rPr lang="cs-CZ" sz="2200" dirty="0" err="1" smtClean="0"/>
              <a:t>kahdeksan</a:t>
            </a:r>
            <a:r>
              <a:rPr lang="cs-CZ" sz="2200" dirty="0" smtClean="0"/>
              <a:t>	</a:t>
            </a:r>
            <a:r>
              <a:rPr lang="cs-CZ" sz="2200" dirty="0" err="1" smtClean="0"/>
              <a:t>kahdeksa</a:t>
            </a:r>
            <a:r>
              <a:rPr lang="cs-CZ" sz="2200" dirty="0" smtClean="0"/>
              <a:t>-n	</a:t>
            </a:r>
            <a:r>
              <a:rPr lang="cs-CZ" sz="2200" dirty="0" err="1" smtClean="0"/>
              <a:t>kahdeksa</a:t>
            </a:r>
            <a:r>
              <a:rPr lang="cs-CZ" sz="2200" dirty="0" smtClean="0"/>
              <a:t>-a	</a:t>
            </a:r>
            <a:r>
              <a:rPr lang="cs-CZ" sz="2200" dirty="0" err="1" smtClean="0"/>
              <a:t>kahdeksa-ssa</a:t>
            </a:r>
            <a:r>
              <a:rPr lang="cs-CZ" sz="2200" dirty="0" smtClean="0"/>
              <a:t>	</a:t>
            </a:r>
            <a:r>
              <a:rPr lang="cs-CZ" sz="2200" dirty="0" err="1" smtClean="0"/>
              <a:t>kahdeksa-an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9 </a:t>
            </a:r>
            <a:r>
              <a:rPr lang="cs-CZ" sz="2200" dirty="0" err="1" smtClean="0"/>
              <a:t>yhdeksän</a:t>
            </a:r>
            <a:r>
              <a:rPr lang="cs-CZ" sz="2200" dirty="0" smtClean="0"/>
              <a:t>	</a:t>
            </a:r>
            <a:r>
              <a:rPr lang="cs-CZ" sz="2200" dirty="0" err="1" smtClean="0"/>
              <a:t>yhdeksä</a:t>
            </a:r>
            <a:r>
              <a:rPr lang="cs-CZ" sz="2200" dirty="0" smtClean="0"/>
              <a:t>-n	</a:t>
            </a:r>
            <a:r>
              <a:rPr lang="cs-CZ" sz="2200" dirty="0" err="1" smtClean="0"/>
              <a:t>yhdeksä</a:t>
            </a:r>
            <a:r>
              <a:rPr lang="cs-CZ" sz="2200" dirty="0" smtClean="0"/>
              <a:t>-ä	</a:t>
            </a:r>
            <a:r>
              <a:rPr lang="cs-CZ" sz="2200" dirty="0" err="1" smtClean="0"/>
              <a:t>yhdeksä-ssä</a:t>
            </a:r>
            <a:r>
              <a:rPr lang="cs-CZ" sz="2200" dirty="0" smtClean="0"/>
              <a:t>	</a:t>
            </a:r>
            <a:r>
              <a:rPr lang="cs-CZ" sz="2200" dirty="0" err="1" smtClean="0"/>
              <a:t>yhdeksä-än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10 </a:t>
            </a:r>
            <a:r>
              <a:rPr lang="cs-CZ" sz="2200" dirty="0" err="1" smtClean="0"/>
              <a:t>kymmenen</a:t>
            </a:r>
            <a:r>
              <a:rPr lang="cs-CZ" sz="2200" dirty="0" smtClean="0"/>
              <a:t>	</a:t>
            </a:r>
            <a:r>
              <a:rPr lang="cs-CZ" sz="2200" dirty="0" err="1" smtClean="0"/>
              <a:t>kymmene</a:t>
            </a:r>
            <a:r>
              <a:rPr lang="cs-CZ" sz="2200" dirty="0" smtClean="0"/>
              <a:t>-n	</a:t>
            </a:r>
            <a:r>
              <a:rPr lang="cs-CZ" sz="2200" dirty="0" err="1" smtClean="0"/>
              <a:t>kymmen-</a:t>
            </a:r>
            <a:r>
              <a:rPr lang="cs-CZ" sz="2200" dirty="0" err="1" smtClean="0">
                <a:solidFill>
                  <a:srgbClr val="FFC000"/>
                </a:solidFill>
              </a:rPr>
              <a:t>tä</a:t>
            </a:r>
            <a:r>
              <a:rPr lang="cs-CZ" sz="2200" dirty="0" smtClean="0"/>
              <a:t>	</a:t>
            </a:r>
            <a:r>
              <a:rPr lang="cs-CZ" sz="2200" dirty="0" err="1" smtClean="0"/>
              <a:t>kymmene-ssä</a:t>
            </a:r>
            <a:r>
              <a:rPr lang="cs-CZ" sz="2200" dirty="0" smtClean="0"/>
              <a:t>	</a:t>
            </a:r>
            <a:r>
              <a:rPr lang="cs-CZ" sz="2200" dirty="0" err="1" smtClean="0"/>
              <a:t>kymmene</a:t>
            </a:r>
            <a:r>
              <a:rPr lang="cs-CZ" sz="2200" dirty="0" smtClean="0"/>
              <a:t>-en</a:t>
            </a:r>
          </a:p>
        </p:txBody>
      </p:sp>
    </p:spTree>
    <p:extLst>
      <p:ext uri="{BB962C8B-B14F-4D97-AF65-F5344CB8AC3E}">
        <p14:creationId xmlns:p14="http://schemas.microsoft.com/office/powerpoint/2010/main" val="59185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NUMEROT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4123888" cy="4789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11	</a:t>
            </a:r>
            <a:r>
              <a:rPr lang="cs-CZ" dirty="0" err="1" smtClean="0"/>
              <a:t>yksi</a:t>
            </a:r>
            <a:r>
              <a:rPr lang="cs-CZ" dirty="0" err="1" smtClean="0">
                <a:solidFill>
                  <a:srgbClr val="7030A0"/>
                </a:solidFill>
              </a:rPr>
              <a:t>toista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/>
              <a:t>12	</a:t>
            </a:r>
            <a:r>
              <a:rPr lang="cs-CZ" dirty="0" err="1" smtClean="0"/>
              <a:t>kaksi</a:t>
            </a:r>
            <a:r>
              <a:rPr lang="cs-CZ" dirty="0" err="1" smtClean="0">
                <a:solidFill>
                  <a:srgbClr val="7030A0"/>
                </a:solidFill>
              </a:rPr>
              <a:t>toista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/>
              <a:t>13	</a:t>
            </a:r>
            <a:r>
              <a:rPr lang="cs-CZ" dirty="0" err="1" smtClean="0"/>
              <a:t>kolme</a:t>
            </a:r>
            <a:r>
              <a:rPr lang="cs-CZ" dirty="0" err="1" smtClean="0">
                <a:solidFill>
                  <a:srgbClr val="7030A0"/>
                </a:solidFill>
              </a:rPr>
              <a:t>toista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/>
              <a:t>14	</a:t>
            </a:r>
            <a:r>
              <a:rPr lang="cs-CZ" dirty="0" err="1" smtClean="0"/>
              <a:t>neljä</a:t>
            </a:r>
            <a:r>
              <a:rPr lang="cs-CZ" dirty="0" err="1" smtClean="0">
                <a:solidFill>
                  <a:srgbClr val="7030A0"/>
                </a:solidFill>
              </a:rPr>
              <a:t>toista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/>
              <a:t>15	</a:t>
            </a:r>
            <a:r>
              <a:rPr lang="cs-CZ" dirty="0" err="1" smtClean="0"/>
              <a:t>viisi</a:t>
            </a:r>
            <a:r>
              <a:rPr lang="cs-CZ" dirty="0" err="1" smtClean="0">
                <a:solidFill>
                  <a:srgbClr val="7030A0"/>
                </a:solidFill>
              </a:rPr>
              <a:t>toista</a:t>
            </a: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smtClean="0"/>
              <a:t>16	</a:t>
            </a:r>
            <a:r>
              <a:rPr lang="cs-CZ" dirty="0" err="1" smtClean="0"/>
              <a:t>kuusitoista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17	</a:t>
            </a:r>
            <a:r>
              <a:rPr lang="cs-CZ" dirty="0" err="1" smtClean="0"/>
              <a:t>seitsemäntoista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18	</a:t>
            </a:r>
            <a:r>
              <a:rPr lang="cs-CZ" dirty="0" err="1" smtClean="0"/>
              <a:t>kahdeksantoista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	</a:t>
            </a:r>
            <a:r>
              <a:rPr lang="cs-CZ" dirty="0" err="1" smtClean="0"/>
              <a:t>yhdeksäntoista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20	</a:t>
            </a:r>
            <a:r>
              <a:rPr lang="cs-CZ" dirty="0" err="1" smtClean="0"/>
              <a:t>kaksikymmen</a:t>
            </a:r>
            <a:r>
              <a:rPr lang="cs-CZ" dirty="0" err="1" smtClean="0">
                <a:solidFill>
                  <a:srgbClr val="FF0000"/>
                </a:solidFill>
              </a:rPr>
              <a:t>tä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21	</a:t>
            </a:r>
            <a:r>
              <a:rPr lang="cs-CZ" dirty="0" err="1" smtClean="0"/>
              <a:t>kaksikymmen</a:t>
            </a:r>
            <a:r>
              <a:rPr lang="cs-CZ" dirty="0" err="1" smtClean="0">
                <a:solidFill>
                  <a:srgbClr val="FF0000"/>
                </a:solidFill>
              </a:rPr>
              <a:t>tä</a:t>
            </a:r>
            <a:r>
              <a:rPr lang="cs-CZ" dirty="0" err="1"/>
              <a:t>y</a:t>
            </a:r>
            <a:r>
              <a:rPr lang="cs-CZ" dirty="0" err="1" smtClean="0"/>
              <a:t>ksi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22	</a:t>
            </a:r>
            <a:r>
              <a:rPr lang="cs-CZ" dirty="0" err="1" smtClean="0"/>
              <a:t>kaksikymmen</a:t>
            </a:r>
            <a:r>
              <a:rPr lang="cs-CZ" dirty="0" err="1" smtClean="0">
                <a:solidFill>
                  <a:srgbClr val="FF0000"/>
                </a:solidFill>
              </a:rPr>
              <a:t>tä</a:t>
            </a:r>
            <a:r>
              <a:rPr lang="cs-CZ" dirty="0" err="1" smtClean="0"/>
              <a:t>kaksi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102546" cy="4717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30 	</a:t>
            </a:r>
            <a:r>
              <a:rPr lang="cs-CZ" dirty="0" err="1" smtClean="0"/>
              <a:t>kolmekymmentä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40	</a:t>
            </a:r>
            <a:r>
              <a:rPr lang="cs-CZ" dirty="0" err="1" smtClean="0"/>
              <a:t>neljäkymmentä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50	</a:t>
            </a:r>
            <a:r>
              <a:rPr lang="cs-CZ" dirty="0" err="1" smtClean="0"/>
              <a:t>viisikymmentä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60</a:t>
            </a:r>
          </a:p>
          <a:p>
            <a:pPr marL="0" indent="0">
              <a:buNone/>
            </a:pPr>
            <a:r>
              <a:rPr lang="cs-CZ" dirty="0" smtClean="0"/>
              <a:t>70</a:t>
            </a:r>
          </a:p>
          <a:p>
            <a:pPr marL="0" indent="0">
              <a:buNone/>
            </a:pPr>
            <a:r>
              <a:rPr lang="cs-CZ" dirty="0" smtClean="0"/>
              <a:t>80</a:t>
            </a:r>
          </a:p>
          <a:p>
            <a:pPr marL="0" indent="0">
              <a:buNone/>
            </a:pPr>
            <a:r>
              <a:rPr lang="cs-CZ" dirty="0" smtClean="0"/>
              <a:t>90</a:t>
            </a:r>
          </a:p>
          <a:p>
            <a:pPr marL="0" indent="0">
              <a:buNone/>
            </a:pPr>
            <a:r>
              <a:rPr lang="cs-CZ" dirty="0" smtClean="0"/>
              <a:t>100	</a:t>
            </a:r>
            <a:r>
              <a:rPr lang="cs-CZ" dirty="0" err="1" smtClean="0"/>
              <a:t>sata</a:t>
            </a:r>
            <a:r>
              <a:rPr lang="cs-CZ" dirty="0" smtClean="0"/>
              <a:t>	</a:t>
            </a:r>
            <a:r>
              <a:rPr lang="cs-CZ" dirty="0" err="1" smtClean="0"/>
              <a:t>sata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 	sada-</a:t>
            </a:r>
            <a:r>
              <a:rPr lang="cs-CZ" dirty="0" smtClean="0">
                <a:solidFill>
                  <a:srgbClr val="FF0000"/>
                </a:solidFill>
              </a:rPr>
              <a:t>n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101	</a:t>
            </a:r>
            <a:r>
              <a:rPr lang="cs-CZ" dirty="0" err="1" smtClean="0"/>
              <a:t>satayksi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115</a:t>
            </a:r>
          </a:p>
          <a:p>
            <a:pPr marL="0" indent="0">
              <a:buNone/>
            </a:pPr>
            <a:r>
              <a:rPr lang="cs-CZ" dirty="0" smtClean="0"/>
              <a:t>125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9168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NUMEROT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200 	</a:t>
            </a:r>
            <a:r>
              <a:rPr lang="cs-CZ" dirty="0" err="1" smtClean="0"/>
              <a:t>kaksisata</a:t>
            </a:r>
            <a:r>
              <a:rPr lang="cs-CZ" dirty="0" err="1" smtClean="0">
                <a:solidFill>
                  <a:srgbClr val="FF0000"/>
                </a:solidFill>
              </a:rPr>
              <a:t>a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300	</a:t>
            </a:r>
            <a:r>
              <a:rPr lang="cs-CZ" dirty="0" err="1" smtClean="0"/>
              <a:t>kolmesata</a:t>
            </a:r>
            <a:r>
              <a:rPr lang="cs-CZ" dirty="0" err="1" smtClean="0">
                <a:solidFill>
                  <a:srgbClr val="FF0000"/>
                </a:solidFill>
              </a:rPr>
              <a:t>a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400</a:t>
            </a:r>
          </a:p>
          <a:p>
            <a:pPr marL="0" indent="0">
              <a:buNone/>
            </a:pPr>
            <a:r>
              <a:rPr lang="cs-CZ" dirty="0" smtClean="0"/>
              <a:t>500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1000 </a:t>
            </a:r>
            <a:r>
              <a:rPr lang="cs-CZ" dirty="0" err="1" smtClean="0"/>
              <a:t>tuhat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2000 </a:t>
            </a:r>
            <a:r>
              <a:rPr lang="cs-CZ" dirty="0" err="1" smtClean="0"/>
              <a:t>kaksituhat</a:t>
            </a:r>
            <a:r>
              <a:rPr lang="cs-CZ" dirty="0" err="1" smtClean="0">
                <a:solidFill>
                  <a:srgbClr val="FF0000"/>
                </a:solidFill>
              </a:rPr>
              <a:t>ta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2020 </a:t>
            </a:r>
            <a:r>
              <a:rPr lang="cs-CZ" dirty="0" err="1" smtClean="0"/>
              <a:t>kaksituhattakaksikymmentä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835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730</TotalTime>
  <Words>296</Words>
  <Application>Microsoft Office PowerPoint</Application>
  <PresentationFormat>Předvádění na obrazovce (4:3)</PresentationFormat>
  <Paragraphs>211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Jmění</vt:lpstr>
      <vt:lpstr>KIELI I</vt:lpstr>
      <vt:lpstr>DEMONSTRATIIVIPRONOMINIT – ukazovací zájmena</vt:lpstr>
      <vt:lpstr>Prezentace aplikace PowerPoint</vt:lpstr>
      <vt:lpstr>HARJOITUS 1: Mikä tämä on?</vt:lpstr>
      <vt:lpstr>MIKÄ TÄMÄ ON? X MITÄ TÄMÄ ON?</vt:lpstr>
      <vt:lpstr>NUMEROT</vt:lpstr>
      <vt:lpstr>NUMEROT</vt:lpstr>
      <vt:lpstr>NUMEROT</vt:lpstr>
      <vt:lpstr>NUMEROT</vt:lpstr>
      <vt:lpstr>NUMERO + PARTITIIVI</vt:lpstr>
      <vt:lpstr>HARJOITUS 2 </vt:lpstr>
      <vt:lpstr>HARJOITUS 2 (ratkaisu – řešení)</vt:lpstr>
      <vt:lpstr>HARJOITUS 3 – Lue puhelinnumerot!</vt:lpstr>
      <vt:lpstr>Prezentace aplikace PowerPoint</vt:lpstr>
      <vt:lpstr>ASTEVAIHTELU – střídání stupňů</vt:lpstr>
      <vt:lpstr>ASTEVAIHTELU</vt:lpstr>
      <vt:lpstr>NOMINITYYPIT – typy jmen</vt:lpstr>
      <vt:lpstr>NOMINITYYPIT – typy jmen</vt:lpstr>
      <vt:lpstr>NOMINITYYPIT – typy jmen</vt:lpstr>
      <vt:lpstr>NOMINITYYPIT – typy jmen</vt:lpstr>
      <vt:lpstr>HARJOITUS 4: Missä kissa on? </vt:lpstr>
      <vt:lpstr>HARJOITUS 5: Kenen koira se on?</vt:lpstr>
      <vt:lpstr>Oppikirja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20</cp:revision>
  <dcterms:created xsi:type="dcterms:W3CDTF">2020-10-13T19:47:19Z</dcterms:created>
  <dcterms:modified xsi:type="dcterms:W3CDTF">2020-10-14T19:53:38Z</dcterms:modified>
</cp:coreProperties>
</file>