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8" r:id="rId2"/>
    <p:sldId id="302" r:id="rId3"/>
    <p:sldId id="303" r:id="rId4"/>
    <p:sldId id="304" r:id="rId5"/>
    <p:sldId id="305" r:id="rId6"/>
    <p:sldId id="307" r:id="rId7"/>
    <p:sldId id="308" r:id="rId8"/>
    <p:sldId id="306" r:id="rId9"/>
    <p:sldId id="310" r:id="rId10"/>
    <p:sldId id="311" r:id="rId11"/>
    <p:sldId id="312" r:id="rId12"/>
    <p:sldId id="313" r:id="rId13"/>
    <p:sldId id="289" r:id="rId14"/>
    <p:sldId id="314" r:id="rId15"/>
    <p:sldId id="290" r:id="rId16"/>
    <p:sldId id="315" r:id="rId17"/>
    <p:sldId id="316" r:id="rId18"/>
    <p:sldId id="29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34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3F758-9B05-2A48-9C8E-90EBDA51205A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FBF92-EB21-5C4E-992D-5A26963EB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077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4372E-D6A2-2740-93E1-0C7BC839D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81861F-C7FE-FC4F-B9AC-884FDA965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28B61C-1A9F-864E-8CAC-17E0FFA6C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C81A25-5734-C648-B1F8-E11FEE57A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C53AB3-E5AC-9449-8895-44BE5AA5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4B0C5-367F-C249-88F1-2F696D278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C53D1F1-86B7-4744-BE0D-D2C4DC4EC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A7E6BA-31CA-1A4D-A417-93908ABCF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360D4F-6E7D-ED46-AE42-2F375A602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8DB334-2685-C446-A2FC-1DB650AEE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68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D30EEFC-DC51-0840-B58F-7FA8A4BB3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AF85D9-3556-9748-A3BC-05165874C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4F52DD-C27C-2949-82B3-8851D90C1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DB8F02-E700-EA48-8DB6-9031DFA7A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3B5A3B-6F08-674B-AB84-6D310F67F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55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7ACB4-982C-E54D-AF91-2D54061E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8A1298-519F-8343-A59E-1F8E8EC1F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A9943F-6458-F847-8CBE-400FC4F9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B89F25-A023-FF47-86F5-1C172AC8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9AEADB-D674-1549-8A33-0FB0A09F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34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D20C0-48F2-6940-8BBA-A09F4EADA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68D1D9-DB1D-FA42-887B-23ACE1398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2A5844-B20C-FC43-8968-C77ECA670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BE3103-B479-5B4B-9F49-C8497DBBC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434319-A827-8E44-92F7-471A55F88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01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3C057-4865-2E4B-BD8A-6F6FC2C63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2C2164-03B7-F54F-9E54-91EC1FB5C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52A82-FA7E-4F41-BC34-1033D6996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F149D8-18E3-D84F-A155-616AC9F83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BD3782-F8F1-D94E-BFA6-274C39EE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1A82F2-A59D-224E-9D85-14B989E0B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30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7296EA-14BC-774E-A2A2-7C6832A3C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DA6231-16FE-CA43-B388-840883B23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69CD7D-C216-6347-AA6A-1D426647A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F20BE56-8B78-3F41-87D1-9C241CE5F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8633C28-2B31-7048-90D6-B500BBED73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E44CD02-0AE1-2542-971D-5EDBB7ACC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3F88158-6920-5D45-9EFE-762D527E3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F3DD65-432C-664D-ABC9-231884B7C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45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909C9-D39E-E742-A541-219C9F151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F1A8369-2844-0746-9CBA-5C203A174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5D378C-7D92-CB41-AF77-2C3D9E1A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A2A87C-6B80-144D-80A8-23375669A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160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DBF8B5E-ABB5-954C-A6A9-5816B8D0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7C23C83-1623-5044-B4B5-87C59701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81D87E-0398-8D48-AD36-EE3C7E6B8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72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41DED-F02B-6747-A434-07470F24F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A453AE-E0DB-AB40-B427-800AB9330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2A23F0-5DE2-7342-A6B4-569A88B02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29975F-DE10-294E-BC3C-BEB26828B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5FEC86-AAB2-8E4B-BB69-278517D03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4D7107-050C-2047-901A-644DD5196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00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62EF33-774D-094D-8616-74503BE4A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E6E2871-1352-E042-9F1B-9EB84A2E34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6965795-738B-BE42-AD4C-31F5B4D47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029457-1283-1648-8298-C8E221019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5DC521-0D6E-1F49-96CE-9B0B6C994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A559CB-35B7-ED48-A0DE-46C3C5543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95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27AD7C8-97F6-DB49-9F19-7FF9E1C18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D06C6C-BDE0-9947-B6EB-F2775C2BA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126DB2-3512-1A42-8D8A-FAB333381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17B25-F8E2-654C-9EB8-36B4B1BB82A4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3E6FA8-7CD9-AD41-9662-B80DFE1B6C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ECEEBD-14F7-5E40-ADD3-01A5D3C18D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0D4B4-F25E-C344-ADD6-55BB310200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20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7AD19-83E7-AD42-BC51-05301A1310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Quantitative Methods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8FF669-06E0-5842-962B-D4064A346B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Descriptive Statistics &amp; Sampling</a:t>
            </a:r>
          </a:p>
        </p:txBody>
      </p:sp>
    </p:spTree>
    <p:extLst>
      <p:ext uri="{BB962C8B-B14F-4D97-AF65-F5344CB8AC3E}">
        <p14:creationId xmlns:p14="http://schemas.microsoft.com/office/powerpoint/2010/main" val="1290144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GB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GB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GB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</m:nary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GB" b="0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𝑛𝑢𝑚𝑏𝑒𝑟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𝑐𝑎𝑠𝑒𝑠</m:t>
                    </m:r>
                  </m:oMath>
                </a14:m>
                <a:endParaRPr lang="en-GB" b="0" dirty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𝑠𝑎𝑚𝑝𝑙𝑒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𝑚𝑒𝑎𝑛</m:t>
                    </m:r>
                  </m:oMath>
                </a14:m>
                <a:endParaRPr lang="en-GB" b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𝑒𝑣𝑒𝑟𝑦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𝑣𝑎𝑙𝑢𝑒</m:t>
                    </m:r>
                  </m:oMath>
                </a14:m>
                <a:endParaRPr lang="en-GB" dirty="0"/>
              </a:p>
              <a:p>
                <a:r>
                  <a:rPr lang="en-GB" dirty="0"/>
                  <a:t>I.e. Variance is mean deviance relative to arithmetic mean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37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 </a:t>
            </a:r>
            <a:r>
              <a:rPr lang="cs-CZ" dirty="0" err="1"/>
              <a:t>Deviation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d>
                                      <m:dPr>
                                        <m:ctrlPr>
                                          <a:rPr lang="cs-CZ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cs-CZ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cs-CZ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cs-CZ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cs-CZ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cs-CZ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cs-CZ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</m:nary>
                              </m:e>
                              <m:sup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rad>
                  </m:oMath>
                </a14:m>
                <a:endParaRPr lang="cs-CZ" dirty="0"/>
              </a:p>
              <a:p>
                <a:r>
                  <a:rPr lang="cs-CZ" dirty="0" err="1"/>
                  <a:t>Returns</a:t>
                </a:r>
                <a:r>
                  <a:rPr lang="cs-CZ" dirty="0"/>
                  <a:t> </a:t>
                </a:r>
                <a:r>
                  <a:rPr lang="cs-CZ" dirty="0" err="1"/>
                  <a:t>the</a:t>
                </a:r>
                <a:r>
                  <a:rPr lang="cs-CZ" dirty="0"/>
                  <a:t> </a:t>
                </a:r>
                <a:r>
                  <a:rPr lang="cs-CZ" dirty="0" err="1"/>
                  <a:t>measure</a:t>
                </a:r>
                <a:r>
                  <a:rPr lang="cs-CZ" dirty="0"/>
                  <a:t> </a:t>
                </a:r>
                <a:r>
                  <a:rPr lang="cs-CZ" dirty="0" err="1"/>
                  <a:t>of</a:t>
                </a:r>
                <a:r>
                  <a:rPr lang="cs-CZ" dirty="0"/>
                  <a:t> </a:t>
                </a:r>
                <a:r>
                  <a:rPr lang="cs-CZ" dirty="0" err="1"/>
                  <a:t>dispersion</a:t>
                </a:r>
                <a:r>
                  <a:rPr lang="cs-CZ" dirty="0"/>
                  <a:t> to </a:t>
                </a:r>
                <a:r>
                  <a:rPr lang="cs-CZ" dirty="0" err="1"/>
                  <a:t>the</a:t>
                </a:r>
                <a:r>
                  <a:rPr lang="cs-CZ" dirty="0"/>
                  <a:t> </a:t>
                </a:r>
                <a:r>
                  <a:rPr lang="cs-CZ" dirty="0" err="1"/>
                  <a:t>scale</a:t>
                </a:r>
                <a:r>
                  <a:rPr lang="cs-CZ" dirty="0"/>
                  <a:t> </a:t>
                </a:r>
                <a:r>
                  <a:rPr lang="cs-CZ" dirty="0" err="1"/>
                  <a:t>of</a:t>
                </a:r>
                <a:r>
                  <a:rPr lang="cs-CZ" dirty="0"/>
                  <a:t> data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6098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3580" y="1219201"/>
            <a:ext cx="9864840" cy="556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22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Visualisation</a:t>
            </a:r>
          </a:p>
        </p:txBody>
      </p:sp>
    </p:spTree>
    <p:extLst>
      <p:ext uri="{BB962C8B-B14F-4D97-AF65-F5344CB8AC3E}">
        <p14:creationId xmlns:p14="http://schemas.microsoft.com/office/powerpoint/2010/main" val="2381202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 Plot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743" y="154887"/>
            <a:ext cx="7344228" cy="6560700"/>
          </a:xfrm>
        </p:spPr>
      </p:pic>
    </p:spTree>
    <p:extLst>
      <p:ext uri="{BB962C8B-B14F-4D97-AF65-F5344CB8AC3E}">
        <p14:creationId xmlns:p14="http://schemas.microsoft.com/office/powerpoint/2010/main" val="927170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Scatter Plot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116" y="1264802"/>
            <a:ext cx="8216752" cy="548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26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79075"/>
            <a:ext cx="10515600" cy="561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772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Boxplot</a:t>
            </a:r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6C781DB-F189-7945-92C5-3AA260A690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62" y="1825625"/>
            <a:ext cx="870267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120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Comparison of two samples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2037" y="1825625"/>
            <a:ext cx="654792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99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Statistical</a:t>
            </a:r>
            <a:r>
              <a:rPr lang="cs-CZ" dirty="0"/>
              <a:t> Inference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Population X Sample</a:t>
            </a:r>
          </a:p>
          <a:p>
            <a:r>
              <a:rPr lang="en-US" dirty="0"/>
              <a:t>Based on observed sample we can estimate characteristics of the whole population</a:t>
            </a:r>
          </a:p>
          <a:p>
            <a:r>
              <a:rPr lang="en-US" dirty="0"/>
              <a:t>Uses the assumptions from the theory of probability</a:t>
            </a:r>
          </a:p>
          <a:p>
            <a:r>
              <a:rPr lang="en-US" dirty="0"/>
              <a:t>Many different methods according to data measurement</a:t>
            </a:r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Populations are large</a:t>
            </a:r>
          </a:p>
          <a:p>
            <a:pPr lvl="1"/>
            <a:r>
              <a:rPr lang="en-US" dirty="0"/>
              <a:t>Cheaper</a:t>
            </a:r>
          </a:p>
          <a:p>
            <a:pPr lvl="1"/>
            <a:r>
              <a:rPr lang="en-US" dirty="0"/>
              <a:t>Predictions</a:t>
            </a:r>
          </a:p>
          <a:p>
            <a:pPr lvl="1"/>
            <a:r>
              <a:rPr lang="en-US" dirty="0"/>
              <a:t>Significance of results supports the argument</a:t>
            </a:r>
          </a:p>
        </p:txBody>
      </p:sp>
    </p:spTree>
    <p:extLst>
      <p:ext uri="{BB962C8B-B14F-4D97-AF65-F5344CB8AC3E}">
        <p14:creationId xmlns:p14="http://schemas.microsoft.com/office/powerpoint/2010/main" val="20401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Statistics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543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Population</a:t>
            </a:r>
            <a:r>
              <a:rPr lang="cs-CZ" dirty="0"/>
              <a:t> X Sample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 vs. Noise -&gt; uncertainty</a:t>
            </a:r>
          </a:p>
          <a:p>
            <a:r>
              <a:rPr lang="en-US" dirty="0"/>
              <a:t>The question of representativeness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691364" y="2101517"/>
            <a:ext cx="4627098" cy="375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513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Sampling</a:t>
            </a:r>
            <a:r>
              <a:rPr lang="cs-CZ" dirty="0"/>
              <a:t> </a:t>
            </a:r>
            <a:r>
              <a:rPr lang="cs-CZ" dirty="0" err="1"/>
              <a:t>Methods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 sampling</a:t>
            </a:r>
          </a:p>
          <a:p>
            <a:r>
              <a:rPr lang="en-US" dirty="0"/>
              <a:t>Quotas</a:t>
            </a:r>
          </a:p>
          <a:p>
            <a:r>
              <a:rPr lang="en-US" dirty="0"/>
              <a:t>Snowball</a:t>
            </a:r>
          </a:p>
          <a:p>
            <a:r>
              <a:rPr lang="en-US" dirty="0"/>
              <a:t>Convenience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313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Sample </a:t>
            </a:r>
            <a:r>
              <a:rPr lang="cs-CZ" dirty="0" err="1"/>
              <a:t>Size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Numbers</a:t>
            </a:r>
            <a:endParaRPr lang="cs-CZ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i="1" dirty="0"/>
              <a:t>“as </a:t>
            </a:r>
            <a:r>
              <a:rPr lang="cs-CZ" i="1" dirty="0"/>
              <a:t>a sample </a:t>
            </a:r>
            <a:r>
              <a:rPr lang="cs-CZ" i="1" dirty="0" err="1"/>
              <a:t>size</a:t>
            </a:r>
            <a:r>
              <a:rPr lang="cs-CZ" i="1" dirty="0"/>
              <a:t> </a:t>
            </a:r>
            <a:r>
              <a:rPr lang="cs-CZ" i="1" dirty="0" err="1"/>
              <a:t>grows</a:t>
            </a:r>
            <a:r>
              <a:rPr lang="cs-CZ" i="1" dirty="0"/>
              <a:t>, </a:t>
            </a:r>
            <a:r>
              <a:rPr lang="cs-CZ" i="1" dirty="0" err="1"/>
              <a:t>its</a:t>
            </a:r>
            <a:r>
              <a:rPr lang="cs-CZ" i="1" dirty="0"/>
              <a:t> </a:t>
            </a:r>
            <a:r>
              <a:rPr lang="cs-CZ" i="1" dirty="0" err="1"/>
              <a:t>mean</a:t>
            </a:r>
            <a:r>
              <a:rPr lang="cs-CZ" i="1" dirty="0"/>
              <a:t> </a:t>
            </a:r>
            <a:r>
              <a:rPr lang="cs-CZ" i="1" dirty="0" err="1"/>
              <a:t>gets</a:t>
            </a:r>
            <a:r>
              <a:rPr lang="cs-CZ" i="1" dirty="0"/>
              <a:t> </a:t>
            </a:r>
            <a:r>
              <a:rPr lang="cs-CZ" i="1" dirty="0" err="1"/>
              <a:t>closer</a:t>
            </a:r>
            <a:r>
              <a:rPr lang="cs-CZ" i="1" dirty="0"/>
              <a:t> to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average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	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whole</a:t>
            </a:r>
            <a:r>
              <a:rPr lang="cs-CZ" i="1" dirty="0"/>
              <a:t> </a:t>
            </a:r>
            <a:r>
              <a:rPr lang="cs-CZ" i="1" dirty="0" err="1"/>
              <a:t>population</a:t>
            </a:r>
            <a:r>
              <a:rPr lang="cs-CZ" i="1" dirty="0"/>
              <a:t>“</a:t>
            </a:r>
            <a:endParaRPr lang="en-US" i="1" dirty="0"/>
          </a:p>
          <a:p>
            <a:r>
              <a:rPr lang="en-US" dirty="0"/>
              <a:t>Larger sample is more precise in capturing the variance</a:t>
            </a:r>
          </a:p>
          <a:p>
            <a:pPr lvl="1"/>
            <a:r>
              <a:rPr lang="en-US" dirty="0"/>
              <a:t>Sometimes large number of variables</a:t>
            </a:r>
          </a:p>
          <a:p>
            <a:r>
              <a:rPr lang="en-US" dirty="0"/>
              <a:t>The context of representativity</a:t>
            </a:r>
          </a:p>
        </p:txBody>
      </p:sp>
    </p:spTree>
    <p:extLst>
      <p:ext uri="{BB962C8B-B14F-4D97-AF65-F5344CB8AC3E}">
        <p14:creationId xmlns:p14="http://schemas.microsoft.com/office/powerpoint/2010/main" val="1689586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Theory and Randomness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808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Random</a:t>
            </a:r>
            <a:r>
              <a:rPr lang="cs-CZ" dirty="0"/>
              <a:t> Trial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Different results without the ability of prediction</a:t>
            </a:r>
          </a:p>
          <a:p>
            <a:r>
              <a:rPr lang="en-GB" dirty="0"/>
              <a:t>Can be repeated without learning</a:t>
            </a:r>
          </a:p>
          <a:p>
            <a:r>
              <a:rPr lang="en-GB" dirty="0"/>
              <a:t>Trials are independent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954" y="3713480"/>
            <a:ext cx="2600960" cy="259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44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Probability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7566" y="1894181"/>
            <a:ext cx="7696867" cy="421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58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Normal</a:t>
            </a:r>
            <a:r>
              <a:rPr lang="cs-CZ" dirty="0"/>
              <a:t> </a:t>
            </a:r>
            <a:r>
              <a:rPr lang="cs-CZ" dirty="0" err="1"/>
              <a:t>Distribution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927" y="1909011"/>
            <a:ext cx="7320140" cy="4054036"/>
          </a:xfrm>
        </p:spPr>
      </p:pic>
    </p:spTree>
    <p:extLst>
      <p:ext uri="{BB962C8B-B14F-4D97-AF65-F5344CB8AC3E}">
        <p14:creationId xmlns:p14="http://schemas.microsoft.com/office/powerpoint/2010/main" val="13466163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Central</a:t>
            </a:r>
            <a:r>
              <a:rPr lang="cs-CZ" dirty="0"/>
              <a:t> Limit </a:t>
            </a:r>
            <a:r>
              <a:rPr lang="cs-CZ" dirty="0" err="1"/>
              <a:t>Theorem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4357" y="2126611"/>
            <a:ext cx="6523285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40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Attempt to summarise larger volume of data using certain indicators and to interpret general characteristics or patterns.</a:t>
            </a:r>
          </a:p>
          <a:p>
            <a:r>
              <a:rPr lang="en-GB" dirty="0"/>
              <a:t>Measures of central tendency (mod</a:t>
            </a:r>
            <a:r>
              <a:rPr lang="cs-CZ" dirty="0"/>
              <a:t>e</a:t>
            </a:r>
            <a:r>
              <a:rPr lang="en-GB" dirty="0"/>
              <a:t>, median, mean)</a:t>
            </a:r>
          </a:p>
          <a:p>
            <a:r>
              <a:rPr lang="en-GB" dirty="0"/>
              <a:t>Measures of variability (variance, standard deviation)</a:t>
            </a:r>
          </a:p>
          <a:p>
            <a:r>
              <a:rPr lang="en-GB" dirty="0"/>
              <a:t>Visualisation (trend lines, histogram, boxplot)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688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Requires interval </a:t>
            </a:r>
            <a:r>
              <a:rPr lang="en-GB"/>
              <a:t>or ratio </a:t>
            </a:r>
            <a:r>
              <a:rPr lang="en-GB" dirty="0"/>
              <a:t>scale</a:t>
            </a:r>
          </a:p>
          <a:p>
            <a:r>
              <a:rPr lang="en-GB" dirty="0"/>
              <a:t>Requires normal distribution</a:t>
            </a:r>
          </a:p>
          <a:p>
            <a:r>
              <a:rPr lang="en-GB" dirty="0"/>
              <a:t>Assumption for number of statistical test</a:t>
            </a:r>
            <a:r>
              <a:rPr lang="cs-CZ" dirty="0"/>
              <a:t>s</a:t>
            </a:r>
            <a:endParaRPr lang="en-GB" dirty="0"/>
          </a:p>
          <a:p>
            <a:r>
              <a:rPr lang="en-GB" dirty="0"/>
              <a:t>High sensitivity to outliers</a:t>
            </a:r>
          </a:p>
        </p:txBody>
      </p:sp>
    </p:spTree>
    <p:extLst>
      <p:ext uri="{BB962C8B-B14F-4D97-AF65-F5344CB8AC3E}">
        <p14:creationId xmlns:p14="http://schemas.microsoft.com/office/powerpoint/2010/main" val="4087844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Median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Data at least in ordinal scale</a:t>
            </a:r>
          </a:p>
          <a:p>
            <a:r>
              <a:rPr lang="en-GB" dirty="0"/>
              <a:t>Divides the data in the half so 50 % of values lies under the median ant 50 % above it</a:t>
            </a:r>
          </a:p>
          <a:p>
            <a:r>
              <a:rPr lang="en-GB" dirty="0"/>
              <a:t>Robust against outliers</a:t>
            </a:r>
          </a:p>
          <a:p>
            <a:r>
              <a:rPr lang="en-GB" dirty="0"/>
              <a:t>Better in description of data which are not normally distributed</a:t>
            </a:r>
          </a:p>
          <a:p>
            <a:endParaRPr lang="en-GB" dirty="0"/>
          </a:p>
          <a:p>
            <a:r>
              <a:rPr lang="en-GB" dirty="0"/>
              <a:t>Quartiles</a:t>
            </a:r>
            <a:endParaRPr lang="en-GB" i="1" dirty="0"/>
          </a:p>
          <a:p>
            <a:pPr lvl="1"/>
            <a:r>
              <a:rPr lang="en-GB" i="1" dirty="0"/>
              <a:t>Q1 = 25 % - lower quartile</a:t>
            </a:r>
          </a:p>
          <a:p>
            <a:pPr lvl="1"/>
            <a:r>
              <a:rPr lang="en-GB" i="1" dirty="0"/>
              <a:t>Q2 = 50 % - median</a:t>
            </a:r>
          </a:p>
          <a:p>
            <a:pPr lvl="1"/>
            <a:r>
              <a:rPr lang="en-GB" i="1" dirty="0"/>
              <a:t>Q3 = 75 % - upper quartile</a:t>
            </a:r>
          </a:p>
        </p:txBody>
      </p:sp>
    </p:spTree>
    <p:extLst>
      <p:ext uri="{BB962C8B-B14F-4D97-AF65-F5344CB8AC3E}">
        <p14:creationId xmlns:p14="http://schemas.microsoft.com/office/powerpoint/2010/main" val="4167332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Median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Data: 0; 5; 3; 7; 2; 8; 4</a:t>
            </a:r>
          </a:p>
          <a:p>
            <a:pPr lvl="1"/>
            <a:r>
              <a:rPr lang="cs-CZ" dirty="0"/>
              <a:t>0; 2; 3; 4; 5; 7; 8</a:t>
            </a:r>
          </a:p>
          <a:p>
            <a:pPr lvl="1"/>
            <a:r>
              <a:rPr lang="cs-CZ" dirty="0" err="1"/>
              <a:t>Median</a:t>
            </a:r>
            <a:r>
              <a:rPr lang="cs-CZ" dirty="0"/>
              <a:t> = 4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Data: 9; 8; 3; 0; 5; 7</a:t>
            </a:r>
          </a:p>
          <a:p>
            <a:pPr lvl="1"/>
            <a:r>
              <a:rPr lang="cs-CZ" dirty="0"/>
              <a:t>0; 3; 5; 7; 8; 9</a:t>
            </a:r>
          </a:p>
          <a:p>
            <a:pPr lvl="1"/>
            <a:r>
              <a:rPr lang="cs-CZ" dirty="0"/>
              <a:t>5; 7 -&gt; (5+7)/2</a:t>
            </a:r>
          </a:p>
          <a:p>
            <a:pPr lvl="1"/>
            <a:r>
              <a:rPr lang="cs-CZ" dirty="0" err="1"/>
              <a:t>Median</a:t>
            </a:r>
            <a:r>
              <a:rPr lang="cs-CZ" dirty="0"/>
              <a:t> = 6</a:t>
            </a:r>
          </a:p>
        </p:txBody>
      </p:sp>
    </p:spTree>
    <p:extLst>
      <p:ext uri="{BB962C8B-B14F-4D97-AF65-F5344CB8AC3E}">
        <p14:creationId xmlns:p14="http://schemas.microsoft.com/office/powerpoint/2010/main" val="1425014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frequent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data</a:t>
            </a:r>
          </a:p>
          <a:p>
            <a:r>
              <a:rPr lang="cs-CZ" dirty="0" err="1"/>
              <a:t>Usable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kind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measure</a:t>
            </a:r>
            <a:endParaRPr lang="cs-CZ" dirty="0"/>
          </a:p>
          <a:p>
            <a:r>
              <a:rPr lang="cs-CZ" dirty="0"/>
              <a:t>Very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description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814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Skewness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672" y="1804987"/>
            <a:ext cx="8848656" cy="4392614"/>
          </a:xfrm>
        </p:spPr>
      </p:pic>
    </p:spTree>
    <p:extLst>
      <p:ext uri="{BB962C8B-B14F-4D97-AF65-F5344CB8AC3E}">
        <p14:creationId xmlns:p14="http://schemas.microsoft.com/office/powerpoint/2010/main" val="217804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Dispersion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Additional information to measures of central tendency</a:t>
            </a:r>
          </a:p>
          <a:p>
            <a:r>
              <a:rPr lang="en-GB" dirty="0"/>
              <a:t>How the values are dispersed around the central tendency</a:t>
            </a:r>
          </a:p>
          <a:p>
            <a:r>
              <a:rPr lang="en-GB" dirty="0"/>
              <a:t>The most frequently used is standard deviation</a:t>
            </a:r>
          </a:p>
          <a:p>
            <a:r>
              <a:rPr lang="en-GB" dirty="0"/>
              <a:t>Usually explained by plots</a:t>
            </a:r>
          </a:p>
        </p:txBody>
      </p:sp>
    </p:spTree>
    <p:extLst>
      <p:ext uri="{BB962C8B-B14F-4D97-AF65-F5344CB8AC3E}">
        <p14:creationId xmlns:p14="http://schemas.microsoft.com/office/powerpoint/2010/main" val="22466789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445</Words>
  <Application>Microsoft Macintosh PowerPoint</Application>
  <PresentationFormat>Širokoúhlá obrazovka</PresentationFormat>
  <Paragraphs>89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Motiv Office</vt:lpstr>
      <vt:lpstr>Quantitative Methods</vt:lpstr>
      <vt:lpstr>Descriptive Statistics</vt:lpstr>
      <vt:lpstr>Descriptive Statistics</vt:lpstr>
      <vt:lpstr>Mean</vt:lpstr>
      <vt:lpstr>Median</vt:lpstr>
      <vt:lpstr>Median</vt:lpstr>
      <vt:lpstr>Mode</vt:lpstr>
      <vt:lpstr>Skewness</vt:lpstr>
      <vt:lpstr>Dispersion</vt:lpstr>
      <vt:lpstr>Variance</vt:lpstr>
      <vt:lpstr>Standard Deviation</vt:lpstr>
      <vt:lpstr>Prezentace aplikace PowerPoint</vt:lpstr>
      <vt:lpstr>Visualisation</vt:lpstr>
      <vt:lpstr>Bar Plot</vt:lpstr>
      <vt:lpstr>Scatter Plot</vt:lpstr>
      <vt:lpstr>Histogram</vt:lpstr>
      <vt:lpstr>Boxplot</vt:lpstr>
      <vt:lpstr>Comparison of two samples</vt:lpstr>
      <vt:lpstr>Statistical Inference</vt:lpstr>
      <vt:lpstr>Population X Sample</vt:lpstr>
      <vt:lpstr>Sampling Methods</vt:lpstr>
      <vt:lpstr>Sample Size</vt:lpstr>
      <vt:lpstr>Probability Theory and Randomness</vt:lpstr>
      <vt:lpstr>Random Trial</vt:lpstr>
      <vt:lpstr>Probability</vt:lpstr>
      <vt:lpstr>Normal Distribution</vt:lpstr>
      <vt:lpstr>Central Limit Theorem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Methods</dc:title>
  <dc:creator>Jakub Stauber</dc:creator>
  <cp:lastModifiedBy>Jakub Stauber</cp:lastModifiedBy>
  <cp:revision>6</cp:revision>
  <dcterms:created xsi:type="dcterms:W3CDTF">2022-02-25T10:33:01Z</dcterms:created>
  <dcterms:modified xsi:type="dcterms:W3CDTF">2024-03-21T13:00:36Z</dcterms:modified>
</cp:coreProperties>
</file>