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57" r:id="rId3"/>
    <p:sldId id="259" r:id="rId4"/>
    <p:sldId id="258" r:id="rId5"/>
    <p:sldId id="260" r:id="rId6"/>
    <p:sldId id="262" r:id="rId7"/>
    <p:sldId id="265" r:id="rId8"/>
    <p:sldId id="263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111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9CECA-D3F5-458A-BBD1-58DBB2369CEB}" type="datetimeFigureOut">
              <a:rPr lang="cs-CZ" smtClean="0"/>
              <a:pPr/>
              <a:t>20.11.2020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17063-C4BC-42D4-B2CF-9253ABA182C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9CECA-D3F5-458A-BBD1-58DBB2369CEB}" type="datetimeFigureOut">
              <a:rPr lang="cs-CZ" smtClean="0"/>
              <a:pPr/>
              <a:t>20.11.2020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17063-C4BC-42D4-B2CF-9253ABA182C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9CECA-D3F5-458A-BBD1-58DBB2369CEB}" type="datetimeFigureOut">
              <a:rPr lang="cs-CZ" smtClean="0"/>
              <a:pPr/>
              <a:t>20.11.2020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17063-C4BC-42D4-B2CF-9253ABA182C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9CECA-D3F5-458A-BBD1-58DBB2369CEB}" type="datetimeFigureOut">
              <a:rPr lang="cs-CZ" smtClean="0"/>
              <a:pPr/>
              <a:t>20.11.2020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17063-C4BC-42D4-B2CF-9253ABA182C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9CECA-D3F5-458A-BBD1-58DBB2369CEB}" type="datetimeFigureOut">
              <a:rPr lang="cs-CZ" smtClean="0"/>
              <a:pPr/>
              <a:t>20.11.2020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17063-C4BC-42D4-B2CF-9253ABA182C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9CECA-D3F5-458A-BBD1-58DBB2369CEB}" type="datetimeFigureOut">
              <a:rPr lang="cs-CZ" smtClean="0"/>
              <a:pPr/>
              <a:t>20.11.2020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17063-C4BC-42D4-B2CF-9253ABA182C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9CECA-D3F5-458A-BBD1-58DBB2369CEB}" type="datetimeFigureOut">
              <a:rPr lang="cs-CZ" smtClean="0"/>
              <a:pPr/>
              <a:t>20.11.2020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17063-C4BC-42D4-B2CF-9253ABA182C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9CECA-D3F5-458A-BBD1-58DBB2369CEB}" type="datetimeFigureOut">
              <a:rPr lang="cs-CZ" smtClean="0"/>
              <a:pPr/>
              <a:t>20.11.2020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17063-C4BC-42D4-B2CF-9253ABA182C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9CECA-D3F5-458A-BBD1-58DBB2369CEB}" type="datetimeFigureOut">
              <a:rPr lang="cs-CZ" smtClean="0"/>
              <a:pPr/>
              <a:t>20.11.2020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17063-C4BC-42D4-B2CF-9253ABA182C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9CECA-D3F5-458A-BBD1-58DBB2369CEB}" type="datetimeFigureOut">
              <a:rPr lang="cs-CZ" smtClean="0"/>
              <a:pPr/>
              <a:t>20.11.2020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17063-C4BC-42D4-B2CF-9253ABA182C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9CECA-D3F5-458A-BBD1-58DBB2369CEB}" type="datetimeFigureOut">
              <a:rPr lang="cs-CZ" smtClean="0"/>
              <a:pPr/>
              <a:t>20.11.2020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17063-C4BC-42D4-B2CF-9253ABA182C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09CECA-D3F5-458A-BBD1-58DBB2369CEB}" type="datetimeFigureOut">
              <a:rPr lang="cs-CZ" smtClean="0"/>
              <a:pPr/>
              <a:t>20.11.2020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B17063-C4BC-42D4-B2CF-9253ABA182CF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77000"/>
            <a:lum/>
          </a:blip>
          <a:srcRect/>
          <a:stretch>
            <a:fillRect l="-52000" r="-5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6" name="Zástupný symbol pro obsah 5" descr="045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1268760"/>
            <a:ext cx="9324528" cy="4320480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4644008" cy="692696"/>
          </a:xfrm>
          <a:solidFill>
            <a:schemeClr val="bg1">
              <a:lumMod val="85000"/>
            </a:schemeClr>
          </a:solidFill>
          <a:effectLst>
            <a:softEdge rad="127000"/>
          </a:effectLst>
        </p:spPr>
        <p:txBody>
          <a:bodyPr>
            <a:normAutofit fontScale="90000"/>
          </a:bodyPr>
          <a:lstStyle/>
          <a:p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Процесс написания</a:t>
            </a:r>
            <a:endParaRPr lang="cs-CZ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55576" y="1052736"/>
            <a:ext cx="7524328" cy="1152128"/>
          </a:xfrm>
          <a:solidFill>
            <a:schemeClr val="bg1">
              <a:lumMod val="85000"/>
            </a:schemeClr>
          </a:solidFill>
          <a:effectLst>
            <a:softEdge rad="127000"/>
          </a:effectLst>
        </p:spPr>
        <p:txBody>
          <a:bodyPr anchor="ctr">
            <a:normAutofit fontScale="85000" lnSpcReduction="20000"/>
          </a:bodyPr>
          <a:lstStyle/>
          <a:p>
            <a:pPr algn="ctr"/>
            <a:r>
              <a:rPr lang="ru-RU" dirty="0"/>
              <a:t>черновики романа не сохранились, перед возвращением в Россию Достоевский все свои рукописи сжёг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611560" y="2852936"/>
            <a:ext cx="7200800" cy="1077218"/>
          </a:xfrm>
          <a:prstGeom prst="rect">
            <a:avLst/>
          </a:prstGeom>
          <a:solidFill>
            <a:schemeClr val="bg1">
              <a:lumMod val="85000"/>
            </a:schemeClr>
          </a:solidFill>
          <a:effectLst>
            <a:softEdge rad="127000"/>
          </a:effectLst>
        </p:spPr>
        <p:txBody>
          <a:bodyPr wrap="square" rtlCol="0" anchor="ctr">
            <a:spAutoFit/>
          </a:bodyPr>
          <a:lstStyle/>
          <a:p>
            <a:pPr algn="ctr">
              <a:buFont typeface="Arial" pitchFamily="34" charset="0"/>
              <a:buChar char="•"/>
            </a:pPr>
            <a:r>
              <a:rPr lang="ru-RU" sz="3200" dirty="0"/>
              <a:t> Достоевский работал над «Идиотом» с сентября 1867-го по январь 1869 года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179512" y="4581128"/>
            <a:ext cx="8604448" cy="2062103"/>
          </a:xfrm>
          <a:prstGeom prst="rect">
            <a:avLst/>
          </a:prstGeom>
          <a:solidFill>
            <a:schemeClr val="bg1">
              <a:lumMod val="85000"/>
            </a:schemeClr>
          </a:solidFill>
          <a:effectLst>
            <a:softEdge rad="127000"/>
          </a:effectLst>
        </p:spPr>
        <p:txBody>
          <a:bodyPr wrap="square" rtlCol="0" anchor="ctr">
            <a:spAutoFit/>
          </a:bodyPr>
          <a:lstStyle/>
          <a:p>
            <a:pPr algn="ctr">
              <a:buFont typeface="Arial" pitchFamily="34" charset="0"/>
              <a:buChar char="•"/>
            </a:pPr>
            <a:r>
              <a:rPr lang="ru-RU" sz="3200" dirty="0"/>
              <a:t> один из самых тяжёлых периодов в его жизни. (побеги от кредиторов в Европу, безуспешная борьба с лудоманией, смерть первой двухмесячной дочки Сони)</a:t>
            </a:r>
            <a:endParaRPr lang="cs-CZ" sz="3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23000" r="-2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-324544" y="2348880"/>
            <a:ext cx="6696744" cy="2160240"/>
          </a:xfrm>
          <a:solidFill>
            <a:schemeClr val="bg1">
              <a:lumMod val="85000"/>
            </a:schemeClr>
          </a:solidFill>
          <a:effectLst>
            <a:softEdge rad="317500"/>
          </a:effectLst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ru-RU" b="1" dirty="0">
                <a:latin typeface="Book Antiqua" pitchFamily="18" charset="0"/>
              </a:rPr>
              <a:t>Достоевский пытается изобразить «положительно прекрасного человека» — и пишет роман о судьбе пророка в современном мире, где жгут деньги в камине и руки на свечке, лгут, убивают и сходят с ума.</a:t>
            </a:r>
            <a:endParaRPr lang="cs-CZ" dirty="0">
              <a:latin typeface="Book Antiqua" pitchFamily="18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4247456" y="5373216"/>
            <a:ext cx="4896544" cy="120032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ru-RU" dirty="0"/>
              <a:t>Дон Кихот, затем «слабейшая мысль, чем Дон-Кихот, но всё-таки огромная» — Пиквик Диккенса и, наконец, Жан Вальжан из «Отверженных» Гюго. </a:t>
            </a: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 descr="glazunov_idiot_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895528" y="0"/>
            <a:ext cx="4248472" cy="6858000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4932040" cy="764704"/>
          </a:xfrm>
        </p:spPr>
        <p:txBody>
          <a:bodyPr/>
          <a:lstStyle/>
          <a:p>
            <a:pPr algn="l"/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Как она написана?</a:t>
            </a:r>
            <a:endParaRPr lang="cs-CZ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251520" y="1556792"/>
            <a:ext cx="8208912" cy="923330"/>
          </a:xfrm>
          <a:prstGeom prst="rect">
            <a:avLst/>
          </a:prstGeom>
          <a:solidFill>
            <a:schemeClr val="bg1"/>
          </a:soli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r>
              <a:rPr lang="ru-RU" dirty="0"/>
              <a:t>Отличительная черта романа— его театральность:</a:t>
            </a:r>
            <a:br>
              <a:rPr lang="ru-RU" dirty="0"/>
            </a:br>
            <a:r>
              <a:rPr lang="ru-RU" dirty="0"/>
              <a:t>Роман почти полностью состоит из диалогов, авторский текст представляет собой в основном очень подробные описания персонажей и мест действия. </a:t>
            </a:r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251520" y="3284984"/>
            <a:ext cx="7812360" cy="1224136"/>
          </a:xfrm>
          <a:solidFill>
            <a:schemeClr val="bg1"/>
          </a:solidFill>
          <a:effectLst>
            <a:softEdge rad="63500"/>
          </a:effectLst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ru-RU" dirty="0"/>
              <a:t>Театральна и композиция: роман фактически разбит на сцены.</a:t>
            </a:r>
            <a:br>
              <a:rPr lang="cs-CZ" dirty="0"/>
            </a:br>
            <a:br>
              <a:rPr lang="ru-RU" dirty="0"/>
            </a:br>
            <a:r>
              <a:rPr lang="ru-RU" dirty="0"/>
              <a:t>Места действия сменяются крайне неспешно. Все события первой части — от знакомства Мышкина с Рогожиным в поезде до бегства Настасьи Филипповны с тем же Рогожиным — происходят в течение одних суток.</a:t>
            </a:r>
            <a:endParaRPr lang="cs-CZ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1115616" y="5373216"/>
            <a:ext cx="7776864" cy="923330"/>
          </a:xfrm>
          <a:prstGeom prst="rect">
            <a:avLst/>
          </a:prstGeom>
          <a:solidFill>
            <a:schemeClr val="bg1"/>
          </a:soli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dirty="0"/>
              <a:t> подробность, с которой описаны в романе герои второстепенные, порой комические.</a:t>
            </a:r>
            <a:br>
              <a:rPr lang="ru-RU" dirty="0"/>
            </a:br>
            <a:r>
              <a:rPr lang="ru-RU" dirty="0"/>
              <a:t>Каждый из них в определённый момент исповедуется князю.</a:t>
            </a: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40000" b="-4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7308304" cy="620688"/>
          </a:xfrm>
          <a:noFill/>
        </p:spPr>
        <p:txBody>
          <a:bodyPr>
            <a:normAutofit fontScale="90000"/>
          </a:bodyPr>
          <a:lstStyle/>
          <a:p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Как она была опуликована?</a:t>
            </a:r>
            <a:endParaRPr lang="cs-CZ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412776"/>
            <a:ext cx="9144000" cy="2232248"/>
          </a:xfrm>
          <a:solidFill>
            <a:schemeClr val="bg1"/>
          </a:solidFill>
          <a:effectLst>
            <a:softEdge rad="127000"/>
          </a:effectLst>
        </p:spPr>
        <p:txBody>
          <a:bodyPr/>
          <a:lstStyle/>
          <a:p>
            <a:pPr algn="ctr"/>
            <a:r>
              <a:rPr lang="ru-RU" dirty="0"/>
              <a:t>«Идиот» публиковался по частям в «Русском вестнике» — с января 1868 года по март 1869-го </a:t>
            </a:r>
            <a:br>
              <a:rPr lang="ru-RU" dirty="0"/>
            </a:br>
            <a:r>
              <a:rPr lang="ru-RU" dirty="0"/>
              <a:t>(там же раньше вышло «Преступление и наказание»).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179512" y="4077072"/>
            <a:ext cx="8712968" cy="2088232"/>
          </a:xfrm>
          <a:prstGeom prst="rect">
            <a:avLst/>
          </a:prstGeom>
          <a:solidFill>
            <a:schemeClr val="bg1"/>
          </a:solidFill>
          <a:effectLst>
            <a:softEdge rad="127000"/>
          </a:effectLst>
        </p:spPr>
        <p:txBody>
          <a:bodyPr wrap="square" rtlCol="0">
            <a:spAutoFit/>
          </a:bodyPr>
          <a:lstStyle/>
          <a:p>
            <a:pPr algn="ctr">
              <a:buFont typeface="Arial" pitchFamily="34" charset="0"/>
              <a:buChar char="•"/>
            </a:pPr>
            <a:r>
              <a:rPr lang="ru-RU" sz="3200" dirty="0"/>
              <a:t>  Выпустить книгу получилось только спустя шесть лет, в 1874 году, когда жена писателя, Анна Григорьевна, решила организовать собственное издательство. </a:t>
            </a:r>
            <a:endParaRPr lang="cs-CZ" sz="32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41000" b="-4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04056"/>
          </a:xfrm>
        </p:spPr>
        <p:txBody>
          <a:bodyPr>
            <a:normAutofit fontScale="90000"/>
          </a:bodyPr>
          <a:lstStyle/>
          <a:p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Какую роль в романе играет живопись?</a:t>
            </a:r>
            <a:endParaRPr lang="cs-CZ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908720"/>
            <a:ext cx="8352928" cy="1872208"/>
          </a:xfrm>
          <a:solidFill>
            <a:schemeClr val="bg1"/>
          </a:solidFill>
          <a:effectLst>
            <a:softEdge rad="127000"/>
          </a:effectLst>
        </p:spPr>
        <p:txBody>
          <a:bodyPr anchor="ctr">
            <a:normAutofit fontScale="85000" lnSpcReduction="10000"/>
          </a:bodyPr>
          <a:lstStyle/>
          <a:p>
            <a:pPr algn="ctr"/>
            <a:r>
              <a:rPr lang="ru-RU" dirty="0"/>
              <a:t>Замысел «Идиота» рождался в Дрездене, где Достоевский бывал в галерее Цвингера, и Анна Григорьевна оставила подробные воспоминания о том, как потрясла его коллекция.</a:t>
            </a:r>
            <a:endParaRPr lang="cs-CZ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293096"/>
            <a:ext cx="9144000" cy="2564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Obdélník 4"/>
          <p:cNvSpPr/>
          <p:nvPr/>
        </p:nvSpPr>
        <p:spPr>
          <a:xfrm>
            <a:off x="0" y="3212976"/>
            <a:ext cx="9144000" cy="954107"/>
          </a:xfrm>
          <a:prstGeom prst="rect">
            <a:avLst/>
          </a:prstGeom>
          <a:solidFill>
            <a:schemeClr val="bg1"/>
          </a:solidFill>
          <a:effectLst>
            <a:softEdge rad="63500"/>
          </a:effectLst>
        </p:spPr>
        <p:txBody>
          <a:bodyPr wrap="square">
            <a:spAutoFit/>
          </a:bodyPr>
          <a:lstStyle/>
          <a:p>
            <a:pPr algn="ctr"/>
            <a:r>
              <a:rPr lang="ru-RU" sz="2800" dirty="0">
                <a:latin typeface="Book Antiqua" pitchFamily="18" charset="0"/>
              </a:rPr>
              <a:t>«Да от этой картины у иного ещё вера может пропасть!»</a:t>
            </a:r>
            <a:endParaRPr lang="cs-CZ" sz="2800" dirty="0">
              <a:latin typeface="Book Antiqua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40000" b="-4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6804248" cy="764704"/>
          </a:xfrm>
        </p:spPr>
        <p:txBody>
          <a:bodyPr>
            <a:normAutofit/>
          </a:bodyPr>
          <a:lstStyle/>
          <a:p>
            <a:r>
              <a: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Почему Настасья мечется?</a:t>
            </a:r>
            <a:endParaRPr lang="cs-CZ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1506" name="Picture 2" descr="Юбилей актрисы Юлии Борисовой - последние новости сегодня - РИА Новости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78038" y="1531589"/>
            <a:ext cx="4065962" cy="5326411"/>
          </a:xfrm>
          <a:prstGeom prst="rect">
            <a:avLst/>
          </a:prstGeom>
          <a:noFill/>
        </p:spPr>
      </p:pic>
      <p:sp>
        <p:nvSpPr>
          <p:cNvPr id="6" name="Zástupný symbol pro obsah 2"/>
          <p:cNvSpPr txBox="1">
            <a:spLocks/>
          </p:cNvSpPr>
          <p:nvPr/>
        </p:nvSpPr>
        <p:spPr>
          <a:xfrm>
            <a:off x="0" y="1052736"/>
            <a:ext cx="6156176" cy="2088232"/>
          </a:xfrm>
          <a:prstGeom prst="rect">
            <a:avLst/>
          </a:prstGeom>
          <a:solidFill>
            <a:schemeClr val="bg1"/>
          </a:solidFill>
          <a:effectLst>
            <a:softEdge rad="127000"/>
          </a:effectLst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мотивировки поступков героев, в частности Настасьи Филипповны, часто лежат не в плоскости бытовой психологии.</a:t>
            </a:r>
            <a:endParaRPr kumimoji="0" lang="cs-CZ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179512" y="3717032"/>
            <a:ext cx="5436096" cy="92333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dirty="0"/>
              <a:t>Каждый из героев провоцирует героиню на то, чтобы она проявляла себя определённым образом, откликалась на их «голоса».</a:t>
            </a:r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41000" b="-4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08720"/>
          </a:xfrm>
        </p:spPr>
        <p:txBody>
          <a:bodyPr>
            <a:normAutofit fontScale="90000"/>
          </a:bodyPr>
          <a:lstStyle/>
          <a:p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Зачем в любовном треугольнике Аглая?</a:t>
            </a:r>
            <a:endParaRPr lang="cs-CZ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63888" y="1700808"/>
            <a:ext cx="5580112" cy="2592287"/>
          </a:xfrm>
          <a:solidFill>
            <a:schemeClr val="bg1"/>
          </a:solidFill>
          <a:effectLst>
            <a:softEdge rad="127000"/>
          </a:effectLst>
        </p:spPr>
        <p:txBody>
          <a:bodyPr/>
          <a:lstStyle/>
          <a:p>
            <a:r>
              <a:rPr lang="ru-RU" dirty="0"/>
              <a:t>выступает «противовесом» Настасье Филипповне — не только в отношениях с Мышкиным, но и как таковая, по природе своей.</a:t>
            </a:r>
            <a:endParaRPr lang="cs-CZ" dirty="0"/>
          </a:p>
        </p:txBody>
      </p:sp>
      <p:pic>
        <p:nvPicPr>
          <p:cNvPr id="3074" name="Picture 2" descr="Аглая Епанчина в романе &quot;Идиот&quot;: образ, характеристика, описание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1412776"/>
            <a:ext cx="2886075" cy="4267200"/>
          </a:xfrm>
          <a:prstGeom prst="rect">
            <a:avLst/>
          </a:prstGeom>
          <a:noFill/>
        </p:spPr>
      </p:pic>
      <p:sp>
        <p:nvSpPr>
          <p:cNvPr id="5" name="TextovéPole 4"/>
          <p:cNvSpPr txBox="1"/>
          <p:nvPr/>
        </p:nvSpPr>
        <p:spPr>
          <a:xfrm>
            <a:off x="3707904" y="4869160"/>
            <a:ext cx="5220072" cy="92333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dirty="0"/>
              <a:t>«Непорочно чистая, красивая, искренняя девушка. Она не хочет мириться с окружающим миром»  Набоков</a:t>
            </a:r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295</TotalTime>
  <Words>424</Words>
  <Application>Microsoft Office PowerPoint</Application>
  <PresentationFormat>Экран (4:3)</PresentationFormat>
  <Paragraphs>22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2" baseType="lpstr">
      <vt:lpstr>Arial</vt:lpstr>
      <vt:lpstr>Book Antiqua</vt:lpstr>
      <vt:lpstr>Calibri</vt:lpstr>
      <vt:lpstr>Motiv sady Office</vt:lpstr>
      <vt:lpstr>Презентация PowerPoint</vt:lpstr>
      <vt:lpstr>Процесс написания</vt:lpstr>
      <vt:lpstr>Презентация PowerPoint</vt:lpstr>
      <vt:lpstr>Как она написана?</vt:lpstr>
      <vt:lpstr>Как она была опуликована?</vt:lpstr>
      <vt:lpstr>Какую роль в романе играет живопись?</vt:lpstr>
      <vt:lpstr>Почему Настасья мечется?</vt:lpstr>
      <vt:lpstr>Зачем в любовном треугольнике Аглая?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HP</dc:creator>
  <cp:lastModifiedBy>Elena Vasilyeva</cp:lastModifiedBy>
  <cp:revision>25</cp:revision>
  <dcterms:created xsi:type="dcterms:W3CDTF">2020-11-18T21:09:36Z</dcterms:created>
  <dcterms:modified xsi:type="dcterms:W3CDTF">2020-11-20T09:38:54Z</dcterms:modified>
</cp:coreProperties>
</file>