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3" r:id="rId7"/>
    <p:sldId id="264" r:id="rId8"/>
    <p:sldId id="260" r:id="rId9"/>
    <p:sldId id="261" r:id="rId10"/>
    <p:sldId id="262" r:id="rId11"/>
    <p:sldId id="267" r:id="rId12"/>
    <p:sldId id="266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A16396-0297-7037-D294-1E1E10D058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33F59FF-A5BC-A20C-B454-8DF173BCC0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04481C-E5E9-7A4B-0C0A-83CC81E1E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4233-25C7-4F3C-9AE0-B3F81A25C5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26C73F5-BCB2-47E5-D812-E671FC5ED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081F8ED-CFF0-D932-F22B-22AA85F11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3B33-156E-48B2-879D-4C4F66299F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455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559A26-29CC-2822-F72C-2E0CD9CCF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C5AF050-1892-BBBF-F1B1-D6D9B85F5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C49CC44-594C-C48B-8E9E-94DB737BE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4233-25C7-4F3C-9AE0-B3F81A25C5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7AD9D54-5F0D-CB7B-AE8A-5D6D0A47B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E77B173-53E2-B80C-29D3-C0948DEE6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3B33-156E-48B2-879D-4C4F66299F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943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E08182A-BB07-0424-83B1-20AC3FE441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487A9A3-1BEC-6802-2515-37EE8C3197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35C9AE0-A91B-A373-0068-89EAAA91B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4233-25C7-4F3C-9AE0-B3F81A25C5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68F5E56-D322-6E9F-C752-F2FDA4052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12D1D99-479B-A43C-DD72-6FB4A7732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3B33-156E-48B2-879D-4C4F66299F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169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89DA60-1AB8-F182-83DE-191F25567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E40836-CCD8-1300-B481-F4E82B59F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1C20CF-D9F4-8382-7D7C-9793761E1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4233-25C7-4F3C-9AE0-B3F81A25C5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D96C515-A825-34AC-4ED9-340D4AED3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3983F74-465A-D6B0-3B33-7C4F65DFB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3B33-156E-48B2-879D-4C4F66299F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4712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139AB2-39DD-398A-0E4A-88637B8A8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A5C135D-1DBE-3D0D-2AC4-E94919B34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691246B-1126-2BF8-477E-40660A99C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4233-25C7-4F3C-9AE0-B3F81A25C5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AF40BF-F5B4-37D0-73C1-99620B634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91868A-EF05-8ADD-B40E-F04C18B15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3B33-156E-48B2-879D-4C4F66299F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260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2F9A00-5DDF-568D-DA8A-16C2776FB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6ED659-2DAD-DDEE-647E-A31AB508CB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0047518-01B8-DE89-4ED1-C7FFFDEC8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9225695-24ED-E74D-8709-FF2D3F1CB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4233-25C7-4F3C-9AE0-B3F81A25C5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4696E87-65E2-9EEA-A663-7D739A059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F394389-7ABF-76E9-F293-29439A821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3B33-156E-48B2-879D-4C4F66299F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756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BB2ED1-3169-AD15-444B-04C01B432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3C849B4-6B32-E4EF-0753-28D71C4B4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B2F4EB1-4C64-207E-0BCF-0FC143B06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ABE400F-DC66-3211-55BC-EFF8AFEE4B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50684B2-8B4D-7AD8-EAFE-FC01ADD65C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81F084A-1450-D0BE-BBDA-F1C96F1F2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4233-25C7-4F3C-9AE0-B3F81A25C5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65C6667-CAE3-8F60-EF61-00CBD790B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8629EB7-385F-1CC2-D6C2-24D196FDD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3B33-156E-48B2-879D-4C4F66299F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105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EAFB3D-F33E-1C48-6249-847E74BC0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FCAF68E-0E49-FD5E-078E-B441D3A8A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4233-25C7-4F3C-9AE0-B3F81A25C5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A20D18D-4298-DAC7-28AA-E9867A5F9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82C0D67-77AA-4A51-C685-8062D64FB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3B33-156E-48B2-879D-4C4F66299F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971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CC31AE8-F42D-8FA9-F017-881863FFF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4233-25C7-4F3C-9AE0-B3F81A25C5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1196942-6C37-18BD-C291-73543896C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EA47AF6-6643-7111-52C8-9BAB7E7C7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3B33-156E-48B2-879D-4C4F66299F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640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8FDE99-A005-EF7A-CFDB-CD034499C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265E73-8FF8-C856-96CA-94C2D9180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AD61F99-A939-137C-C802-557A26FD73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8FE8C85-8D3A-CA8E-7C71-A7522B6BA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4233-25C7-4F3C-9AE0-B3F81A25C5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64E4B83-31E3-3150-C0C7-A315F57A6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423E46-5E6E-98B9-EB5D-298832A94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3B33-156E-48B2-879D-4C4F66299F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0635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F2B882-C976-E324-6A99-0BB89F7F7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A48D2D5-CD2C-B084-1F72-48B0DF2DA4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6CB1CC0-7D76-3D4C-B4B9-FBE5450717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CEFB0F-FC25-AE84-06CD-0185150BD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4233-25C7-4F3C-9AE0-B3F81A25C5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FEA229D-3276-9651-091F-64EC344D6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E08EE64-3E76-9409-C07A-D8D237697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93B33-156E-48B2-879D-4C4F66299F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065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13779C6-C383-BFF4-491D-74791A1D1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867E90E-9D34-3163-E7D9-5D94576732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D7CB66E-A37E-0F2D-57F5-11D2CDDDA6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D34233-25C7-4F3C-9AE0-B3F81A25C5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10DCA5-2D3A-969F-931B-1AF9D0F86C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69FC6B-2B8A-24B9-C478-8CD4ACF097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E93B33-156E-48B2-879D-4C4F66299F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464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2307/304621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0">
            <a:extLst>
              <a:ext uri="{FF2B5EF4-FFF2-40B4-BE49-F238E27FC236}">
                <a16:creationId xmlns:a16="http://schemas.microsoft.com/office/drawing/2014/main" id="{9180DE06-7362-4888-AADA-7AADD57AC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8B25C41-EC5C-517C-7B9C-B3F706C58F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31384" y="679730"/>
            <a:ext cx="4171994" cy="3932729"/>
          </a:xfrm>
        </p:spPr>
        <p:txBody>
          <a:bodyPr>
            <a:normAutofit/>
          </a:bodyPr>
          <a:lstStyle/>
          <a:p>
            <a:pPr algn="l"/>
            <a:r>
              <a:rPr lang="cs-CZ" sz="5100" dirty="0" err="1"/>
              <a:t>Antisemitická</a:t>
            </a:r>
            <a:r>
              <a:rPr lang="cs-CZ" sz="5100" dirty="0"/>
              <a:t> přestavba Berlína za Druhé světové války</a:t>
            </a:r>
            <a:endParaRPr lang="en-GB" sz="5100" dirty="0"/>
          </a:p>
        </p:txBody>
      </p:sp>
      <p:grpSp>
        <p:nvGrpSpPr>
          <p:cNvPr id="1039" name="Group 1032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2218698" y="2733627"/>
            <a:ext cx="1340409" cy="5777807"/>
            <a:chOff x="329184" y="2"/>
            <a:chExt cx="524256" cy="5777807"/>
          </a:xfrm>
        </p:grpSpPr>
        <p:cxnSp>
          <p:nvCxnSpPr>
            <p:cNvPr id="1034" name="Straight Connector 1033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0" name="Rectangle 1034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2"/>
              <a:ext cx="524256" cy="566677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Podnadpis 2">
            <a:extLst>
              <a:ext uri="{FF2B5EF4-FFF2-40B4-BE49-F238E27FC236}">
                <a16:creationId xmlns:a16="http://schemas.microsoft.com/office/drawing/2014/main" id="{D58812CD-9889-1F8E-678F-931BCEA851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31383" y="5227455"/>
            <a:ext cx="3876085" cy="857461"/>
          </a:xfrm>
        </p:spPr>
        <p:txBody>
          <a:bodyPr>
            <a:normAutofit/>
          </a:bodyPr>
          <a:lstStyle/>
          <a:p>
            <a:pPr algn="l"/>
            <a:r>
              <a:rPr lang="cs-CZ" dirty="0"/>
              <a:t>Karolína Kupsová</a:t>
            </a:r>
            <a:endParaRPr lang="en-GB" dirty="0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372533"/>
            <a:ext cx="6116779" cy="6068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itlerův architekt: Jak Speer stavěl Říši, která měla trvat tisíc let -  Médium.cz">
            <a:extLst>
              <a:ext uri="{FF2B5EF4-FFF2-40B4-BE49-F238E27FC236}">
                <a16:creationId xmlns:a16="http://schemas.microsoft.com/office/drawing/2014/main" id="{D58155CB-0CD5-5B33-2982-48B6084E8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2597" y="1521585"/>
            <a:ext cx="5608830" cy="381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863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B9A5878-3FE8-EAE8-4701-F9E0B416B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Mýtus „dobrého nacisty“</a:t>
            </a:r>
            <a:endParaRPr lang="en-GB" sz="48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CEEB94-F01B-1E60-D172-2FABA8BEE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1900"/>
              <a:t>V Norimberských procesech uznal jistou vinu, v závěrečné řeči prohlásil:</a:t>
            </a:r>
          </a:p>
          <a:p>
            <a:r>
              <a:rPr lang="cs-CZ" sz="1900"/>
              <a:t> </a:t>
            </a:r>
            <a:r>
              <a:rPr lang="cs-CZ" sz="1900" i="1"/>
              <a:t>„Nikdy jsem nezapochyboval o tom, že Hitler bude německému národu přinášet stále nové a větší úspěchy. Byla to moje největší slepota. Přijímám svou část viny za to, že jsem nepoznal, jak zničující byla jeho cesta. Dnes stojím před vámi připraven nést svou odpovědnost.“</a:t>
            </a:r>
          </a:p>
          <a:p>
            <a:r>
              <a:rPr lang="cs-CZ" sz="1900"/>
              <a:t>namísto popravy </a:t>
            </a:r>
            <a:r>
              <a:rPr lang="cs-CZ" sz="1900">
                <a:sym typeface="Wingdings" panose="05000000000000000000" pitchFamily="2" charset="2"/>
              </a:rPr>
              <a:t> </a:t>
            </a:r>
            <a:r>
              <a:rPr lang="cs-CZ" sz="1900"/>
              <a:t>dvacet let vězení ve Spandau</a:t>
            </a:r>
          </a:p>
          <a:p>
            <a:r>
              <a:rPr lang="cs-CZ" sz="1900" b="1" i="1"/>
              <a:t>„Byl to muž, který dokázal vidět jen to, co chtěl vidět.“ </a:t>
            </a:r>
            <a:r>
              <a:rPr lang="cs-CZ" sz="1900"/>
              <a:t>(Joachim Fest – autor biografie)</a:t>
            </a:r>
          </a:p>
          <a:p>
            <a:r>
              <a:rPr lang="en-GB" sz="1900"/>
              <a:t>Albert Speer: Řídil jsem Třetí říši</a:t>
            </a:r>
            <a:endParaRPr lang="cs-CZ" sz="1900"/>
          </a:p>
          <a:p>
            <a:r>
              <a:rPr lang="en-GB" sz="1900"/>
              <a:t>Erinnerungen, 1969 (V srdci Třetí říše, 1996 - v roce 201</a:t>
            </a:r>
            <a:r>
              <a:rPr lang="cs-CZ" sz="1900"/>
              <a:t>0</a:t>
            </a:r>
            <a:r>
              <a:rPr lang="en-GB" sz="1900"/>
              <a:t> byl vydán nový překlad</a:t>
            </a:r>
            <a:r>
              <a:rPr lang="cs-CZ" sz="1900"/>
              <a:t>)</a:t>
            </a:r>
            <a:endParaRPr lang="en-GB" sz="19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932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877A3BF-6F6E-00FB-898F-AD8FCD6E5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Zdroje</a:t>
            </a:r>
            <a:endParaRPr lang="en-GB" sz="48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8405E5-CC86-92D6-DBF2-4B4871A4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n-US" sz="2400" dirty="0"/>
              <a:t>Jaskot, Paul B. </a:t>
            </a:r>
            <a:r>
              <a:rPr lang="cs-CZ" sz="2400" dirty="0"/>
              <a:t>„</a:t>
            </a:r>
            <a:r>
              <a:rPr lang="en-US" sz="2400" dirty="0"/>
              <a:t>Anti-Semitic Policy in Albert Speer’s Plans for the Rebuilding of Berlin.” </a:t>
            </a:r>
            <a:r>
              <a:rPr lang="en-US" sz="2400" i="1" dirty="0"/>
              <a:t>The Art Bulletin</a:t>
            </a:r>
            <a:r>
              <a:rPr lang="en-US" sz="2400" dirty="0"/>
              <a:t> 78, </a:t>
            </a:r>
            <a:r>
              <a:rPr lang="cs-CZ" sz="2400" dirty="0"/>
              <a:t>č</a:t>
            </a:r>
            <a:r>
              <a:rPr lang="en-US" sz="2400" dirty="0"/>
              <a:t>. 4 (1996): 622–32. </a:t>
            </a:r>
            <a:r>
              <a:rPr lang="en-US" sz="2400" dirty="0">
                <a:hlinkClick r:id="rId2"/>
              </a:rPr>
              <a:t>https://doi.org/10.2307/3046211</a:t>
            </a:r>
            <a:r>
              <a:rPr lang="en-US" sz="2400" dirty="0"/>
              <a:t>.</a:t>
            </a:r>
            <a:endParaRPr lang="cs-CZ" sz="2400" dirty="0"/>
          </a:p>
          <a:p>
            <a:r>
              <a:rPr lang="cs-CZ" sz="2400" dirty="0" err="1"/>
              <a:t>Speer</a:t>
            </a:r>
            <a:r>
              <a:rPr lang="cs-CZ" sz="2400" dirty="0"/>
              <a:t>, Albert. </a:t>
            </a:r>
            <a:r>
              <a:rPr lang="cs-CZ" sz="2400" i="1" dirty="0"/>
              <a:t>Řídil jsem Třetí říši</a:t>
            </a:r>
            <a:r>
              <a:rPr lang="cs-CZ" sz="2400" dirty="0"/>
              <a:t>. (Praha: Grada, 2010).</a:t>
            </a:r>
          </a:p>
          <a:p>
            <a:r>
              <a:rPr lang="cs-CZ" sz="2400" dirty="0" err="1"/>
              <a:t>Kershaw</a:t>
            </a:r>
            <a:r>
              <a:rPr lang="cs-CZ" sz="2400" dirty="0"/>
              <a:t>, Ian. </a:t>
            </a:r>
            <a:r>
              <a:rPr lang="cs-CZ" sz="2400" i="1" dirty="0"/>
              <a:t>Hitler. 1936–1945: Nemesis. (</a:t>
            </a:r>
            <a:r>
              <a:rPr lang="cs-CZ" sz="2400" dirty="0"/>
              <a:t>Praha: Argo, 2004).</a:t>
            </a:r>
            <a:endParaRPr lang="en-GB" sz="24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7465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6">
            <a:extLst>
              <a:ext uri="{FF2B5EF4-FFF2-40B4-BE49-F238E27FC236}">
                <a16:creationId xmlns:a16="http://schemas.microsoft.com/office/drawing/2014/main" id="{9C7E0A2C-7C0A-4AAC-B3B0-6C12B2EBA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CE4BE3A-7887-BAF9-4DD0-3CBD553D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48587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Děkuji za pozornost</a:t>
            </a:r>
          </a:p>
        </p:txBody>
      </p:sp>
      <p:cxnSp>
        <p:nvCxnSpPr>
          <p:cNvPr id="18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6192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8CD1511-7BB6-11D2-EF70-EF1B034AB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cs-CZ" sz="4800" dirty="0"/>
              <a:t>Struktura</a:t>
            </a:r>
            <a:endParaRPr lang="en-GB" sz="4800" dirty="0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0D779A-03C7-F189-12C6-E3C979A23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r>
              <a:rPr lang="cs-CZ" sz="2000" dirty="0"/>
              <a:t>Albert </a:t>
            </a:r>
            <a:r>
              <a:rPr lang="cs-CZ" sz="2000" dirty="0" err="1"/>
              <a:t>Speer</a:t>
            </a:r>
            <a:endParaRPr lang="cs-CZ" sz="2000" dirty="0"/>
          </a:p>
          <a:p>
            <a:r>
              <a:rPr lang="cs-CZ" sz="2000" dirty="0" err="1"/>
              <a:t>Welthauptstadt</a:t>
            </a:r>
            <a:r>
              <a:rPr lang="cs-CZ" sz="2000" dirty="0"/>
              <a:t> Germania</a:t>
            </a:r>
          </a:p>
          <a:p>
            <a:r>
              <a:rPr lang="cs-CZ" sz="2000" dirty="0"/>
              <a:t>Stavby</a:t>
            </a:r>
          </a:p>
          <a:p>
            <a:r>
              <a:rPr lang="cs-CZ" sz="2000" dirty="0"/>
              <a:t>Vliv na židovské obyvatelstvo</a:t>
            </a:r>
          </a:p>
          <a:p>
            <a:r>
              <a:rPr lang="cs-CZ" sz="2000" dirty="0" err="1"/>
              <a:t>Speer</a:t>
            </a:r>
            <a:r>
              <a:rPr lang="cs-CZ" sz="2000" dirty="0"/>
              <a:t> jako ministr zbrojení</a:t>
            </a:r>
          </a:p>
          <a:p>
            <a:r>
              <a:rPr lang="cs-CZ" sz="2000" dirty="0" err="1"/>
              <a:t>Speer</a:t>
            </a:r>
            <a:r>
              <a:rPr lang="cs-CZ" sz="2000" dirty="0"/>
              <a:t> a koncentrační tábory</a:t>
            </a:r>
          </a:p>
          <a:p>
            <a:r>
              <a:rPr lang="cs-CZ" sz="2000" dirty="0"/>
              <a:t>Mýtus „dobrého nacisty“</a:t>
            </a:r>
          </a:p>
          <a:p>
            <a:r>
              <a:rPr lang="cs-CZ" sz="2000" dirty="0"/>
              <a:t>Závěr</a:t>
            </a:r>
          </a:p>
          <a:p>
            <a:endParaRPr lang="en-GB" sz="2000" dirty="0"/>
          </a:p>
        </p:txBody>
      </p:sp>
      <p:pic>
        <p:nvPicPr>
          <p:cNvPr id="2050" name="Picture 2" descr="archiweb.cz - Hitler's architect Albert Speer died 35 years ago">
            <a:extLst>
              <a:ext uri="{FF2B5EF4-FFF2-40B4-BE49-F238E27FC236}">
                <a16:creationId xmlns:a16="http://schemas.microsoft.com/office/drawing/2014/main" id="{7C2A60B1-2C65-5C17-A3C5-7AC51BE88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1532" y="2532342"/>
            <a:ext cx="5150277" cy="361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1" name="Rectangle 2060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032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81" name="Group 308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082" name="Rectangle 308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3" name="Rectangle 308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4" name="Rectangle 308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86" name="Rectangle 308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4115EE6-BCBD-5039-5722-C33B3D9C2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5052369" cy="1035781"/>
          </a:xfrm>
        </p:spPr>
        <p:txBody>
          <a:bodyPr anchor="ctr">
            <a:normAutofit/>
          </a:bodyPr>
          <a:lstStyle/>
          <a:p>
            <a:r>
              <a:rPr lang="cs-CZ" sz="3600"/>
              <a:t>Albert Speer</a:t>
            </a:r>
            <a:endParaRPr lang="en-GB" sz="36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BC3BBC-3246-3957-0264-66B000080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2524721"/>
            <a:ext cx="4991629" cy="3677123"/>
          </a:xfrm>
        </p:spPr>
        <p:txBody>
          <a:bodyPr anchor="ctr">
            <a:normAutofit/>
          </a:bodyPr>
          <a:lstStyle/>
          <a:p>
            <a:r>
              <a:rPr lang="cs-CZ" sz="1500" dirty="0"/>
              <a:t>9. března 1905 Mannheim – 1. září 1981 Londýn</a:t>
            </a:r>
          </a:p>
          <a:p>
            <a:r>
              <a:rPr lang="cs-CZ" sz="1500" dirty="0"/>
              <a:t>Studium techniky a architektury </a:t>
            </a:r>
          </a:p>
          <a:p>
            <a:r>
              <a:rPr lang="cs-CZ" sz="1500" dirty="0"/>
              <a:t>1931 vstup do NSDAP </a:t>
            </a:r>
            <a:r>
              <a:rPr lang="cs-CZ" sz="1500" dirty="0">
                <a:sym typeface="Wingdings" panose="05000000000000000000" pitchFamily="2" charset="2"/>
              </a:rPr>
              <a:t> </a:t>
            </a:r>
            <a:r>
              <a:rPr lang="cs-CZ" sz="1500" dirty="0"/>
              <a:t>oblíbenec samotného Adolfa Hitlera </a:t>
            </a:r>
            <a:r>
              <a:rPr lang="cs-CZ" sz="1500" i="1" dirty="0"/>
              <a:t>(„Nalezl jsem v něm umělce, který konečně pochopil mé sny“ </a:t>
            </a:r>
            <a:r>
              <a:rPr lang="cs-CZ" sz="1500" dirty="0"/>
              <a:t>)</a:t>
            </a:r>
          </a:p>
          <a:p>
            <a:r>
              <a:rPr lang="cs-CZ" sz="1500" dirty="0"/>
              <a:t>N</a:t>
            </a:r>
            <a:r>
              <a:rPr lang="en-GB" sz="1500" dirty="0" err="1"/>
              <a:t>ávr</a:t>
            </a:r>
            <a:r>
              <a:rPr lang="cs-CZ" sz="1500" dirty="0" err="1"/>
              <a:t>hář</a:t>
            </a:r>
            <a:r>
              <a:rPr lang="en-GB" sz="1500" dirty="0"/>
              <a:t> </a:t>
            </a:r>
            <a:r>
              <a:rPr lang="en-GB" sz="1500" dirty="0" err="1"/>
              <a:t>monumentálních</a:t>
            </a:r>
            <a:r>
              <a:rPr lang="en-GB" sz="1500" dirty="0"/>
              <a:t> </a:t>
            </a:r>
            <a:r>
              <a:rPr lang="en-GB" sz="1500" dirty="0" err="1"/>
              <a:t>kulis</a:t>
            </a:r>
            <a:r>
              <a:rPr lang="en-GB" sz="1500" dirty="0"/>
              <a:t> pro </a:t>
            </a:r>
            <a:r>
              <a:rPr lang="en-GB" sz="1500" dirty="0" err="1"/>
              <a:t>norimberské</a:t>
            </a:r>
            <a:r>
              <a:rPr lang="en-GB" sz="1500" dirty="0"/>
              <a:t> </a:t>
            </a:r>
            <a:r>
              <a:rPr lang="en-GB" sz="1500" dirty="0" err="1"/>
              <a:t>sjezdy</a:t>
            </a:r>
            <a:r>
              <a:rPr lang="en-GB" sz="1500" dirty="0"/>
              <a:t> </a:t>
            </a:r>
            <a:r>
              <a:rPr lang="cs-CZ" sz="1500" dirty="0"/>
              <a:t>(masové propagandistické akce NSDAP konané v letech 1923–1938)</a:t>
            </a:r>
          </a:p>
          <a:p>
            <a:r>
              <a:rPr lang="en-GB" sz="1500" dirty="0" err="1"/>
              <a:t>Generální</a:t>
            </a:r>
            <a:r>
              <a:rPr lang="cs-CZ" sz="1500" dirty="0"/>
              <a:t> </a:t>
            </a:r>
            <a:r>
              <a:rPr lang="en-GB" sz="1500" dirty="0" err="1"/>
              <a:t>inspektor</a:t>
            </a:r>
            <a:r>
              <a:rPr lang="en-GB" sz="1500" dirty="0"/>
              <a:t> pro </a:t>
            </a:r>
            <a:r>
              <a:rPr lang="en-GB" sz="1500" dirty="0" err="1"/>
              <a:t>výstavbu</a:t>
            </a:r>
            <a:r>
              <a:rPr lang="en-GB" sz="1500" dirty="0"/>
              <a:t> </a:t>
            </a:r>
            <a:r>
              <a:rPr lang="en-GB" sz="1500" dirty="0" err="1"/>
              <a:t>Berlína</a:t>
            </a:r>
            <a:r>
              <a:rPr lang="en-GB" sz="1500" dirty="0"/>
              <a:t> (</a:t>
            </a:r>
            <a:r>
              <a:rPr lang="cs-CZ" sz="1500" dirty="0"/>
              <a:t>založeno </a:t>
            </a:r>
            <a:r>
              <a:rPr lang="en-GB" sz="1500" dirty="0"/>
              <a:t>1937)</a:t>
            </a:r>
            <a:r>
              <a:rPr lang="cs-CZ" sz="1500" dirty="0"/>
              <a:t>, (</a:t>
            </a:r>
            <a:r>
              <a:rPr lang="cs-CZ" sz="1500" dirty="0" err="1"/>
              <a:t>Generalbauinspektor</a:t>
            </a:r>
            <a:r>
              <a:rPr lang="cs-CZ" sz="1500" dirty="0"/>
              <a:t> -stavební úřad v nacistickém Berlíně)</a:t>
            </a:r>
          </a:p>
          <a:p>
            <a:r>
              <a:rPr lang="cs-CZ" sz="1500" dirty="0"/>
              <a:t>Ř</a:t>
            </a:r>
            <a:r>
              <a:rPr lang="en-GB" sz="1500" dirty="0" err="1"/>
              <a:t>íšsk</a:t>
            </a:r>
            <a:r>
              <a:rPr lang="cs-CZ" sz="1500" dirty="0"/>
              <a:t>ý</a:t>
            </a:r>
            <a:r>
              <a:rPr lang="en-GB" sz="1500" dirty="0"/>
              <a:t> </a:t>
            </a:r>
            <a:r>
              <a:rPr lang="en-GB" sz="1500" dirty="0" err="1"/>
              <a:t>ministr</a:t>
            </a:r>
            <a:r>
              <a:rPr lang="en-GB" sz="1500" dirty="0"/>
              <a:t> </a:t>
            </a:r>
            <a:r>
              <a:rPr lang="en-GB" sz="1500" dirty="0" err="1"/>
              <a:t>zbrojního</a:t>
            </a:r>
            <a:r>
              <a:rPr lang="en-GB" sz="1500" dirty="0"/>
              <a:t> a </a:t>
            </a:r>
            <a:r>
              <a:rPr lang="en-GB" sz="1500" dirty="0" err="1"/>
              <a:t>válečného</a:t>
            </a:r>
            <a:r>
              <a:rPr lang="en-GB" sz="1500" dirty="0"/>
              <a:t> </a:t>
            </a:r>
            <a:r>
              <a:rPr lang="en-GB" sz="1500" dirty="0" err="1"/>
              <a:t>průmyslu</a:t>
            </a:r>
            <a:r>
              <a:rPr lang="en-GB" sz="1500" dirty="0"/>
              <a:t> (1942)</a:t>
            </a:r>
            <a:endParaRPr lang="cs-CZ" sz="1500" dirty="0"/>
          </a:p>
        </p:txBody>
      </p:sp>
      <p:sp>
        <p:nvSpPr>
          <p:cNvPr id="3088" name="Rectangle 3087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Albert Speer – Wikipedie">
            <a:extLst>
              <a:ext uri="{FF2B5EF4-FFF2-40B4-BE49-F238E27FC236}">
                <a16:creationId xmlns:a16="http://schemas.microsoft.com/office/drawing/2014/main" id="{2E44A41D-18B1-B1C2-2703-B5C50BDC5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76445" y="901032"/>
            <a:ext cx="4131347" cy="511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90" name="Straight Connector 3089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926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E050F42-D96F-7EC3-89EF-51DD8C94C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 i="1"/>
              <a:t>Welthauptstadt Germania</a:t>
            </a:r>
            <a:endParaRPr lang="en-GB" sz="4800" i="1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802B1D-7A4E-600E-29A5-11E70DBBE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n-GB" sz="2400"/>
              <a:t>Říše, která měla trvat tisíc let</a:t>
            </a:r>
            <a:r>
              <a:rPr lang="cs-CZ" sz="2400"/>
              <a:t>…</a:t>
            </a:r>
          </a:p>
          <a:p>
            <a:r>
              <a:rPr lang="en-GB" sz="2400"/>
              <a:t>Speer</a:t>
            </a:r>
            <a:r>
              <a:rPr lang="cs-CZ" sz="2400"/>
              <a:t>ův </a:t>
            </a:r>
            <a:r>
              <a:rPr lang="en-GB" sz="2400"/>
              <a:t>úkol </a:t>
            </a:r>
            <a:r>
              <a:rPr lang="cs-CZ" sz="2400"/>
              <a:t>- </a:t>
            </a:r>
            <a:r>
              <a:rPr lang="en-GB" sz="2400"/>
              <a:t>připravit plány, které by</a:t>
            </a:r>
            <a:r>
              <a:rPr lang="cs-CZ" sz="2400"/>
              <a:t> </a:t>
            </a:r>
            <a:r>
              <a:rPr lang="en-GB" sz="2400"/>
              <a:t>fantazii přetavily do reality</a:t>
            </a:r>
            <a:endParaRPr lang="cs-CZ" sz="2400"/>
          </a:p>
          <a:p>
            <a:r>
              <a:rPr lang="cs-CZ" sz="2400"/>
              <a:t>A. Hitler: </a:t>
            </a:r>
            <a:r>
              <a:rPr lang="en-GB" sz="2400"/>
              <a:t>„Politická moc musí mít své architektonické chrámy</a:t>
            </a:r>
            <a:r>
              <a:rPr lang="cs-CZ" sz="2400"/>
              <a:t>…</a:t>
            </a:r>
            <a:r>
              <a:rPr lang="en-GB" sz="2400"/>
              <a:t>“</a:t>
            </a:r>
            <a:endParaRPr lang="cs-CZ" sz="2400"/>
          </a:p>
          <a:p>
            <a:r>
              <a:rPr lang="cs-CZ" sz="2400"/>
              <a:t>vizuální demonstrace ideologických cílů </a:t>
            </a:r>
          </a:p>
          <a:p>
            <a:pPr lvl="1"/>
            <a:r>
              <a:rPr lang="cs-CZ" dirty="0"/>
              <a:t>spojitost s antikou, </a:t>
            </a:r>
            <a:r>
              <a:rPr lang="en-GB"/>
              <a:t>pokračování</a:t>
            </a:r>
            <a:r>
              <a:rPr lang="en-GB" dirty="0"/>
              <a:t> </a:t>
            </a:r>
            <a:r>
              <a:rPr lang="en-GB"/>
              <a:t>Římské</a:t>
            </a:r>
            <a:r>
              <a:rPr lang="en-GB" dirty="0"/>
              <a:t> </a:t>
            </a:r>
            <a:r>
              <a:rPr lang="en-GB"/>
              <a:t>říše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Neoklasicistní formy, masivní využití kamene, </a:t>
            </a:r>
            <a:r>
              <a:rPr lang="en-GB"/>
              <a:t>sloupy</a:t>
            </a:r>
            <a:r>
              <a:rPr lang="en-GB" dirty="0"/>
              <a:t>, </a:t>
            </a:r>
            <a:r>
              <a:rPr lang="en-GB"/>
              <a:t>mramor</a:t>
            </a:r>
            <a:r>
              <a:rPr lang="en-GB" dirty="0"/>
              <a:t>, </a:t>
            </a:r>
            <a:r>
              <a:rPr lang="en-GB"/>
              <a:t>gigantické</a:t>
            </a:r>
            <a:r>
              <a:rPr lang="en-GB" dirty="0"/>
              <a:t> </a:t>
            </a:r>
            <a:r>
              <a:rPr lang="en-GB"/>
              <a:t>rozměr</a:t>
            </a:r>
            <a:r>
              <a:rPr lang="cs-CZ" dirty="0"/>
              <a:t>y</a:t>
            </a:r>
          </a:p>
          <a:p>
            <a:endParaRPr lang="en-GB" sz="24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0691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9">
            <a:extLst>
              <a:ext uri="{FF2B5EF4-FFF2-40B4-BE49-F238E27FC236}">
                <a16:creationId xmlns:a16="http://schemas.microsoft.com/office/drawing/2014/main" id="{117AB3D3-3C9C-4DED-809A-78734805B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50B7EC0-1918-7802-F9A0-A9BA01F01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cs-CZ" sz="4800"/>
              <a:t>Stavby I.</a:t>
            </a:r>
            <a:endParaRPr lang="en-GB" sz="4800"/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32DDE6-4E9A-B9CB-ABD0-7388D809A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r>
              <a:rPr lang="en-GB" sz="2000"/>
              <a:t>Norimberské sjezdy NSDAP ukázaly</a:t>
            </a:r>
            <a:r>
              <a:rPr lang="cs-CZ" sz="2000"/>
              <a:t> spojení </a:t>
            </a:r>
            <a:r>
              <a:rPr lang="en-GB" sz="2000"/>
              <a:t>architektur</a:t>
            </a:r>
            <a:r>
              <a:rPr lang="cs-CZ" sz="2000"/>
              <a:t>y</a:t>
            </a:r>
            <a:r>
              <a:rPr lang="en-GB" sz="2000"/>
              <a:t> a propagand</a:t>
            </a:r>
            <a:r>
              <a:rPr lang="cs-CZ" sz="2000"/>
              <a:t>y</a:t>
            </a:r>
          </a:p>
          <a:p>
            <a:r>
              <a:rPr lang="cs-CZ" sz="2000"/>
              <a:t>Návrh</a:t>
            </a:r>
            <a:r>
              <a:rPr lang="en-GB" sz="2000"/>
              <a:t> tzv. Zeppelinfeld – obrovský stadion se stupňovitými tribunami pro 200 000 lidí</a:t>
            </a:r>
            <a:endParaRPr lang="cs-CZ" sz="2000"/>
          </a:p>
          <a:p>
            <a:pPr lvl="1"/>
            <a:r>
              <a:rPr lang="en-GB" sz="2000"/>
              <a:t>„Katedrála světla“: 130 protiletadlových reflektorů kolem stadionu, které směřovaly svisle vzhůru</a:t>
            </a:r>
            <a:r>
              <a:rPr lang="cs-CZ" sz="2000"/>
              <a:t>,</a:t>
            </a:r>
            <a:r>
              <a:rPr lang="en-GB" sz="2000"/>
              <a:t> iluz</a:t>
            </a:r>
            <a:r>
              <a:rPr lang="cs-CZ" sz="2000"/>
              <a:t>e</a:t>
            </a:r>
            <a:r>
              <a:rPr lang="en-GB" sz="2000"/>
              <a:t> obrovské katedrály z paprsků světla</a:t>
            </a:r>
            <a:endParaRPr lang="cs-CZ" sz="200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79D9BB2-F001-880C-01E2-B1D6580F13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872" b="3"/>
          <a:stretch>
            <a:fillRect/>
          </a:stretch>
        </p:blipFill>
        <p:spPr>
          <a:xfrm>
            <a:off x="5911532" y="2484255"/>
            <a:ext cx="5150277" cy="3714244"/>
          </a:xfrm>
          <a:prstGeom prst="rect">
            <a:avLst/>
          </a:prstGeom>
        </p:spPr>
      </p:pic>
      <p:sp>
        <p:nvSpPr>
          <p:cNvPr id="25" name="Rectangle 15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586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FE073466-0476-AF5F-B2AB-21EB392E0C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5220"/>
          <a:stretch>
            <a:fillRect/>
          </a:stretch>
        </p:blipFill>
        <p:spPr>
          <a:xfrm>
            <a:off x="3306519" y="1587"/>
            <a:ext cx="4846882" cy="6856413"/>
          </a:xfrm>
          <a:custGeom>
            <a:avLst/>
            <a:gdLst/>
            <a:ahLst/>
            <a:cxnLst/>
            <a:rect l="l" t="t" r="r" b="b"/>
            <a:pathLst>
              <a:path w="5110407" h="6856413">
                <a:moveTo>
                  <a:pt x="121782" y="0"/>
                </a:moveTo>
                <a:lnTo>
                  <a:pt x="4731440" y="0"/>
                </a:lnTo>
                <a:lnTo>
                  <a:pt x="4775629" y="179775"/>
                </a:lnTo>
                <a:cubicBezTo>
                  <a:pt x="5052916" y="1415453"/>
                  <a:pt x="5165791" y="2739148"/>
                  <a:pt x="5084710" y="4108260"/>
                </a:cubicBezTo>
                <a:cubicBezTo>
                  <a:pt x="5038379" y="4890611"/>
                  <a:pt x="4930907" y="5650759"/>
                  <a:pt x="4768709" y="6381464"/>
                </a:cubicBezTo>
                <a:lnTo>
                  <a:pt x="4653290" y="6856413"/>
                </a:lnTo>
                <a:lnTo>
                  <a:pt x="0" y="6856413"/>
                </a:lnTo>
                <a:lnTo>
                  <a:pt x="21062" y="6803488"/>
                </a:lnTo>
                <a:cubicBezTo>
                  <a:pt x="355644" y="5917239"/>
                  <a:pt x="573134" y="4914171"/>
                  <a:pt x="636462" y="3844830"/>
                </a:cubicBezTo>
                <a:cubicBezTo>
                  <a:pt x="713862" y="2537857"/>
                  <a:pt x="550895" y="1302013"/>
                  <a:pt x="203879" y="236924"/>
                </a:cubicBez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765868B-03FD-0AF5-91A8-4DFDF92E3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2" y="485775"/>
            <a:ext cx="2825506" cy="5719762"/>
          </a:xfrm>
        </p:spPr>
        <p:txBody>
          <a:bodyPr>
            <a:normAutofit/>
          </a:bodyPr>
          <a:lstStyle/>
          <a:p>
            <a:r>
              <a:rPr lang="cs-CZ" sz="3600"/>
              <a:t>Stavby II.</a:t>
            </a:r>
            <a:endParaRPr lang="en-GB" sz="36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66A091-1B6C-AA57-1834-13AB583D4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6925" y="485774"/>
            <a:ext cx="3292475" cy="5719763"/>
          </a:xfrm>
        </p:spPr>
        <p:txBody>
          <a:bodyPr anchor="ctr">
            <a:normAutofit/>
          </a:bodyPr>
          <a:lstStyle/>
          <a:p>
            <a:r>
              <a:rPr lang="cs-CZ" sz="1400" b="1"/>
              <a:t>Velká hala lidu (Volkshalle) </a:t>
            </a:r>
          </a:p>
          <a:p>
            <a:pPr lvl="1"/>
            <a:r>
              <a:rPr lang="cs-CZ" sz="1400"/>
              <a:t>inspirace římským Pantheonem</a:t>
            </a:r>
          </a:p>
          <a:p>
            <a:pPr lvl="1"/>
            <a:r>
              <a:rPr lang="cs-CZ" sz="1400"/>
              <a:t>až 180 000 lidí</a:t>
            </a:r>
          </a:p>
          <a:p>
            <a:pPr lvl="1"/>
            <a:r>
              <a:rPr lang="cs-CZ" sz="1400"/>
              <a:t>kupole vysoká 290 metrů - symbol „věčné“ velikosti nacistického státu</a:t>
            </a:r>
          </a:p>
          <a:p>
            <a:pPr lvl="1"/>
            <a:r>
              <a:rPr lang="cs-CZ" sz="1400"/>
              <a:t>Plánovaná tribuna, odkud by Hitler či jeho nástupci hovořili k „vyvolenému národu“</a:t>
            </a:r>
          </a:p>
          <a:p>
            <a:r>
              <a:rPr lang="cs-CZ" sz="1400" b="1"/>
              <a:t>Vítězný oblouk </a:t>
            </a:r>
          </a:p>
          <a:p>
            <a:pPr lvl="1"/>
            <a:r>
              <a:rPr lang="cs-CZ" sz="1400"/>
              <a:t>větší než ten pařížský</a:t>
            </a:r>
          </a:p>
          <a:p>
            <a:pPr lvl="1"/>
            <a:r>
              <a:rPr lang="cs-CZ" sz="1400"/>
              <a:t>Hitler chtěl - aby v jeho stínu mohl projít celý vítězný Wehrmacht. </a:t>
            </a:r>
          </a:p>
          <a:p>
            <a:pPr lvl="1"/>
            <a:r>
              <a:rPr lang="cs-CZ" sz="1400"/>
              <a:t>Do zdí mělo být vytesáno 1,8 milionu jmen padlých německých vojáků z první světové války</a:t>
            </a:r>
          </a:p>
          <a:p>
            <a:r>
              <a:rPr lang="cs-CZ" sz="1400" b="1"/>
              <a:t>Severojižní osa </a:t>
            </a:r>
          </a:p>
          <a:p>
            <a:pPr lvl="1"/>
            <a:r>
              <a:rPr lang="cs-CZ" sz="1400"/>
              <a:t>říšský bulvár o šířce 120 metrů a délce pěti kilometrů</a:t>
            </a:r>
          </a:p>
          <a:p>
            <a:pPr lvl="1"/>
            <a:r>
              <a:rPr lang="cs-CZ" sz="1400"/>
              <a:t>překonal by pařížskou Champs-Élysées i moskevský Rudý prospekt</a:t>
            </a:r>
          </a:p>
          <a:p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725695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7AB3D3-3C9C-4DED-809A-78734805B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D7B8A2A-9CEA-1D5A-4FFE-F21D7FEB9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cs-CZ" sz="4800"/>
              <a:t>Nedostatky</a:t>
            </a:r>
            <a:endParaRPr lang="en-GB" sz="48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8D46C6-636B-3147-7A72-B31BC238C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r>
              <a:rPr lang="en-GB" sz="1400"/>
              <a:t>technické podmínky pro stavbu nebyly vyřešeny</a:t>
            </a:r>
            <a:endParaRPr lang="cs-CZ" sz="1400"/>
          </a:p>
          <a:p>
            <a:pPr lvl="1"/>
            <a:r>
              <a:rPr lang="en-GB" sz="1400"/>
              <a:t>částečně kvůli válce, částečně kvůli technickým problémům</a:t>
            </a:r>
            <a:endParaRPr lang="cs-CZ" sz="1400"/>
          </a:p>
          <a:p>
            <a:pPr lvl="1"/>
            <a:r>
              <a:rPr lang="en-GB" sz="1400"/>
              <a:t>hrozila kondenzac</a:t>
            </a:r>
            <a:r>
              <a:rPr lang="cs-CZ" sz="1400"/>
              <a:t>e - </a:t>
            </a:r>
            <a:r>
              <a:rPr lang="en-GB" sz="1400"/>
              <a:t>při zaplnění sálu </a:t>
            </a:r>
            <a:r>
              <a:rPr lang="cs-CZ" sz="1400"/>
              <a:t>by </a:t>
            </a:r>
            <a:r>
              <a:rPr lang="en-GB" sz="1400"/>
              <a:t>vytvořila na vnitřní straně kopule umělý déšť.</a:t>
            </a:r>
            <a:endParaRPr lang="cs-CZ" sz="1400"/>
          </a:p>
          <a:p>
            <a:r>
              <a:rPr lang="en-GB" sz="1400" b="1"/>
              <a:t>Hitler trval na vizualizacích a maketách</a:t>
            </a:r>
            <a:r>
              <a:rPr lang="cs-CZ" sz="1400" b="1"/>
              <a:t>, vznik alespoň na papíře</a:t>
            </a:r>
          </a:p>
          <a:p>
            <a:r>
              <a:rPr lang="en-GB" sz="1400"/>
              <a:t>Schwerbelastungskörper – masivní betonový blok o váze 12 000 tun</a:t>
            </a:r>
            <a:endParaRPr lang="cs-CZ" sz="1400"/>
          </a:p>
          <a:p>
            <a:pPr lvl="1"/>
            <a:r>
              <a:rPr lang="cs-CZ" sz="1400"/>
              <a:t>Zkoumání, </a:t>
            </a:r>
            <a:r>
              <a:rPr lang="en-GB" sz="1400"/>
              <a:t>zda půda unese obrovskou tíhu plánovaných stave</a:t>
            </a:r>
            <a:r>
              <a:rPr lang="cs-CZ" sz="1400"/>
              <a:t>b</a:t>
            </a:r>
          </a:p>
          <a:p>
            <a:pPr lvl="1"/>
            <a:r>
              <a:rPr lang="en-GB" sz="1400"/>
              <a:t> Test ukázal, že půda je příliš měkká</a:t>
            </a:r>
            <a:endParaRPr lang="cs-CZ" sz="1400"/>
          </a:p>
          <a:p>
            <a:r>
              <a:rPr lang="en-GB" sz="1400" b="1"/>
              <a:t>Germania </a:t>
            </a:r>
            <a:r>
              <a:rPr lang="cs-CZ" sz="1400" b="1"/>
              <a:t>pouze </a:t>
            </a:r>
            <a:r>
              <a:rPr lang="en-GB" sz="1400" b="1"/>
              <a:t>snem</a:t>
            </a:r>
            <a:r>
              <a:rPr lang="en-GB" sz="1400"/>
              <a:t>, který nikdy nepřekročil stadium </a:t>
            </a:r>
            <a:r>
              <a:rPr lang="cs-CZ" sz="1400"/>
              <a:t>nákresu</a:t>
            </a:r>
          </a:p>
          <a:p>
            <a:endParaRPr lang="en-GB" sz="140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89DC265-9094-180C-2593-DC85F6BFA7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03" r="-3" b="-3"/>
          <a:stretch>
            <a:fillRect/>
          </a:stretch>
        </p:blipFill>
        <p:spPr>
          <a:xfrm>
            <a:off x="5911532" y="2484255"/>
            <a:ext cx="5150277" cy="371424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765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8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E0D5B47-72A5-FEE2-87DD-529ACE595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Speer a koncentrační tábory</a:t>
            </a:r>
            <a:endParaRPr lang="en-GB" sz="48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FC6D0A-9DDC-4C39-AF8C-52ECBE444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1300"/>
              <a:t>1938 - </a:t>
            </a:r>
            <a:r>
              <a:rPr lang="en-GB" sz="1300"/>
              <a:t>Speer </a:t>
            </a:r>
            <a:r>
              <a:rPr lang="cs-CZ" sz="1300"/>
              <a:t>nechal kvůli výstavbě </a:t>
            </a:r>
            <a:r>
              <a:rPr lang="en-GB" sz="1300"/>
              <a:t>vyklidit celé čtvrti</a:t>
            </a:r>
            <a:r>
              <a:rPr lang="cs-CZ" sz="1300"/>
              <a:t> – zejména lokalita kolem Runderplatz (mělo nahradit Potsdamerplatz) </a:t>
            </a:r>
            <a:r>
              <a:rPr lang="cs-CZ" sz="1300">
                <a:sym typeface="Wingdings" panose="05000000000000000000" pitchFamily="2" charset="2"/>
              </a:rPr>
              <a:t>sousedilo se čvrtí Tiergarten (9% židovské populace).</a:t>
            </a:r>
            <a:endParaRPr lang="cs-CZ" sz="1300"/>
          </a:p>
          <a:p>
            <a:r>
              <a:rPr lang="en-GB" sz="1300"/>
              <a:t>Mnozí Židé přišli o své byty kvůli urbanistickým zásahům</a:t>
            </a:r>
            <a:r>
              <a:rPr lang="cs-CZ" sz="1300"/>
              <a:t> – Akce GBI</a:t>
            </a:r>
          </a:p>
          <a:p>
            <a:pPr lvl="1"/>
            <a:r>
              <a:rPr lang="en-GB" sz="1300"/>
              <a:t>Speer přispěl k jejich vyhnání ještě před začátkem masových deportací</a:t>
            </a:r>
            <a:endParaRPr lang="cs-CZ" sz="1300"/>
          </a:p>
          <a:p>
            <a:pPr lvl="1"/>
            <a:r>
              <a:rPr lang="cs-CZ" sz="1300"/>
              <a:t>upevnil ideologickou čistotu hlavního města</a:t>
            </a:r>
          </a:p>
          <a:p>
            <a:r>
              <a:rPr lang="cs-CZ" sz="1300" b="1"/>
              <a:t>Vytváření „židovských domů“ </a:t>
            </a:r>
            <a:r>
              <a:rPr lang="cs-CZ" sz="1300"/>
              <a:t>: Vyvlastněné židovské byty byly využívány k ubytování nežidovských obyvatel, </a:t>
            </a:r>
          </a:p>
          <a:p>
            <a:pPr lvl="1"/>
            <a:r>
              <a:rPr lang="cs-CZ" sz="1300"/>
              <a:t>Židé byli nuceně sestěhováváni do přeplněných a zchátralých budov, čímž byli fakticky izolováni od zbytku společnosti – vznik ghett (obavy – bezdomovci, „neposlušnost“ </a:t>
            </a:r>
            <a:r>
              <a:rPr lang="cs-CZ" sz="1300">
                <a:sym typeface="Wingdings" panose="05000000000000000000" pitchFamily="2" charset="2"/>
              </a:rPr>
              <a:t> zůstat pod dohledem nežidovských sousedů</a:t>
            </a:r>
            <a:r>
              <a:rPr lang="cs-CZ" sz="1300"/>
              <a:t>)</a:t>
            </a:r>
          </a:p>
          <a:p>
            <a:r>
              <a:rPr lang="cs-CZ" sz="1300"/>
              <a:t>Úsilí o uvolnění prostoru pro architekturu přímo urychlilo proces přípravy deportací berlínských Židů do vyhlazovacích táborů.</a:t>
            </a:r>
          </a:p>
          <a:p>
            <a:r>
              <a:rPr lang="cs-CZ" sz="1300" b="1"/>
              <a:t>Využívání otrocké práce v lomech</a:t>
            </a:r>
            <a:r>
              <a:rPr lang="cs-CZ" sz="1300"/>
              <a:t>: Monumentální stavby vyžadovaly obrovské množství kamene (žuly). </a:t>
            </a:r>
          </a:p>
          <a:p>
            <a:r>
              <a:rPr lang="cs-CZ" sz="1300"/>
              <a:t>GBI uzavřel dohody s SS o využívání židovských vězňů v koncentračních táborech (Mauthausen), kde byli tito lidé nuceni těžit materiál pro Speerovy projekty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4098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7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9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1" name="Rectangle 10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11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AEE8D12-72DF-0389-4F34-0DE8F821D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Speer jako ministr zbrojení</a:t>
            </a:r>
            <a:endParaRPr lang="en-GB" sz="54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E12053-BF9D-C212-40B6-96E508EEB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en-GB" sz="2000"/>
              <a:t>v únoru 1942 jmenoval Hitler Alberta Speera říšským ministrem pro zbrojení a munici. </a:t>
            </a:r>
            <a:endParaRPr lang="cs-CZ" sz="2000"/>
          </a:p>
          <a:p>
            <a:r>
              <a:rPr lang="en-GB" sz="2000"/>
              <a:t>1943 úřad přejmenován na </a:t>
            </a:r>
            <a:r>
              <a:rPr lang="en-GB" sz="2000" i="1"/>
              <a:t>říšské ministerstvo pro zbrojení a válečnou výrobu</a:t>
            </a:r>
            <a:endParaRPr lang="cs-CZ" sz="2000" i="1"/>
          </a:p>
          <a:p>
            <a:pPr lvl="1"/>
            <a:r>
              <a:rPr lang="en-GB" sz="2000"/>
              <a:t>Speer převzal rezort v kritickém okamžiku</a:t>
            </a:r>
            <a:r>
              <a:rPr lang="cs-CZ" sz="2000"/>
              <a:t> - </a:t>
            </a:r>
            <a:r>
              <a:rPr lang="en-GB" sz="2000"/>
              <a:t>Wehrmacht utrpěl první velké neúspěchy a německá ekonomika nebyla plně mobilizována pro totální válku</a:t>
            </a:r>
            <a:endParaRPr lang="cs-CZ" sz="2000"/>
          </a:p>
          <a:p>
            <a:r>
              <a:rPr lang="en-GB" sz="2000"/>
              <a:t>1942–1944 výraz</a:t>
            </a:r>
            <a:r>
              <a:rPr lang="cs-CZ" sz="2000"/>
              <a:t>né </a:t>
            </a:r>
            <a:r>
              <a:rPr lang="en-GB" sz="2000"/>
              <a:t>zvýš</a:t>
            </a:r>
            <a:r>
              <a:rPr lang="cs-CZ" sz="2000"/>
              <a:t>ení</a:t>
            </a:r>
            <a:r>
              <a:rPr lang="en-GB" sz="2000"/>
              <a:t> produkc</a:t>
            </a:r>
            <a:r>
              <a:rPr lang="cs-CZ" sz="2000"/>
              <a:t>e</a:t>
            </a:r>
            <a:r>
              <a:rPr lang="en-GB" sz="2000"/>
              <a:t> zbraní, a to navzdory intenzivnímu spojeneckému bombardování</a:t>
            </a:r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385287940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ranžovo-červená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841</Words>
  <Application>Microsoft Office PowerPoint</Application>
  <PresentationFormat>Širokoúhlá obrazovka</PresentationFormat>
  <Paragraphs>78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Wingdings</vt:lpstr>
      <vt:lpstr>Motiv Office</vt:lpstr>
      <vt:lpstr>Antisemitická přestavba Berlína za Druhé světové války</vt:lpstr>
      <vt:lpstr>Struktura</vt:lpstr>
      <vt:lpstr>Albert Speer</vt:lpstr>
      <vt:lpstr>Welthauptstadt Germania</vt:lpstr>
      <vt:lpstr>Stavby I.</vt:lpstr>
      <vt:lpstr>Stavby II.</vt:lpstr>
      <vt:lpstr>Nedostatky</vt:lpstr>
      <vt:lpstr>Speer a koncentrační tábory</vt:lpstr>
      <vt:lpstr>Speer jako ministr zbrojení</vt:lpstr>
      <vt:lpstr>Mýtus „dobrého nacisty“</vt:lpstr>
      <vt:lpstr>Zdroje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Karolína Kupsová</dc:creator>
  <cp:lastModifiedBy>Anežka Brožová</cp:lastModifiedBy>
  <cp:revision>5</cp:revision>
  <dcterms:created xsi:type="dcterms:W3CDTF">2026-03-11T09:30:25Z</dcterms:created>
  <dcterms:modified xsi:type="dcterms:W3CDTF">2026-03-11T16:49:15Z</dcterms:modified>
</cp:coreProperties>
</file>