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3"/>
  </p:notesMasterIdLst>
  <p:sldIdLst>
    <p:sldId id="256" r:id="rId2"/>
    <p:sldId id="257" r:id="rId3"/>
    <p:sldId id="258" r:id="rId4"/>
    <p:sldId id="277" r:id="rId5"/>
    <p:sldId id="342" r:id="rId6"/>
    <p:sldId id="343" r:id="rId7"/>
    <p:sldId id="279" r:id="rId8"/>
    <p:sldId id="280" r:id="rId9"/>
    <p:sldId id="281" r:id="rId10"/>
    <p:sldId id="282" r:id="rId11"/>
    <p:sldId id="344" r:id="rId12"/>
    <p:sldId id="345" r:id="rId13"/>
    <p:sldId id="346" r:id="rId14"/>
    <p:sldId id="347" r:id="rId15"/>
    <p:sldId id="348" r:id="rId16"/>
    <p:sldId id="349" r:id="rId17"/>
    <p:sldId id="295" r:id="rId18"/>
    <p:sldId id="296" r:id="rId19"/>
    <p:sldId id="350" r:id="rId20"/>
    <p:sldId id="351" r:id="rId21"/>
    <p:sldId id="352" r:id="rId22"/>
    <p:sldId id="353" r:id="rId23"/>
    <p:sldId id="354" r:id="rId24"/>
    <p:sldId id="284" r:id="rId25"/>
    <p:sldId id="266" r:id="rId26"/>
    <p:sldId id="275" r:id="rId27"/>
    <p:sldId id="304" r:id="rId28"/>
    <p:sldId id="268" r:id="rId29"/>
    <p:sldId id="384" r:id="rId30"/>
    <p:sldId id="302" r:id="rId31"/>
    <p:sldId id="270" r:id="rId32"/>
    <p:sldId id="305" r:id="rId33"/>
    <p:sldId id="272" r:id="rId34"/>
    <p:sldId id="307" r:id="rId35"/>
    <p:sldId id="308" r:id="rId36"/>
    <p:sldId id="379" r:id="rId37"/>
    <p:sldId id="380" r:id="rId38"/>
    <p:sldId id="306" r:id="rId39"/>
    <p:sldId id="381" r:id="rId40"/>
    <p:sldId id="311" r:id="rId41"/>
    <p:sldId id="382" r:id="rId42"/>
    <p:sldId id="310" r:id="rId43"/>
    <p:sldId id="316" r:id="rId44"/>
    <p:sldId id="317" r:id="rId45"/>
    <p:sldId id="260" r:id="rId46"/>
    <p:sldId id="318" r:id="rId47"/>
    <p:sldId id="322" r:id="rId48"/>
    <p:sldId id="376" r:id="rId49"/>
    <p:sldId id="378" r:id="rId50"/>
    <p:sldId id="377" r:id="rId51"/>
    <p:sldId id="321" r:id="rId52"/>
    <p:sldId id="323" r:id="rId53"/>
    <p:sldId id="325" r:id="rId54"/>
    <p:sldId id="326" r:id="rId55"/>
    <p:sldId id="267" r:id="rId56"/>
    <p:sldId id="327" r:id="rId57"/>
    <p:sldId id="355" r:id="rId58"/>
    <p:sldId id="356" r:id="rId59"/>
    <p:sldId id="328" r:id="rId60"/>
    <p:sldId id="269" r:id="rId61"/>
    <p:sldId id="329" r:id="rId62"/>
    <p:sldId id="330" r:id="rId63"/>
    <p:sldId id="331" r:id="rId64"/>
    <p:sldId id="357" r:id="rId65"/>
    <p:sldId id="358" r:id="rId66"/>
    <p:sldId id="271" r:id="rId67"/>
    <p:sldId id="273" r:id="rId68"/>
    <p:sldId id="274" r:id="rId69"/>
    <p:sldId id="334" r:id="rId70"/>
    <p:sldId id="278" r:id="rId71"/>
    <p:sldId id="360" r:id="rId72"/>
    <p:sldId id="374" r:id="rId73"/>
    <p:sldId id="361" r:id="rId74"/>
    <p:sldId id="335" r:id="rId75"/>
    <p:sldId id="362" r:id="rId76"/>
    <p:sldId id="363" r:id="rId77"/>
    <p:sldId id="364" r:id="rId78"/>
    <p:sldId id="365" r:id="rId79"/>
    <p:sldId id="366" r:id="rId80"/>
    <p:sldId id="367" r:id="rId81"/>
    <p:sldId id="368" r:id="rId82"/>
    <p:sldId id="370" r:id="rId83"/>
    <p:sldId id="372" r:id="rId84"/>
    <p:sldId id="371" r:id="rId85"/>
    <p:sldId id="373" r:id="rId86"/>
    <p:sldId id="337" r:id="rId87"/>
    <p:sldId id="336" r:id="rId88"/>
    <p:sldId id="375" r:id="rId89"/>
    <p:sldId id="262" r:id="rId90"/>
    <p:sldId id="319" r:id="rId91"/>
    <p:sldId id="320" r:id="rId92"/>
  </p:sldIdLst>
  <p:sldSz cx="12192000" cy="6858000"/>
  <p:notesSz cx="6797675" cy="987266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1" d="100"/>
          <a:sy n="91" d="100"/>
        </p:scale>
        <p:origin x="135"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5300"/>
          </a:xfrm>
          <a:prstGeom prst="rect">
            <a:avLst/>
          </a:prstGeom>
        </p:spPr>
        <p:txBody>
          <a:bodyPr vert="horz" lIns="91440" tIns="45720" rIns="91440" bIns="45720" rtlCol="0"/>
          <a:lstStyle>
            <a:lvl1pPr algn="r">
              <a:defRPr sz="1200"/>
            </a:lvl1pPr>
          </a:lstStyle>
          <a:p>
            <a:fld id="{2F6AEB08-A2D7-4377-A5EB-8CCE8827AB2E}" type="datetimeFigureOut">
              <a:rPr lang="cs-CZ" smtClean="0"/>
              <a:t>28.04.2026</a:t>
            </a:fld>
            <a:endParaRPr lang="cs-CZ"/>
          </a:p>
        </p:txBody>
      </p:sp>
      <p:sp>
        <p:nvSpPr>
          <p:cNvPr id="4" name="Zástupný symbol pro obrázek snímku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51388"/>
            <a:ext cx="5438775" cy="3887787"/>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377363"/>
            <a:ext cx="2946400" cy="4953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377363"/>
            <a:ext cx="2946400" cy="495300"/>
          </a:xfrm>
          <a:prstGeom prst="rect">
            <a:avLst/>
          </a:prstGeom>
        </p:spPr>
        <p:txBody>
          <a:bodyPr vert="horz" lIns="91440" tIns="45720" rIns="91440" bIns="45720" rtlCol="0" anchor="b"/>
          <a:lstStyle>
            <a:lvl1pPr algn="r">
              <a:defRPr sz="1200"/>
            </a:lvl1pPr>
          </a:lstStyle>
          <a:p>
            <a:fld id="{C399B105-A758-49BC-9A8D-1BA826B6682F}" type="slidenum">
              <a:rPr lang="cs-CZ" smtClean="0"/>
              <a:t>‹#›</a:t>
            </a:fld>
            <a:endParaRPr lang="cs-CZ"/>
          </a:p>
        </p:txBody>
      </p:sp>
    </p:spTree>
    <p:extLst>
      <p:ext uri="{BB962C8B-B14F-4D97-AF65-F5344CB8AC3E}">
        <p14:creationId xmlns:p14="http://schemas.microsoft.com/office/powerpoint/2010/main" val="1801756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46665350-1DAD-49CA-96B1-2FFC8184AB7C}" type="slidenum">
              <a:rPr lang="ru-RU"/>
              <a:t>74</a:t>
            </a:fld>
            <a:endParaRPr lang="ru-RU"/>
          </a:p>
        </p:txBody>
      </p:sp>
    </p:spTree>
    <p:extLst>
      <p:ext uri="{BB962C8B-B14F-4D97-AF65-F5344CB8AC3E}">
        <p14:creationId xmlns:p14="http://schemas.microsoft.com/office/powerpoint/2010/main" val="224381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4/28/2026</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806153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03070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31773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000977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4/28/2026</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36718102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260725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4/28/2026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44636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197500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900885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4/28/2026</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1378064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4/28/2026</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73740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4/28/2026</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70912739"/>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5CD695D-2731-4AA3-A548-860D0B3E8851}"/>
              </a:ext>
            </a:extLst>
          </p:cNvPr>
          <p:cNvPicPr>
            <a:picLocks noChangeAspect="1"/>
          </p:cNvPicPr>
          <p:nvPr/>
        </p:nvPicPr>
        <p:blipFill rotWithShape="1">
          <a:blip r:embed="rId2"/>
          <a:srcRect t="24945" b="19133"/>
          <a:stretch/>
        </p:blipFill>
        <p:spPr>
          <a:xfrm>
            <a:off x="-1" y="8888"/>
            <a:ext cx="12192000" cy="4551026"/>
          </a:xfrm>
          <a:prstGeom prst="rect">
            <a:avLst/>
          </a:prstGeom>
        </p:spPr>
      </p:pic>
      <p:sp>
        <p:nvSpPr>
          <p:cNvPr id="9" name="Rectangle 8">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Nadpis 1">
            <a:extLst>
              <a:ext uri="{FF2B5EF4-FFF2-40B4-BE49-F238E27FC236}">
                <a16:creationId xmlns:a16="http://schemas.microsoft.com/office/drawing/2014/main" id="{BCA8A7B7-CEE6-42A0-936B-7DDE89CC27D8}"/>
              </a:ext>
            </a:extLst>
          </p:cNvPr>
          <p:cNvSpPr>
            <a:spLocks noGrp="1"/>
          </p:cNvSpPr>
          <p:nvPr>
            <p:ph type="ctrTitle"/>
          </p:nvPr>
        </p:nvSpPr>
        <p:spPr>
          <a:xfrm>
            <a:off x="372723" y="4956811"/>
            <a:ext cx="11439414" cy="897439"/>
          </a:xfrm>
        </p:spPr>
        <p:txBody>
          <a:bodyPr>
            <a:normAutofit/>
          </a:bodyPr>
          <a:lstStyle/>
          <a:p>
            <a:r>
              <a:rPr lang="cs-CZ" sz="4800" b="1" dirty="0">
                <a:solidFill>
                  <a:srgbClr val="C00000"/>
                </a:solidFill>
              </a:rPr>
              <a:t>Jazyková cvičení VI</a:t>
            </a:r>
            <a:endParaRPr lang="cs-CZ" sz="2800" dirty="0">
              <a:solidFill>
                <a:srgbClr val="C00000"/>
              </a:solidFill>
            </a:endParaRPr>
          </a:p>
        </p:txBody>
      </p:sp>
      <p:sp>
        <p:nvSpPr>
          <p:cNvPr id="3" name="Podnadpis 2">
            <a:extLst>
              <a:ext uri="{FF2B5EF4-FFF2-40B4-BE49-F238E27FC236}">
                <a16:creationId xmlns:a16="http://schemas.microsoft.com/office/drawing/2014/main" id="{F289B250-BBA7-4084-9620-20778846EF36}"/>
              </a:ext>
            </a:extLst>
          </p:cNvPr>
          <p:cNvSpPr>
            <a:spLocks noGrp="1"/>
          </p:cNvSpPr>
          <p:nvPr>
            <p:ph type="subTitle" idx="1"/>
          </p:nvPr>
        </p:nvSpPr>
        <p:spPr>
          <a:xfrm>
            <a:off x="764275" y="5783001"/>
            <a:ext cx="10656310" cy="425961"/>
          </a:xfrm>
        </p:spPr>
        <p:txBody>
          <a:bodyPr>
            <a:normAutofit fontScale="92500" lnSpcReduction="20000"/>
          </a:bodyPr>
          <a:lstStyle/>
          <a:p>
            <a:r>
              <a:rPr lang="ru-RU" sz="2800" b="1" dirty="0">
                <a:solidFill>
                  <a:srgbClr val="FF0000"/>
                </a:solidFill>
              </a:rPr>
              <a:t>ГРАММАТИКА</a:t>
            </a:r>
            <a:endParaRPr lang="cs-CZ" sz="2800" b="1" dirty="0">
              <a:solidFill>
                <a:srgbClr val="FF0000"/>
              </a:solidFill>
            </a:endParaRPr>
          </a:p>
        </p:txBody>
      </p:sp>
    </p:spTree>
    <p:extLst>
      <p:ext uri="{BB962C8B-B14F-4D97-AF65-F5344CB8AC3E}">
        <p14:creationId xmlns:p14="http://schemas.microsoft.com/office/powerpoint/2010/main" val="139559916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F0F0B9F3-8256-44B2-B319-B4E869CF6D6A}"/>
              </a:ext>
            </a:extLst>
          </p:cNvPr>
          <p:cNvGraphicFramePr>
            <a:graphicFrameLocks noGrp="1"/>
          </p:cNvGraphicFramePr>
          <p:nvPr>
            <p:extLst>
              <p:ext uri="{D42A27DB-BD31-4B8C-83A1-F6EECF244321}">
                <p14:modId xmlns:p14="http://schemas.microsoft.com/office/powerpoint/2010/main" val="1436667854"/>
              </p:ext>
            </p:extLst>
          </p:nvPr>
        </p:nvGraphicFramePr>
        <p:xfrm>
          <a:off x="1191086" y="1152190"/>
          <a:ext cx="9809828" cy="4693206"/>
        </p:xfrm>
        <a:graphic>
          <a:graphicData uri="http://schemas.openxmlformats.org/drawingml/2006/table">
            <a:tbl>
              <a:tblPr firstRow="1" firstCol="1" lastRow="1" lastCol="1" bandRow="1" bandCol="1"/>
              <a:tblGrid>
                <a:gridCol w="4904914">
                  <a:extLst>
                    <a:ext uri="{9D8B030D-6E8A-4147-A177-3AD203B41FA5}">
                      <a16:colId xmlns:a16="http://schemas.microsoft.com/office/drawing/2014/main" val="20000"/>
                    </a:ext>
                  </a:extLst>
                </a:gridCol>
                <a:gridCol w="4904914">
                  <a:extLst>
                    <a:ext uri="{9D8B030D-6E8A-4147-A177-3AD203B41FA5}">
                      <a16:colId xmlns:a16="http://schemas.microsoft.com/office/drawing/2014/main" val="20001"/>
                    </a:ext>
                  </a:extLst>
                </a:gridCol>
              </a:tblGrid>
              <a:tr h="408045">
                <a:tc>
                  <a:txBody>
                    <a:bodyPr/>
                    <a:lstStyle/>
                    <a:p>
                      <a:pPr algn="ctr">
                        <a:lnSpc>
                          <a:spcPct val="107000"/>
                        </a:lnSpc>
                        <a:spcAft>
                          <a:spcPts val="0"/>
                        </a:spcAft>
                      </a:pPr>
                      <a:r>
                        <a:rPr lang="ru-RU" sz="1800" b="1" dirty="0">
                          <a:solidFill>
                            <a:srgbClr val="0070C0"/>
                          </a:solidFill>
                          <a:effectLst/>
                          <a:latin typeface="Arial" panose="020B0604020202020204" pitchFamily="34" charset="0"/>
                          <a:ea typeface="Times New Roman"/>
                          <a:cs typeface="Arial" panose="020B0604020202020204" pitchFamily="34" charset="0"/>
                        </a:rPr>
                        <a:t>ФУНКЦИЯ</a:t>
                      </a:r>
                      <a:endParaRPr lang="cs-CZ" sz="1800" b="1" dirty="0">
                        <a:solidFill>
                          <a:srgbClr val="0070C0"/>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dirty="0">
                          <a:solidFill>
                            <a:srgbClr val="FFC000"/>
                          </a:solidFill>
                          <a:effectLst/>
                          <a:latin typeface="Arial" panose="020B0604020202020204" pitchFamily="34" charset="0"/>
                          <a:ea typeface="Times New Roman"/>
                          <a:cs typeface="Arial" panose="020B0604020202020204" pitchFamily="34" charset="0"/>
                        </a:rPr>
                        <a:t> </a:t>
                      </a:r>
                      <a:r>
                        <a:rPr lang="ru-RU" sz="1800" b="1" dirty="0">
                          <a:solidFill>
                            <a:srgbClr val="0070C0"/>
                          </a:solidFill>
                          <a:effectLst/>
                          <a:latin typeface="Arial" panose="020B0604020202020204" pitchFamily="34" charset="0"/>
                          <a:ea typeface="Times New Roman"/>
                          <a:cs typeface="Arial" panose="020B0604020202020204" pitchFamily="34" charset="0"/>
                        </a:rPr>
                        <a:t>ПРИМЕР</a:t>
                      </a:r>
                      <a:endParaRPr lang="cs-CZ" sz="1800" b="1" dirty="0">
                        <a:solidFill>
                          <a:srgbClr val="0070C0"/>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08045">
                <a:tc>
                  <a:txBody>
                    <a:bodyPr/>
                    <a:lstStyle/>
                    <a:p>
                      <a:pPr>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1 и 3 лицо ед. и мн.ч.</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и подай, я и убери!; Она входит – ты вставай! Вы гуляете, а он работай!</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08045">
                <a:tc>
                  <a:txBody>
                    <a:bodyPr/>
                    <a:lstStyle/>
                    <a:p>
                      <a:pPr>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3 лицо ед.ч.</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Он учитель, он и объясни!; Пикнуть никто не смей!</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08045">
                <a:tc>
                  <a:txBody>
                    <a:bodyPr/>
                    <a:lstStyle/>
                    <a:p>
                      <a:pPr>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прош. </a:t>
                      </a:r>
                      <a:r>
                        <a:rPr lang="ru-RU" sz="2000" b="1" dirty="0" err="1">
                          <a:effectLst/>
                          <a:latin typeface="Arial" panose="020B0604020202020204" pitchFamily="34" charset="0"/>
                          <a:ea typeface="Times New Roman"/>
                          <a:cs typeface="Arial" panose="020B0604020202020204" pitchFamily="34" charset="0"/>
                        </a:rPr>
                        <a:t>вр</a:t>
                      </a:r>
                      <a:r>
                        <a:rPr lang="ru-RU" sz="2000" b="1" dirty="0">
                          <a:effectLst/>
                          <a:latin typeface="Arial" panose="020B0604020202020204" pitchFamily="34" charset="0"/>
                          <a:ea typeface="Times New Roman"/>
                          <a:cs typeface="Arial" panose="020B0604020202020204" pitchFamily="34" charset="0"/>
                        </a:rPr>
                        <a:t>. мгновенного действия</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Тут я и закричи на неё. </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08045">
                <a:tc>
                  <a:txBody>
                    <a:bodyPr/>
                    <a:lstStyle/>
                    <a:p>
                      <a:pPr>
                        <a:lnSpc>
                          <a:spcPct val="107000"/>
                        </a:lnSpc>
                        <a:spcAft>
                          <a:spcPts val="0"/>
                        </a:spcAft>
                      </a:pPr>
                      <a:r>
                        <a:rPr lang="ru-RU" sz="2000" b="1">
                          <a:effectLst/>
                          <a:latin typeface="Arial" panose="020B0604020202020204" pitchFamily="34" charset="0"/>
                          <a:ea typeface="Times New Roman"/>
                          <a:cs typeface="Arial" panose="020B0604020202020204" pitchFamily="34" charset="0"/>
                        </a:rPr>
                        <a:t>3 лицо</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Сели за стол и давай пить.</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08045">
                <a:tc rowSpan="2">
                  <a:txBody>
                    <a:bodyPr/>
                    <a:lstStyle/>
                    <a:p>
                      <a:pPr>
                        <a:lnSpc>
                          <a:spcPct val="107000"/>
                        </a:lnSpc>
                        <a:spcAft>
                          <a:spcPts val="0"/>
                        </a:spcAft>
                      </a:pPr>
                      <a:r>
                        <a:rPr lang="ru-RU" sz="2000" b="1">
                          <a:effectLst/>
                          <a:latin typeface="Arial" panose="020B0604020202020204" pitchFamily="34" charset="0"/>
                          <a:ea typeface="Times New Roman"/>
                          <a:cs typeface="Arial" panose="020B0604020202020204" pitchFamily="34" charset="0"/>
                        </a:rPr>
                        <a:t>различные подвиды сослагательного наклонения</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Пойди я вчера в кино</a:t>
                      </a:r>
                      <a:r>
                        <a:rPr lang="cs-CZ" sz="2000" b="1">
                          <a:effectLst/>
                          <a:latin typeface="Arial" panose="020B0604020202020204" pitchFamily="34" charset="0"/>
                          <a:ea typeface="Times New Roman"/>
                          <a:cs typeface="Arial" panose="020B0604020202020204" pitchFamily="34" charset="0"/>
                        </a:rPr>
                        <a:t>,</a:t>
                      </a:r>
                      <a:r>
                        <a:rPr lang="ru-RU" sz="2000" b="1">
                          <a:effectLst/>
                          <a:latin typeface="Arial" panose="020B0604020202020204" pitchFamily="34" charset="0"/>
                          <a:ea typeface="Times New Roman"/>
                          <a:cs typeface="Arial" panose="020B0604020202020204" pitchFamily="34" charset="0"/>
                        </a:rPr>
                        <a:t> все было бы иначе.</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08045">
                <a:tc vMerge="1">
                  <a:txBody>
                    <a:bodyPr/>
                    <a:lstStyle/>
                    <a:p>
                      <a:endParaRPr lang="cs-CZ"/>
                    </a:p>
                  </a:txBody>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Учись сын хорошо, мать бы не огорчалась.</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08045">
                <a:tc>
                  <a:txBody>
                    <a:bodyPr/>
                    <a:lstStyle/>
                    <a:p>
                      <a:pPr>
                        <a:lnSpc>
                          <a:spcPct val="107000"/>
                        </a:lnSpc>
                        <a:spcAft>
                          <a:spcPts val="0"/>
                        </a:spcAft>
                      </a:pPr>
                      <a:r>
                        <a:rPr lang="ru-RU" sz="2000" b="1" dirty="0" err="1">
                          <a:effectLst/>
                          <a:latin typeface="Arial" panose="020B0604020202020204" pitchFamily="34" charset="0"/>
                          <a:ea typeface="Times New Roman"/>
                          <a:cs typeface="Arial" panose="020B0604020202020204" pitchFamily="34" charset="0"/>
                        </a:rPr>
                        <a:t>сосл</a:t>
                      </a:r>
                      <a:r>
                        <a:rPr lang="ru-RU" sz="2000" b="1" dirty="0">
                          <a:effectLst/>
                          <a:latin typeface="Arial" panose="020B0604020202020204" pitchFamily="34" charset="0"/>
                          <a:ea typeface="Times New Roman"/>
                          <a:cs typeface="Arial" panose="020B0604020202020204" pitchFamily="34" charset="0"/>
                        </a:rPr>
                        <a:t>. накл. - уступительная конструкция</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Хоть вон беги.</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915436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37B5286-896E-5D23-E5A1-69D876E2ED44}"/>
              </a:ext>
            </a:extLst>
          </p:cNvPr>
          <p:cNvSpPr txBox="1"/>
          <p:nvPr/>
        </p:nvSpPr>
        <p:spPr>
          <a:xfrm>
            <a:off x="2254469" y="500997"/>
            <a:ext cx="7982607" cy="5632311"/>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Сравните предложения и объясните разницу в их значении.</a:t>
            </a:r>
          </a:p>
          <a:p>
            <a:endParaRPr lang="ru-RU" sz="2000" b="1"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Сходи за хлебом.</a:t>
            </a:r>
          </a:p>
          <a:p>
            <a:pPr marL="457200" indent="-457200">
              <a:buFont typeface="+mj-lt"/>
              <a:buAutoNum type="arabicPeriod"/>
            </a:pPr>
            <a:r>
              <a:rPr lang="ru-RU" sz="2000" dirty="0">
                <a:latin typeface="Arial" panose="020B0604020202020204" pitchFamily="34" charset="0"/>
                <a:cs typeface="Arial" panose="020B0604020202020204" pitchFamily="34" charset="0"/>
              </a:rPr>
              <a:t>Сходите за хлебом!</a:t>
            </a:r>
          </a:p>
          <a:p>
            <a:pPr marL="457200" indent="-457200">
              <a:buFont typeface="+mj-lt"/>
              <a:buAutoNum type="arabicPeriod"/>
            </a:pP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Надо сходить за хлебом.</a:t>
            </a:r>
          </a:p>
          <a:p>
            <a:pPr marL="457200" indent="-457200">
              <a:buFont typeface="+mj-lt"/>
              <a:buAutoNum type="arabicPeriod"/>
            </a:pPr>
            <a:r>
              <a:rPr lang="ru-RU" sz="2000" dirty="0">
                <a:latin typeface="Arial" panose="020B0604020202020204" pitchFamily="34" charset="0"/>
                <a:cs typeface="Arial" panose="020B0604020202020204" pitchFamily="34" charset="0"/>
              </a:rPr>
              <a:t>Сходил бы ты за хлебом!</a:t>
            </a:r>
          </a:p>
          <a:p>
            <a:pPr marL="457200" indent="-457200">
              <a:buFont typeface="+mj-lt"/>
              <a:buAutoNum type="arabicPeriod"/>
            </a:pP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Пусть Олег сходит за хлебом.</a:t>
            </a:r>
          </a:p>
          <a:p>
            <a:pPr marL="457200" indent="-457200">
              <a:buFont typeface="+mj-lt"/>
              <a:buAutoNum type="arabicPeriod"/>
            </a:pPr>
            <a:r>
              <a:rPr lang="ru-RU" sz="2000" dirty="0">
                <a:latin typeface="Arial" panose="020B0604020202020204" pitchFamily="34" charset="0"/>
                <a:cs typeface="Arial" panose="020B0604020202020204" pitchFamily="34" charset="0"/>
              </a:rPr>
              <a:t>Пускай Сёма сходит за хлебом!</a:t>
            </a:r>
          </a:p>
          <a:p>
            <a:pPr marL="457200" indent="-457200">
              <a:buFont typeface="+mj-lt"/>
              <a:buAutoNum type="arabicPeriod"/>
            </a:pP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Давай сходим за хлебом.</a:t>
            </a:r>
          </a:p>
          <a:p>
            <a:pPr marL="457200" indent="-457200">
              <a:buFont typeface="+mj-lt"/>
              <a:buAutoNum type="arabicPeriod"/>
            </a:pPr>
            <a:r>
              <a:rPr lang="ru-RU" sz="2000" dirty="0">
                <a:latin typeface="Arial" panose="020B0604020202020204" pitchFamily="34" charset="0"/>
                <a:cs typeface="Arial" panose="020B0604020202020204" pitchFamily="34" charset="0"/>
              </a:rPr>
              <a:t>Давай-ка сходим за хлебом!</a:t>
            </a:r>
          </a:p>
          <a:p>
            <a:pPr marL="457200" indent="-457200">
              <a:buFont typeface="+mj-lt"/>
              <a:buAutoNum type="arabicPeriod"/>
            </a:pPr>
            <a:r>
              <a:rPr lang="ru-RU" sz="2000" dirty="0">
                <a:latin typeface="Arial" panose="020B0604020202020204" pitchFamily="34" charset="0"/>
                <a:cs typeface="Arial" panose="020B0604020202020204" pitchFamily="34" charset="0"/>
              </a:rPr>
              <a:t>Давайте сходим за хлебом.</a:t>
            </a:r>
          </a:p>
          <a:p>
            <a:pPr marL="457200" indent="-457200">
              <a:buFont typeface="+mj-lt"/>
              <a:buAutoNum type="arabicPeriod"/>
            </a:pPr>
            <a:r>
              <a:rPr lang="ru-RU" sz="2000" dirty="0">
                <a:latin typeface="Arial" panose="020B0604020202020204" pitchFamily="34" charset="0"/>
                <a:cs typeface="Arial" panose="020B0604020202020204" pitchFamily="34" charset="0"/>
              </a:rPr>
              <a:t>Сходим за хлебом!</a:t>
            </a:r>
          </a:p>
          <a:p>
            <a:pPr marL="457200" indent="-457200">
              <a:buFont typeface="+mj-lt"/>
              <a:buAutoNum type="arabicPeriod"/>
            </a:pPr>
            <a:r>
              <a:rPr lang="ru-RU" sz="2000" dirty="0" err="1">
                <a:latin typeface="Arial" panose="020B0604020202020204" pitchFamily="34" charset="0"/>
                <a:cs typeface="Arial" panose="020B0604020202020204" pitchFamily="34" charset="0"/>
              </a:rPr>
              <a:t>Сходимте</a:t>
            </a:r>
            <a:r>
              <a:rPr lang="ru-RU" sz="2000" dirty="0">
                <a:latin typeface="Arial" panose="020B0604020202020204" pitchFamily="34" charset="0"/>
                <a:cs typeface="Arial" panose="020B0604020202020204" pitchFamily="34" charset="0"/>
              </a:rPr>
              <a:t> за хлебом!</a:t>
            </a:r>
          </a:p>
          <a:p>
            <a:pPr marL="457200" indent="-457200">
              <a:buFont typeface="+mj-lt"/>
              <a:buAutoNum type="arabicPeriod"/>
            </a:pPr>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Давай за хлебом!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81840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631AE2D1-FBFF-7718-47D9-1ED4C0AA3E2F}"/>
              </a:ext>
            </a:extLst>
          </p:cNvPr>
          <p:cNvSpPr txBox="1"/>
          <p:nvPr/>
        </p:nvSpPr>
        <p:spPr>
          <a:xfrm>
            <a:off x="420413" y="327540"/>
            <a:ext cx="11387959" cy="594008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Прочитайте ситуации и составьте предложения, используя глаголы в императиве. Объясните причину вашей просьбы.</a:t>
            </a:r>
          </a:p>
          <a:p>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В соседней комнате спит ребенок. Попросите своих друзей не разговаривать громко.</a:t>
            </a:r>
          </a:p>
          <a:p>
            <a:pPr marL="457200" indent="-457200">
              <a:buFont typeface="+mj-lt"/>
              <a:buAutoNum type="arabicPeriod"/>
            </a:pPr>
            <a:r>
              <a:rPr lang="ru-RU" sz="2000" dirty="0">
                <a:latin typeface="Arial" panose="020B0604020202020204" pitchFamily="34" charset="0"/>
                <a:cs typeface="Arial" panose="020B0604020202020204" pitchFamily="34" charset="0"/>
              </a:rPr>
              <a:t>Ваш друг хочет включить телевизор, а вы занимаетесь. Попросите его не делать этого и посидеть немного в тишине.</a:t>
            </a:r>
          </a:p>
          <a:p>
            <a:pPr marL="457200" indent="-457200">
              <a:buFont typeface="+mj-lt"/>
              <a:buAutoNum type="arabicPeriod"/>
            </a:pPr>
            <a:r>
              <a:rPr lang="ru-RU" sz="2000" dirty="0">
                <a:latin typeface="Arial" panose="020B0604020202020204" pitchFamily="34" charset="0"/>
                <a:cs typeface="Arial" panose="020B0604020202020204" pitchFamily="34" charset="0"/>
              </a:rPr>
              <a:t>Вы опоздали на занятие. Спросите, разрешит ли преподаватель вам войти.</a:t>
            </a:r>
          </a:p>
          <a:p>
            <a:pPr marL="457200" indent="-457200">
              <a:buFont typeface="+mj-lt"/>
              <a:buAutoNum type="arabicPeriod"/>
            </a:pPr>
            <a:r>
              <a:rPr lang="ru-RU" sz="2000" dirty="0">
                <a:latin typeface="Arial" panose="020B0604020202020204" pitchFamily="34" charset="0"/>
                <a:cs typeface="Arial" panose="020B0604020202020204" pitchFamily="34" charset="0"/>
              </a:rPr>
              <a:t>Ваши друзья уходят, а вы хотите попросить их подождать немного.</a:t>
            </a:r>
          </a:p>
          <a:p>
            <a:pPr marL="457200" indent="-457200">
              <a:buFont typeface="+mj-lt"/>
              <a:buAutoNum type="arabicPeriod"/>
            </a:pPr>
            <a:r>
              <a:rPr lang="ru-RU" sz="2000" dirty="0">
                <a:latin typeface="Arial" panose="020B0604020202020204" pitchFamily="34" charset="0"/>
                <a:cs typeface="Arial" panose="020B0604020202020204" pitchFamily="34" charset="0"/>
              </a:rPr>
              <a:t>В автобусе много народу, и вы не можете пройти. Попросите пассажиров пройти дальше в салон.</a:t>
            </a:r>
          </a:p>
          <a:p>
            <a:pPr marL="457200" indent="-457200">
              <a:buFont typeface="+mj-lt"/>
              <a:buAutoNum type="arabicPeriod"/>
            </a:pPr>
            <a:r>
              <a:rPr lang="ru-RU" sz="2000" dirty="0">
                <a:latin typeface="Arial" panose="020B0604020202020204" pitchFamily="34" charset="0"/>
                <a:cs typeface="Arial" panose="020B0604020202020204" pitchFamily="34" charset="0"/>
              </a:rPr>
              <a:t>У вас нет мелочи. Попросите своего знакомого разменять деньги.</a:t>
            </a:r>
          </a:p>
          <a:p>
            <a:pPr marL="457200" indent="-457200">
              <a:buFont typeface="+mj-lt"/>
              <a:buAutoNum type="arabicPeriod"/>
            </a:pPr>
            <a:r>
              <a:rPr lang="ru-RU" sz="2000" dirty="0">
                <a:latin typeface="Arial" panose="020B0604020202020204" pitchFamily="34" charset="0"/>
                <a:cs typeface="Arial" panose="020B0604020202020204" pitchFamily="34" charset="0"/>
              </a:rPr>
              <a:t>Вы выполнили задание. Попросите преподавателя посмотреть и проверить его.</a:t>
            </a:r>
          </a:p>
          <a:p>
            <a:pPr marL="457200" indent="-457200">
              <a:buFont typeface="+mj-lt"/>
              <a:buAutoNum type="arabicPeriod"/>
            </a:pPr>
            <a:r>
              <a:rPr lang="ru-RU" sz="2000" dirty="0">
                <a:latin typeface="Arial" panose="020B0604020202020204" pitchFamily="34" charset="0"/>
                <a:cs typeface="Arial" panose="020B0604020202020204" pitchFamily="34" charset="0"/>
              </a:rPr>
              <a:t>Вы не хотите, чтобы ваш друг провожал вас до дома.</a:t>
            </a:r>
          </a:p>
          <a:p>
            <a:pPr marL="457200" indent="-457200">
              <a:buFont typeface="+mj-lt"/>
              <a:buAutoNum type="arabicPeriod"/>
            </a:pPr>
            <a:r>
              <a:rPr lang="ru-RU" sz="2000" dirty="0">
                <a:latin typeface="Arial" panose="020B0604020202020204" pitchFamily="34" charset="0"/>
                <a:cs typeface="Arial" panose="020B0604020202020204" pitchFamily="34" charset="0"/>
              </a:rPr>
              <a:t>Вы не хотите, чтобы Вам еще раз объясняли ситуацию.</a:t>
            </a:r>
          </a:p>
          <a:p>
            <a:pPr marL="457200" indent="-457200">
              <a:buFont typeface="+mj-lt"/>
              <a:buAutoNum type="arabicPeriod"/>
            </a:pPr>
            <a:r>
              <a:rPr lang="ru-RU" sz="2000" dirty="0">
                <a:latin typeface="Arial" panose="020B0604020202020204" pitchFamily="34" charset="0"/>
                <a:cs typeface="Arial" panose="020B0604020202020204" pitchFamily="34" charset="0"/>
              </a:rPr>
              <a:t>Вы хотите выключить люстру и включить торшер. Попросите брата это сделать.</a:t>
            </a:r>
          </a:p>
          <a:p>
            <a:pPr marL="457200" indent="-457200">
              <a:buFont typeface="+mj-lt"/>
              <a:buAutoNum type="arabicPeriod"/>
            </a:pPr>
            <a:r>
              <a:rPr lang="ru-RU" sz="2000" dirty="0">
                <a:latin typeface="Arial" panose="020B0604020202020204" pitchFamily="34" charset="0"/>
                <a:cs typeface="Arial" panose="020B0604020202020204" pitchFamily="34" charset="0"/>
              </a:rPr>
              <a:t>На светофоре красный свет. Вы не хотите, чтобы ваш спутник выходил на проезжую часть и переходил улицу.</a:t>
            </a:r>
          </a:p>
          <a:p>
            <a:pPr marL="457200" indent="-457200">
              <a:buFont typeface="+mj-lt"/>
              <a:buAutoNum type="arabicPeriod"/>
            </a:pPr>
            <a:r>
              <a:rPr lang="ru-RU" sz="2000" dirty="0">
                <a:latin typeface="Arial" panose="020B0604020202020204" pitchFamily="34" charset="0"/>
                <a:cs typeface="Arial" panose="020B0604020202020204" pitchFamily="34" charset="0"/>
              </a:rPr>
              <a:t>Вы хотите, чтобы ваша подруга не вспоминала больше о ваших словах, чтобы она забыла об этом.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33713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AE44F47-6C98-9617-0B95-F7A8EFC3B989}"/>
              </a:ext>
            </a:extLst>
          </p:cNvPr>
          <p:cNvSpPr txBox="1"/>
          <p:nvPr/>
        </p:nvSpPr>
        <p:spPr>
          <a:xfrm>
            <a:off x="394137" y="389243"/>
            <a:ext cx="11408980" cy="5940088"/>
          </a:xfrm>
          <a:prstGeom prst="rect">
            <a:avLst/>
          </a:prstGeom>
          <a:noFill/>
        </p:spPr>
        <p:txBody>
          <a:bodyPr wrap="square">
            <a:spAutoFit/>
          </a:bodyPr>
          <a:lstStyle/>
          <a:p>
            <a:pPr marL="457200" indent="-457200" algn="just">
              <a:buAutoNum type="arabicPeriod"/>
            </a:pPr>
            <a:r>
              <a:rPr lang="ru-RU" sz="2000" b="1" dirty="0">
                <a:latin typeface="Arial" panose="020B0604020202020204" pitchFamily="34" charset="0"/>
                <a:cs typeface="Arial" panose="020B0604020202020204" pitchFamily="34" charset="0"/>
              </a:rPr>
              <a:t>Дополните формы императива.</a:t>
            </a:r>
          </a:p>
          <a:p>
            <a:pPr marL="457200" indent="-457200" algn="just">
              <a:buAutoNum type="arabicPeriod"/>
            </a:pPr>
            <a:endParaRPr lang="ru-RU" sz="2000" b="1"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(Воспользоваться) ____________ моментом и (задать) ____________ эксперту все интересующие вас вопросы прямо сейчас. (ВЫ) 2. (Прийти) ____________ наконец к консенсусу, иначе мы никогда не закончим это совещание. (МЫ) 3. (Не поддаваться) ____________ на провокации и (сохранять) ____________ хладнокровие в любой ситуации. (ТЫ) 4. (Разобраться) ____________ сначала в своих приоритетах, а потом уже (выдвигать) ____________ ультиматумы. (ОН) 5. (Отложить) ____________ обсуждение бюджета до понедельника, утро вечера мудренее. (МЫ) 6. (Поехать) ____________ в аэропорт заранее, учитывая непредсказуемость столичных пробок. (ТЫ) 7. (Не пренебрегать) ____________ правилами безопасности и (надеть) ____________ защитное снаряжение. (ВЫ) 8. (Взвесить) ____________ все «за» и «против», прежде чем принять окончательное решение. (ТЫ) 9. (Не строить) ____________ иллюзий относительно сроков реализации этого проекта. (МЫ) 10. (Отрезать) ____________ этот кусок ткани максимально ровно, здесь важен каждый миллиметр. (ТЫ) 11. (Ознакомиться) ____________ с текстом контракта и (расписаться) ____________ внизу каждой страницы. (ВЫ) 12. (Насладиться) ____________ моментом: посмотри, какой невероятный закат! (МЫ) 13. (Смириться) ____________ с тем, что идеальных условий не существует, и просто (начать) ____________ работать. (ТЫ) 14. (Предъявить) ____________ доказательства, прежде чем обвинять кого-то публично. (ОНИ)</a:t>
            </a:r>
          </a:p>
        </p:txBody>
      </p:sp>
    </p:spTree>
    <p:extLst>
      <p:ext uri="{BB962C8B-B14F-4D97-AF65-F5344CB8AC3E}">
        <p14:creationId xmlns:p14="http://schemas.microsoft.com/office/powerpoint/2010/main" val="3434967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5F9B8D0-DC3D-21D4-F6F3-CD7AD3F51219}"/>
              </a:ext>
            </a:extLst>
          </p:cNvPr>
          <p:cNvSpPr txBox="1"/>
          <p:nvPr/>
        </p:nvSpPr>
        <p:spPr>
          <a:xfrm>
            <a:off x="359978" y="305068"/>
            <a:ext cx="11437883" cy="6070893"/>
          </a:xfrm>
          <a:prstGeom prst="rect">
            <a:avLst/>
          </a:prstGeom>
          <a:noFill/>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kumimoji="0" lang="ru-RU" sz="185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2. Дополните формы императива</a:t>
            </a:r>
          </a:p>
          <a:p>
            <a:pPr algn="just"/>
            <a:r>
              <a:rPr lang="ru-RU" sz="1850" dirty="0">
                <a:latin typeface="Arial" panose="020B0604020202020204" pitchFamily="34" charset="0"/>
                <a:cs typeface="Arial" panose="020B0604020202020204" pitchFamily="34" charset="0"/>
              </a:rPr>
              <a:t>1. (Не мешкать) __________ и (бросить) __________ письмо в почтовый ящик. (ТЫ) 2. (Вставать) __________ пораньше, если хотите приходить вовремя. (ВЫ) 3. (Лечь) __________ в дрейф и (ждать) __________ дальнейших указаний диспетчера. (ТЫ) 4. (Узнавать) __________ о наличии свободных вакансий в отделе кадров. (ВЫ) 5. (Не бить) __________ баклуши, а (заняться) __________ наконец самообразованием. (ТЫ) 6. (Исправить) __________ все опечатки в отчете перед тем, как отправить его. (ТЫ) 7. (Повесить) __________ это объявление на видном месте. (ТЫ) 8. (Утешить) __________ ребенка и (дать) __________ ему игрушку. (ТЫ) 9. (Предупредить) __________ коллег о переносе встречи как можно скорее. (ВЫ) 10. (Бросить) __________ курить, если хотите сохранить здоровье. (ВЫ) 11. (Разрезать) __________ этот узел, если не получается его развязать. (ТЫ) 12. (Поехать) __________ по объездной дороге, так вы точно избежите пробок. (ВЫ) 13. (Задавать) __________ нам пожалуйста поменьше домашних заданий! (ТЫ) 14. (Лечь) __________ поудобнее и (постараться) __________ максимально расслабиться. (ВЫ) 15. (Исправить) __________ эту досадную оплошность, пока её никто не заметил. (ТЫ) 16. (Не бить) __________ посуду, это не поможет решить наш конфликт. (ТЫ) 17. (Дать) __________ мне свой паспорт, а то опять его забудешь. (ТЫ) 18. (Выслушать) __________ друга в трудную минуту, ему нужна поддержка. (ТЫ) 19. (Повесить) __________ картину чуть выше, чтобы она была на уровне глаз. (ТЫ) 20. (Есть) __________ побольше витаминов, чтобы укрепить иммунитет. (ВЫ) 21. (Узнавать) __________ новости из первоисточников. (ТЫ) 22. (Отр</a:t>
            </a:r>
            <a:r>
              <a:rPr lang="ru-RU" sz="1850" b="1" dirty="0">
                <a:latin typeface="Arial" panose="020B0604020202020204" pitchFamily="34" charset="0"/>
                <a:cs typeface="Arial" panose="020B0604020202020204" pitchFamily="34" charset="0"/>
              </a:rPr>
              <a:t>е</a:t>
            </a:r>
            <a:r>
              <a:rPr lang="ru-RU" sz="1850" dirty="0">
                <a:latin typeface="Arial" panose="020B0604020202020204" pitchFamily="34" charset="0"/>
                <a:cs typeface="Arial" panose="020B0604020202020204" pitchFamily="34" charset="0"/>
              </a:rPr>
              <a:t>зать) __________ мне, пожалуйста, еще один ломтик этого пирога. (ТЫ) 23. (Будьте) __________ предельно внимательны при заполнении декларации. (ВЫ) 24. (Спрятать) __________ эти документы в сейф. (ТЫ)</a:t>
            </a:r>
          </a:p>
        </p:txBody>
      </p:sp>
    </p:spTree>
    <p:extLst>
      <p:ext uri="{BB962C8B-B14F-4D97-AF65-F5344CB8AC3E}">
        <p14:creationId xmlns:p14="http://schemas.microsoft.com/office/powerpoint/2010/main" val="1458003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5359C7A-31BD-17A8-E8F8-BB177C764E7B}"/>
              </a:ext>
            </a:extLst>
          </p:cNvPr>
          <p:cNvSpPr txBox="1"/>
          <p:nvPr/>
        </p:nvSpPr>
        <p:spPr>
          <a:xfrm>
            <a:off x="478221" y="294144"/>
            <a:ext cx="11309131" cy="5575309"/>
          </a:xfrm>
          <a:prstGeom prst="rect">
            <a:avLst/>
          </a:prstGeom>
          <a:noFill/>
        </p:spPr>
        <p:txBody>
          <a:bodyPr wrap="square">
            <a:spAutoFit/>
          </a:bodyPr>
          <a:lstStyle/>
          <a:p>
            <a:pPr algn="just">
              <a:lnSpc>
                <a:spcPct val="150000"/>
              </a:lnSpc>
            </a:pPr>
            <a:r>
              <a:rPr lang="cs-CZ" sz="2000" b="1" dirty="0">
                <a:latin typeface="Arial" panose="020B0604020202020204" pitchFamily="34" charset="0"/>
                <a:cs typeface="Arial" panose="020B0604020202020204" pitchFamily="34" charset="0"/>
              </a:rPr>
              <a:t>Přeložte do ruštiny</a:t>
            </a:r>
            <a:r>
              <a:rPr lang="ru-RU" sz="2000" b="1" dirty="0">
                <a:latin typeface="Arial" panose="020B0604020202020204" pitchFamily="34" charset="0"/>
                <a:cs typeface="Arial" panose="020B0604020202020204" pitchFamily="34" charset="0"/>
              </a:rPr>
              <a:t>.</a:t>
            </a:r>
          </a:p>
          <a:p>
            <a:pPr algn="just">
              <a:lnSpc>
                <a:spcPct val="150000"/>
              </a:lnSpc>
            </a:pPr>
            <a:endParaRPr lang="cs-CZ" sz="2000" b="1" dirty="0">
              <a:latin typeface="Arial" panose="020B0604020202020204" pitchFamily="34" charset="0"/>
              <a:cs typeface="Arial" panose="020B0604020202020204" pitchFamily="34" charset="0"/>
            </a:endParaRPr>
          </a:p>
          <a:p>
            <a:pPr algn="just">
              <a:lnSpc>
                <a:spcPct val="150000"/>
              </a:lnSpc>
            </a:pPr>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Ověřte tyto údaje a podepište smlouvu na každé straně. 2. Nebraň se změnám a připrav se na novou roli. 3. Vstávej každý den v šest, jestli chceš být produktivní. 4. Nalij mi trochu čisté vody, prosím. 5. Jeďte raději vlakem, je to pohodlnější. 6. Představ si, že jsi vyhrál v loterii. 7. Smiřte se s výsledkem a pokračujte v práci. 8. Odkroj mi kousek sýra. 9. Nekřič na mě, raději se uklidni. 10. Lehněte si</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na břicho a uvolněte se. 11. Dávej pozor na cestu. 12. Buď tak laskav a půjč mi tu knihu. 13. Nepijte studenou vodu, když vás bolí v krku. 14. Odstřihni ten kousek nitě. 15. Snězte všechno, co máte na talíři. 16. Dostavte se k soudu včas. 17. Schovej ty peníze do peněženky. 18. Využijte této příležitosti a vytiskněte to hned teď. 19. Nevstávejte tak brzy, zítra je sobota. 20. Ukaž mi své řidičské oprávnění. 21. Ponech si své názory pro sebe. 22. Nerozlej to </a:t>
            </a:r>
            <a:r>
              <a:rPr lang="cs-CZ" sz="2000" dirty="0" err="1">
                <a:latin typeface="Arial" panose="020B0604020202020204" pitchFamily="34" charset="0"/>
                <a:cs typeface="Arial" panose="020B0604020202020204" pitchFamily="34" charset="0"/>
              </a:rPr>
              <a:t>kafe</a:t>
            </a:r>
            <a:r>
              <a:rPr lang="cs-CZ" sz="2000" dirty="0">
                <a:latin typeface="Arial" panose="020B0604020202020204" pitchFamily="34" charset="0"/>
                <a:cs typeface="Arial" panose="020B0604020202020204" pitchFamily="34" charset="0"/>
              </a:rPr>
              <a:t> na ten koberec. 23.</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Vzbuď ho, ať nezaspí do školy. 24. Nebuď smutný, všechno bude v pořádku. </a:t>
            </a:r>
          </a:p>
        </p:txBody>
      </p:sp>
    </p:spTree>
    <p:extLst>
      <p:ext uri="{BB962C8B-B14F-4D97-AF65-F5344CB8AC3E}">
        <p14:creationId xmlns:p14="http://schemas.microsoft.com/office/powerpoint/2010/main" val="4034058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0689EF7-0376-6A70-B4B9-E4AF20E1EAD0}"/>
              </a:ext>
            </a:extLst>
          </p:cNvPr>
          <p:cNvSpPr txBox="1"/>
          <p:nvPr/>
        </p:nvSpPr>
        <p:spPr>
          <a:xfrm>
            <a:off x="1192924" y="763720"/>
            <a:ext cx="9643242" cy="5016758"/>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Ключ</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Проверьте эти данные и подпишите договор на каждой странице. 2. Не сопротивляйся переменам и приготовься к новой роли. 3. Вставай каждый день в шесть, если хочешь быть продуктивным. 4. Налей мне немного чистой воды, пожалуйста. 5. Поезжайте лучше на поезде, это удобнее. 6. Представь себе, что ты выиграл в лотерею. 7. Смиритесь с результатом и продолжайте работу. 8. Отрежь мне кусочек сыра. 9. Не кричи на меня, лучше успокойся. 10. Лягте на живот и расслабьтесь. 11. Будь внимателен на дороге. 12. Будь так добр, одолжи мне эту книгу. 13. Не пейте холодную воду, когда у вас болит горло. 14. Отрежь этот кусочек нитки. 15. Съешьте всё, что у вас на тарелке. 16. Явитесь в суд вовремя. 17. Спрячь эти деньги в кошелёк. 18. Воспользуйтесь этой возможностью и распечатайте это прямо сейчас. 19. Не вставайте так рано, завтра суббота. 20. Покажи мне своё водительское удостоверение. 21. Оставь своё мнение при себе. 22. Не пролей это кофе на ковёр. 23. Разбуди его, чтобы он не проспал в школу. 24. Не грусти, всё будет в порядке.</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3778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587405" y="1101224"/>
            <a:ext cx="11017189" cy="1631216"/>
          </a:xfrm>
          <a:prstGeom prst="rect">
            <a:avLst/>
          </a:prstGeom>
        </p:spPr>
        <p:txBody>
          <a:bodyPr wrap="square">
            <a:spAutoFit/>
          </a:bodyPr>
          <a:lstStyle/>
          <a:p>
            <a:r>
              <a:rPr lang="ru-RU" sz="2000" dirty="0">
                <a:latin typeface="Arial" panose="020B0604020202020204" pitchFamily="34" charset="0"/>
                <a:ea typeface="Times New Roman"/>
                <a:cs typeface="Arial" panose="020B0604020202020204" pitchFamily="34" charset="0"/>
              </a:rPr>
              <a:t>Формы </a:t>
            </a:r>
            <a:r>
              <a:rPr lang="ru-RU" sz="2000" b="1" u="sng" dirty="0">
                <a:latin typeface="Arial" panose="020B0604020202020204" pitchFamily="34" charset="0"/>
                <a:ea typeface="Times New Roman"/>
                <a:cs typeface="Arial" panose="020B0604020202020204" pitchFamily="34" charset="0"/>
              </a:rPr>
              <a:t>сослагательного наклонения</a:t>
            </a:r>
            <a:r>
              <a:rPr lang="ru-RU" sz="2000" dirty="0">
                <a:latin typeface="Arial" panose="020B0604020202020204" pitchFamily="34" charset="0"/>
                <a:ea typeface="Times New Roman"/>
                <a:cs typeface="Arial" panose="020B0604020202020204" pitchFamily="34" charset="0"/>
              </a:rPr>
              <a:t>, как в русском, так и в чешском языке образуются аналитически. </a:t>
            </a:r>
          </a:p>
          <a:p>
            <a:r>
              <a:rPr lang="ru-RU" sz="2000" dirty="0">
                <a:latin typeface="Arial" panose="020B0604020202020204" pitchFamily="34" charset="0"/>
                <a:ea typeface="Times New Roman"/>
                <a:cs typeface="Arial" panose="020B0604020202020204" pitchFamily="34" charset="0"/>
              </a:rPr>
              <a:t>Основное различие заключается в спрягаемом характере модального компонента форм чешской парадигмы с одной стороны и неизменяемом характере частицы </a:t>
            </a:r>
            <a:r>
              <a:rPr lang="ru-RU" sz="2000" b="1" dirty="0">
                <a:latin typeface="Arial" panose="020B0604020202020204" pitchFamily="34" charset="0"/>
                <a:ea typeface="Times New Roman"/>
                <a:cs typeface="Arial" panose="020B0604020202020204" pitchFamily="34" charset="0"/>
              </a:rPr>
              <a:t>бы</a:t>
            </a:r>
            <a:r>
              <a:rPr lang="ru-RU" sz="2000" dirty="0">
                <a:latin typeface="Arial" panose="020B0604020202020204" pitchFamily="34" charset="0"/>
                <a:ea typeface="Times New Roman"/>
                <a:cs typeface="Arial" panose="020B0604020202020204" pitchFamily="34" charset="0"/>
              </a:rPr>
              <a:t> с другой стороны.</a:t>
            </a:r>
            <a:endParaRPr lang="cs-CZ" sz="2000" dirty="0">
              <a:latin typeface="Arial" panose="020B0604020202020204" pitchFamily="34" charset="0"/>
              <a:cs typeface="Arial" panose="020B0604020202020204" pitchFamily="34" charset="0"/>
            </a:endParaRPr>
          </a:p>
        </p:txBody>
      </p:sp>
      <p:graphicFrame>
        <p:nvGraphicFramePr>
          <p:cNvPr id="5" name="Tabulka 4"/>
          <p:cNvGraphicFramePr>
            <a:graphicFrameLocks noGrp="1"/>
          </p:cNvGraphicFramePr>
          <p:nvPr>
            <p:extLst>
              <p:ext uri="{D42A27DB-BD31-4B8C-83A1-F6EECF244321}">
                <p14:modId xmlns:p14="http://schemas.microsoft.com/office/powerpoint/2010/main" val="1986090763"/>
              </p:ext>
            </p:extLst>
          </p:nvPr>
        </p:nvGraphicFramePr>
        <p:xfrm>
          <a:off x="1819922" y="2805679"/>
          <a:ext cx="8691239" cy="3504346"/>
        </p:xfrm>
        <a:graphic>
          <a:graphicData uri="http://schemas.openxmlformats.org/drawingml/2006/table">
            <a:tbl>
              <a:tblPr firstRow="1" firstCol="1" lastRow="1" lastCol="1" bandRow="1" bandCol="1"/>
              <a:tblGrid>
                <a:gridCol w="748452">
                  <a:extLst>
                    <a:ext uri="{9D8B030D-6E8A-4147-A177-3AD203B41FA5}">
                      <a16:colId xmlns:a16="http://schemas.microsoft.com/office/drawing/2014/main" val="20000"/>
                    </a:ext>
                  </a:extLst>
                </a:gridCol>
                <a:gridCol w="1455325">
                  <a:extLst>
                    <a:ext uri="{9D8B030D-6E8A-4147-A177-3AD203B41FA5}">
                      <a16:colId xmlns:a16="http://schemas.microsoft.com/office/drawing/2014/main" val="20001"/>
                    </a:ext>
                  </a:extLst>
                </a:gridCol>
                <a:gridCol w="1871133">
                  <a:extLst>
                    <a:ext uri="{9D8B030D-6E8A-4147-A177-3AD203B41FA5}">
                      <a16:colId xmlns:a16="http://schemas.microsoft.com/office/drawing/2014/main" val="20002"/>
                    </a:ext>
                  </a:extLst>
                </a:gridCol>
                <a:gridCol w="522936">
                  <a:extLst>
                    <a:ext uri="{9D8B030D-6E8A-4147-A177-3AD203B41FA5}">
                      <a16:colId xmlns:a16="http://schemas.microsoft.com/office/drawing/2014/main" val="20003"/>
                    </a:ext>
                  </a:extLst>
                </a:gridCol>
                <a:gridCol w="2014356">
                  <a:extLst>
                    <a:ext uri="{9D8B030D-6E8A-4147-A177-3AD203B41FA5}">
                      <a16:colId xmlns:a16="http://schemas.microsoft.com/office/drawing/2014/main" val="20004"/>
                    </a:ext>
                  </a:extLst>
                </a:gridCol>
                <a:gridCol w="2079037">
                  <a:extLst>
                    <a:ext uri="{9D8B030D-6E8A-4147-A177-3AD203B41FA5}">
                      <a16:colId xmlns:a16="http://schemas.microsoft.com/office/drawing/2014/main" val="20005"/>
                    </a:ext>
                  </a:extLst>
                </a:gridCol>
              </a:tblGrid>
              <a:tr h="780172">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ед.ч.</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err="1">
                          <a:effectLst/>
                          <a:latin typeface="Arial" panose="020B0604020202020204" pitchFamily="34" charset="0"/>
                          <a:ea typeface="Times New Roman"/>
                          <a:cs typeface="Arial" panose="020B0604020202020204" pitchFamily="34" charset="0"/>
                        </a:rPr>
                        <a:t>мн.ч</a:t>
                      </a:r>
                      <a:r>
                        <a:rPr lang="ru-RU" sz="2000" b="1" dirty="0">
                          <a:effectLst/>
                          <a:latin typeface="Arial" panose="020B0604020202020204" pitchFamily="34" charset="0"/>
                          <a:ea typeface="Times New Roman"/>
                          <a:cs typeface="Arial" panose="020B0604020202020204" pitchFamily="34" charset="0"/>
                        </a:rPr>
                        <a:t>.</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l">
                        <a:lnSpc>
                          <a:spcPct val="107000"/>
                        </a:lnSpc>
                        <a:spcAft>
                          <a:spcPts val="0"/>
                        </a:spcAft>
                      </a:pPr>
                      <a:r>
                        <a:rPr lang="ru-RU" sz="2000" b="1">
                          <a:effectLst/>
                          <a:latin typeface="Arial" panose="020B0604020202020204" pitchFamily="34" charset="0"/>
                          <a:ea typeface="Times New Roman"/>
                          <a:cs typeface="Arial" panose="020B0604020202020204" pitchFamily="34" charset="0"/>
                        </a:rPr>
                        <a:t> </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ед.ч.</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мн.ч.</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08058">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1 л.</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napsal bych</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000" b="1" dirty="0">
                          <a:effectLst/>
                          <a:latin typeface="Arial" panose="020B0604020202020204" pitchFamily="34" charset="0"/>
                          <a:ea typeface="Times New Roman"/>
                          <a:cs typeface="Arial" panose="020B0604020202020204" pitchFamily="34" charset="0"/>
                        </a:rPr>
                        <a:t>napsali bychom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l">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я бы написал</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мы бы написали</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08058">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2 л.</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000" b="1">
                          <a:effectLst/>
                          <a:latin typeface="Arial" panose="020B0604020202020204" pitchFamily="34" charset="0"/>
                          <a:ea typeface="Times New Roman"/>
                          <a:cs typeface="Arial" panose="020B0604020202020204" pitchFamily="34" charset="0"/>
                        </a:rPr>
                        <a:t>napsal bys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000" b="1">
                          <a:effectLst/>
                          <a:latin typeface="Arial" panose="020B0604020202020204" pitchFamily="34" charset="0"/>
                          <a:ea typeface="Times New Roman"/>
                          <a:cs typeface="Arial" panose="020B0604020202020204" pitchFamily="34" charset="0"/>
                        </a:rPr>
                        <a:t>napsali byste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l">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ты бы написал</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вы бы написали</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08058">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3 л.</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000" b="1">
                          <a:effectLst/>
                          <a:latin typeface="Arial" panose="020B0604020202020204" pitchFamily="34" charset="0"/>
                          <a:ea typeface="Times New Roman"/>
                          <a:cs typeface="Arial" panose="020B0604020202020204" pitchFamily="34" charset="0"/>
                        </a:rPr>
                        <a:t>napsal by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000" b="1">
                          <a:effectLst/>
                          <a:latin typeface="Arial" panose="020B0604020202020204" pitchFamily="34" charset="0"/>
                          <a:ea typeface="Times New Roman"/>
                          <a:cs typeface="Arial" panose="020B0604020202020204" pitchFamily="34" charset="0"/>
                        </a:rPr>
                        <a:t>napsali by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cs-CZ"/>
                    </a:p>
                  </a:txBody>
                  <a:tcPr/>
                </a:tc>
                <a:tc>
                  <a:txBody>
                    <a:bodyPr/>
                    <a:lstStyle/>
                    <a:p>
                      <a:pPr algn="l">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он бы написал</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они бы написали</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 name="Obdélník 1">
            <a:extLst>
              <a:ext uri="{FF2B5EF4-FFF2-40B4-BE49-F238E27FC236}">
                <a16:creationId xmlns:a16="http://schemas.microsoft.com/office/drawing/2014/main" id="{0831385D-4860-4180-BF6A-0DD4509A426E}"/>
              </a:ext>
            </a:extLst>
          </p:cNvPr>
          <p:cNvSpPr/>
          <p:nvPr/>
        </p:nvSpPr>
        <p:spPr>
          <a:xfrm>
            <a:off x="3622174" y="572727"/>
            <a:ext cx="4536755" cy="400110"/>
          </a:xfrm>
          <a:prstGeom prst="rect">
            <a:avLst/>
          </a:prstGeom>
        </p:spPr>
        <p:txBody>
          <a:bodyPr wrap="none">
            <a:spAutoFit/>
          </a:bodyPr>
          <a:lstStyle/>
          <a:p>
            <a:pPr lvl="0"/>
            <a:r>
              <a:rPr lang="ru-RU" sz="2000" b="1" dirty="0">
                <a:solidFill>
                  <a:srgbClr val="00B050"/>
                </a:solidFill>
                <a:latin typeface="Arial" panose="020B0604020202020204" pitchFamily="34" charset="0"/>
                <a:ea typeface="Times New Roman"/>
                <a:cs typeface="Arial" panose="020B0604020202020204" pitchFamily="34" charset="0"/>
              </a:rPr>
              <a:t>СОСЛАГАТЕЛЬНОЕ НАКЛОНЕНИЕ</a:t>
            </a:r>
            <a:endParaRPr lang="cs-CZ" sz="2000"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02188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6CFDB52-7579-4B45-9561-57C5C0BEF009}"/>
              </a:ext>
            </a:extLst>
          </p:cNvPr>
          <p:cNvSpPr/>
          <p:nvPr/>
        </p:nvSpPr>
        <p:spPr>
          <a:xfrm>
            <a:off x="1226598" y="719378"/>
            <a:ext cx="10218198" cy="5016758"/>
          </a:xfrm>
          <a:prstGeom prst="rect">
            <a:avLst/>
          </a:prstGeom>
        </p:spPr>
        <p:txBody>
          <a:bodyPr wrap="square">
            <a:spAutoFit/>
          </a:bodyPr>
          <a:lstStyle/>
          <a:p>
            <a:pPr marL="285750" indent="-285750">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Кроме того, </a:t>
            </a:r>
            <a:r>
              <a:rPr lang="ru-RU" sz="2000" b="1" dirty="0">
                <a:latin typeface="Arial" panose="020B0604020202020204" pitchFamily="34" charset="0"/>
                <a:ea typeface="Times New Roman"/>
                <a:cs typeface="Arial" panose="020B0604020202020204" pitchFamily="34" charset="0"/>
              </a:rPr>
              <a:t>в ЧЯ приведенным формам противопоставляются маркированные формы (</a:t>
            </a:r>
            <a:r>
              <a:rPr lang="ru-RU" sz="2000" b="1" i="1" dirty="0" err="1">
                <a:latin typeface="Arial" panose="020B0604020202020204" pitchFamily="34" charset="0"/>
                <a:ea typeface="Times New Roman"/>
                <a:cs typeface="Arial" panose="020B0604020202020204" pitchFamily="34" charset="0"/>
              </a:rPr>
              <a:t>byl</a:t>
            </a:r>
            <a:r>
              <a:rPr lang="ru-RU" sz="2000" b="1" i="1" dirty="0">
                <a:latin typeface="Arial" panose="020B0604020202020204" pitchFamily="34" charset="0"/>
                <a:ea typeface="Times New Roman"/>
                <a:cs typeface="Arial" panose="020B0604020202020204" pitchFamily="34" charset="0"/>
              </a:rPr>
              <a:t> </a:t>
            </a:r>
            <a:r>
              <a:rPr lang="ru-RU" sz="2000" b="1" i="1" dirty="0" err="1">
                <a:latin typeface="Arial" panose="020B0604020202020204" pitchFamily="34" charset="0"/>
                <a:ea typeface="Times New Roman"/>
                <a:cs typeface="Arial" panose="020B0604020202020204" pitchFamily="34" charset="0"/>
              </a:rPr>
              <a:t>bych</a:t>
            </a:r>
            <a:r>
              <a:rPr lang="ru-RU" sz="2000" b="1" i="1" dirty="0">
                <a:latin typeface="Arial" panose="020B0604020202020204" pitchFamily="34" charset="0"/>
                <a:ea typeface="Times New Roman"/>
                <a:cs typeface="Arial" panose="020B0604020202020204" pitchFamily="34" charset="0"/>
              </a:rPr>
              <a:t> </a:t>
            </a:r>
            <a:r>
              <a:rPr lang="ru-RU" sz="2000" b="1" i="1" dirty="0" err="1">
                <a:latin typeface="Arial" panose="020B0604020202020204" pitchFamily="34" charset="0"/>
                <a:ea typeface="Times New Roman"/>
                <a:cs typeface="Arial" panose="020B0604020202020204" pitchFamily="34" charset="0"/>
              </a:rPr>
              <a:t>napsal</a:t>
            </a:r>
            <a:r>
              <a:rPr lang="ru-RU" sz="2000" b="1" dirty="0">
                <a:latin typeface="Arial" panose="020B0604020202020204" pitchFamily="34" charset="0"/>
                <a:ea typeface="Times New Roman"/>
                <a:cs typeface="Arial" panose="020B0604020202020204" pitchFamily="34" charset="0"/>
              </a:rPr>
              <a:t>,</a:t>
            </a:r>
            <a:r>
              <a:rPr lang="ru-RU" sz="2000" b="1" i="1" dirty="0">
                <a:latin typeface="Arial" panose="020B0604020202020204" pitchFamily="34" charset="0"/>
                <a:ea typeface="Times New Roman"/>
                <a:cs typeface="Arial" panose="020B0604020202020204" pitchFamily="34" charset="0"/>
              </a:rPr>
              <a:t> </a:t>
            </a:r>
            <a:r>
              <a:rPr lang="ru-RU" sz="2000" b="1" i="1" dirty="0" err="1">
                <a:latin typeface="Arial" panose="020B0604020202020204" pitchFamily="34" charset="0"/>
                <a:ea typeface="Times New Roman"/>
                <a:cs typeface="Arial" panose="020B0604020202020204" pitchFamily="34" charset="0"/>
              </a:rPr>
              <a:t>byl</a:t>
            </a:r>
            <a:r>
              <a:rPr lang="ru-RU" sz="2000" b="1" i="1" dirty="0">
                <a:latin typeface="Arial" panose="020B0604020202020204" pitchFamily="34" charset="0"/>
                <a:ea typeface="Times New Roman"/>
                <a:cs typeface="Arial" panose="020B0604020202020204" pitchFamily="34" charset="0"/>
              </a:rPr>
              <a:t> </a:t>
            </a:r>
            <a:r>
              <a:rPr lang="ru-RU" sz="2000" b="1" i="1" dirty="0" err="1">
                <a:latin typeface="Arial" panose="020B0604020202020204" pitchFamily="34" charset="0"/>
                <a:ea typeface="Times New Roman"/>
                <a:cs typeface="Arial" panose="020B0604020202020204" pitchFamily="34" charset="0"/>
              </a:rPr>
              <a:t>bych</a:t>
            </a:r>
            <a:r>
              <a:rPr lang="ru-RU" sz="2000" b="1" i="1" dirty="0">
                <a:latin typeface="Arial" panose="020B0604020202020204" pitchFamily="34" charset="0"/>
                <a:ea typeface="Times New Roman"/>
                <a:cs typeface="Arial" panose="020B0604020202020204" pitchFamily="34" charset="0"/>
              </a:rPr>
              <a:t> </a:t>
            </a:r>
            <a:r>
              <a:rPr lang="ru-RU" sz="2000" b="1" i="1" dirty="0" err="1">
                <a:latin typeface="Arial" panose="020B0604020202020204" pitchFamily="34" charset="0"/>
                <a:ea typeface="Times New Roman"/>
                <a:cs typeface="Arial" panose="020B0604020202020204" pitchFamily="34" charset="0"/>
              </a:rPr>
              <a:t>býval</a:t>
            </a:r>
            <a:r>
              <a:rPr lang="ru-RU" sz="2000" b="1" i="1" dirty="0">
                <a:latin typeface="Arial" panose="020B0604020202020204" pitchFamily="34" charset="0"/>
                <a:ea typeface="Times New Roman"/>
                <a:cs typeface="Arial" panose="020B0604020202020204" pitchFamily="34" charset="0"/>
              </a:rPr>
              <a:t> </a:t>
            </a:r>
            <a:r>
              <a:rPr lang="ru-RU" sz="2000" b="1" i="1" dirty="0" err="1">
                <a:latin typeface="Arial" panose="020B0604020202020204" pitchFamily="34" charset="0"/>
                <a:ea typeface="Times New Roman"/>
                <a:cs typeface="Arial" panose="020B0604020202020204" pitchFamily="34" charset="0"/>
              </a:rPr>
              <a:t>napsal</a:t>
            </a:r>
            <a:r>
              <a:rPr lang="ru-RU" sz="2000" b="1" dirty="0">
                <a:latin typeface="Arial" panose="020B0604020202020204" pitchFamily="34" charset="0"/>
                <a:ea typeface="Times New Roman"/>
                <a:cs typeface="Arial" panose="020B0604020202020204" pitchFamily="34" charset="0"/>
              </a:rPr>
              <a:t>), неизвестные РЯ</a:t>
            </a:r>
            <a:r>
              <a:rPr lang="ru-RU" sz="2000" dirty="0">
                <a:latin typeface="Arial" panose="020B0604020202020204" pitchFamily="34" charset="0"/>
                <a:ea typeface="Times New Roman"/>
                <a:cs typeface="Arial" panose="020B0604020202020204" pitchFamily="34" charset="0"/>
              </a:rPr>
              <a:t>.</a:t>
            </a:r>
          </a:p>
          <a:p>
            <a:endParaRPr lang="ru-RU" sz="2000" dirty="0">
              <a:latin typeface="Arial" panose="020B0604020202020204" pitchFamily="34" charset="0"/>
              <a:cs typeface="Arial" panose="020B0604020202020204" pitchFamily="34" charset="0"/>
            </a:endParaRPr>
          </a:p>
          <a:p>
            <a:pPr marL="285750" lvl="0" indent="-28575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В функциональном отношении различия между обоими языками незначительны, если не принимать во внимание </a:t>
            </a:r>
            <a:r>
              <a:rPr lang="ru-RU" sz="2000" b="1" dirty="0">
                <a:solidFill>
                  <a:srgbClr val="00B050"/>
                </a:solidFill>
                <a:latin typeface="Arial" panose="020B0604020202020204" pitchFamily="34" charset="0"/>
                <a:ea typeface="Times New Roman"/>
                <a:cs typeface="Arial" panose="020B0604020202020204" pitchFamily="34" charset="0"/>
              </a:rPr>
              <a:t>транспозиции</a:t>
            </a:r>
          </a:p>
          <a:p>
            <a:pPr lvl="0" algn="just">
              <a:spcAft>
                <a:spcPts val="0"/>
              </a:spcAft>
            </a:pPr>
            <a:endParaRPr lang="ru-RU" sz="2000" b="1" dirty="0">
              <a:latin typeface="Arial" panose="020B0604020202020204" pitchFamily="34" charset="0"/>
              <a:ea typeface="Times New Roman"/>
              <a:cs typeface="Arial" panose="020B0604020202020204" pitchFamily="34" charset="0"/>
            </a:endParaRPr>
          </a:p>
          <a:p>
            <a:pPr marL="285750" lvl="0" indent="-285750" algn="just">
              <a:spcAft>
                <a:spcPts val="0"/>
              </a:spcAft>
              <a:buFont typeface="Arial" panose="020B0604020202020204" pitchFamily="34" charset="0"/>
              <a:buChar char="•"/>
            </a:pPr>
            <a:r>
              <a:rPr lang="ru-RU" sz="2000" b="1" dirty="0">
                <a:solidFill>
                  <a:srgbClr val="0070C0"/>
                </a:solidFill>
                <a:latin typeface="Arial" panose="020B0604020202020204" pitchFamily="34" charset="0"/>
                <a:ea typeface="Times New Roman"/>
                <a:cs typeface="Arial" panose="020B0604020202020204" pitchFamily="34" charset="0"/>
              </a:rPr>
              <a:t>в индикатив </a:t>
            </a:r>
            <a:r>
              <a:rPr lang="ru-RU" sz="2000" dirty="0">
                <a:latin typeface="Arial" panose="020B0604020202020204" pitchFamily="34" charset="0"/>
                <a:ea typeface="Times New Roman"/>
                <a:cs typeface="Arial" panose="020B0604020202020204" pitchFamily="34" charset="0"/>
              </a:rPr>
              <a:t>(напр.: </a:t>
            </a:r>
            <a:r>
              <a:rPr lang="ru-RU" sz="2000" i="1" dirty="0">
                <a:latin typeface="Arial" panose="020B0604020202020204" pitchFamily="34" charset="0"/>
                <a:ea typeface="Times New Roman"/>
                <a:cs typeface="Arial" panose="020B0604020202020204" pitchFamily="34" charset="0"/>
              </a:rPr>
              <a:t>Не прогулялись бы вы по берегу?; Я бы хотел сказать…</a:t>
            </a:r>
            <a:r>
              <a:rPr lang="ru-RU" sz="2000" dirty="0">
                <a:latin typeface="Arial" panose="020B0604020202020204" pitchFamily="34" charset="0"/>
                <a:ea typeface="Times New Roman"/>
                <a:cs typeface="Arial" panose="020B0604020202020204" pitchFamily="34" charset="0"/>
              </a:rPr>
              <a:t>);</a:t>
            </a:r>
          </a:p>
          <a:p>
            <a:pPr marL="285750" lvl="0" indent="-285750" algn="just">
              <a:spcAft>
                <a:spcPts val="0"/>
              </a:spcAft>
              <a:buFont typeface="Arial" panose="020B0604020202020204" pitchFamily="34" charset="0"/>
              <a:buChar char="•"/>
            </a:pPr>
            <a:r>
              <a:rPr lang="ru-RU" sz="2000" b="1" dirty="0">
                <a:solidFill>
                  <a:srgbClr val="0070C0"/>
                </a:solidFill>
                <a:latin typeface="Arial" panose="020B0604020202020204" pitchFamily="34" charset="0"/>
                <a:ea typeface="Times New Roman"/>
                <a:cs typeface="Arial" panose="020B0604020202020204" pitchFamily="34" charset="0"/>
              </a:rPr>
              <a:t>в императив</a:t>
            </a:r>
            <a:r>
              <a:rPr lang="ru-RU" sz="2000" dirty="0">
                <a:solidFill>
                  <a:srgbClr val="0070C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(напр.: </a:t>
            </a:r>
            <a:r>
              <a:rPr lang="ru-RU" sz="2000" i="1" dirty="0">
                <a:latin typeface="Arial" panose="020B0604020202020204" pitchFamily="34" charset="0"/>
                <a:ea typeface="Times New Roman"/>
                <a:cs typeface="Arial" panose="020B0604020202020204" pitchFamily="34" charset="0"/>
              </a:rPr>
              <a:t>Ты бы прилег!</a:t>
            </a:r>
            <a:r>
              <a:rPr lang="ru-RU" sz="2000" dirty="0">
                <a:latin typeface="Arial" panose="020B0604020202020204" pitchFamily="34" charset="0"/>
                <a:ea typeface="Times New Roman"/>
                <a:cs typeface="Arial" panose="020B0604020202020204" pitchFamily="34" charset="0"/>
              </a:rPr>
              <a:t>), типичные для РЯ</a:t>
            </a:r>
          </a:p>
          <a:p>
            <a:pPr lvl="0" algn="just">
              <a:spcAft>
                <a:spcPts val="0"/>
              </a:spcAft>
            </a:pPr>
            <a:endParaRPr lang="ru-RU" sz="2000" dirty="0">
              <a:latin typeface="Arial" panose="020B0604020202020204" pitchFamily="34" charset="0"/>
              <a:ea typeface="Times New Roman"/>
              <a:cs typeface="Arial" panose="020B0604020202020204" pitchFamily="34" charset="0"/>
            </a:endParaRPr>
          </a:p>
          <a:p>
            <a:pPr marL="285750" lvl="0" indent="-285750" algn="just">
              <a:spcAft>
                <a:spcPts val="0"/>
              </a:spcAft>
              <a:buFont typeface="Wingdings" panose="05000000000000000000" pitchFamily="2" charset="2"/>
              <a:buChar char="§"/>
            </a:pPr>
            <a:endParaRPr lang="ru-RU" sz="2000" dirty="0">
              <a:latin typeface="Arial" panose="020B0604020202020204" pitchFamily="34" charset="0"/>
              <a:ea typeface="Times New Roman"/>
              <a:cs typeface="Arial" panose="020B0604020202020204" pitchFamily="34" charset="0"/>
            </a:endParaRPr>
          </a:p>
          <a:p>
            <a:pPr marL="285750" lvl="0" indent="-28575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В РЯ, напротив, нет параллели чешским конструкциям типа: </a:t>
            </a:r>
            <a:r>
              <a:rPr lang="ru-RU" sz="2000" i="1" dirty="0" err="1">
                <a:latin typeface="Arial" panose="020B0604020202020204" pitchFamily="34" charset="0"/>
                <a:ea typeface="Times New Roman"/>
                <a:cs typeface="Arial" panose="020B0604020202020204" pitchFamily="34" charset="0"/>
              </a:rPr>
              <a:t>Tak</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to</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už</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by</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bylo</a:t>
            </a:r>
            <a:r>
              <a:rPr lang="ru-RU" sz="2000" dirty="0">
                <a:latin typeface="Arial" panose="020B0604020202020204" pitchFamily="34" charset="0"/>
                <a:ea typeface="Times New Roman"/>
                <a:cs typeface="Arial" panose="020B0604020202020204" pitchFamily="34" charset="0"/>
              </a:rPr>
              <a:t>.</a:t>
            </a:r>
          </a:p>
          <a:p>
            <a:pPr lvl="0" algn="just">
              <a:spcAft>
                <a:spcPts val="0"/>
              </a:spcAft>
            </a:pPr>
            <a:endParaRPr lang="cs-CZ"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ea typeface="Times New Roman"/>
                <a:cs typeface="Arial" panose="020B0604020202020204" pitchFamily="34" charset="0"/>
              </a:rPr>
              <a:t>Русские формы </a:t>
            </a:r>
            <a:r>
              <a:rPr lang="ru-RU" sz="2000" b="1" dirty="0" err="1">
                <a:latin typeface="Arial" panose="020B0604020202020204" pitchFamily="34" charset="0"/>
                <a:ea typeface="Times New Roman"/>
                <a:cs typeface="Arial" panose="020B0604020202020204" pitchFamily="34" charset="0"/>
              </a:rPr>
              <a:t>сосл</a:t>
            </a:r>
            <a:r>
              <a:rPr lang="ru-RU" sz="2000" b="1" dirty="0">
                <a:latin typeface="Arial" panose="020B0604020202020204" pitchFamily="34" charset="0"/>
                <a:ea typeface="Times New Roman"/>
                <a:cs typeface="Arial" panose="020B0604020202020204" pitchFamily="34" charset="0"/>
              </a:rPr>
              <a:t>. накл. используются также в значении побуждения-совета </a:t>
            </a:r>
            <a:r>
              <a:rPr lang="ru-RU" sz="2000" dirty="0">
                <a:latin typeface="Arial" panose="020B0604020202020204" pitchFamily="34" charset="0"/>
                <a:ea typeface="Times New Roman"/>
                <a:cs typeface="Arial" panose="020B0604020202020204" pitchFamily="34" charset="0"/>
              </a:rPr>
              <a:t>и соответствуют чешским конструкциям с модальным глаголом иметь (напр</a:t>
            </a:r>
            <a:r>
              <a:rPr lang="ru-RU" sz="2000" i="1" dirty="0">
                <a:latin typeface="Arial" panose="020B0604020202020204" pitchFamily="34" charset="0"/>
                <a:ea typeface="Times New Roman"/>
                <a:cs typeface="Arial" panose="020B0604020202020204" pitchFamily="34" charset="0"/>
              </a:rPr>
              <a:t>.: Ты бы с женой в кино сходил</a:t>
            </a:r>
            <a:r>
              <a:rPr lang="cs-CZ" sz="2000" i="1" dirty="0">
                <a:latin typeface="Arial" panose="020B0604020202020204" pitchFamily="34" charset="0"/>
                <a:ea typeface="Times New Roman"/>
                <a:cs typeface="Arial" panose="020B0604020202020204" pitchFamily="34" charset="0"/>
              </a:rPr>
              <a:t>.</a:t>
            </a:r>
            <a:r>
              <a:rPr lang="cs-CZ"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Měl bys jít s ženou do kina</a:t>
            </a:r>
            <a:r>
              <a:rPr lang="cs-CZ" sz="2000" dirty="0">
                <a:latin typeface="Arial" panose="020B0604020202020204" pitchFamily="34" charset="0"/>
                <a:ea typeface="Times New Roman"/>
                <a:cs typeface="Arial" panose="020B0604020202020204" pitchFamily="34" charset="0"/>
              </a:rPr>
              <a:t>).</a:t>
            </a:r>
          </a:p>
        </p:txBody>
      </p:sp>
    </p:spTree>
    <p:extLst>
      <p:ext uri="{BB962C8B-B14F-4D97-AF65-F5344CB8AC3E}">
        <p14:creationId xmlns:p14="http://schemas.microsoft.com/office/powerpoint/2010/main" val="2632387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80CBB01D-2D90-8F65-8B73-3B4A7EB7F5AB}"/>
              </a:ext>
            </a:extLst>
          </p:cNvPr>
          <p:cNvSpPr txBox="1"/>
          <p:nvPr/>
        </p:nvSpPr>
        <p:spPr>
          <a:xfrm>
            <a:off x="2685393" y="68317"/>
            <a:ext cx="7015655" cy="416204"/>
          </a:xfrm>
          <a:prstGeom prst="rect">
            <a:avLst/>
          </a:prstGeom>
          <a:noFill/>
        </p:spPr>
        <p:txBody>
          <a:bodyPr wrap="square">
            <a:spAutoFit/>
          </a:bodyPr>
          <a:lstStyle/>
          <a:p>
            <a:pPr>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Использование наклонения в непрямом значении</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p:txBody>
      </p:sp>
      <p:graphicFrame>
        <p:nvGraphicFramePr>
          <p:cNvPr id="10" name="Tabulka 9">
            <a:extLst>
              <a:ext uri="{FF2B5EF4-FFF2-40B4-BE49-F238E27FC236}">
                <a16:creationId xmlns:a16="http://schemas.microsoft.com/office/drawing/2014/main" id="{5D10E7A7-5717-F3EB-64E4-C954FD1806FF}"/>
              </a:ext>
            </a:extLst>
          </p:cNvPr>
          <p:cNvGraphicFramePr>
            <a:graphicFrameLocks noGrp="1"/>
          </p:cNvGraphicFramePr>
          <p:nvPr>
            <p:extLst>
              <p:ext uri="{D42A27DB-BD31-4B8C-83A1-F6EECF244321}">
                <p14:modId xmlns:p14="http://schemas.microsoft.com/office/powerpoint/2010/main" val="1889951337"/>
              </p:ext>
            </p:extLst>
          </p:nvPr>
        </p:nvGraphicFramePr>
        <p:xfrm>
          <a:off x="141890" y="537074"/>
          <a:ext cx="11955520" cy="6308756"/>
        </p:xfrm>
        <a:graphic>
          <a:graphicData uri="http://schemas.openxmlformats.org/drawingml/2006/table">
            <a:tbl>
              <a:tblPr firstRow="1" firstCol="1" bandRow="1"/>
              <a:tblGrid>
                <a:gridCol w="2475773">
                  <a:extLst>
                    <a:ext uri="{9D8B030D-6E8A-4147-A177-3AD203B41FA5}">
                      <a16:colId xmlns:a16="http://schemas.microsoft.com/office/drawing/2014/main" val="1995327015"/>
                    </a:ext>
                  </a:extLst>
                </a:gridCol>
                <a:gridCol w="3501987">
                  <a:extLst>
                    <a:ext uri="{9D8B030D-6E8A-4147-A177-3AD203B41FA5}">
                      <a16:colId xmlns:a16="http://schemas.microsoft.com/office/drawing/2014/main" val="3554868945"/>
                    </a:ext>
                  </a:extLst>
                </a:gridCol>
                <a:gridCol w="2988880">
                  <a:extLst>
                    <a:ext uri="{9D8B030D-6E8A-4147-A177-3AD203B41FA5}">
                      <a16:colId xmlns:a16="http://schemas.microsoft.com/office/drawing/2014/main" val="554898878"/>
                    </a:ext>
                  </a:extLst>
                </a:gridCol>
                <a:gridCol w="2988880">
                  <a:extLst>
                    <a:ext uri="{9D8B030D-6E8A-4147-A177-3AD203B41FA5}">
                      <a16:colId xmlns:a16="http://schemas.microsoft.com/office/drawing/2014/main" val="3694870009"/>
                    </a:ext>
                  </a:extLst>
                </a:gridCol>
              </a:tblGrid>
              <a:tr h="318702">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Функция</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43674" marB="43674">
                    <a:lnL>
                      <a:noFill/>
                    </a:lnL>
                    <a:lnR>
                      <a:noFill/>
                    </a:lnR>
                    <a:lnT>
                      <a:noFill/>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Транспозиция</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43674" marB="43674">
                    <a:lnL>
                      <a:noFill/>
                    </a:lnL>
                    <a:lnR>
                      <a:noFill/>
                    </a:lnR>
                    <a:lnT>
                      <a:noFill/>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Пример</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43674" marB="43674">
                    <a:lnL>
                      <a:noFill/>
                    </a:lnL>
                    <a:lnR>
                      <a:noFill/>
                    </a:lnR>
                    <a:lnT>
                      <a:noFill/>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Оттенок</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0" marT="43674" marB="43674">
                    <a:lnL>
                      <a:noFill/>
                    </a:lnL>
                    <a:lnR>
                      <a:noFill/>
                    </a:lnR>
                    <a:lnT>
                      <a:noFill/>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2896803939"/>
                  </a:ext>
                </a:extLst>
              </a:tr>
              <a:tr h="962125">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Приказ</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Прошедшее время в значении императива (инклюзив)</a:t>
                      </a:r>
                      <a:endParaRPr lang="cs-CZ" sz="1800" kern="100" dirty="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i="1" kern="100">
                          <a:solidFill>
                            <a:srgbClr val="000000"/>
                          </a:solidFill>
                          <a:effectLst/>
                          <a:latin typeface="Arial" panose="020B0604020202020204" pitchFamily="34" charset="0"/>
                          <a:ea typeface="Aptos" panose="020B0004020202020204" pitchFamily="34" charset="0"/>
                          <a:cs typeface="Arial" panose="020B0604020202020204" pitchFamily="34" charset="0"/>
                        </a:rPr>
                        <a:t>Побежали!</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Побуждение к немедленному действию</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3982200546"/>
                  </a:ext>
                </a:extLst>
              </a:tr>
              <a:tr h="962125">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Приказ</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Прошедшее время в значении императива (эксклюзив)</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i="1" kern="100">
                          <a:solidFill>
                            <a:srgbClr val="000000"/>
                          </a:solidFill>
                          <a:effectLst/>
                          <a:latin typeface="Arial" panose="020B0604020202020204" pitchFamily="34" charset="0"/>
                          <a:ea typeface="Aptos" panose="020B0004020202020204" pitchFamily="34" charset="0"/>
                          <a:cs typeface="Arial" panose="020B0604020202020204" pitchFamily="34" charset="0"/>
                        </a:rPr>
                        <a:t>Побежали!</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Грубое побуждение к немедленному действию</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2865361808"/>
                  </a:ext>
                </a:extLst>
              </a:tr>
              <a:tr h="962125">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Приказ</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Настоящее время в значении императива (эксклюзив)</a:t>
                      </a:r>
                      <a:endParaRPr lang="cs-CZ" sz="1800" kern="100" dirty="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i="1"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Завтра же вернешь деньги!</a:t>
                      </a:r>
                      <a:endParaRPr lang="cs-CZ" sz="1800" kern="100" dirty="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Приказ, не терпящий возражений</a:t>
                      </a:r>
                      <a:endParaRPr lang="cs-CZ" sz="18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540253435"/>
                  </a:ext>
                </a:extLst>
              </a:tr>
              <a:tr h="770401">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Просьба</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Сослагательное в значении императива</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i="1" kern="100">
                          <a:solidFill>
                            <a:srgbClr val="000000"/>
                          </a:solidFill>
                          <a:effectLst/>
                          <a:latin typeface="Arial" panose="020B0604020202020204" pitchFamily="34" charset="0"/>
                          <a:ea typeface="Aptos" panose="020B0004020202020204" pitchFamily="34" charset="0"/>
                          <a:cs typeface="Arial" panose="020B0604020202020204" pitchFamily="34" charset="0"/>
                        </a:rPr>
                        <a:t>Вы бы присели.</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Высокая степень вежливости</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1590563716"/>
                  </a:ext>
                </a:extLst>
              </a:tr>
              <a:tr h="770401">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Долженствование</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Императив в значении индикатива</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i="1" kern="100">
                          <a:solidFill>
                            <a:srgbClr val="000000"/>
                          </a:solidFill>
                          <a:effectLst/>
                          <a:latin typeface="Arial" panose="020B0604020202020204" pitchFamily="34" charset="0"/>
                          <a:ea typeface="Aptos" panose="020B0004020202020204" pitchFamily="34" charset="0"/>
                          <a:cs typeface="Arial" panose="020B0604020202020204" pitchFamily="34" charset="0"/>
                        </a:rPr>
                        <a:t>Ты отдыхаешь, а я работай!</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Разговорное</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2407618869"/>
                  </a:ext>
                </a:extLst>
              </a:tr>
              <a:tr h="770401">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Условие</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Императив в значении сослагательного</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i="1" kern="100">
                          <a:solidFill>
                            <a:srgbClr val="000000"/>
                          </a:solidFill>
                          <a:effectLst/>
                          <a:latin typeface="Arial" panose="020B0604020202020204" pitchFamily="34" charset="0"/>
                          <a:ea typeface="Aptos" panose="020B0004020202020204" pitchFamily="34" charset="0"/>
                          <a:cs typeface="Arial" panose="020B0604020202020204" pitchFamily="34" charset="0"/>
                        </a:rPr>
                        <a:t>Знай я это, не пришел бы.</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Литературный, книжный стиль</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1256465013"/>
                  </a:ext>
                </a:extLst>
              </a:tr>
              <a:tr h="578675">
                <a:tc>
                  <a:txBody>
                    <a:bodyPr/>
                    <a:lstStyle/>
                    <a:p>
                      <a:pPr>
                        <a:lnSpc>
                          <a:spcPct val="115000"/>
                        </a:lnSpc>
                        <a:spcAft>
                          <a:spcPts val="800"/>
                        </a:spcAft>
                        <a:buNone/>
                      </a:pPr>
                      <a:r>
                        <a:rPr lang="ru-RU" sz="1800" b="1" kern="100">
                          <a:solidFill>
                            <a:srgbClr val="000000"/>
                          </a:solidFill>
                          <a:effectLst/>
                          <a:latin typeface="Arial" panose="020B0604020202020204" pitchFamily="34" charset="0"/>
                          <a:ea typeface="Aptos" panose="020B0004020202020204" pitchFamily="34" charset="0"/>
                          <a:cs typeface="Arial" panose="020B0604020202020204" pitchFamily="34" charset="0"/>
                        </a:rPr>
                        <a:t>Запрет</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a:noFill/>
                    </a:lnB>
                    <a:solidFill>
                      <a:srgbClr val="FFFFFF"/>
                    </a:solidFill>
                  </a:tcPr>
                </a:tc>
                <a:tc>
                  <a:txBody>
                    <a:bodyPr/>
                    <a:lstStyle/>
                    <a:p>
                      <a:pPr>
                        <a:lnSpc>
                          <a:spcPct val="115000"/>
                        </a:lnSpc>
                        <a:spcAft>
                          <a:spcPts val="800"/>
                        </a:spcAft>
                        <a:buNone/>
                      </a:pPr>
                      <a:r>
                        <a:rPr lang="ru-RU" sz="1800" kern="100">
                          <a:solidFill>
                            <a:srgbClr val="000000"/>
                          </a:solidFill>
                          <a:effectLst/>
                          <a:latin typeface="Arial" panose="020B0604020202020204" pitchFamily="34" charset="0"/>
                          <a:ea typeface="Aptos" panose="020B0004020202020204" pitchFamily="34" charset="0"/>
                          <a:cs typeface="Arial" panose="020B0604020202020204" pitchFamily="34" charset="0"/>
                        </a:rPr>
                        <a:t>Инфинитив</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a:noFill/>
                    </a:lnB>
                    <a:solidFill>
                      <a:srgbClr val="FFFFFF"/>
                    </a:solidFill>
                  </a:tcPr>
                </a:tc>
                <a:tc>
                  <a:txBody>
                    <a:bodyPr/>
                    <a:lstStyle/>
                    <a:p>
                      <a:pPr>
                        <a:lnSpc>
                          <a:spcPct val="115000"/>
                        </a:lnSpc>
                        <a:spcAft>
                          <a:spcPts val="800"/>
                        </a:spcAft>
                        <a:buNone/>
                      </a:pPr>
                      <a:r>
                        <a:rPr lang="ru-RU" sz="1800" i="1" kern="100">
                          <a:solidFill>
                            <a:srgbClr val="000000"/>
                          </a:solidFill>
                          <a:effectLst/>
                          <a:latin typeface="Arial" panose="020B0604020202020204" pitchFamily="34" charset="0"/>
                          <a:ea typeface="Aptos" panose="020B0004020202020204" pitchFamily="34" charset="0"/>
                          <a:cs typeface="Arial" panose="020B0604020202020204" pitchFamily="34" charset="0"/>
                        </a:rPr>
                        <a:t>Не входить!</a:t>
                      </a:r>
                      <a:endParaRPr lang="cs-CZ" sz="1800" kern="100">
                        <a:effectLst/>
                        <a:latin typeface="Arial" panose="020B0604020202020204" pitchFamily="34" charset="0"/>
                        <a:ea typeface="Aptos" panose="020B0004020202020204" pitchFamily="34" charset="0"/>
                        <a:cs typeface="Arial" panose="020B0604020202020204" pitchFamily="34" charset="0"/>
                      </a:endParaRPr>
                    </a:p>
                  </a:txBody>
                  <a:tcPr marL="0" marR="87347" marT="65510" marB="65510">
                    <a:lnL>
                      <a:noFill/>
                    </a:lnL>
                    <a:lnR>
                      <a:noFill/>
                    </a:lnR>
                    <a:lnT w="12700" cap="flat" cmpd="sng" algn="ctr">
                      <a:solidFill>
                        <a:srgbClr val="DCDFE5"/>
                      </a:solidFill>
                      <a:prstDash val="solid"/>
                      <a:round/>
                      <a:headEnd type="none" w="med" len="med"/>
                      <a:tailEnd type="none" w="med" len="med"/>
                    </a:lnT>
                    <a:lnB>
                      <a:noFill/>
                    </a:lnB>
                    <a:solidFill>
                      <a:srgbClr val="FFFFFF"/>
                    </a:solidFill>
                  </a:tcPr>
                </a:tc>
                <a:tc>
                  <a:txBody>
                    <a:bodyPr/>
                    <a:lstStyle/>
                    <a:p>
                      <a:pPr>
                        <a:lnSpc>
                          <a:spcPct val="115000"/>
                        </a:lnSpc>
                        <a:spcAft>
                          <a:spcPts val="800"/>
                        </a:spcAft>
                        <a:buNone/>
                      </a:pPr>
                      <a:r>
                        <a:rPr lang="ru-RU" sz="1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Категоричность, отсутствие выбора</a:t>
                      </a:r>
                      <a:endParaRPr lang="cs-CZ" sz="1800" kern="100" dirty="0">
                        <a:effectLst/>
                        <a:latin typeface="Arial" panose="020B0604020202020204" pitchFamily="34" charset="0"/>
                        <a:ea typeface="Aptos" panose="020B0004020202020204" pitchFamily="34" charset="0"/>
                        <a:cs typeface="Arial" panose="020B0604020202020204" pitchFamily="34" charset="0"/>
                      </a:endParaRPr>
                    </a:p>
                  </a:txBody>
                  <a:tcPr marL="0" marR="0" marT="65510" marB="65510">
                    <a:lnL>
                      <a:noFill/>
                    </a:lnL>
                    <a:lnR>
                      <a:noFill/>
                    </a:lnR>
                    <a:lnT w="12700" cap="flat" cmpd="sng" algn="ctr">
                      <a:solidFill>
                        <a:srgbClr val="DCDFE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101639361"/>
                  </a:ext>
                </a:extLst>
              </a:tr>
            </a:tbl>
          </a:graphicData>
        </a:graphic>
      </p:graphicFrame>
    </p:spTree>
    <p:extLst>
      <p:ext uri="{BB962C8B-B14F-4D97-AF65-F5344CB8AC3E}">
        <p14:creationId xmlns:p14="http://schemas.microsoft.com/office/powerpoint/2010/main" val="1958263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a:extLst>
              <a:ext uri="{FF2B5EF4-FFF2-40B4-BE49-F238E27FC236}">
                <a16:creationId xmlns:a16="http://schemas.microsoft.com/office/drawing/2014/main" id="{972DE9D6-6ECE-4513-82D7-4723FA935E1F}"/>
              </a:ext>
            </a:extLst>
          </p:cNvPr>
          <p:cNvSpPr/>
          <p:nvPr/>
        </p:nvSpPr>
        <p:spPr>
          <a:xfrm>
            <a:off x="2060028" y="1167794"/>
            <a:ext cx="8234855" cy="4154984"/>
          </a:xfrm>
          <a:prstGeom prst="rect">
            <a:avLst/>
          </a:prstGeom>
        </p:spPr>
        <p:txBody>
          <a:bodyPr wrap="square">
            <a:spAutoFit/>
          </a:bodyPr>
          <a:lstStyle/>
          <a:p>
            <a:pPr algn="ctr"/>
            <a:r>
              <a:rPr lang="ru-RU" sz="2200" b="1" dirty="0">
                <a:solidFill>
                  <a:srgbClr val="FF0000"/>
                </a:solidFill>
                <a:latin typeface="Arial" panose="020B0604020202020204" pitchFamily="34" charset="0"/>
                <a:cs typeface="Arial" panose="020B0604020202020204" pitchFamily="34" charset="0"/>
              </a:rPr>
              <a:t>ФОРМЫ ГЛАГОЛА</a:t>
            </a:r>
            <a:r>
              <a:rPr lang="ru-RU" sz="2200" dirty="0">
                <a:solidFill>
                  <a:srgbClr val="FF0000"/>
                </a:solidFill>
                <a:latin typeface="Arial" panose="020B0604020202020204" pitchFamily="34" charset="0"/>
                <a:cs typeface="Arial" panose="020B0604020202020204" pitchFamily="34" charset="0"/>
              </a:rPr>
              <a:t>: </a:t>
            </a:r>
          </a:p>
          <a:p>
            <a:endParaRPr lang="cs-CZ" sz="2200" dirty="0">
              <a:latin typeface="Arial" panose="020B0604020202020204" pitchFamily="34" charset="0"/>
              <a:cs typeface="Arial" panose="020B0604020202020204" pitchFamily="34" charset="0"/>
            </a:endParaRPr>
          </a:p>
          <a:p>
            <a:r>
              <a:rPr lang="ru-RU" sz="2200" b="1" dirty="0">
                <a:latin typeface="Arial" panose="020B0604020202020204" pitchFamily="34" charset="0"/>
                <a:cs typeface="Arial" panose="020B0604020202020204" pitchFamily="34" charset="0"/>
              </a:rPr>
              <a:t>личные</a:t>
            </a:r>
            <a:r>
              <a:rPr lang="ru-RU" sz="2200" dirty="0">
                <a:latin typeface="Arial" panose="020B0604020202020204" pitchFamily="34" charset="0"/>
                <a:cs typeface="Arial" panose="020B0604020202020204" pitchFamily="34" charset="0"/>
              </a:rPr>
              <a:t> х </a:t>
            </a:r>
            <a:r>
              <a:rPr lang="ru-RU" sz="2200" b="1" dirty="0">
                <a:solidFill>
                  <a:srgbClr val="00B050"/>
                </a:solidFill>
                <a:latin typeface="Arial" panose="020B0604020202020204" pitchFamily="34" charset="0"/>
                <a:cs typeface="Arial" panose="020B0604020202020204" pitchFamily="34" charset="0"/>
              </a:rPr>
              <a:t>неличные</a:t>
            </a:r>
            <a:r>
              <a:rPr lang="ru-RU" sz="2200" dirty="0">
                <a:solidFill>
                  <a:srgbClr val="00B050"/>
                </a:solidFill>
                <a:latin typeface="Arial" panose="020B0604020202020204" pitchFamily="34" charset="0"/>
                <a:cs typeface="Arial" panose="020B0604020202020204" pitchFamily="34" charset="0"/>
              </a:rPr>
              <a:t> (инфинитив, причастия, деепричастия</a:t>
            </a:r>
            <a:r>
              <a:rPr lang="ru-RU" sz="2200" dirty="0">
                <a:latin typeface="Arial" panose="020B0604020202020204" pitchFamily="34" charset="0"/>
                <a:cs typeface="Arial" panose="020B0604020202020204" pitchFamily="34" charset="0"/>
              </a:rPr>
              <a:t>)</a:t>
            </a:r>
          </a:p>
          <a:p>
            <a:endParaRPr lang="cs-CZ" sz="2200" dirty="0">
              <a:latin typeface="Arial" panose="020B0604020202020204" pitchFamily="34" charset="0"/>
              <a:cs typeface="Arial" panose="020B0604020202020204" pitchFamily="34" charset="0"/>
            </a:endParaRPr>
          </a:p>
          <a:p>
            <a:r>
              <a:rPr lang="ru-RU" sz="2200" b="1" dirty="0">
                <a:latin typeface="Arial" panose="020B0604020202020204" pitchFamily="34" charset="0"/>
                <a:cs typeface="Arial" panose="020B0604020202020204" pitchFamily="34" charset="0"/>
              </a:rPr>
              <a:t>Грамматические категории:</a:t>
            </a:r>
          </a:p>
          <a:p>
            <a:endParaRPr lang="ru-RU" sz="2200" b="1" dirty="0">
              <a:latin typeface="Arial" panose="020B0604020202020204" pitchFamily="34" charset="0"/>
              <a:cs typeface="Arial" panose="020B0604020202020204" pitchFamily="34" charset="0"/>
            </a:endParaRPr>
          </a:p>
          <a:p>
            <a:r>
              <a:rPr lang="ru-RU" sz="2200" b="1" dirty="0">
                <a:latin typeface="Arial" panose="020B0604020202020204" pitchFamily="34" charset="0"/>
                <a:cs typeface="Arial" panose="020B0604020202020204" pitchFamily="34" charset="0"/>
              </a:rPr>
              <a:t>1.</a:t>
            </a:r>
            <a:r>
              <a:rPr lang="ru-RU" sz="2200" b="1" dirty="0">
                <a:solidFill>
                  <a:srgbClr val="0070C0"/>
                </a:solidFill>
                <a:latin typeface="Arial" panose="020B0604020202020204" pitchFamily="34" charset="0"/>
                <a:cs typeface="Arial" panose="020B0604020202020204" pitchFamily="34" charset="0"/>
              </a:rPr>
              <a:t>	</a:t>
            </a:r>
            <a:r>
              <a:rPr lang="ru-RU" sz="2200" b="1" dirty="0">
                <a:latin typeface="Arial" panose="020B0604020202020204" pitchFamily="34" charset="0"/>
                <a:cs typeface="Arial" panose="020B0604020202020204" pitchFamily="34" charset="0"/>
              </a:rPr>
              <a:t>Лицо</a:t>
            </a:r>
          </a:p>
          <a:p>
            <a:r>
              <a:rPr lang="ru-RU" sz="2200" b="1" dirty="0">
                <a:latin typeface="Arial" panose="020B0604020202020204" pitchFamily="34" charset="0"/>
                <a:cs typeface="Arial" panose="020B0604020202020204" pitchFamily="34" charset="0"/>
              </a:rPr>
              <a:t>2.	Число</a:t>
            </a:r>
          </a:p>
          <a:p>
            <a:r>
              <a:rPr lang="ru-RU" sz="2200" b="1" dirty="0">
                <a:latin typeface="Arial" panose="020B0604020202020204" pitchFamily="34" charset="0"/>
                <a:cs typeface="Arial" panose="020B0604020202020204" pitchFamily="34" charset="0"/>
              </a:rPr>
              <a:t>3.	Время</a:t>
            </a:r>
          </a:p>
          <a:p>
            <a:r>
              <a:rPr lang="ru-RU" sz="2200" b="1" dirty="0">
                <a:solidFill>
                  <a:srgbClr val="00B050"/>
                </a:solidFill>
                <a:latin typeface="Arial" panose="020B0604020202020204" pitchFamily="34" charset="0"/>
                <a:cs typeface="Arial" panose="020B0604020202020204" pitchFamily="34" charset="0"/>
              </a:rPr>
              <a:t>4.	Наклонение</a:t>
            </a:r>
          </a:p>
          <a:p>
            <a:r>
              <a:rPr lang="ru-RU" sz="2200" b="1" dirty="0">
                <a:solidFill>
                  <a:srgbClr val="00B050"/>
                </a:solidFill>
                <a:latin typeface="Arial" panose="020B0604020202020204" pitchFamily="34" charset="0"/>
                <a:cs typeface="Arial" panose="020B0604020202020204" pitchFamily="34" charset="0"/>
              </a:rPr>
              <a:t>5.	Залог</a:t>
            </a:r>
          </a:p>
          <a:p>
            <a:r>
              <a:rPr lang="ru-RU" sz="2200" b="1" dirty="0">
                <a:latin typeface="Arial" panose="020B0604020202020204" pitchFamily="34" charset="0"/>
                <a:cs typeface="Arial" panose="020B0604020202020204" pitchFamily="34" charset="0"/>
              </a:rPr>
              <a:t>6.	Вид</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68279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ulka 1">
            <a:extLst>
              <a:ext uri="{FF2B5EF4-FFF2-40B4-BE49-F238E27FC236}">
                <a16:creationId xmlns:a16="http://schemas.microsoft.com/office/drawing/2014/main" id="{C0593C12-2812-0BD3-CB2B-B2046983B8C4}"/>
              </a:ext>
            </a:extLst>
          </p:cNvPr>
          <p:cNvGraphicFramePr>
            <a:graphicFrameLocks noGrp="1"/>
          </p:cNvGraphicFramePr>
          <p:nvPr>
            <p:extLst>
              <p:ext uri="{D42A27DB-BD31-4B8C-83A1-F6EECF244321}">
                <p14:modId xmlns:p14="http://schemas.microsoft.com/office/powerpoint/2010/main" val="3827125229"/>
              </p:ext>
            </p:extLst>
          </p:nvPr>
        </p:nvGraphicFramePr>
        <p:xfrm>
          <a:off x="677917" y="2062134"/>
          <a:ext cx="10836165" cy="1954215"/>
        </p:xfrm>
        <a:graphic>
          <a:graphicData uri="http://schemas.openxmlformats.org/drawingml/2006/table">
            <a:tbl>
              <a:tblPr firstRow="1" firstCol="1" bandRow="1"/>
              <a:tblGrid>
                <a:gridCol w="1634359">
                  <a:extLst>
                    <a:ext uri="{9D8B030D-6E8A-4147-A177-3AD203B41FA5}">
                      <a16:colId xmlns:a16="http://schemas.microsoft.com/office/drawing/2014/main" val="3689956987"/>
                    </a:ext>
                  </a:extLst>
                </a:gridCol>
                <a:gridCol w="3981639">
                  <a:extLst>
                    <a:ext uri="{9D8B030D-6E8A-4147-A177-3AD203B41FA5}">
                      <a16:colId xmlns:a16="http://schemas.microsoft.com/office/drawing/2014/main" val="1667447003"/>
                    </a:ext>
                  </a:extLst>
                </a:gridCol>
                <a:gridCol w="5220167">
                  <a:extLst>
                    <a:ext uri="{9D8B030D-6E8A-4147-A177-3AD203B41FA5}">
                      <a16:colId xmlns:a16="http://schemas.microsoft.com/office/drawing/2014/main" val="4017236394"/>
                    </a:ext>
                  </a:extLst>
                </a:gridCol>
              </a:tblGrid>
              <a:tr h="0">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Форма</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Пример</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Значение</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35187154"/>
                  </a:ext>
                </a:extLst>
              </a:tr>
              <a:tr h="0">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Императив</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Смотри не забудь!</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предостережение, может быть с оттенком угрозы</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38020547"/>
                  </a:ext>
                </a:extLst>
              </a:tr>
              <a:tr h="0">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Императив</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Вот и помогай теперь другим!</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 после плохого опыта не буду помогать</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48266612"/>
                  </a:ext>
                </a:extLst>
              </a:tr>
              <a:tr h="0">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Индикатив</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Хоть бы потеплело!</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оптативное значение, сильное желание</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5314736"/>
                  </a:ext>
                </a:extLst>
              </a:tr>
              <a:tr h="0">
                <a:tc>
                  <a:txBody>
                    <a:bodyPr/>
                    <a:lstStyle/>
                    <a:p>
                      <a:pPr algn="l">
                        <a:lnSpc>
                          <a:spcPct val="115000"/>
                        </a:lnSpc>
                        <a:spcAft>
                          <a:spcPts val="800"/>
                        </a:spcAft>
                        <a:buNone/>
                      </a:pPr>
                      <a:r>
                        <a:rPr lang="ru-RU" sz="2000" kern="100">
                          <a:effectLst/>
                          <a:latin typeface="Arial" panose="020B0604020202020204" pitchFamily="34" charset="0"/>
                          <a:ea typeface="Aptos" panose="020B0004020202020204" pitchFamily="34" charset="0"/>
                          <a:cs typeface="Arial" panose="020B0604020202020204" pitchFamily="34" charset="0"/>
                        </a:rPr>
                        <a:t>Императив</a:t>
                      </a:r>
                      <a:endParaRPr lang="cs-CZ" sz="2000" kern="10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Пойди, принеси пульт.</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немного усиленная просьба</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21392697"/>
                  </a:ext>
                </a:extLst>
              </a:tr>
            </a:tbl>
          </a:graphicData>
        </a:graphic>
      </p:graphicFrame>
      <p:sp>
        <p:nvSpPr>
          <p:cNvPr id="3" name="TextovéPole 2">
            <a:extLst>
              <a:ext uri="{FF2B5EF4-FFF2-40B4-BE49-F238E27FC236}">
                <a16:creationId xmlns:a16="http://schemas.microsoft.com/office/drawing/2014/main" id="{79CD17A4-2EE7-B904-9EB7-4610696A3301}"/>
              </a:ext>
            </a:extLst>
          </p:cNvPr>
          <p:cNvSpPr txBox="1"/>
          <p:nvPr/>
        </p:nvSpPr>
        <p:spPr>
          <a:xfrm>
            <a:off x="3573517" y="961697"/>
            <a:ext cx="4104290" cy="523220"/>
          </a:xfrm>
          <a:prstGeom prst="rect">
            <a:avLst/>
          </a:prstGeom>
          <a:noFill/>
        </p:spPr>
        <p:txBody>
          <a:bodyPr wrap="square" rtlCol="0">
            <a:spAutoFit/>
          </a:bodyPr>
          <a:lstStyle/>
          <a:p>
            <a:r>
              <a:rPr lang="ru-RU" sz="2800" b="1" dirty="0"/>
              <a:t>Модификация значения</a:t>
            </a:r>
            <a:endParaRPr lang="cs-CZ" sz="2800" b="1" dirty="0"/>
          </a:p>
        </p:txBody>
      </p:sp>
    </p:spTree>
    <p:extLst>
      <p:ext uri="{BB962C8B-B14F-4D97-AF65-F5344CB8AC3E}">
        <p14:creationId xmlns:p14="http://schemas.microsoft.com/office/powerpoint/2010/main" val="1845462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AA35EC7-639D-F7A3-E3AC-3754DF04DE6D}"/>
              </a:ext>
            </a:extLst>
          </p:cNvPr>
          <p:cNvSpPr txBox="1"/>
          <p:nvPr/>
        </p:nvSpPr>
        <p:spPr>
          <a:xfrm>
            <a:off x="415159" y="294154"/>
            <a:ext cx="11361682" cy="5690725"/>
          </a:xfrm>
          <a:prstGeom prst="rect">
            <a:avLst/>
          </a:prstGeom>
          <a:noFill/>
        </p:spPr>
        <p:txBody>
          <a:bodyPr wrap="square">
            <a:spAutoFit/>
          </a:bodyPr>
          <a:lstStyle/>
          <a:p>
            <a:pPr algn="just">
              <a:lnSpc>
                <a:spcPct val="150000"/>
              </a:lnSpc>
              <a:spcAft>
                <a:spcPts val="900"/>
              </a:spcAft>
            </a:pPr>
            <a:r>
              <a:rPr lang="ru-RU" sz="2000" b="1" dirty="0">
                <a:latin typeface="Arial" panose="020B0604020202020204" pitchFamily="34" charset="0"/>
                <a:cs typeface="Arial" panose="020B0604020202020204" pitchFamily="34" charset="0"/>
              </a:rPr>
              <a:t>Укажите какая форма наклонения используется в непрямой функции. В какой функции они использована? Какой смысловой оттенок она имеет?</a:t>
            </a:r>
            <a:endParaRPr lang="ru-RU" sz="2000" i="0" dirty="0">
              <a:solidFill>
                <a:srgbClr val="0A0A0A"/>
              </a:solidFill>
              <a:effectLst/>
              <a:latin typeface="Arial" panose="020B0604020202020204" pitchFamily="34" charset="0"/>
              <a:cs typeface="Arial" panose="020B0604020202020204" pitchFamily="34" charset="0"/>
            </a:endParaRPr>
          </a:p>
          <a:p>
            <a:pPr algn="just">
              <a:lnSpc>
                <a:spcPct val="150000"/>
              </a:lnSpc>
              <a:spcAft>
                <a:spcPts val="900"/>
              </a:spcAft>
              <a:buFont typeface="+mj-lt"/>
              <a:buAutoNum type="arabicPeriod"/>
            </a:pPr>
            <a:r>
              <a:rPr lang="ru-RU" sz="2000" i="0" dirty="0">
                <a:solidFill>
                  <a:srgbClr val="0A0A0A"/>
                </a:solidFill>
                <a:effectLst/>
                <a:latin typeface="Arial" panose="020B0604020202020204" pitchFamily="34" charset="0"/>
                <a:cs typeface="Arial" panose="020B0604020202020204" pitchFamily="34" charset="0"/>
              </a:rPr>
              <a:t> Не разговаривать! 2. Ну что, пошли. 3. Вы бы проверили документы ещё раз перед отправкой. 4. Все уже спят, а я сиди и пиши этот реферат! 5. Завтра же уберёшь всё на место! 6. Опоздай он хоть на минуту, поезд бы ушёл без него. 7. </a:t>
            </a:r>
            <a:r>
              <a:rPr lang="ru-RU" sz="2000" i="0" dirty="0" err="1">
                <a:solidFill>
                  <a:srgbClr val="0A0A0A"/>
                </a:solidFill>
                <a:effectLst/>
                <a:latin typeface="Arial" panose="020B0604020202020204" pitchFamily="34" charset="0"/>
                <a:cs typeface="Arial" panose="020B0604020202020204" pitchFamily="34" charset="0"/>
              </a:rPr>
              <a:t>Зайдётe</a:t>
            </a:r>
            <a:r>
              <a:rPr lang="ru-RU" sz="2000" i="0" dirty="0">
                <a:solidFill>
                  <a:srgbClr val="0A0A0A"/>
                </a:solidFill>
                <a:effectLst/>
                <a:latin typeface="Arial" panose="020B0604020202020204" pitchFamily="34" charset="0"/>
                <a:cs typeface="Arial" panose="020B0604020202020204" pitchFamily="34" charset="0"/>
              </a:rPr>
              <a:t> к директору ровно в девять! 8. Раз, два, три, начали! 9. Дети гуляют, а мать готовь на всю семью! 10. Всем оставаться </a:t>
            </a:r>
            <a:r>
              <a:rPr lang="ru-RU" sz="2000" i="0" dirty="0" err="1">
                <a:solidFill>
                  <a:srgbClr val="0A0A0A"/>
                </a:solidFill>
                <a:effectLst/>
                <a:latin typeface="Arial" panose="020B0604020202020204" pitchFamily="34" charset="0"/>
                <a:cs typeface="Arial" panose="020B0604020202020204" pitchFamily="34" charset="0"/>
              </a:rPr>
              <a:t>нa</a:t>
            </a:r>
            <a:r>
              <a:rPr lang="ru-RU" sz="2000" i="0" dirty="0">
                <a:solidFill>
                  <a:srgbClr val="0A0A0A"/>
                </a:solidFill>
                <a:effectLst/>
                <a:latin typeface="Arial" panose="020B0604020202020204" pitchFamily="34" charset="0"/>
                <a:cs typeface="Arial" panose="020B0604020202020204" pitchFamily="34" charset="0"/>
              </a:rPr>
              <a:t> своих местах! 11. Вы бы помогли мне с этим отчётом. 12. Чуть что случится — я отвечай! 13. Ты мне всё расскажешь, чистосердечно и по порядку! 14. Будь я на вашем месте, я бы не стал рисковать. 15. Замолчали все! 16. Ты бы отдохнул немного, на тебе лица нет. 17. Побежали к лесу! 18. Встали и взялись за работу! 19. Не помоги он мне тогда, я бы сейчас здесь с тобой не беседовал. 20. Руками не трогать! 21. Сейчас же взяли доски и понесли!</a:t>
            </a:r>
          </a:p>
        </p:txBody>
      </p:sp>
    </p:spTree>
    <p:extLst>
      <p:ext uri="{BB962C8B-B14F-4D97-AF65-F5344CB8AC3E}">
        <p14:creationId xmlns:p14="http://schemas.microsoft.com/office/powerpoint/2010/main" val="2576766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76B5346-3DC8-15C9-87F6-773B60786B00}"/>
              </a:ext>
            </a:extLst>
          </p:cNvPr>
          <p:cNvSpPr txBox="1"/>
          <p:nvPr/>
        </p:nvSpPr>
        <p:spPr>
          <a:xfrm>
            <a:off x="470338" y="474684"/>
            <a:ext cx="11251323" cy="5575309"/>
          </a:xfrm>
          <a:prstGeom prst="rect">
            <a:avLst/>
          </a:prstGeom>
          <a:noFill/>
        </p:spPr>
        <p:txBody>
          <a:bodyPr wrap="square">
            <a:spAutoFit/>
          </a:bodyPr>
          <a:lstStyle/>
          <a:p>
            <a:pPr algn="just">
              <a:lnSpc>
                <a:spcPct val="150000"/>
              </a:lnSpc>
            </a:pPr>
            <a:r>
              <a:rPr lang="ru-RU" sz="2000" b="1" dirty="0">
                <a:latin typeface="Arial" panose="020B0604020202020204" pitchFamily="34" charset="0"/>
                <a:cs typeface="Arial" panose="020B0604020202020204" pitchFamily="34" charset="0"/>
              </a:rPr>
              <a:t>Переведите</a:t>
            </a:r>
          </a:p>
          <a:p>
            <a:pPr algn="just">
              <a:lnSpc>
                <a:spcPct val="150000"/>
              </a:lnSpc>
            </a:pPr>
            <a:r>
              <a:rPr lang="ru-RU" sz="2000" dirty="0">
                <a:latin typeface="Arial" panose="020B0604020202020204" pitchFamily="34" charset="0"/>
                <a:cs typeface="Arial" panose="020B0604020202020204" pitchFamily="34" charset="0"/>
              </a:rPr>
              <a:t>1.</a:t>
            </a:r>
            <a:r>
              <a:rPr lang="cs-CZ" sz="2000" dirty="0">
                <a:latin typeface="Arial" panose="020B0604020202020204" pitchFamily="34" charset="0"/>
                <a:cs typeface="Arial" panose="020B0604020202020204" pitchFamily="34" charset="0"/>
              </a:rPr>
              <a:t>Tak, a teď všichni okamžitě ven z auta! 2. Koukej mi to dopsat do večera, jinak uvidíš! 3. Ostatní se baví na večírku, a já abych tady hlídala cizí děti! 4. Kdyby mě tehdy nevyhodili z práce, nikdy bych nezačal podnikat. 5. Neotvírat okna, běží klimatizace! 6. Vy byste si měli raději promluvit s právníkem. 7. Kéž by se už ta situace vyřešila! 8. Skoč mi do kuchyně pro sklenici vody. 9. A teď všichni naráz zabrali! 10. Zítra mi ten klíč odevzdáš osobně! 11. Být já na tvém místě, tu nabídku hned beru. 12. A pak se snaž někomu poradit, když tě stejně neposlouchají! 13. Koukej nerozlít</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tu kávu, na tom koberci je hned všechno vidět. 14. Ten dopis mi zítra ráno přečteš! 15. Tak jsme se zvedli a jdeme, nemáme na co čekat. 16. Kéž by ten autobus už konečně přijel. 17. Nesahat na ten plot, je čerstvě natřený! 18. Ty by sis měla koupit ty červené šaty, hrozně ti sluší. 19. Skoč se podívat, kdo to klepe na dveře. 20. Kolegové jdou na oběd, a já abych tu seděl a opravoval ty chyby v tabulce! </a:t>
            </a:r>
          </a:p>
        </p:txBody>
      </p:sp>
    </p:spTree>
    <p:extLst>
      <p:ext uri="{BB962C8B-B14F-4D97-AF65-F5344CB8AC3E}">
        <p14:creationId xmlns:p14="http://schemas.microsoft.com/office/powerpoint/2010/main" val="2308787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9F5BD-1717-3D6E-BC09-F17FA52F21BC}"/>
            </a:ext>
          </a:extLst>
        </p:cNvPr>
        <p:cNvGrpSpPr/>
        <p:nvPr/>
      </p:nvGrpSpPr>
      <p:grpSpPr>
        <a:xfrm>
          <a:off x="0" y="0"/>
          <a:ext cx="0" cy="0"/>
          <a:chOff x="0" y="0"/>
          <a:chExt cx="0" cy="0"/>
        </a:xfrm>
      </p:grpSpPr>
      <p:sp>
        <p:nvSpPr>
          <p:cNvPr id="3" name="TextovéPole 2">
            <a:extLst>
              <a:ext uri="{FF2B5EF4-FFF2-40B4-BE49-F238E27FC236}">
                <a16:creationId xmlns:a16="http://schemas.microsoft.com/office/drawing/2014/main" id="{BB879CCE-4A54-7ADC-9882-CC7F619363B1}"/>
              </a:ext>
            </a:extLst>
          </p:cNvPr>
          <p:cNvSpPr txBox="1"/>
          <p:nvPr/>
        </p:nvSpPr>
        <p:spPr>
          <a:xfrm>
            <a:off x="528145" y="548257"/>
            <a:ext cx="11135709" cy="4190314"/>
          </a:xfrm>
          <a:prstGeom prst="rect">
            <a:avLst/>
          </a:prstGeom>
          <a:noFill/>
        </p:spPr>
        <p:txBody>
          <a:bodyPr wrap="square">
            <a:spAutoFit/>
          </a:bodyPr>
          <a:lstStyle/>
          <a:p>
            <a:pPr algn="just">
              <a:lnSpc>
                <a:spcPct val="150000"/>
              </a:lnSpc>
            </a:pPr>
            <a:r>
              <a:rPr lang="ru-RU" sz="2000" b="1" dirty="0">
                <a:latin typeface="Arial" panose="020B0604020202020204" pitchFamily="34" charset="0"/>
                <a:cs typeface="Arial" panose="020B0604020202020204" pitchFamily="34" charset="0"/>
              </a:rPr>
              <a:t>Переведите</a:t>
            </a:r>
          </a:p>
          <a:p>
            <a:pPr algn="just">
              <a:lnSpc>
                <a:spcPct val="150000"/>
              </a:lnSpc>
            </a:pPr>
            <a:endParaRPr lang="ru-RU" sz="2000" b="1" dirty="0">
              <a:latin typeface="Arial" panose="020B0604020202020204" pitchFamily="34" charset="0"/>
              <a:cs typeface="Arial" panose="020B0604020202020204" pitchFamily="34" charset="0"/>
            </a:endParaRPr>
          </a:p>
          <a:p>
            <a:pPr algn="just">
              <a:lnSpc>
                <a:spcPct val="150000"/>
              </a:lnSpc>
            </a:pPr>
            <a:r>
              <a:rPr lang="cs-CZ" sz="2000" dirty="0">
                <a:latin typeface="Arial" panose="020B0604020202020204" pitchFamily="34" charset="0"/>
                <a:cs typeface="Arial" panose="020B0604020202020204" pitchFamily="34" charset="0"/>
              </a:rPr>
              <a:t>21. Kdyby se mě na to zeptal přímo, řekl bych mu pravdu. 22. Koukej ten termín nepropásnout! 23. A pak aby člověk byl na lidi hodný, když jsou pak tak nevděční! 24. Teď hned jsi to zvedl a uklidil! 25. </a:t>
            </a:r>
            <a:r>
              <a:rPr lang="cs-CZ" sz="2000" dirty="0">
                <a:solidFill>
                  <a:prstClr val="black"/>
                </a:solidFill>
                <a:latin typeface="Arial" panose="020B0604020202020204" pitchFamily="34" charset="0"/>
                <a:ea typeface="MS Mincho"/>
                <a:cs typeface="Arial" panose="020B0604020202020204" pitchFamily="34" charset="0"/>
              </a:rPr>
              <a:t>Jedeš! (rozkaz) 26. Nechal byste nás na pokoji?</a:t>
            </a:r>
            <a:r>
              <a:rPr lang="ru-RU" sz="2000" dirty="0">
                <a:solidFill>
                  <a:prstClr val="black"/>
                </a:solidFill>
                <a:latin typeface="Arial" panose="020B0604020202020204" pitchFamily="34" charset="0"/>
                <a:ea typeface="MS Mincho"/>
                <a:cs typeface="Arial" panose="020B0604020202020204" pitchFamily="34" charset="0"/>
              </a:rPr>
              <a:t> 27. </a:t>
            </a:r>
            <a:r>
              <a:rPr lang="cs-CZ" sz="2000" dirty="0">
                <a:solidFill>
                  <a:prstClr val="black"/>
                </a:solidFill>
                <a:latin typeface="Arial" panose="020B0604020202020204" pitchFamily="34" charset="0"/>
                <a:ea typeface="MS Mincho"/>
                <a:cs typeface="Arial" panose="020B0604020202020204" pitchFamily="34" charset="0"/>
              </a:rPr>
              <a:t>Pojď se vsadit! </a:t>
            </a:r>
            <a:r>
              <a:rPr lang="ru-RU" sz="2000" dirty="0">
                <a:solidFill>
                  <a:prstClr val="black"/>
                </a:solidFill>
                <a:latin typeface="Arial" panose="020B0604020202020204" pitchFamily="34" charset="0"/>
                <a:ea typeface="MS Mincho"/>
                <a:cs typeface="Arial" panose="020B0604020202020204" pitchFamily="34" charset="0"/>
              </a:rPr>
              <a:t>28. </a:t>
            </a:r>
            <a:r>
              <a:rPr lang="cs-CZ" sz="2000" dirty="0">
                <a:solidFill>
                  <a:prstClr val="black"/>
                </a:solidFill>
                <a:latin typeface="Arial" panose="020B0604020202020204" pitchFamily="34" charset="0"/>
                <a:ea typeface="MS Mincho"/>
                <a:cs typeface="Arial" panose="020B0604020202020204" pitchFamily="34" charset="0"/>
              </a:rPr>
              <a:t>Ale jděte! </a:t>
            </a:r>
            <a:r>
              <a:rPr lang="ru-RU" sz="2000" dirty="0">
                <a:solidFill>
                  <a:prstClr val="black"/>
                </a:solidFill>
                <a:latin typeface="Arial" panose="020B0604020202020204" pitchFamily="34" charset="0"/>
                <a:ea typeface="MS Mincho"/>
                <a:cs typeface="Arial" panose="020B0604020202020204" pitchFamily="34" charset="0"/>
              </a:rPr>
              <a:t>29. </a:t>
            </a:r>
            <a:r>
              <a:rPr lang="cs-CZ" sz="2000" dirty="0">
                <a:solidFill>
                  <a:prstClr val="black"/>
                </a:solidFill>
                <a:latin typeface="Arial" panose="020B0604020202020204" pitchFamily="34" charset="0"/>
                <a:ea typeface="MS Mincho"/>
                <a:cs typeface="Arial" panose="020B0604020202020204" pitchFamily="34" charset="0"/>
              </a:rPr>
              <a:t>Tak mě pojď zmlátit!</a:t>
            </a:r>
            <a:r>
              <a:rPr lang="ru-RU" sz="2000" dirty="0">
                <a:solidFill>
                  <a:prstClr val="black"/>
                </a:solidFill>
                <a:latin typeface="Arial" panose="020B0604020202020204" pitchFamily="34" charset="0"/>
                <a:ea typeface="MS Mincho"/>
                <a:cs typeface="Arial" panose="020B0604020202020204" pitchFamily="34" charset="0"/>
              </a:rPr>
              <a:t> 30. </a:t>
            </a:r>
            <a:r>
              <a:rPr lang="cs-CZ" sz="2000" dirty="0">
                <a:solidFill>
                  <a:prstClr val="black"/>
                </a:solidFill>
                <a:latin typeface="Arial" panose="020B0604020202020204" pitchFamily="34" charset="0"/>
                <a:ea typeface="MS Mincho"/>
                <a:cs typeface="Arial" panose="020B0604020202020204" pitchFamily="34" charset="0"/>
              </a:rPr>
              <a:t>Běž si sednout</a:t>
            </a:r>
            <a:r>
              <a:rPr lang="ru-RU" sz="2000" dirty="0">
                <a:solidFill>
                  <a:prstClr val="black"/>
                </a:solidFill>
                <a:latin typeface="Arial" panose="020B0604020202020204" pitchFamily="34" charset="0"/>
                <a:ea typeface="MS Mincho"/>
                <a:cs typeface="Arial" panose="020B0604020202020204" pitchFamily="34" charset="0"/>
              </a:rPr>
              <a:t>. 31. </a:t>
            </a:r>
            <a:r>
              <a:rPr lang="pl-PL" sz="2000" dirty="0">
                <a:solidFill>
                  <a:prstClr val="black"/>
                </a:solidFill>
                <a:latin typeface="Arial" panose="020B0604020202020204" pitchFamily="34" charset="0"/>
                <a:ea typeface="MS Mincho"/>
                <a:cs typeface="Arial" panose="020B0604020202020204" pitchFamily="34" charset="0"/>
              </a:rPr>
              <a:t>Jenom mi nesmíte nadávat, jestli nic nevyhrajete! </a:t>
            </a:r>
            <a:r>
              <a:rPr lang="ru-RU" sz="2000" dirty="0">
                <a:solidFill>
                  <a:prstClr val="black"/>
                </a:solidFill>
                <a:latin typeface="Arial" panose="020B0604020202020204" pitchFamily="34" charset="0"/>
                <a:ea typeface="MS Mincho"/>
                <a:cs typeface="Arial" panose="020B0604020202020204" pitchFamily="34" charset="0"/>
              </a:rPr>
              <a:t>32. </a:t>
            </a:r>
            <a:r>
              <a:rPr lang="pl-PL" sz="2000" dirty="0">
                <a:solidFill>
                  <a:prstClr val="black"/>
                </a:solidFill>
                <a:latin typeface="Arial" panose="020B0604020202020204" pitchFamily="34" charset="0"/>
                <a:ea typeface="MS Mincho"/>
                <a:cs typeface="Arial" panose="020B0604020202020204" pitchFamily="34" charset="0"/>
              </a:rPr>
              <a:t>Nesmíte si to tak brát.</a:t>
            </a:r>
            <a:r>
              <a:rPr lang="ru-RU" sz="2000" dirty="0">
                <a:solidFill>
                  <a:prstClr val="black"/>
                </a:solidFill>
                <a:latin typeface="Arial" panose="020B0604020202020204" pitchFamily="34" charset="0"/>
                <a:ea typeface="MS Mincho"/>
                <a:cs typeface="Arial" panose="020B0604020202020204" pitchFamily="34" charset="0"/>
              </a:rPr>
              <a:t> 33. </a:t>
            </a:r>
            <a:r>
              <a:rPr lang="pl-PL" sz="2000" dirty="0">
                <a:solidFill>
                  <a:prstClr val="black"/>
                </a:solidFill>
                <a:latin typeface="Arial" panose="020B0604020202020204" pitchFamily="34" charset="0"/>
                <a:ea typeface="MS Mincho"/>
                <a:cs typeface="Arial" panose="020B0604020202020204" pitchFamily="34" charset="0"/>
              </a:rPr>
              <a:t>Že bych raději odešel? </a:t>
            </a:r>
            <a:r>
              <a:rPr lang="ru-RU" sz="2000" dirty="0">
                <a:solidFill>
                  <a:prstClr val="black"/>
                </a:solidFill>
                <a:latin typeface="Arial" panose="020B0604020202020204" pitchFamily="34" charset="0"/>
                <a:ea typeface="MS Mincho"/>
                <a:cs typeface="Arial" panose="020B0604020202020204" pitchFamily="34" charset="0"/>
              </a:rPr>
              <a:t>34. </a:t>
            </a:r>
            <a:r>
              <a:rPr lang="pl-PL" sz="2000" dirty="0">
                <a:solidFill>
                  <a:prstClr val="black"/>
                </a:solidFill>
                <a:latin typeface="Arial" panose="020B0604020202020204" pitchFamily="34" charset="0"/>
                <a:ea typeface="MS Mincho"/>
                <a:cs typeface="Arial" panose="020B0604020202020204" pitchFamily="34" charset="0"/>
              </a:rPr>
              <a:t>Co by se mu mohlo stát?</a:t>
            </a:r>
            <a:r>
              <a:rPr lang="ru-RU" sz="2000" dirty="0">
                <a:solidFill>
                  <a:prstClr val="black"/>
                </a:solidFill>
                <a:latin typeface="Arial" panose="020B0604020202020204" pitchFamily="34" charset="0"/>
                <a:ea typeface="MS Mincho"/>
                <a:cs typeface="Arial" panose="020B0604020202020204" pitchFamily="34" charset="0"/>
              </a:rPr>
              <a:t> 35. </a:t>
            </a:r>
            <a:r>
              <a:rPr lang="cs-CZ" sz="2000" dirty="0">
                <a:latin typeface="Arial" panose="020B0604020202020204" pitchFamily="34" charset="0"/>
                <a:ea typeface="Times New Roman"/>
                <a:cs typeface="Arial" panose="020B0604020202020204" pitchFamily="34" charset="0"/>
              </a:rPr>
              <a:t>Ne abych tě s ním ještě jednou potkal! </a:t>
            </a:r>
            <a:r>
              <a:rPr lang="ru-RU" sz="2000" dirty="0">
                <a:latin typeface="Arial" panose="020B0604020202020204" pitchFamily="34" charset="0"/>
                <a:ea typeface="Times New Roman"/>
                <a:cs typeface="Arial" panose="020B0604020202020204" pitchFamily="34" charset="0"/>
              </a:rPr>
              <a:t>36. </a:t>
            </a:r>
            <a:r>
              <a:rPr lang="pt-BR" sz="2000" dirty="0">
                <a:latin typeface="Arial" panose="020B0604020202020204" pitchFamily="34" charset="0"/>
                <a:ea typeface="Times New Roman"/>
                <a:cs typeface="Arial" panose="020B0604020202020204" pitchFamily="34" charset="0"/>
              </a:rPr>
              <a:t>A já abych seděl celý den doma sám. </a:t>
            </a:r>
            <a:r>
              <a:rPr lang="ru-RU" sz="2000" dirty="0">
                <a:latin typeface="Arial" panose="020B0604020202020204" pitchFamily="34" charset="0"/>
                <a:ea typeface="Times New Roman"/>
                <a:cs typeface="Arial" panose="020B0604020202020204" pitchFamily="34" charset="0"/>
              </a:rPr>
              <a:t>37. </a:t>
            </a:r>
            <a:r>
              <a:rPr lang="cs-CZ" sz="2000" dirty="0">
                <a:latin typeface="Arial" panose="020B0604020202020204" pitchFamily="34" charset="0"/>
                <a:ea typeface="Times New Roman"/>
                <a:cs typeface="Arial" panose="020B0604020202020204" pitchFamily="34" charset="0"/>
              </a:rPr>
              <a:t>Kdybys raději nemluvil!</a:t>
            </a:r>
            <a:r>
              <a:rPr lang="ru-RU" sz="2000" dirty="0">
                <a:latin typeface="Arial" panose="020B0604020202020204" pitchFamily="34" charset="0"/>
                <a:ea typeface="Times New Roman"/>
                <a:cs typeface="Arial" panose="020B0604020202020204" pitchFamily="34" charset="0"/>
              </a:rPr>
              <a:t> 3</a:t>
            </a:r>
            <a:r>
              <a:rPr lang="cs-CZ" sz="2000" dirty="0">
                <a:latin typeface="Arial" panose="020B0604020202020204" pitchFamily="34" charset="0"/>
                <a:ea typeface="Times New Roman"/>
                <a:cs typeface="Arial" panose="020B0604020202020204" pitchFamily="34" charset="0"/>
              </a:rPr>
              <a:t>8</a:t>
            </a:r>
            <a:r>
              <a:rPr lang="ru-RU" sz="2000" dirty="0">
                <a:latin typeface="Arial" panose="020B0604020202020204" pitchFamily="34" charset="0"/>
                <a:ea typeface="Times New Roman"/>
                <a:cs typeface="Arial" panose="020B0604020202020204" pitchFamily="34" charset="0"/>
              </a:rPr>
              <a:t>. </a:t>
            </a:r>
            <a:r>
              <a:rPr lang="cs-CZ" sz="2000" dirty="0">
                <a:latin typeface="Arial" panose="020B0604020202020204" pitchFamily="34" charset="0"/>
                <a:ea typeface="Times New Roman"/>
                <a:cs typeface="Arial" panose="020B0604020202020204" pitchFamily="34" charset="0"/>
              </a:rPr>
              <a:t>Že by ses nestyděl! 39</a:t>
            </a:r>
            <a:r>
              <a:rPr lang="ru-RU" sz="2000" dirty="0">
                <a:latin typeface="Arial" panose="020B0604020202020204" pitchFamily="34" charset="0"/>
                <a:ea typeface="Times New Roman"/>
                <a:cs typeface="Arial" panose="020B0604020202020204" pitchFamily="34" charset="0"/>
              </a:rPr>
              <a:t>. </a:t>
            </a:r>
            <a:r>
              <a:rPr lang="pl-PL" sz="2000" dirty="0">
                <a:latin typeface="Arial" panose="020B0604020202020204" pitchFamily="34" charset="0"/>
                <a:ea typeface="Times New Roman"/>
                <a:cs typeface="Arial" panose="020B0604020202020204" pitchFamily="34" charset="0"/>
              </a:rPr>
              <a:t>Co abys ho pozval? 40. Že bys mu zatelefonoval? </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43007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1627113" y="487162"/>
            <a:ext cx="7028156" cy="5734903"/>
          </a:xfrm>
          <a:prstGeom prst="rect">
            <a:avLst/>
          </a:prstGeom>
        </p:spPr>
        <p:txBody>
          <a:bodyPr wrap="square">
            <a:spAutoFit/>
          </a:bodyPr>
          <a:lstStyle/>
          <a:p>
            <a:pPr marL="228600"/>
            <a:r>
              <a:rPr lang="ru-RU" sz="2000" b="1" noProof="0" dirty="0">
                <a:solidFill>
                  <a:prstClr val="black"/>
                </a:solidFill>
                <a:latin typeface="Arial" panose="020B0604020202020204" pitchFamily="34" charset="0"/>
                <a:ea typeface="MS Mincho"/>
                <a:cs typeface="Arial" panose="020B0604020202020204" pitchFamily="34" charset="0"/>
              </a:rPr>
              <a:t>Переведите на чешский.</a:t>
            </a:r>
          </a:p>
          <a:p>
            <a:pPr marL="228600"/>
            <a:endParaRPr lang="ru-RU" sz="2000" noProof="0" dirty="0">
              <a:solidFill>
                <a:prstClr val="black"/>
              </a:solidFill>
              <a:latin typeface="Arial" panose="020B0604020202020204" pitchFamily="34" charset="0"/>
              <a:ea typeface="MS Mincho"/>
              <a:cs typeface="Arial" panose="020B0604020202020204" pitchFamily="34" charset="0"/>
            </a:endParaRP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Ты себе смотришь ТВ, а я мой посуду и стирай. </a:t>
            </a: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Завтра же ты пойдешь и скажешь ему об этом!</a:t>
            </a:r>
            <a:endParaRPr lang="ru-RU" sz="2000" noProof="0" dirty="0">
              <a:solidFill>
                <a:prstClr val="black"/>
              </a:solidFill>
              <a:latin typeface="Arial" panose="020B0604020202020204" pitchFamily="34" charset="0"/>
              <a:ea typeface="Times New Roman"/>
              <a:cs typeface="Arial" panose="020B0604020202020204" pitchFamily="34" charset="0"/>
            </a:endParaRP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Пойди-ка принеси воды!</a:t>
            </a: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Смотри никому не проговорись!</a:t>
            </a:r>
            <a:endParaRPr lang="ru-RU" sz="2000" noProof="0" dirty="0">
              <a:solidFill>
                <a:prstClr val="black"/>
              </a:solidFill>
              <a:latin typeface="Arial" panose="020B0604020202020204" pitchFamily="34" charset="0"/>
              <a:ea typeface="Times New Roman"/>
              <a:cs typeface="Arial" panose="020B0604020202020204" pitchFamily="34" charset="0"/>
            </a:endParaRP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Вот и верь после этого людям!</a:t>
            </a:r>
            <a:endParaRPr lang="ru-RU" sz="2000" noProof="0" dirty="0">
              <a:solidFill>
                <a:prstClr val="black"/>
              </a:solidFill>
              <a:latin typeface="Arial" panose="020B0604020202020204" pitchFamily="34" charset="0"/>
              <a:ea typeface="Times New Roman"/>
              <a:cs typeface="Arial" panose="020B0604020202020204" pitchFamily="34" charset="0"/>
            </a:endParaRP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Я отвернулся на минуту, а он возьми да убеги!</a:t>
            </a:r>
            <a:endParaRPr lang="ru-RU" sz="2000" noProof="0" dirty="0">
              <a:solidFill>
                <a:prstClr val="black"/>
              </a:solidFill>
              <a:latin typeface="Arial" panose="020B0604020202020204" pitchFamily="34" charset="0"/>
              <a:ea typeface="Times New Roman"/>
              <a:cs typeface="Arial" panose="020B0604020202020204" pitchFamily="34" charset="0"/>
            </a:endParaRP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Не будь тебя, некому бы было мне помочь.</a:t>
            </a:r>
            <a:endParaRPr lang="ru-RU" sz="2000" noProof="0" dirty="0">
              <a:solidFill>
                <a:prstClr val="black"/>
              </a:solidFill>
              <a:latin typeface="Arial" panose="020B0604020202020204" pitchFamily="34" charset="0"/>
              <a:ea typeface="Times New Roman"/>
              <a:cs typeface="Arial" panose="020B0604020202020204" pitchFamily="34" charset="0"/>
            </a:endParaRPr>
          </a:p>
          <a:p>
            <a:pPr marL="685800" indent="-457200">
              <a:buFont typeface="+mj-lt"/>
              <a:buAutoNum type="arabicPeriod"/>
            </a:pPr>
            <a:r>
              <a:rPr lang="ru-RU" sz="2000" noProof="0" dirty="0">
                <a:solidFill>
                  <a:prstClr val="black"/>
                </a:solidFill>
                <a:latin typeface="Arial" panose="020B0604020202020204" pitchFamily="34" charset="0"/>
                <a:ea typeface="MS Mincho"/>
                <a:cs typeface="Arial" panose="020B0604020202020204" pitchFamily="34" charset="0"/>
              </a:rPr>
              <a:t>Знай я его характер, я бы ему не доверял.</a:t>
            </a:r>
            <a:endParaRPr lang="ru-RU" sz="2000" noProof="0" dirty="0">
              <a:solidFill>
                <a:prstClr val="black"/>
              </a:solidFill>
              <a:latin typeface="Arial" panose="020B0604020202020204" pitchFamily="34" charset="0"/>
              <a:ea typeface="Times New Roman"/>
              <a:cs typeface="Arial" panose="020B0604020202020204" pitchFamily="34" charset="0"/>
            </a:endParaRPr>
          </a:p>
          <a:p>
            <a:pPr marL="685800" indent="-457200">
              <a:spcAft>
                <a:spcPts val="800"/>
              </a:spcAft>
              <a:buFont typeface="+mj-lt"/>
              <a:buAutoNum type="arabicPeriod"/>
            </a:pPr>
            <a:r>
              <a:rPr lang="ru-RU" sz="2000" noProof="0" dirty="0">
                <a:solidFill>
                  <a:prstClr val="black"/>
                </a:solidFill>
                <a:latin typeface="Arial" panose="020B0604020202020204" pitchFamily="34" charset="0"/>
                <a:ea typeface="Times New Roman"/>
                <a:cs typeface="Arial" panose="020B0604020202020204" pitchFamily="34" charset="0"/>
              </a:rPr>
              <a:t>Прошу садиться. </a:t>
            </a:r>
            <a:endParaRPr lang="cs-CZ" sz="2000" dirty="0">
              <a:solidFill>
                <a:prstClr val="black"/>
              </a:solidFill>
              <a:latin typeface="Arial" panose="020B0604020202020204" pitchFamily="34" charset="0"/>
              <a:ea typeface="Times New Roman"/>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Нечего на меня орать! </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Хоть бы пошел дождь! </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Как бы не опоздать на самолет! </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Кончилось бы все хорошо! </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Ты бы выпила таблетку, а? </a:t>
            </a:r>
            <a:endParaRPr lang="cs-CZ"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Тебе бы отдохнуть</a:t>
            </a:r>
            <a:r>
              <a:rPr lang="cs-CZ" sz="2000" dirty="0">
                <a:latin typeface="Arial" panose="020B0604020202020204" pitchFamily="34" charset="0"/>
                <a:cs typeface="Arial" panose="020B0604020202020204" pitchFamily="34" charset="0"/>
              </a:rPr>
              <a:t>!</a:t>
            </a:r>
          </a:p>
          <a:p>
            <a:pPr marL="685800" indent="-457200">
              <a:spcAft>
                <a:spcPts val="800"/>
              </a:spcAft>
              <a:buFont typeface="+mj-lt"/>
              <a:buAutoNum type="arabicPeriod"/>
            </a:pPr>
            <a:endParaRPr lang="ru-RU" sz="2000" noProof="0" dirty="0">
              <a:solidFill>
                <a:prstClr val="black"/>
              </a:solidFill>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17869236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66800" y="642594"/>
            <a:ext cx="10058400" cy="511503"/>
          </a:xfrm>
        </p:spPr>
        <p:txBody>
          <a:bodyPr>
            <a:normAutofit/>
          </a:bodyPr>
          <a:lstStyle/>
          <a:p>
            <a:pPr algn="ctr"/>
            <a:r>
              <a:rPr lang="ru-RU" sz="2200" b="1" dirty="0">
                <a:solidFill>
                  <a:srgbClr val="00B050"/>
                </a:solidFill>
                <a:latin typeface="Arial" panose="020B0604020202020204" pitchFamily="34" charset="0"/>
                <a:cs typeface="Arial" panose="020B0604020202020204" pitchFamily="34" charset="0"/>
              </a:rPr>
              <a:t>КАТЕГОРИЯ ЗАЛОГА</a:t>
            </a:r>
            <a:endParaRPr lang="cs-CZ" sz="2200" b="1" dirty="0">
              <a:solidFill>
                <a:srgbClr val="00B050"/>
              </a:solidFill>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441434" y="1346531"/>
            <a:ext cx="11398469" cy="4323799"/>
          </a:xfrm>
        </p:spPr>
        <p:txBody>
          <a:bodyPr>
            <a:normAutofit lnSpcReduction="10000"/>
          </a:bodyPr>
          <a:lstStyle/>
          <a:p>
            <a:pPr>
              <a:buFont typeface="Wingdings" panose="05000000000000000000" pitchFamily="2" charset="2"/>
              <a:buChar char="Ø"/>
            </a:pPr>
            <a:r>
              <a:rPr lang="ru-RU" sz="2000" b="1" dirty="0">
                <a:latin typeface="Arial" panose="020B0604020202020204" pitchFamily="34" charset="0"/>
                <a:cs typeface="Arial" panose="020B0604020202020204" pitchFamily="34" charset="0"/>
              </a:rPr>
              <a:t>Категория залога отображает соотношение действия и основных, принимающих в нем участие </a:t>
            </a:r>
            <a:r>
              <a:rPr lang="ru-RU" sz="2000" b="1" dirty="0" err="1">
                <a:latin typeface="Arial" panose="020B0604020202020204" pitchFamily="34" charset="0"/>
                <a:cs typeface="Arial" panose="020B0604020202020204" pitchFamily="34" charset="0"/>
              </a:rPr>
              <a:t>приглагольных</a:t>
            </a:r>
            <a:r>
              <a:rPr lang="ru-RU" sz="2000" b="1" dirty="0">
                <a:latin typeface="Arial" panose="020B0604020202020204" pitchFamily="34" charset="0"/>
                <a:cs typeface="Arial" panose="020B0604020202020204" pitchFamily="34" charset="0"/>
              </a:rPr>
              <a:t> членов.</a:t>
            </a:r>
          </a:p>
          <a:p>
            <a:pPr marL="0" indent="0">
              <a:buNone/>
            </a:pPr>
            <a:r>
              <a:rPr lang="ru-RU" sz="2000" b="1" dirty="0">
                <a:latin typeface="Arial" panose="020B0604020202020204" pitchFamily="34" charset="0"/>
                <a:cs typeface="Arial" panose="020B0604020202020204" pitchFamily="34" charset="0"/>
              </a:rPr>
              <a:t>Т.е. выражает отношение между субъектом и объектом действия.</a:t>
            </a:r>
          </a:p>
          <a:p>
            <a:pPr marL="0" indent="0">
              <a:buNone/>
            </a:pPr>
            <a:endParaRPr lang="ru-RU" sz="2000" dirty="0">
              <a:latin typeface="Arial" panose="020B0604020202020204" pitchFamily="34" charset="0"/>
              <a:cs typeface="Arial" panose="020B0604020202020204" pitchFamily="34" charset="0"/>
            </a:endParaRPr>
          </a:p>
          <a:p>
            <a:pPr marL="0" indent="0">
              <a:buNone/>
            </a:pPr>
            <a:r>
              <a:rPr lang="ru-RU" sz="2000" b="1" dirty="0">
                <a:latin typeface="Arial" panose="020B0604020202020204" pitchFamily="34" charset="0"/>
                <a:cs typeface="Arial" panose="020B0604020202020204" pitchFamily="34" charset="0"/>
              </a:rPr>
              <a:t>Не имеют форм залога:</a:t>
            </a:r>
          </a:p>
          <a:p>
            <a:pPr marL="0" indent="0">
              <a:buNone/>
            </a:pPr>
            <a:endParaRPr lang="ru-RU" sz="2000" dirty="0">
              <a:latin typeface="Arial" panose="020B0604020202020204" pitchFamily="34" charset="0"/>
              <a:cs typeface="Arial" panose="020B0604020202020204" pitchFamily="34" charset="0"/>
            </a:endParaRPr>
          </a:p>
          <a:p>
            <a:pPr>
              <a:buFont typeface="Wingdings" panose="05000000000000000000" pitchFamily="2" charset="2"/>
              <a:buChar char="§"/>
            </a:pPr>
            <a:r>
              <a:rPr lang="ru-RU" sz="2000" dirty="0">
                <a:latin typeface="Arial" panose="020B0604020202020204" pitchFamily="34" charset="0"/>
                <a:cs typeface="Arial" panose="020B0604020202020204" pitchFamily="34" charset="0"/>
              </a:rPr>
              <a:t>Все непереходные глаголы (</a:t>
            </a:r>
            <a:r>
              <a:rPr lang="ru-RU" sz="2000" i="1" dirty="0">
                <a:latin typeface="Arial" panose="020B0604020202020204" pitchFamily="34" charset="0"/>
                <a:cs typeface="Arial" panose="020B0604020202020204" pitchFamily="34" charset="0"/>
              </a:rPr>
              <a:t>идти, бежать</a:t>
            </a:r>
            <a:r>
              <a:rPr lang="ru-RU" sz="2000" dirty="0">
                <a:latin typeface="Arial" panose="020B0604020202020204" pitchFamily="34" charset="0"/>
                <a:cs typeface="Arial" panose="020B0604020202020204" pitchFamily="34" charset="0"/>
              </a:rPr>
              <a:t>), кроме исключений (</a:t>
            </a:r>
            <a:r>
              <a:rPr lang="ru-RU" sz="2000" i="1" dirty="0">
                <a:latin typeface="Arial" panose="020B0604020202020204" pitchFamily="34" charset="0"/>
                <a:cs typeface="Arial" panose="020B0604020202020204" pitchFamily="34" charset="0"/>
              </a:rPr>
              <a:t>достигнуть соглашения – соглашение достигнуто</a:t>
            </a:r>
            <a:r>
              <a:rPr lang="ru-RU" sz="2000" dirty="0">
                <a:latin typeface="Arial" panose="020B0604020202020204" pitchFamily="34" charset="0"/>
                <a:cs typeface="Arial" panose="020B0604020202020204" pitchFamily="34" charset="0"/>
              </a:rPr>
              <a:t>)</a:t>
            </a:r>
          </a:p>
          <a:p>
            <a:pPr>
              <a:buFont typeface="Wingdings" panose="05000000000000000000" pitchFamily="2" charset="2"/>
              <a:buChar char="§"/>
            </a:pPr>
            <a:r>
              <a:rPr lang="ru-RU" sz="2000" dirty="0">
                <a:latin typeface="Arial" panose="020B0604020202020204" pitchFamily="34" charset="0"/>
                <a:cs typeface="Arial" panose="020B0604020202020204" pitchFamily="34" charset="0"/>
              </a:rPr>
              <a:t>Глаголы состояния (</a:t>
            </a:r>
            <a:r>
              <a:rPr lang="ru-RU" sz="2000" i="1" dirty="0">
                <a:latin typeface="Arial" panose="020B0604020202020204" pitchFamily="34" charset="0"/>
                <a:cs typeface="Arial" panose="020B0604020202020204" pitchFamily="34" charset="0"/>
              </a:rPr>
              <a:t>стоять, болеть</a:t>
            </a:r>
            <a:r>
              <a:rPr lang="ru-RU" sz="2000" dirty="0">
                <a:latin typeface="Arial" panose="020B0604020202020204" pitchFamily="34" charset="0"/>
                <a:cs typeface="Arial" panose="020B0604020202020204" pitchFamily="34" charset="0"/>
              </a:rPr>
              <a:t>)</a:t>
            </a:r>
          </a:p>
          <a:p>
            <a:pPr>
              <a:buFont typeface="Wingdings" panose="05000000000000000000" pitchFamily="2" charset="2"/>
              <a:buChar char="§"/>
            </a:pPr>
            <a:r>
              <a:rPr lang="ru-RU" sz="2000" dirty="0">
                <a:latin typeface="Arial" panose="020B0604020202020204" pitchFamily="34" charset="0"/>
                <a:cs typeface="Arial" panose="020B0604020202020204" pitchFamily="34" charset="0"/>
              </a:rPr>
              <a:t>Глаголы с постфиксом -</a:t>
            </a:r>
            <a:r>
              <a:rPr lang="ru-RU" sz="2000" dirty="0" err="1">
                <a:latin typeface="Arial" panose="020B0604020202020204" pitchFamily="34" charset="0"/>
                <a:cs typeface="Arial" panose="020B0604020202020204" pitchFamily="34" charset="0"/>
              </a:rPr>
              <a:t>ся</a:t>
            </a:r>
            <a:r>
              <a:rPr lang="ru-RU" sz="2000" dirty="0">
                <a:latin typeface="Arial" panose="020B0604020202020204" pitchFamily="34" charset="0"/>
                <a:cs typeface="Arial" panose="020B0604020202020204" pitchFamily="34" charset="0"/>
              </a:rPr>
              <a:t>, не имеющие пары без этого постфикса (</a:t>
            </a:r>
            <a:r>
              <a:rPr lang="ru-RU" sz="2000" i="1" dirty="0">
                <a:latin typeface="Arial" panose="020B0604020202020204" pitchFamily="34" charset="0"/>
                <a:cs typeface="Arial" panose="020B0604020202020204" pitchFamily="34" charset="0"/>
              </a:rPr>
              <a:t>бояться, проснуться</a:t>
            </a:r>
            <a:r>
              <a:rPr lang="ru-RU" sz="2000" dirty="0">
                <a:latin typeface="Arial" panose="020B0604020202020204" pitchFamily="34" charset="0"/>
                <a:cs typeface="Arial" panose="020B0604020202020204" pitchFamily="34" charset="0"/>
              </a:rPr>
              <a:t>)</a:t>
            </a:r>
          </a:p>
          <a:p>
            <a:pPr>
              <a:buFont typeface="Wingdings" panose="05000000000000000000" pitchFamily="2" charset="2"/>
              <a:buChar char="§"/>
            </a:pPr>
            <a:r>
              <a:rPr lang="ru-RU" sz="2000" dirty="0">
                <a:latin typeface="Arial" panose="020B0604020202020204" pitchFamily="34" charset="0"/>
                <a:cs typeface="Arial" panose="020B0604020202020204" pitchFamily="34" charset="0"/>
              </a:rPr>
              <a:t>Личные глаголы в безличном значении с постфиксом –</a:t>
            </a:r>
            <a:r>
              <a:rPr lang="ru-RU" sz="2000" dirty="0" err="1">
                <a:latin typeface="Arial" panose="020B0604020202020204" pitchFamily="34" charset="0"/>
                <a:cs typeface="Arial" panose="020B0604020202020204" pitchFamily="34" charset="0"/>
              </a:rPr>
              <a:t>ся</a:t>
            </a:r>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спалось, дышится</a:t>
            </a:r>
            <a:r>
              <a:rPr lang="ru-RU" sz="2000" dirty="0">
                <a:latin typeface="Arial" panose="020B0604020202020204" pitchFamily="34" charset="0"/>
                <a:cs typeface="Arial" panose="020B0604020202020204" pitchFamily="34" charset="0"/>
              </a:rPr>
              <a:t>)</a:t>
            </a:r>
          </a:p>
          <a:p>
            <a:pPr marL="0" indent="0">
              <a:buNone/>
            </a:pPr>
            <a:endParaRPr lang="ru-RU" sz="2000" dirty="0">
              <a:latin typeface="Arial" panose="020B0604020202020204" pitchFamily="34" charset="0"/>
              <a:cs typeface="Arial" panose="020B0604020202020204" pitchFamily="34" charset="0"/>
            </a:endParaRPr>
          </a:p>
          <a:p>
            <a:pPr marL="0" indent="0">
              <a:buNone/>
            </a:pPr>
            <a:endParaRPr lang="ru-RU" dirty="0"/>
          </a:p>
        </p:txBody>
      </p:sp>
    </p:spTree>
    <p:extLst>
      <p:ext uri="{BB962C8B-B14F-4D97-AF65-F5344CB8AC3E}">
        <p14:creationId xmlns:p14="http://schemas.microsoft.com/office/powerpoint/2010/main" val="28310747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111188" y="771969"/>
            <a:ext cx="9969623" cy="4893647"/>
          </a:xfrm>
          <a:prstGeom prst="rect">
            <a:avLst/>
          </a:prstGeom>
        </p:spPr>
        <p:txBody>
          <a:bodyPr wrap="square">
            <a:spAutoFit/>
          </a:bodyPr>
          <a:lstStyle/>
          <a:p>
            <a:pPr lvl="0">
              <a:spcBef>
                <a:spcPct val="20000"/>
              </a:spcBef>
              <a:buClr>
                <a:srgbClr val="A7EA52"/>
              </a:buClr>
              <a:buSzPct val="95000"/>
            </a:pPr>
            <a:r>
              <a:rPr lang="ru-RU" sz="2000" b="1" dirty="0">
                <a:solidFill>
                  <a:prstClr val="black"/>
                </a:solidFill>
                <a:latin typeface="Arial" panose="020B0604020202020204" pitchFamily="34" charset="0"/>
                <a:cs typeface="Arial" panose="020B0604020202020204" pitchFamily="34" charset="0"/>
              </a:rPr>
              <a:t>Распределение по оппозициям </a:t>
            </a:r>
            <a:r>
              <a:rPr lang="ru-RU" sz="2000" b="1" u="sng" dirty="0">
                <a:solidFill>
                  <a:prstClr val="black"/>
                </a:solidFill>
                <a:latin typeface="Arial" panose="020B0604020202020204" pitchFamily="34" charset="0"/>
                <a:cs typeface="Arial" panose="020B0604020202020204" pitchFamily="34" charset="0"/>
              </a:rPr>
              <a:t>пассив / </a:t>
            </a:r>
            <a:r>
              <a:rPr lang="ru-RU" sz="2000" b="1" u="sng" dirty="0" err="1">
                <a:solidFill>
                  <a:prstClr val="black"/>
                </a:solidFill>
                <a:latin typeface="Arial" panose="020B0604020202020204" pitchFamily="34" charset="0"/>
                <a:cs typeface="Arial" panose="020B0604020202020204" pitchFamily="34" charset="0"/>
              </a:rPr>
              <a:t>непассив</a:t>
            </a:r>
            <a:r>
              <a:rPr lang="ru-RU" sz="2000" b="1" u="sng" dirty="0">
                <a:solidFill>
                  <a:prstClr val="black"/>
                </a:solidFill>
                <a:latin typeface="Arial" panose="020B0604020202020204" pitchFamily="34" charset="0"/>
                <a:cs typeface="Arial" panose="020B0604020202020204" pitchFamily="34" charset="0"/>
              </a:rPr>
              <a:t>, </a:t>
            </a:r>
            <a:r>
              <a:rPr lang="ru-RU" sz="2000" b="1" u="sng" dirty="0" err="1">
                <a:solidFill>
                  <a:prstClr val="black"/>
                </a:solidFill>
                <a:latin typeface="Arial" panose="020B0604020202020204" pitchFamily="34" charset="0"/>
                <a:cs typeface="Arial" panose="020B0604020202020204" pitchFamily="34" charset="0"/>
              </a:rPr>
              <a:t>рефлексив</a:t>
            </a:r>
            <a:r>
              <a:rPr lang="ru-RU" sz="2000" b="1" u="sng" dirty="0">
                <a:solidFill>
                  <a:prstClr val="black"/>
                </a:solidFill>
                <a:latin typeface="Arial" panose="020B0604020202020204" pitchFamily="34" charset="0"/>
                <a:cs typeface="Arial" panose="020B0604020202020204" pitchFamily="34" charset="0"/>
              </a:rPr>
              <a:t> / </a:t>
            </a:r>
            <a:r>
              <a:rPr lang="ru-RU" sz="2000" b="1" u="sng" dirty="0" err="1">
                <a:solidFill>
                  <a:prstClr val="black"/>
                </a:solidFill>
                <a:latin typeface="Arial" panose="020B0604020202020204" pitchFamily="34" charset="0"/>
                <a:cs typeface="Arial" panose="020B0604020202020204" pitchFamily="34" charset="0"/>
              </a:rPr>
              <a:t>нерефлексив</a:t>
            </a:r>
            <a:r>
              <a:rPr lang="ru-RU" sz="2000" b="1" u="sng" dirty="0">
                <a:solidFill>
                  <a:prstClr val="black"/>
                </a:solidFill>
                <a:latin typeface="Arial" panose="020B0604020202020204" pitchFamily="34" charset="0"/>
                <a:cs typeface="Arial" panose="020B0604020202020204" pitchFamily="34" charset="0"/>
              </a:rPr>
              <a:t> </a:t>
            </a:r>
            <a:r>
              <a:rPr lang="ru-RU" sz="2000" b="1" dirty="0">
                <a:solidFill>
                  <a:prstClr val="black"/>
                </a:solidFill>
                <a:latin typeface="Arial" panose="020B0604020202020204" pitchFamily="34" charset="0"/>
                <a:cs typeface="Arial" panose="020B0604020202020204" pitchFamily="34" charset="0"/>
              </a:rPr>
              <a:t>– семантическая структура залоговой области в ЧЯ и РЯ в общих чертах совпадает.</a:t>
            </a:r>
            <a:endParaRPr lang="cs-CZ" sz="2000" b="1" dirty="0">
              <a:solidFill>
                <a:prstClr val="black"/>
              </a:solidFill>
              <a:latin typeface="Arial" panose="020B0604020202020204" pitchFamily="34" charset="0"/>
              <a:cs typeface="Arial" panose="020B0604020202020204" pitchFamily="34" charset="0"/>
            </a:endParaRPr>
          </a:p>
          <a:p>
            <a:pPr lvl="0">
              <a:spcBef>
                <a:spcPct val="20000"/>
              </a:spcBef>
              <a:buClr>
                <a:srgbClr val="A7EA52"/>
              </a:buClr>
              <a:buSzPct val="95000"/>
            </a:pPr>
            <a:endParaRPr lang="cs-CZ" sz="2000" b="1" dirty="0">
              <a:solidFill>
                <a:prstClr val="black"/>
              </a:solidFill>
              <a:latin typeface="Arial" panose="020B0604020202020204" pitchFamily="34" charset="0"/>
              <a:cs typeface="Arial" panose="020B0604020202020204" pitchFamily="34" charset="0"/>
            </a:endParaRPr>
          </a:p>
          <a:p>
            <a:pPr>
              <a:spcBef>
                <a:spcPct val="20000"/>
              </a:spcBef>
              <a:buClr>
                <a:srgbClr val="A7EA52"/>
              </a:buClr>
              <a:buSzPct val="95000"/>
            </a:pPr>
            <a:r>
              <a:rPr lang="ru-RU" sz="2000" b="1" dirty="0">
                <a:solidFill>
                  <a:prstClr val="black"/>
                </a:solidFill>
                <a:latin typeface="Arial" panose="020B0604020202020204" pitchFamily="34" charset="0"/>
                <a:cs typeface="Arial" panose="020B0604020202020204" pitchFamily="34" charset="0"/>
              </a:rPr>
              <a:t>Действительный залог</a:t>
            </a:r>
            <a:r>
              <a:rPr lang="ru-RU" sz="2000" dirty="0">
                <a:solidFill>
                  <a:prstClr val="black"/>
                </a:solidFill>
                <a:latin typeface="Arial" panose="020B0604020202020204" pitchFamily="34" charset="0"/>
                <a:cs typeface="Arial" panose="020B0604020202020204" pitchFamily="34" charset="0"/>
              </a:rPr>
              <a:t> указывает, что подлежащее называет </a:t>
            </a:r>
            <a:r>
              <a:rPr lang="ru-RU" sz="2000" b="1" dirty="0">
                <a:solidFill>
                  <a:prstClr val="black"/>
                </a:solidFill>
                <a:latin typeface="Arial" panose="020B0604020202020204" pitchFamily="34" charset="0"/>
                <a:cs typeface="Arial" panose="020B0604020202020204" pitchFamily="34" charset="0"/>
              </a:rPr>
              <a:t>субъект, который сам выполняет действие</a:t>
            </a:r>
            <a:r>
              <a:rPr lang="ru-RU" sz="2000" dirty="0">
                <a:solidFill>
                  <a:prstClr val="black"/>
                </a:solidFill>
                <a:latin typeface="Arial" panose="020B0604020202020204" pitchFamily="34" charset="0"/>
                <a:cs typeface="Arial" panose="020B0604020202020204" pitchFamily="34" charset="0"/>
              </a:rPr>
              <a:t>.</a:t>
            </a:r>
          </a:p>
          <a:p>
            <a:pPr lvl="0">
              <a:spcBef>
                <a:spcPct val="20000"/>
              </a:spcBef>
              <a:buClr>
                <a:srgbClr val="A7EA52"/>
              </a:buClr>
              <a:buSzPct val="95000"/>
            </a:pPr>
            <a:endParaRPr lang="ru-RU" sz="2000" dirty="0">
              <a:solidFill>
                <a:prstClr val="black"/>
              </a:solidFill>
              <a:latin typeface="Arial" panose="020B0604020202020204" pitchFamily="34" charset="0"/>
              <a:cs typeface="Arial" panose="020B0604020202020204" pitchFamily="34" charset="0"/>
            </a:endParaRPr>
          </a:p>
          <a:p>
            <a:pPr lvl="0">
              <a:spcBef>
                <a:spcPct val="20000"/>
              </a:spcBef>
              <a:buClr>
                <a:srgbClr val="A7EA52"/>
              </a:buClr>
              <a:buSzPct val="95000"/>
            </a:pPr>
            <a:r>
              <a:rPr lang="ru-RU" sz="2000" i="1" dirty="0">
                <a:solidFill>
                  <a:prstClr val="black"/>
                </a:solidFill>
                <a:latin typeface="Arial" panose="020B0604020202020204" pitchFamily="34" charset="0"/>
                <a:cs typeface="Arial" panose="020B0604020202020204" pitchFamily="34" charset="0"/>
              </a:rPr>
              <a:t>Я пишу книгу. </a:t>
            </a:r>
            <a:r>
              <a:rPr lang="cs-CZ" sz="2000" i="1" dirty="0">
                <a:solidFill>
                  <a:prstClr val="black"/>
                </a:solidFill>
                <a:latin typeface="Arial" panose="020B0604020202020204" pitchFamily="34" charset="0"/>
                <a:cs typeface="Arial" panose="020B0604020202020204" pitchFamily="34" charset="0"/>
              </a:rPr>
              <a:t>Píšu knihu.</a:t>
            </a:r>
            <a:endParaRPr lang="ru-RU" sz="2000" i="1" dirty="0">
              <a:solidFill>
                <a:prstClr val="black"/>
              </a:solidFill>
              <a:latin typeface="Arial" panose="020B0604020202020204" pitchFamily="34" charset="0"/>
              <a:cs typeface="Arial" panose="020B0604020202020204" pitchFamily="34" charset="0"/>
            </a:endParaRPr>
          </a:p>
          <a:p>
            <a:pPr lvl="0">
              <a:spcBef>
                <a:spcPct val="20000"/>
              </a:spcBef>
              <a:buClr>
                <a:srgbClr val="A7EA52"/>
              </a:buClr>
              <a:buSzPct val="95000"/>
            </a:pPr>
            <a:endParaRPr lang="ru-RU" sz="2000" i="1" dirty="0">
              <a:solidFill>
                <a:prstClr val="black"/>
              </a:solidFill>
              <a:latin typeface="Arial" panose="020B0604020202020204" pitchFamily="34" charset="0"/>
              <a:cs typeface="Arial" panose="020B0604020202020204" pitchFamily="34" charset="0"/>
            </a:endParaRPr>
          </a:p>
          <a:p>
            <a:pPr>
              <a:spcBef>
                <a:spcPct val="20000"/>
              </a:spcBef>
              <a:buClr>
                <a:srgbClr val="A7EA52"/>
              </a:buClr>
              <a:buSzPct val="95000"/>
            </a:pPr>
            <a:r>
              <a:rPr lang="ru-RU" sz="2000" b="1" dirty="0">
                <a:solidFill>
                  <a:prstClr val="black"/>
                </a:solidFill>
                <a:latin typeface="Arial" panose="020B0604020202020204" pitchFamily="34" charset="0"/>
                <a:cs typeface="Arial" panose="020B0604020202020204" pitchFamily="34" charset="0"/>
              </a:rPr>
              <a:t>Страдательный залог </a:t>
            </a:r>
            <a:r>
              <a:rPr lang="ru-RU" sz="2000" dirty="0">
                <a:solidFill>
                  <a:prstClr val="black"/>
                </a:solidFill>
                <a:latin typeface="Arial" panose="020B0604020202020204" pitchFamily="34" charset="0"/>
                <a:cs typeface="Arial" panose="020B0604020202020204" pitchFamily="34" charset="0"/>
              </a:rPr>
              <a:t>указывает, что подлежащее называет </a:t>
            </a:r>
            <a:r>
              <a:rPr lang="ru-RU" sz="2000" b="1" dirty="0">
                <a:solidFill>
                  <a:prstClr val="black"/>
                </a:solidFill>
                <a:latin typeface="Arial" panose="020B0604020202020204" pitchFamily="34" charset="0"/>
                <a:cs typeface="Arial" panose="020B0604020202020204" pitchFamily="34" charset="0"/>
              </a:rPr>
              <a:t>субъект, который подвергается действию</a:t>
            </a:r>
            <a:r>
              <a:rPr lang="ru-RU" sz="2000" dirty="0">
                <a:solidFill>
                  <a:prstClr val="black"/>
                </a:solidFill>
                <a:latin typeface="Arial" panose="020B0604020202020204" pitchFamily="34" charset="0"/>
                <a:cs typeface="Arial" panose="020B0604020202020204" pitchFamily="34" charset="0"/>
              </a:rPr>
              <a:t>.</a:t>
            </a:r>
          </a:p>
          <a:p>
            <a:pPr lvl="0">
              <a:spcBef>
                <a:spcPct val="20000"/>
              </a:spcBef>
              <a:buClr>
                <a:srgbClr val="A7EA52"/>
              </a:buClr>
              <a:buSzPct val="95000"/>
            </a:pPr>
            <a:endParaRPr lang="cs-CZ" sz="2000" dirty="0">
              <a:solidFill>
                <a:prstClr val="black"/>
              </a:solidFill>
              <a:latin typeface="Arial" panose="020B0604020202020204" pitchFamily="34" charset="0"/>
              <a:cs typeface="Arial" panose="020B0604020202020204" pitchFamily="34" charset="0"/>
            </a:endParaRPr>
          </a:p>
          <a:p>
            <a:pPr lvl="0">
              <a:spcBef>
                <a:spcPct val="20000"/>
              </a:spcBef>
              <a:buClr>
                <a:srgbClr val="A7EA52"/>
              </a:buClr>
              <a:buSzPct val="95000"/>
            </a:pPr>
            <a:r>
              <a:rPr lang="ru-RU" sz="2000" i="1" dirty="0">
                <a:solidFill>
                  <a:prstClr val="black"/>
                </a:solidFill>
                <a:latin typeface="Arial" panose="020B0604020202020204" pitchFamily="34" charset="0"/>
                <a:cs typeface="Arial" panose="020B0604020202020204" pitchFamily="34" charset="0"/>
              </a:rPr>
              <a:t>Книга пишется / писалась / будет писаться. Книга (была / будет) написана. </a:t>
            </a:r>
            <a:r>
              <a:rPr lang="cs-CZ" sz="2000" i="1" dirty="0">
                <a:solidFill>
                  <a:prstClr val="black"/>
                </a:solidFill>
                <a:latin typeface="Arial" panose="020B0604020202020204" pitchFamily="34" charset="0"/>
                <a:cs typeface="Arial" panose="020B0604020202020204" pitchFamily="34" charset="0"/>
              </a:rPr>
              <a:t>Kniha se píše. Kniha se napíše. Kniha je / byla / bude psána / napsána. </a:t>
            </a:r>
          </a:p>
        </p:txBody>
      </p:sp>
    </p:spTree>
    <p:extLst>
      <p:ext uri="{BB962C8B-B14F-4D97-AF65-F5344CB8AC3E}">
        <p14:creationId xmlns:p14="http://schemas.microsoft.com/office/powerpoint/2010/main" val="30965189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71137FA-3574-41F4-99EA-31F7D83992DE}"/>
              </a:ext>
            </a:extLst>
          </p:cNvPr>
          <p:cNvSpPr/>
          <p:nvPr/>
        </p:nvSpPr>
        <p:spPr>
          <a:xfrm>
            <a:off x="790113" y="1155269"/>
            <a:ext cx="10484528" cy="3977179"/>
          </a:xfrm>
          <a:prstGeom prst="rect">
            <a:avLst/>
          </a:prstGeom>
        </p:spPr>
        <p:txBody>
          <a:bodyPr wrap="square">
            <a:spAutoFit/>
          </a:bodyPr>
          <a:lstStyle/>
          <a:p>
            <a:pPr lvl="0" algn="just">
              <a:lnSpc>
                <a:spcPct val="107000"/>
              </a:lnSpc>
              <a:spcAft>
                <a:spcPts val="800"/>
              </a:spcAft>
            </a:pPr>
            <a:r>
              <a:rPr lang="ru-RU" sz="2000" b="1" dirty="0">
                <a:latin typeface="Arial" panose="020B0604020202020204" pitchFamily="34" charset="0"/>
                <a:ea typeface="Calibri"/>
                <a:cs typeface="Arial" panose="020B0604020202020204" pitchFamily="34" charset="0"/>
              </a:rPr>
              <a:t>1. Направленность действия на субъект действия</a:t>
            </a: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r>
              <a:rPr lang="ru-RU" sz="2000" u="sng" dirty="0">
                <a:latin typeface="Arial" panose="020B0604020202020204" pitchFamily="34" charset="0"/>
                <a:ea typeface="Calibri"/>
                <a:cs typeface="Arial" panose="020B0604020202020204" pitchFamily="34" charset="0"/>
              </a:rPr>
              <a:t>Залог в узком, грамматическом смысле слова</a:t>
            </a:r>
            <a:endParaRPr lang="cs-CZ" sz="2000" dirty="0">
              <a:latin typeface="Arial" panose="020B0604020202020204" pitchFamily="34" charset="0"/>
              <a:ea typeface="Calibri"/>
              <a:cs typeface="Arial" panose="020B0604020202020204" pitchFamily="34" charset="0"/>
            </a:endParaRPr>
          </a:p>
          <a:p>
            <a:pPr marL="735330" indent="-285750" algn="just">
              <a:lnSpc>
                <a:spcPct val="107000"/>
              </a:lnSpc>
              <a:spcAft>
                <a:spcPts val="800"/>
              </a:spcAft>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Категория находит свое выражение в </a:t>
            </a:r>
            <a:r>
              <a:rPr lang="ru-RU" sz="2000" b="1" dirty="0">
                <a:latin typeface="Arial" panose="020B0604020202020204" pitchFamily="34" charset="0"/>
                <a:ea typeface="Calibri"/>
                <a:cs typeface="Arial" panose="020B0604020202020204" pitchFamily="34" charset="0"/>
              </a:rPr>
              <a:t>противопоставлении пассива х </a:t>
            </a:r>
            <a:r>
              <a:rPr lang="ru-RU" sz="2000" b="1" dirty="0" err="1">
                <a:latin typeface="Arial" panose="020B0604020202020204" pitchFamily="34" charset="0"/>
                <a:ea typeface="Calibri"/>
                <a:cs typeface="Arial" panose="020B0604020202020204" pitchFamily="34" charset="0"/>
              </a:rPr>
              <a:t>непассива</a:t>
            </a:r>
            <a:r>
              <a:rPr lang="ru-RU" sz="2000" dirty="0">
                <a:latin typeface="Arial" panose="020B0604020202020204" pitchFamily="34" charset="0"/>
                <a:ea typeface="Calibri"/>
                <a:cs typeface="Arial" panose="020B0604020202020204" pitchFamily="34" charset="0"/>
              </a:rPr>
              <a:t>. </a:t>
            </a:r>
          </a:p>
          <a:p>
            <a:pPr marL="735330" indent="-285750" algn="just">
              <a:lnSpc>
                <a:spcPct val="107000"/>
              </a:lnSpc>
              <a:spcAft>
                <a:spcPts val="800"/>
              </a:spcAft>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В квантитативном отношении </a:t>
            </a:r>
            <a:r>
              <a:rPr lang="ru-RU" sz="2000" b="1" dirty="0">
                <a:latin typeface="Arial" panose="020B0604020202020204" pitchFamily="34" charset="0"/>
                <a:ea typeface="Calibri"/>
                <a:cs typeface="Arial" panose="020B0604020202020204" pitchFamily="34" charset="0"/>
              </a:rPr>
              <a:t>объем пар, членов оппозиции лексически ограничен</a:t>
            </a:r>
            <a:r>
              <a:rPr lang="ru-RU" sz="2000" dirty="0">
                <a:latin typeface="Arial" panose="020B0604020202020204" pitchFamily="34" charset="0"/>
                <a:ea typeface="Calibri"/>
                <a:cs typeface="Arial" panose="020B0604020202020204" pitchFamily="34" charset="0"/>
              </a:rPr>
              <a:t> (в отличие от других глагольных категорий) </a:t>
            </a: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r>
              <a:rPr lang="ru-RU" sz="2000" dirty="0">
                <a:latin typeface="Arial" panose="020B0604020202020204" pitchFamily="34" charset="0"/>
                <a:ea typeface="Calibri"/>
                <a:cs typeface="Arial" panose="020B0604020202020204" pitchFamily="34" charset="0"/>
              </a:rPr>
              <a:t>→ наличие многочисленных </a:t>
            </a:r>
            <a:r>
              <a:rPr lang="ru-RU" sz="2000" dirty="0" err="1">
                <a:latin typeface="Arial" panose="020B0604020202020204" pitchFamily="34" charset="0"/>
                <a:ea typeface="Calibri"/>
                <a:cs typeface="Arial" panose="020B0604020202020204" pitchFamily="34" charset="0"/>
              </a:rPr>
              <a:t>однозалоговых</a:t>
            </a:r>
            <a:r>
              <a:rPr lang="ru-RU" sz="2000" dirty="0">
                <a:latin typeface="Arial" panose="020B0604020202020204" pitchFamily="34" charset="0"/>
                <a:ea typeface="Calibri"/>
                <a:cs typeface="Arial" panose="020B0604020202020204" pitchFamily="34" charset="0"/>
              </a:rPr>
              <a:t> лексем.</a:t>
            </a: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r>
              <a:rPr lang="ru-RU" sz="2000" u="sng" dirty="0">
                <a:latin typeface="Arial" panose="020B0604020202020204" pitchFamily="34" charset="0"/>
                <a:ea typeface="Calibri"/>
                <a:cs typeface="Arial" panose="020B0604020202020204" pitchFamily="34" charset="0"/>
              </a:rPr>
              <a:t>Связь с категорией переходности Х непереходности (</a:t>
            </a:r>
            <a:r>
              <a:rPr lang="ru-RU" sz="2000" u="sng" dirty="0" err="1">
                <a:latin typeface="Arial" panose="020B0604020202020204" pitchFamily="34" charset="0"/>
                <a:ea typeface="Calibri"/>
                <a:cs typeface="Arial" panose="020B0604020202020204" pitchFamily="34" charset="0"/>
              </a:rPr>
              <a:t>транзитива</a:t>
            </a:r>
            <a:r>
              <a:rPr lang="ru-RU" sz="2000" u="sng" dirty="0">
                <a:latin typeface="Arial" panose="020B0604020202020204" pitchFamily="34" charset="0"/>
                <a:ea typeface="Calibri"/>
                <a:cs typeface="Arial" panose="020B0604020202020204" pitchFamily="34" charset="0"/>
              </a:rPr>
              <a:t> х </a:t>
            </a:r>
            <a:r>
              <a:rPr lang="ru-RU" sz="2000" u="sng" dirty="0" err="1">
                <a:latin typeface="Arial" panose="020B0604020202020204" pitchFamily="34" charset="0"/>
                <a:ea typeface="Calibri"/>
                <a:cs typeface="Arial" panose="020B0604020202020204" pitchFamily="34" charset="0"/>
              </a:rPr>
              <a:t>интранзитива</a:t>
            </a:r>
            <a:r>
              <a:rPr lang="ru-RU" sz="2000" u="sng" dirty="0">
                <a:latin typeface="Arial" panose="020B0604020202020204" pitchFamily="34" charset="0"/>
                <a:ea typeface="Calibri"/>
                <a:cs typeface="Arial" panose="020B0604020202020204" pitchFamily="34" charset="0"/>
              </a:rPr>
              <a:t>)</a:t>
            </a: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r>
              <a:rPr lang="ru-RU" sz="2000" dirty="0">
                <a:latin typeface="Arial" panose="020B0604020202020204" pitchFamily="34" charset="0"/>
                <a:ea typeface="Calibri"/>
                <a:cs typeface="Arial" panose="020B0604020202020204" pitchFamily="34" charset="0"/>
              </a:rPr>
              <a:t>Лексическим объемом переходных глаголов дан объем собственно попарно упорядоченных залоговых оппозиций. </a:t>
            </a:r>
          </a:p>
        </p:txBody>
      </p:sp>
    </p:spTree>
    <p:extLst>
      <p:ext uri="{BB962C8B-B14F-4D97-AF65-F5344CB8AC3E}">
        <p14:creationId xmlns:p14="http://schemas.microsoft.com/office/powerpoint/2010/main" val="42331385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74702" y="525288"/>
            <a:ext cx="10715347" cy="5807424"/>
          </a:xfrm>
          <a:prstGeom prst="rect">
            <a:avLst/>
          </a:prstGeom>
        </p:spPr>
        <p:txBody>
          <a:bodyPr wrap="square">
            <a:spAutoFit/>
          </a:bodyPr>
          <a:lstStyle/>
          <a:p>
            <a:pPr algn="just">
              <a:lnSpc>
                <a:spcPct val="107000"/>
              </a:lnSpc>
              <a:spcAft>
                <a:spcPts val="800"/>
              </a:spcAft>
            </a:pPr>
            <a:r>
              <a:rPr lang="ru-RU" sz="2000" b="1" dirty="0">
                <a:latin typeface="Arial" panose="020B0604020202020204" pitchFamily="34" charset="0"/>
                <a:ea typeface="Calibri"/>
                <a:cs typeface="Arial" panose="020B0604020202020204" pitchFamily="34" charset="0"/>
              </a:rPr>
              <a:t>2. Ограничение направленности действия и связанное с ним изменение ролей </a:t>
            </a:r>
            <a:r>
              <a:rPr lang="ru-RU" sz="2000" b="1" dirty="0" err="1">
                <a:latin typeface="Arial" panose="020B0604020202020204" pitchFamily="34" charset="0"/>
                <a:ea typeface="Calibri"/>
                <a:cs typeface="Arial" panose="020B0604020202020204" pitchFamily="34" charset="0"/>
              </a:rPr>
              <a:t>приглагольных</a:t>
            </a:r>
            <a:r>
              <a:rPr lang="ru-RU" sz="2000" b="1" dirty="0">
                <a:latin typeface="Arial" panose="020B0604020202020204" pitchFamily="34" charset="0"/>
                <a:ea typeface="Calibri"/>
                <a:cs typeface="Arial" panose="020B0604020202020204" pitchFamily="34" charset="0"/>
              </a:rPr>
              <a:t> членов.</a:t>
            </a: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r>
              <a:rPr lang="ru-RU" sz="2000" u="sng" dirty="0">
                <a:latin typeface="Arial" panose="020B0604020202020204" pitchFamily="34" charset="0"/>
                <a:ea typeface="Calibri"/>
                <a:cs typeface="Arial" panose="020B0604020202020204" pitchFamily="34" charset="0"/>
              </a:rPr>
              <a:t>Залог в более широком смысле слова</a:t>
            </a:r>
            <a:r>
              <a:rPr lang="ru-RU" sz="2000" dirty="0">
                <a:latin typeface="Arial" panose="020B0604020202020204" pitchFamily="34" charset="0"/>
                <a:ea typeface="Calibri"/>
                <a:cs typeface="Arial" panose="020B0604020202020204" pitchFamily="34" charset="0"/>
              </a:rPr>
              <a:t>, категория находит свое выражение </a:t>
            </a:r>
            <a:r>
              <a:rPr lang="ru-RU" sz="2000" b="1" dirty="0">
                <a:latin typeface="Arial" panose="020B0604020202020204" pitchFamily="34" charset="0"/>
                <a:ea typeface="Calibri"/>
                <a:cs typeface="Arial" panose="020B0604020202020204" pitchFamily="34" charset="0"/>
              </a:rPr>
              <a:t>в противопоставлении </a:t>
            </a:r>
            <a:r>
              <a:rPr lang="ru-RU" sz="2000" b="1" dirty="0" err="1">
                <a:latin typeface="Arial" panose="020B0604020202020204" pitchFamily="34" charset="0"/>
                <a:ea typeface="Calibri"/>
                <a:cs typeface="Arial" panose="020B0604020202020204" pitchFamily="34" charset="0"/>
              </a:rPr>
              <a:t>рефлексива</a:t>
            </a:r>
            <a:r>
              <a:rPr lang="ru-RU" sz="2000" b="1" dirty="0">
                <a:latin typeface="Arial" panose="020B0604020202020204" pitchFamily="34" charset="0"/>
                <a:ea typeface="Calibri"/>
                <a:cs typeface="Arial" panose="020B0604020202020204" pitchFamily="34" charset="0"/>
              </a:rPr>
              <a:t> Х </a:t>
            </a:r>
            <a:r>
              <a:rPr lang="ru-RU" sz="2000" b="1" dirty="0" err="1">
                <a:latin typeface="Arial" panose="020B0604020202020204" pitchFamily="34" charset="0"/>
                <a:ea typeface="Calibri"/>
                <a:cs typeface="Arial" panose="020B0604020202020204" pitchFamily="34" charset="0"/>
              </a:rPr>
              <a:t>нерефлексива</a:t>
            </a:r>
            <a:r>
              <a:rPr lang="ru-RU" sz="2000" dirty="0">
                <a:latin typeface="Arial" panose="020B0604020202020204" pitchFamily="34" charset="0"/>
                <a:ea typeface="Calibri"/>
                <a:cs typeface="Arial" panose="020B0604020202020204" pitchFamily="34" charset="0"/>
              </a:rPr>
              <a:t>.</a:t>
            </a: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735330" indent="-285750" algn="just">
              <a:lnSpc>
                <a:spcPct val="107000"/>
              </a:lnSpc>
              <a:spcAft>
                <a:spcPts val="8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Попробуйте объяснить значение каждого немаркированного члена оппозиции.</a:t>
            </a:r>
            <a:endParaRPr lang="cs-CZ" sz="2000" dirty="0">
              <a:latin typeface="Arial" panose="020B0604020202020204" pitchFamily="34" charset="0"/>
              <a:ea typeface="Calibri"/>
              <a:cs typeface="Arial" panose="020B0604020202020204" pitchFamily="34" charset="0"/>
            </a:endParaRPr>
          </a:p>
        </p:txBody>
      </p:sp>
      <p:graphicFrame>
        <p:nvGraphicFramePr>
          <p:cNvPr id="3" name="Tabulka 2"/>
          <p:cNvGraphicFramePr>
            <a:graphicFrameLocks noGrp="1"/>
          </p:cNvGraphicFramePr>
          <p:nvPr>
            <p:extLst>
              <p:ext uri="{D42A27DB-BD31-4B8C-83A1-F6EECF244321}">
                <p14:modId xmlns:p14="http://schemas.microsoft.com/office/powerpoint/2010/main" val="533323280"/>
              </p:ext>
            </p:extLst>
          </p:nvPr>
        </p:nvGraphicFramePr>
        <p:xfrm>
          <a:off x="2792015" y="2362691"/>
          <a:ext cx="6480720" cy="3097431"/>
        </p:xfrm>
        <a:graphic>
          <a:graphicData uri="http://schemas.openxmlformats.org/drawingml/2006/table">
            <a:tbl>
              <a:tblPr firstRow="1" firstCol="1" bandRow="1"/>
              <a:tblGrid>
                <a:gridCol w="3240360">
                  <a:extLst>
                    <a:ext uri="{9D8B030D-6E8A-4147-A177-3AD203B41FA5}">
                      <a16:colId xmlns:a16="http://schemas.microsoft.com/office/drawing/2014/main" val="20000"/>
                    </a:ext>
                  </a:extLst>
                </a:gridCol>
                <a:gridCol w="3240360">
                  <a:extLst>
                    <a:ext uri="{9D8B030D-6E8A-4147-A177-3AD203B41FA5}">
                      <a16:colId xmlns:a16="http://schemas.microsoft.com/office/drawing/2014/main" val="20001"/>
                    </a:ext>
                  </a:extLst>
                </a:gridCol>
              </a:tblGrid>
              <a:tr h="411474">
                <a:tc>
                  <a:txBody>
                    <a:bodyPr/>
                    <a:lstStyle/>
                    <a:p>
                      <a:pPr algn="ctr">
                        <a:lnSpc>
                          <a:spcPct val="107000"/>
                        </a:lnSpc>
                        <a:spcAft>
                          <a:spcPts val="0"/>
                        </a:spcAft>
                      </a:pPr>
                      <a:r>
                        <a:rPr lang="ru-RU" sz="2000" b="1" dirty="0">
                          <a:effectLst/>
                          <a:latin typeface="Arial" panose="020B0604020202020204" pitchFamily="34" charset="0"/>
                          <a:ea typeface="Calibri"/>
                          <a:cs typeface="Arial" panose="020B0604020202020204" pitchFamily="34" charset="0"/>
                        </a:rPr>
                        <a:t>Маркированный член - </a:t>
                      </a:r>
                      <a:r>
                        <a:rPr lang="ru-RU" sz="2000" b="1" dirty="0" err="1">
                          <a:effectLst/>
                          <a:latin typeface="Arial" panose="020B0604020202020204" pitchFamily="34" charset="0"/>
                          <a:ea typeface="Calibri"/>
                          <a:cs typeface="Arial" panose="020B0604020202020204" pitchFamily="34" charset="0"/>
                        </a:rPr>
                        <a:t>рефлексив</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2000" b="1" dirty="0">
                          <a:effectLst/>
                          <a:latin typeface="Arial" panose="020B0604020202020204" pitchFamily="34" charset="0"/>
                          <a:ea typeface="Calibri"/>
                          <a:cs typeface="Arial" panose="020B0604020202020204" pitchFamily="34" charset="0"/>
                        </a:rPr>
                        <a:t>Немаркированный член - </a:t>
                      </a:r>
                      <a:r>
                        <a:rPr lang="ru-RU" sz="2000" b="1" dirty="0" err="1">
                          <a:effectLst/>
                          <a:latin typeface="Arial" panose="020B0604020202020204" pitchFamily="34" charset="0"/>
                          <a:ea typeface="Calibri"/>
                          <a:cs typeface="Arial" panose="020B0604020202020204" pitchFamily="34" charset="0"/>
                        </a:rPr>
                        <a:t>нерефлексив</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11474">
                <a:tc>
                  <a:txBody>
                    <a:bodyPr/>
                    <a:lstStyle/>
                    <a:p>
                      <a:pPr algn="just">
                        <a:lnSpc>
                          <a:spcPct val="107000"/>
                        </a:lnSpc>
                        <a:spcAft>
                          <a:spcPts val="0"/>
                        </a:spcAft>
                      </a:pPr>
                      <a:r>
                        <a:rPr lang="ru-RU" sz="2000" b="1" dirty="0">
                          <a:effectLst/>
                          <a:latin typeface="Arial" panose="020B0604020202020204" pitchFamily="34" charset="0"/>
                          <a:ea typeface="Calibri"/>
                          <a:cs typeface="Arial" panose="020B0604020202020204" pitchFamily="34" charset="0"/>
                        </a:rPr>
                        <a:t>умывается (кем)</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Calibri"/>
                          <a:cs typeface="Arial" panose="020B0604020202020204" pitchFamily="34" charset="0"/>
                        </a:rPr>
                        <a:t>умывает</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11474">
                <a:tc>
                  <a:txBody>
                    <a:bodyPr/>
                    <a:lstStyle/>
                    <a:p>
                      <a:pPr algn="just">
                        <a:lnSpc>
                          <a:spcPct val="107000"/>
                        </a:lnSpc>
                        <a:spcAft>
                          <a:spcPts val="0"/>
                        </a:spcAft>
                      </a:pPr>
                      <a:r>
                        <a:rPr lang="ru-RU" sz="2000" b="1" dirty="0">
                          <a:effectLst/>
                          <a:latin typeface="Arial" panose="020B0604020202020204" pitchFamily="34" charset="0"/>
                          <a:ea typeface="Calibri"/>
                          <a:cs typeface="Arial" panose="020B0604020202020204" pitchFamily="34" charset="0"/>
                        </a:rPr>
                        <a:t>моется (сам себя)</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Calibri"/>
                          <a:cs typeface="Arial" panose="020B0604020202020204" pitchFamily="34" charset="0"/>
                        </a:rPr>
                        <a:t>моет</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11474">
                <a:tc>
                  <a:txBody>
                    <a:bodyPr/>
                    <a:lstStyle/>
                    <a:p>
                      <a:pPr algn="just">
                        <a:lnSpc>
                          <a:spcPct val="107000"/>
                        </a:lnSpc>
                        <a:spcAft>
                          <a:spcPts val="0"/>
                        </a:spcAft>
                      </a:pPr>
                      <a:r>
                        <a:rPr lang="ru-RU" sz="2000" b="1" dirty="0">
                          <a:effectLst/>
                          <a:latin typeface="Arial" panose="020B0604020202020204" pitchFamily="34" charset="0"/>
                          <a:ea typeface="Calibri"/>
                          <a:cs typeface="Arial" panose="020B0604020202020204" pitchFamily="34" charset="0"/>
                        </a:rPr>
                        <a:t>бьется (с кем)</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Calibri"/>
                          <a:cs typeface="Arial" panose="020B0604020202020204" pitchFamily="34" charset="0"/>
                        </a:rPr>
                        <a:t>бьет</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11474">
                <a:tc>
                  <a:txBody>
                    <a:bodyPr/>
                    <a:lstStyle/>
                    <a:p>
                      <a:pPr algn="just">
                        <a:lnSpc>
                          <a:spcPct val="107000"/>
                        </a:lnSpc>
                        <a:spcAft>
                          <a:spcPts val="0"/>
                        </a:spcAft>
                      </a:pPr>
                      <a:r>
                        <a:rPr lang="ru-RU" sz="2000" b="1">
                          <a:effectLst/>
                          <a:latin typeface="Arial" panose="020B0604020202020204" pitchFamily="34" charset="0"/>
                          <a:ea typeface="Calibri"/>
                          <a:cs typeface="Arial" panose="020B0604020202020204" pitchFamily="34" charset="0"/>
                        </a:rPr>
                        <a:t>веселится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Calibri"/>
                          <a:cs typeface="Arial" panose="020B0604020202020204" pitchFamily="34" charset="0"/>
                        </a:rPr>
                        <a:t>веселит</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11474">
                <a:tc>
                  <a:txBody>
                    <a:bodyPr/>
                    <a:lstStyle/>
                    <a:p>
                      <a:pPr algn="just">
                        <a:lnSpc>
                          <a:spcPct val="107000"/>
                        </a:lnSpc>
                        <a:spcAft>
                          <a:spcPts val="0"/>
                        </a:spcAft>
                      </a:pPr>
                      <a:r>
                        <a:rPr lang="ru-RU" sz="2000" b="1">
                          <a:effectLst/>
                          <a:latin typeface="Arial" panose="020B0604020202020204" pitchFamily="34" charset="0"/>
                          <a:ea typeface="Calibri"/>
                          <a:cs typeface="Arial" panose="020B0604020202020204" pitchFamily="34" charset="0"/>
                        </a:rPr>
                        <a:t>кусается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Calibri"/>
                          <a:cs typeface="Arial" panose="020B0604020202020204" pitchFamily="34" charset="0"/>
                        </a:rPr>
                        <a:t>кусает</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11474">
                <a:tc>
                  <a:txBody>
                    <a:bodyPr/>
                    <a:lstStyle/>
                    <a:p>
                      <a:pPr algn="just">
                        <a:lnSpc>
                          <a:spcPct val="107000"/>
                        </a:lnSpc>
                        <a:spcAft>
                          <a:spcPts val="0"/>
                        </a:spcAft>
                      </a:pPr>
                      <a:r>
                        <a:rPr lang="ru-RU" sz="2000" b="1">
                          <a:effectLst/>
                          <a:latin typeface="Arial" panose="020B0604020202020204" pitchFamily="34" charset="0"/>
                          <a:ea typeface="Calibri"/>
                          <a:cs typeface="Arial" panose="020B0604020202020204" pitchFamily="34" charset="0"/>
                        </a:rPr>
                        <a:t>спится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Calibri"/>
                          <a:cs typeface="Arial" panose="020B0604020202020204" pitchFamily="34" charset="0"/>
                        </a:rPr>
                        <a:t>спит</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229850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F2C456C0-613D-4BAF-B892-A2D5CCD6387B}"/>
              </a:ext>
            </a:extLst>
          </p:cNvPr>
          <p:cNvSpPr txBox="1"/>
          <p:nvPr/>
        </p:nvSpPr>
        <p:spPr>
          <a:xfrm>
            <a:off x="394139" y="364855"/>
            <a:ext cx="11403724" cy="594008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1" i="0" u="none" strike="noStrike" kern="50" cap="none" spc="0" normalizeH="0" baseline="0" noProof="0" dirty="0">
                <a:ln>
                  <a:noFill/>
                </a:ln>
                <a:solidFill>
                  <a:srgbClr val="002060"/>
                </a:solidFill>
                <a:effectLst/>
                <a:uLnTx/>
                <a:uFillTx/>
                <a:latin typeface="Arial" panose="020B0604020202020204" pitchFamily="34" charset="0"/>
                <a:ea typeface="Arial Unicode MS"/>
                <a:cs typeface="Arial" panose="020B0604020202020204" pitchFamily="34" charset="0"/>
              </a:rPr>
              <a:t>Разновидности возвратных глаголов действительного залога</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Arial Unicode MS"/>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1"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Глаголы косвенно-возвратного значения </a:t>
            </a: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обозначают действие, совершаемое субъектом в своих интересах, для себя самого. </a:t>
            </a:r>
            <a:r>
              <a:rPr kumimoji="0" lang="ru-RU" sz="2000" b="0" i="1"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Наш сосед строится, ведь дом у них тесный, да и сын женился. = Наш сосед строит дом для себя и своей семьи, ведь дом у них тесный, да и сын женился.</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1"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Глаголы активно-безобъектного значения </a:t>
            </a: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(НСВ, обычно в настоящем времени) представляют действие как постоянное и характерное свойство субъекта. </a:t>
            </a:r>
            <a:r>
              <a:rPr kumimoji="0" lang="ru-RU" sz="2000" b="0" i="1"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Наша корова Зорька бодается. = Наша корова Зорька (в силу своего характера) имеет привычку всех всегда бодать.</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1"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Глаголы </a:t>
            </a:r>
            <a:r>
              <a:rPr kumimoji="0" lang="ru-RU" sz="2000" b="1" i="0" u="none" strike="noStrike" kern="5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характеризующе</a:t>
            </a:r>
            <a:r>
              <a:rPr kumimoji="0" lang="ru-RU" sz="2000" b="1"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-качественного значения </a:t>
            </a: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(НСВ, обычно в настоящем времени) представляют действие как характерную для субъекта склонность или способность подвергаться какому-либо воздействию. </a:t>
            </a:r>
            <a:r>
              <a:rPr kumimoji="0" lang="ru-RU" sz="2000" b="0" i="1"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Не покупай больше этот кофе, он плохо растворяется. = Не покупай больше этот кофе, его невозможно без проблем растворить.</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1"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Глаголы общевозвратного значения </a:t>
            </a: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обозначают действие «внутри» субъекта как его состояние. </a:t>
            </a:r>
            <a:r>
              <a:rPr kumimoji="0" lang="ru-RU" sz="2000" b="0" i="1"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Что бы ни случилось, он все веселится. = Что бы ни случилось, он все время находится в веселом расположении духа. </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ru-RU" sz="2000" b="1"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Глаголы побочно-возвратного значения </a:t>
            </a:r>
            <a:r>
              <a:rPr kumimoji="0" lang="ru-RU" sz="2000" b="0" i="0"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представляют действие как соприкосновение с объектом. </a:t>
            </a:r>
            <a:r>
              <a:rPr kumimoji="0" lang="ru-RU" sz="2000" b="0" i="1" u="none" strike="noStrike" kern="5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Маша встала и ударилась головой о дверцу багажника.</a:t>
            </a:r>
            <a:endParaRPr kumimoji="0" lang="cs-CZ"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79418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D795B791-014B-447C-ACD8-AB998C1363F3}"/>
              </a:ext>
            </a:extLst>
          </p:cNvPr>
          <p:cNvSpPr/>
          <p:nvPr/>
        </p:nvSpPr>
        <p:spPr>
          <a:xfrm>
            <a:off x="3659628" y="865118"/>
            <a:ext cx="4872744" cy="461665"/>
          </a:xfrm>
          <a:prstGeom prst="rect">
            <a:avLst/>
          </a:prstGeom>
        </p:spPr>
        <p:txBody>
          <a:bodyPr wrap="none">
            <a:spAutoFit/>
          </a:bodyPr>
          <a:lstStyle/>
          <a:p>
            <a:r>
              <a:rPr lang="ru-RU" sz="2400" b="1" dirty="0">
                <a:solidFill>
                  <a:srgbClr val="00B050"/>
                </a:solidFill>
                <a:latin typeface="Arial" panose="020B0604020202020204" pitchFamily="34" charset="0"/>
                <a:cs typeface="Arial" panose="020B0604020202020204" pitchFamily="34" charset="0"/>
              </a:rPr>
              <a:t>Категория наклонения глагола</a:t>
            </a:r>
            <a:endParaRPr lang="cs-CZ" sz="2400" b="1" dirty="0">
              <a:solidFill>
                <a:srgbClr val="00B050"/>
              </a:solidFill>
              <a:latin typeface="Arial" panose="020B0604020202020204" pitchFamily="34" charset="0"/>
              <a:cs typeface="Arial" panose="020B0604020202020204" pitchFamily="34" charset="0"/>
            </a:endParaRPr>
          </a:p>
        </p:txBody>
      </p:sp>
      <p:sp>
        <p:nvSpPr>
          <p:cNvPr id="3" name="Obdélník 2">
            <a:extLst>
              <a:ext uri="{FF2B5EF4-FFF2-40B4-BE49-F238E27FC236}">
                <a16:creationId xmlns:a16="http://schemas.microsoft.com/office/drawing/2014/main" id="{A3C3FE7C-D155-4B13-9707-07D2F80B3229}"/>
              </a:ext>
            </a:extLst>
          </p:cNvPr>
          <p:cNvSpPr/>
          <p:nvPr/>
        </p:nvSpPr>
        <p:spPr>
          <a:xfrm>
            <a:off x="1219199" y="1702245"/>
            <a:ext cx="10010543" cy="3816429"/>
          </a:xfrm>
          <a:prstGeom prst="rect">
            <a:avLst/>
          </a:prstGeom>
        </p:spPr>
        <p:txBody>
          <a:bodyPr wrap="square">
            <a:spAutoFit/>
          </a:bodyPr>
          <a:lstStyle/>
          <a:p>
            <a:pPr indent="0" algn="just">
              <a:spcAft>
                <a:spcPts val="0"/>
              </a:spcAft>
              <a:buNone/>
            </a:pPr>
            <a:r>
              <a:rPr lang="ru-RU" sz="2200" b="1" dirty="0">
                <a:latin typeface="Arial" panose="020B0604020202020204" pitchFamily="34" charset="0"/>
                <a:ea typeface="Times New Roman"/>
                <a:cs typeface="Arial" panose="020B0604020202020204" pitchFamily="34" charset="0"/>
              </a:rPr>
              <a:t>Категория наклонения выражает отношение действия к действительности.</a:t>
            </a:r>
            <a:endParaRPr lang="cs-CZ" sz="2200" b="1" dirty="0">
              <a:latin typeface="Arial" panose="020B0604020202020204" pitchFamily="34" charset="0"/>
              <a:ea typeface="Times New Roman"/>
              <a:cs typeface="Arial" panose="020B0604020202020204" pitchFamily="34" charset="0"/>
            </a:endParaRPr>
          </a:p>
          <a:p>
            <a:pPr indent="0" algn="just">
              <a:spcAft>
                <a:spcPts val="0"/>
              </a:spcAft>
              <a:buNone/>
            </a:pPr>
            <a:endParaRPr lang="cs-CZ" sz="2200" b="1" dirty="0">
              <a:latin typeface="Arial" panose="020B0604020202020204" pitchFamily="34" charset="0"/>
              <a:ea typeface="Times New Roman"/>
              <a:cs typeface="Arial" panose="020B0604020202020204" pitchFamily="34" charset="0"/>
            </a:endParaRPr>
          </a:p>
          <a:p>
            <a:pPr indent="0" algn="just">
              <a:spcAft>
                <a:spcPts val="0"/>
              </a:spcAft>
              <a:buNone/>
            </a:pPr>
            <a:r>
              <a:rPr lang="ru-RU" sz="2200" b="1" dirty="0">
                <a:solidFill>
                  <a:srgbClr val="0070C0"/>
                </a:solidFill>
                <a:latin typeface="Arial" panose="020B0604020202020204" pitchFamily="34" charset="0"/>
                <a:ea typeface="Times New Roman"/>
                <a:cs typeface="Arial" panose="020B0604020202020204" pitchFamily="34" charset="0"/>
              </a:rPr>
              <a:t>Изъявительное</a:t>
            </a:r>
            <a:r>
              <a:rPr lang="ru-RU" sz="2200" dirty="0">
                <a:latin typeface="Arial" panose="020B0604020202020204" pitchFamily="34" charset="0"/>
                <a:ea typeface="Times New Roman"/>
                <a:cs typeface="Arial" panose="020B0604020202020204" pitchFamily="34" charset="0"/>
              </a:rPr>
              <a:t> наклонение – реальное действие</a:t>
            </a:r>
            <a:r>
              <a:rPr lang="cs-CZ" sz="2200" dirty="0">
                <a:latin typeface="Arial" panose="020B0604020202020204" pitchFamily="34" charset="0"/>
                <a:ea typeface="Times New Roman"/>
                <a:cs typeface="Arial" panose="020B0604020202020204" pitchFamily="34" charset="0"/>
              </a:rPr>
              <a:t> </a:t>
            </a:r>
          </a:p>
          <a:p>
            <a:pPr indent="0" algn="just">
              <a:spcAft>
                <a:spcPts val="0"/>
              </a:spcAft>
              <a:buNone/>
            </a:pPr>
            <a:endParaRPr lang="cs-CZ" sz="2200" dirty="0">
              <a:latin typeface="Arial" panose="020B0604020202020204" pitchFamily="34" charset="0"/>
              <a:ea typeface="Times New Roman"/>
              <a:cs typeface="Arial" panose="020B0604020202020204" pitchFamily="34" charset="0"/>
            </a:endParaRPr>
          </a:p>
          <a:p>
            <a:pPr indent="0" algn="just">
              <a:spcAft>
                <a:spcPts val="0"/>
              </a:spcAft>
              <a:buNone/>
            </a:pPr>
            <a:r>
              <a:rPr lang="ru-RU" sz="2200" b="1" dirty="0">
                <a:solidFill>
                  <a:srgbClr val="0070C0"/>
                </a:solidFill>
                <a:latin typeface="Arial" panose="020B0604020202020204" pitchFamily="34" charset="0"/>
                <a:ea typeface="Times New Roman"/>
                <a:cs typeface="Arial" panose="020B0604020202020204" pitchFamily="34" charset="0"/>
              </a:rPr>
              <a:t>Сослагательное</a:t>
            </a:r>
            <a:r>
              <a:rPr lang="ru-RU" sz="2200" dirty="0">
                <a:latin typeface="Arial" panose="020B0604020202020204" pitchFamily="34" charset="0"/>
                <a:ea typeface="Times New Roman"/>
                <a:cs typeface="Arial" panose="020B0604020202020204" pitchFamily="34" charset="0"/>
              </a:rPr>
              <a:t> наклонение – ирреальное действие, которое может произойти при определенных условиях (возможное, желательное, предполагаемое действие)</a:t>
            </a:r>
            <a:r>
              <a:rPr lang="cs-CZ" sz="2200" dirty="0">
                <a:latin typeface="Arial" panose="020B0604020202020204" pitchFamily="34" charset="0"/>
                <a:ea typeface="Times New Roman"/>
                <a:cs typeface="Arial" panose="020B0604020202020204" pitchFamily="34" charset="0"/>
              </a:rPr>
              <a:t> </a:t>
            </a:r>
          </a:p>
          <a:p>
            <a:pPr indent="0" algn="just">
              <a:spcAft>
                <a:spcPts val="0"/>
              </a:spcAft>
              <a:buNone/>
            </a:pPr>
            <a:endParaRPr lang="cs-CZ" sz="2200" dirty="0">
              <a:latin typeface="Arial" panose="020B0604020202020204" pitchFamily="34" charset="0"/>
              <a:ea typeface="Times New Roman"/>
              <a:cs typeface="Arial" panose="020B0604020202020204" pitchFamily="34" charset="0"/>
            </a:endParaRPr>
          </a:p>
          <a:p>
            <a:pPr indent="0" algn="just">
              <a:spcAft>
                <a:spcPts val="0"/>
              </a:spcAft>
              <a:buNone/>
            </a:pPr>
            <a:r>
              <a:rPr lang="ru-RU" sz="2200" b="1" dirty="0">
                <a:solidFill>
                  <a:srgbClr val="0070C0"/>
                </a:solidFill>
                <a:latin typeface="Arial" panose="020B0604020202020204" pitchFamily="34" charset="0"/>
                <a:ea typeface="Times New Roman"/>
                <a:cs typeface="Arial" panose="020B0604020202020204" pitchFamily="34" charset="0"/>
              </a:rPr>
              <a:t>Повелительное</a:t>
            </a:r>
            <a:r>
              <a:rPr lang="ru-RU" sz="2200" dirty="0">
                <a:latin typeface="Arial" panose="020B0604020202020204" pitchFamily="34" charset="0"/>
                <a:ea typeface="Times New Roman"/>
                <a:cs typeface="Arial" panose="020B0604020202020204" pitchFamily="34" charset="0"/>
              </a:rPr>
              <a:t> наклонение – долженствование, волеизъявление (просьба, пожелание, приказ)</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9080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79C920C-5C10-4C4D-8C34-FAB76B09F9FA}"/>
              </a:ext>
            </a:extLst>
          </p:cNvPr>
          <p:cNvSpPr/>
          <p:nvPr/>
        </p:nvSpPr>
        <p:spPr>
          <a:xfrm>
            <a:off x="1429305" y="1206511"/>
            <a:ext cx="9712171" cy="4093428"/>
          </a:xfrm>
          <a:prstGeom prst="rect">
            <a:avLst/>
          </a:prstGeom>
        </p:spPr>
        <p:txBody>
          <a:bodyPr wrap="square">
            <a:spAutoFit/>
          </a:bodyPr>
          <a:lstStyle/>
          <a:p>
            <a:pPr algn="ctr"/>
            <a:r>
              <a:rPr lang="ru-RU" sz="2000" b="1" u="sng" dirty="0">
                <a:solidFill>
                  <a:prstClr val="black"/>
                </a:solidFill>
                <a:latin typeface="Arial" panose="020B0604020202020204" pitchFamily="34" charset="0"/>
                <a:ea typeface="Calibri"/>
                <a:cs typeface="Arial" panose="020B0604020202020204" pitchFamily="34" charset="0"/>
              </a:rPr>
              <a:t>Залог в узком, грамматическом смысле слова</a:t>
            </a:r>
          </a:p>
          <a:p>
            <a:endParaRPr lang="ru-RU" sz="2000" u="sng" dirty="0">
              <a:solidFill>
                <a:prstClr val="black"/>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В чешском и русском языках можно выделить два залога в узком смысле слова: </a:t>
            </a:r>
            <a:r>
              <a:rPr lang="ru-RU" sz="2000" b="1" dirty="0">
                <a:latin typeface="Arial" panose="020B0604020202020204" pitchFamily="34" charset="0"/>
                <a:cs typeface="Arial" panose="020B0604020202020204" pitchFamily="34" charset="0"/>
              </a:rPr>
              <a:t>пассивный и активный</a:t>
            </a:r>
            <a:r>
              <a:rPr lang="ru-RU" sz="2000" dirty="0">
                <a:latin typeface="Arial" panose="020B0604020202020204" pitchFamily="34" charset="0"/>
                <a:cs typeface="Arial" panose="020B0604020202020204" pitchFamily="34" charset="0"/>
              </a:rPr>
              <a:t>. </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dirty="0">
                <a:latin typeface="Arial" panose="020B0604020202020204" pitchFamily="34" charset="0"/>
                <a:cs typeface="Arial" panose="020B0604020202020204" pitchFamily="34" charset="0"/>
              </a:rPr>
              <a:t>Их противопоставление осуществляется по признаку </a:t>
            </a:r>
            <a:r>
              <a:rPr lang="ru-RU" sz="2000" b="1" dirty="0">
                <a:latin typeface="Arial" panose="020B0604020202020204" pitchFamily="34" charset="0"/>
                <a:cs typeface="Arial" panose="020B0604020202020204" pitchFamily="34" charset="0"/>
              </a:rPr>
              <a:t>направленности х </a:t>
            </a:r>
            <a:r>
              <a:rPr lang="ru-RU" sz="2000" b="1" dirty="0" err="1">
                <a:latin typeface="Arial" panose="020B0604020202020204" pitchFamily="34" charset="0"/>
                <a:cs typeface="Arial" panose="020B0604020202020204" pitchFamily="34" charset="0"/>
              </a:rPr>
              <a:t>ненаправленности</a:t>
            </a:r>
            <a:r>
              <a:rPr lang="ru-RU" sz="2000" b="1" dirty="0">
                <a:latin typeface="Arial" panose="020B0604020202020204" pitchFamily="34" charset="0"/>
                <a:cs typeface="Arial" panose="020B0604020202020204" pitchFamily="34" charset="0"/>
              </a:rPr>
              <a:t> действия на субъект</a:t>
            </a:r>
            <a:r>
              <a:rPr lang="ru-RU" sz="2000" dirty="0">
                <a:latin typeface="Arial" panose="020B0604020202020204" pitchFamily="34" charset="0"/>
                <a:cs typeface="Arial" panose="020B0604020202020204" pitchFamily="34" charset="0"/>
              </a:rPr>
              <a:t>.</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Маркированный член – пассив, немаркированный – </a:t>
            </a:r>
            <a:r>
              <a:rPr lang="ru-RU" sz="2000" b="1" dirty="0" err="1">
                <a:latin typeface="Arial" panose="020B0604020202020204" pitchFamily="34" charset="0"/>
                <a:cs typeface="Arial" panose="020B0604020202020204" pitchFamily="34" charset="0"/>
              </a:rPr>
              <a:t>непассив</a:t>
            </a:r>
            <a:r>
              <a:rPr lang="ru-RU" sz="2000" b="1"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(не располагает формантом пассивности).</a:t>
            </a:r>
          </a:p>
          <a:p>
            <a:pPr marL="285750" indent="-285750">
              <a:buFont typeface="Wingdings" panose="05000000000000000000" pitchFamily="2" charset="2"/>
              <a:buChar char="Ø"/>
            </a:pPr>
            <a:endParaRPr lang="ru-RU" sz="20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ru-RU" sz="2000" b="1" dirty="0">
                <a:latin typeface="Arial" panose="020B0604020202020204" pitchFamily="34" charset="0"/>
                <a:cs typeface="Arial" panose="020B0604020202020204" pitchFamily="34" charset="0"/>
              </a:rPr>
              <a:t>Аналитические формы выражают как </a:t>
            </a:r>
            <a:r>
              <a:rPr lang="ru-RU" sz="2000" b="1" dirty="0" err="1">
                <a:latin typeface="Arial" panose="020B0604020202020204" pitchFamily="34" charset="0"/>
                <a:cs typeface="Arial" panose="020B0604020202020204" pitchFamily="34" charset="0"/>
              </a:rPr>
              <a:t>статальный</a:t>
            </a:r>
            <a:r>
              <a:rPr lang="ru-RU" sz="2000" b="1" dirty="0">
                <a:latin typeface="Arial" panose="020B0604020202020204" pitchFamily="34" charset="0"/>
                <a:cs typeface="Arial" panose="020B0604020202020204" pitchFamily="34" charset="0"/>
              </a:rPr>
              <a:t> так и процессуальный пассив</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08806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14365" y="5742742"/>
            <a:ext cx="10847629" cy="557449"/>
          </a:xfrm>
        </p:spPr>
        <p:txBody>
          <a:bodyPr>
            <a:normAutofit fontScale="90000"/>
          </a:bodyPr>
          <a:lstStyle/>
          <a:p>
            <a:br>
              <a:rPr lang="ru-RU" sz="2400" dirty="0"/>
            </a:br>
            <a:br>
              <a:rPr lang="ru-RU" sz="2400" dirty="0"/>
            </a:br>
            <a:br>
              <a:rPr lang="ru-RU" sz="2400" dirty="0"/>
            </a:br>
            <a:br>
              <a:rPr lang="ru-RU" sz="2400" dirty="0"/>
            </a:br>
            <a:br>
              <a:rPr lang="ru-RU" sz="2400" dirty="0"/>
            </a:br>
            <a:r>
              <a:rPr lang="ru-RU" sz="2200" dirty="0">
                <a:latin typeface="Arial" panose="020B0604020202020204" pitchFamily="34" charset="0"/>
                <a:cs typeface="Arial" panose="020B0604020202020204" pitchFamily="34" charset="0"/>
              </a:rPr>
              <a:t>+ в РЯ транспозиционные формы деепричастия (</a:t>
            </a:r>
            <a:r>
              <a:rPr lang="ru-RU" sz="2200" i="1" dirty="0">
                <a:latin typeface="Arial" panose="020B0604020202020204" pitchFamily="34" charset="0"/>
                <a:cs typeface="Arial" panose="020B0604020202020204" pitchFamily="34" charset="0"/>
              </a:rPr>
              <a:t>будучи ранен, критикуем</a:t>
            </a:r>
            <a:r>
              <a:rPr lang="ru-RU" sz="2200" dirty="0">
                <a:latin typeface="Arial" panose="020B0604020202020204" pitchFamily="34" charset="0"/>
                <a:cs typeface="Arial" panose="020B0604020202020204" pitchFamily="34" charset="0"/>
              </a:rPr>
              <a:t>), инфинитива (</a:t>
            </a:r>
            <a:r>
              <a:rPr lang="ru-RU" sz="2200" i="1" dirty="0">
                <a:latin typeface="Arial" panose="020B0604020202020204" pitchFamily="34" charset="0"/>
                <a:cs typeface="Arial" panose="020B0604020202020204" pitchFamily="34" charset="0"/>
              </a:rPr>
              <a:t>быть раненым, критикуемым</a:t>
            </a:r>
            <a:r>
              <a:rPr lang="ru-RU" sz="2200" dirty="0">
                <a:latin typeface="Arial" panose="020B0604020202020204" pitchFamily="34" charset="0"/>
                <a:cs typeface="Arial" panose="020B0604020202020204" pitchFamily="34" charset="0"/>
              </a:rPr>
              <a:t>)</a:t>
            </a:r>
            <a:br>
              <a:rPr lang="ru-RU" sz="2800" dirty="0"/>
            </a:br>
            <a:br>
              <a:rPr lang="ru-RU" sz="2400" dirty="0"/>
            </a:br>
            <a:br>
              <a:rPr lang="ru-RU" sz="2400" dirty="0"/>
            </a:br>
            <a:br>
              <a:rPr lang="ru-RU" sz="2400" dirty="0"/>
            </a:br>
            <a:br>
              <a:rPr lang="ru-RU" sz="2400" dirty="0"/>
            </a:br>
            <a:endParaRPr lang="cs-CZ" sz="2400" dirty="0"/>
          </a:p>
        </p:txBody>
      </p:sp>
      <p:graphicFrame>
        <p:nvGraphicFramePr>
          <p:cNvPr id="5" name="Zástupný symbol pro obsah 4"/>
          <p:cNvGraphicFramePr>
            <a:graphicFrameLocks noGrp="1"/>
          </p:cNvGraphicFramePr>
          <p:nvPr>
            <p:ph sz="half" idx="1"/>
            <p:extLst>
              <p:ext uri="{D42A27DB-BD31-4B8C-83A1-F6EECF244321}">
                <p14:modId xmlns:p14="http://schemas.microsoft.com/office/powerpoint/2010/main" val="3108979518"/>
              </p:ext>
            </p:extLst>
          </p:nvPr>
        </p:nvGraphicFramePr>
        <p:xfrm>
          <a:off x="372863" y="1419681"/>
          <a:ext cx="5488950" cy="4169075"/>
        </p:xfrm>
        <a:graphic>
          <a:graphicData uri="http://schemas.openxmlformats.org/drawingml/2006/table">
            <a:tbl>
              <a:tblPr firstRow="1" firstCol="1" lastRow="1" lastCol="1" bandRow="1" bandCol="1"/>
              <a:tblGrid>
                <a:gridCol w="1793288">
                  <a:extLst>
                    <a:ext uri="{9D8B030D-6E8A-4147-A177-3AD203B41FA5}">
                      <a16:colId xmlns:a16="http://schemas.microsoft.com/office/drawing/2014/main" val="20000"/>
                    </a:ext>
                  </a:extLst>
                </a:gridCol>
                <a:gridCol w="1562470">
                  <a:extLst>
                    <a:ext uri="{9D8B030D-6E8A-4147-A177-3AD203B41FA5}">
                      <a16:colId xmlns:a16="http://schemas.microsoft.com/office/drawing/2014/main" val="20001"/>
                    </a:ext>
                  </a:extLst>
                </a:gridCol>
                <a:gridCol w="2133192">
                  <a:extLst>
                    <a:ext uri="{9D8B030D-6E8A-4147-A177-3AD203B41FA5}">
                      <a16:colId xmlns:a16="http://schemas.microsoft.com/office/drawing/2014/main" val="20002"/>
                    </a:ext>
                  </a:extLst>
                </a:gridCol>
              </a:tblGrid>
              <a:tr h="283255">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 </a:t>
                      </a:r>
                      <a:endParaRPr lang="cs-CZ" sz="1800" b="1" dirty="0">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НСВ</a:t>
                      </a:r>
                      <a:endParaRPr lang="cs-CZ" sz="1800" b="1" dirty="0">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800" b="1">
                          <a:effectLst/>
                          <a:latin typeface="Arial" panose="020B0604020202020204" pitchFamily="34" charset="0"/>
                          <a:ea typeface="Calibri"/>
                          <a:cs typeface="Arial" panose="020B0604020202020204" pitchFamily="34" charset="0"/>
                        </a:rPr>
                        <a:t>СВ</a:t>
                      </a:r>
                      <a:endParaRPr lang="cs-CZ" sz="1800" b="1">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202728">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Возвратный пассив</a:t>
                      </a:r>
                      <a:endParaRPr lang="cs-CZ" sz="1800" b="1" dirty="0">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jídlo se připravuje</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jídlo se připravovalo</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jídlo se bude připravovat</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jídlo se připraví</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jídlo se připravilo</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jídlo se připraví</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38355">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Аналитический пассив</a:t>
                      </a:r>
                      <a:endParaRPr lang="cs-CZ" sz="1800" b="1" dirty="0">
                        <a:effectLst/>
                        <a:latin typeface="Arial" panose="020B0604020202020204" pitchFamily="34" charset="0"/>
                        <a:ea typeface="Calibri"/>
                        <a:cs typeface="Arial" panose="020B0604020202020204" pitchFamily="34" charset="0"/>
                      </a:endParaRP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jeho romány jsou čteny</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jeho romány byly čteny</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jeho romány budou čteny</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jeho romány jsou přečteny</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jeho romány byly přečteny</a:t>
                      </a:r>
                    </a:p>
                    <a:p>
                      <a:pPr algn="l">
                        <a:lnSpc>
                          <a:spcPct val="107000"/>
                        </a:lnSpc>
                        <a:spcAft>
                          <a:spcPts val="800"/>
                        </a:spcAft>
                      </a:pPr>
                      <a:r>
                        <a:rPr lang="cs-CZ" sz="1800" b="1" dirty="0">
                          <a:effectLst/>
                          <a:latin typeface="Arial" panose="020B0604020202020204" pitchFamily="34" charset="0"/>
                          <a:ea typeface="Calibri"/>
                          <a:cs typeface="Arial" panose="020B0604020202020204" pitchFamily="34" charset="0"/>
                        </a:rPr>
                        <a:t>jeho romány budou přečteny</a:t>
                      </a:r>
                    </a:p>
                  </a:txBody>
                  <a:tcPr marL="68066" marR="680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6" name="Zástupný symbol pro obsah 5"/>
          <p:cNvGraphicFramePr>
            <a:graphicFrameLocks noGrp="1"/>
          </p:cNvGraphicFramePr>
          <p:nvPr>
            <p:ph sz="half" idx="2"/>
            <p:extLst>
              <p:ext uri="{D42A27DB-BD31-4B8C-83A1-F6EECF244321}">
                <p14:modId xmlns:p14="http://schemas.microsoft.com/office/powerpoint/2010/main" val="929779962"/>
              </p:ext>
            </p:extLst>
          </p:nvPr>
        </p:nvGraphicFramePr>
        <p:xfrm>
          <a:off x="5983550" y="1419681"/>
          <a:ext cx="5835587" cy="4127755"/>
        </p:xfrm>
        <a:graphic>
          <a:graphicData uri="http://schemas.openxmlformats.org/drawingml/2006/table">
            <a:tbl>
              <a:tblPr firstRow="1" firstCol="1" lastRow="1" lastCol="1" bandRow="1" bandCol="1"/>
              <a:tblGrid>
                <a:gridCol w="1868411">
                  <a:extLst>
                    <a:ext uri="{9D8B030D-6E8A-4147-A177-3AD203B41FA5}">
                      <a16:colId xmlns:a16="http://schemas.microsoft.com/office/drawing/2014/main" val="20000"/>
                    </a:ext>
                  </a:extLst>
                </a:gridCol>
                <a:gridCol w="1999229">
                  <a:extLst>
                    <a:ext uri="{9D8B030D-6E8A-4147-A177-3AD203B41FA5}">
                      <a16:colId xmlns:a16="http://schemas.microsoft.com/office/drawing/2014/main" val="20001"/>
                    </a:ext>
                  </a:extLst>
                </a:gridCol>
                <a:gridCol w="1967947">
                  <a:extLst>
                    <a:ext uri="{9D8B030D-6E8A-4147-A177-3AD203B41FA5}">
                      <a16:colId xmlns:a16="http://schemas.microsoft.com/office/drawing/2014/main" val="20002"/>
                    </a:ext>
                  </a:extLst>
                </a:gridCol>
              </a:tblGrid>
              <a:tr h="239000">
                <a:tc>
                  <a:txBody>
                    <a:bodyPr/>
                    <a:lstStyle/>
                    <a:p>
                      <a:pPr algn="ctr">
                        <a:lnSpc>
                          <a:spcPct val="107000"/>
                        </a:lnSpc>
                        <a:spcAft>
                          <a:spcPts val="800"/>
                        </a:spcAft>
                      </a:pPr>
                      <a:r>
                        <a:rPr lang="ru-RU" sz="1600" b="1" dirty="0">
                          <a:effectLst/>
                          <a:latin typeface="Arial" panose="020B0604020202020204" pitchFamily="34" charset="0"/>
                          <a:ea typeface="Calibri"/>
                          <a:cs typeface="Arial" panose="020B0604020202020204" pitchFamily="34" charset="0"/>
                        </a:rPr>
                        <a:t> </a:t>
                      </a:r>
                      <a:endParaRPr lang="cs-CZ" sz="16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600" b="1" dirty="0">
                          <a:effectLst/>
                          <a:latin typeface="Arial" panose="020B0604020202020204" pitchFamily="34" charset="0"/>
                          <a:ea typeface="Calibri"/>
                          <a:cs typeface="Arial" panose="020B0604020202020204" pitchFamily="34" charset="0"/>
                        </a:rPr>
                        <a:t>НСВ</a:t>
                      </a:r>
                      <a:endParaRPr lang="cs-CZ" sz="16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1600" b="1" dirty="0">
                          <a:effectLst/>
                          <a:latin typeface="Arial" panose="020B0604020202020204" pitchFamily="34" charset="0"/>
                          <a:ea typeface="Calibri"/>
                          <a:cs typeface="Arial" panose="020B0604020202020204" pitchFamily="34" charset="0"/>
                        </a:rPr>
                        <a:t>СВ</a:t>
                      </a:r>
                      <a:endParaRPr lang="cs-CZ" sz="16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392668">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Постфикс -</a:t>
                      </a:r>
                      <a:r>
                        <a:rPr lang="ru-RU" sz="1800" b="1" dirty="0" err="1">
                          <a:effectLst/>
                          <a:latin typeface="Arial" panose="020B0604020202020204" pitchFamily="34" charset="0"/>
                          <a:ea typeface="Calibri"/>
                          <a:cs typeface="Arial" panose="020B0604020202020204" pitchFamily="34" charset="0"/>
                        </a:rPr>
                        <a:t>ся</a:t>
                      </a:r>
                      <a:endParaRPr lang="cs-CZ" sz="18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машины изготовляются</a:t>
                      </a:r>
                      <a:endParaRPr lang="cs-CZ" sz="1800" b="1" dirty="0">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машины изготовлялись</a:t>
                      </a:r>
                      <a:endParaRPr lang="cs-CZ" sz="1800" b="1" dirty="0">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машины будут изготовляться</a:t>
                      </a:r>
                      <a:endParaRPr lang="cs-CZ" sz="18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 </a:t>
                      </a:r>
                      <a:endParaRPr lang="cs-CZ" sz="18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92668">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Страдательное причастие прошедшего времени</a:t>
                      </a:r>
                      <a:endParaRPr lang="cs-CZ" sz="18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 </a:t>
                      </a:r>
                      <a:endParaRPr lang="cs-CZ" sz="18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машины изготовлены</a:t>
                      </a:r>
                      <a:endParaRPr lang="cs-CZ" sz="1800" b="1" dirty="0">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машины были изготовлены</a:t>
                      </a:r>
                      <a:endParaRPr lang="cs-CZ" sz="1800" b="1" dirty="0">
                        <a:effectLst/>
                        <a:latin typeface="Arial" panose="020B0604020202020204" pitchFamily="34" charset="0"/>
                        <a:ea typeface="Calibri"/>
                        <a:cs typeface="Arial" panose="020B0604020202020204" pitchFamily="34" charset="0"/>
                      </a:endParaRPr>
                    </a:p>
                    <a:p>
                      <a:pPr algn="just">
                        <a:lnSpc>
                          <a:spcPct val="107000"/>
                        </a:lnSpc>
                        <a:spcAft>
                          <a:spcPts val="800"/>
                        </a:spcAft>
                      </a:pPr>
                      <a:r>
                        <a:rPr lang="ru-RU" sz="1800" b="1" dirty="0">
                          <a:effectLst/>
                          <a:latin typeface="Arial" panose="020B0604020202020204" pitchFamily="34" charset="0"/>
                          <a:ea typeface="Calibri"/>
                          <a:cs typeface="Arial" panose="020B0604020202020204" pitchFamily="34" charset="0"/>
                        </a:rPr>
                        <a:t>машины будут изготовлены</a:t>
                      </a:r>
                      <a:endParaRPr lang="cs-CZ" sz="1800" b="1" dirty="0">
                        <a:effectLst/>
                        <a:latin typeface="Arial" panose="020B0604020202020204" pitchFamily="34" charset="0"/>
                        <a:ea typeface="Calibri"/>
                        <a:cs typeface="Arial" panose="020B0604020202020204" pitchFamily="34" charset="0"/>
                      </a:endParaRPr>
                    </a:p>
                  </a:txBody>
                  <a:tcPr marL="53139" marR="531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 name="Obdélník 2">
            <a:extLst>
              <a:ext uri="{FF2B5EF4-FFF2-40B4-BE49-F238E27FC236}">
                <a16:creationId xmlns:a16="http://schemas.microsoft.com/office/drawing/2014/main" id="{E42FCE1B-2734-4885-A490-7419A689BCC7}"/>
              </a:ext>
            </a:extLst>
          </p:cNvPr>
          <p:cNvSpPr/>
          <p:nvPr/>
        </p:nvSpPr>
        <p:spPr>
          <a:xfrm>
            <a:off x="1611960" y="557808"/>
            <a:ext cx="10310750" cy="707886"/>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Распределение </a:t>
            </a:r>
            <a:r>
              <a:rPr lang="ru-RU" sz="2000" b="1" dirty="0">
                <a:latin typeface="Arial" panose="020B0604020202020204" pitchFamily="34" charset="0"/>
                <a:cs typeface="Arial" panose="020B0604020202020204" pitchFamily="34" charset="0"/>
              </a:rPr>
              <a:t>формальных средств </a:t>
            </a:r>
            <a:r>
              <a:rPr lang="ru-RU" sz="2000" dirty="0">
                <a:latin typeface="Arial" panose="020B0604020202020204" pitchFamily="34" charset="0"/>
                <a:cs typeface="Arial" panose="020B0604020202020204" pitchFamily="34" charset="0"/>
              </a:rPr>
              <a:t>для выражения пассива и их функционирование </a:t>
            </a:r>
            <a:r>
              <a:rPr lang="ru-RU" sz="2000" b="1" dirty="0">
                <a:latin typeface="Arial" panose="020B0604020202020204" pitchFamily="34" charset="0"/>
                <a:cs typeface="Arial" panose="020B0604020202020204" pitchFamily="34" charset="0"/>
              </a:rPr>
              <a:t>в РЯ и ЧЯ существенно отличаются</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752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C41503C-8EE3-4F14-BD21-DE9054F6A1E5}"/>
              </a:ext>
            </a:extLst>
          </p:cNvPr>
          <p:cNvSpPr/>
          <p:nvPr/>
        </p:nvSpPr>
        <p:spPr>
          <a:xfrm>
            <a:off x="367862" y="386996"/>
            <a:ext cx="11435255" cy="5726376"/>
          </a:xfrm>
          <a:prstGeom prst="rect">
            <a:avLst/>
          </a:prstGeom>
        </p:spPr>
        <p:txBody>
          <a:bodyPr wrap="square">
            <a:spAutoFit/>
          </a:bodyPr>
          <a:lstStyle/>
          <a:p>
            <a:pPr indent="449580" algn="just">
              <a:lnSpc>
                <a:spcPct val="107000"/>
              </a:lnSpc>
              <a:spcAft>
                <a:spcPts val="800"/>
              </a:spcAft>
            </a:pPr>
            <a:r>
              <a:rPr lang="ru-RU" sz="2000" b="1" dirty="0">
                <a:latin typeface="Arial" panose="020B0604020202020204" pitchFamily="34" charset="0"/>
                <a:ea typeface="Calibri"/>
                <a:cs typeface="Arial" panose="020B0604020202020204" pitchFamily="34" charset="0"/>
              </a:rPr>
              <a:t>→ </a:t>
            </a:r>
            <a:r>
              <a:rPr lang="ru-RU" sz="2000" b="1" dirty="0">
                <a:solidFill>
                  <a:srgbClr val="002060"/>
                </a:solidFill>
                <a:latin typeface="Arial" panose="020B0604020202020204" pitchFamily="34" charset="0"/>
                <a:ea typeface="Calibri"/>
                <a:cs typeface="Arial" panose="020B0604020202020204" pitchFamily="34" charset="0"/>
              </a:rPr>
              <a:t>Чешский язык позволяет образование аналитических и возвратных форм пассива вне зависимости от глагольного вида</a:t>
            </a:r>
            <a:r>
              <a:rPr lang="cs-CZ" sz="2000" b="1" dirty="0">
                <a:solidFill>
                  <a:srgbClr val="002060"/>
                </a:solidFill>
                <a:latin typeface="Arial" panose="020B0604020202020204" pitchFamily="34" charset="0"/>
                <a:ea typeface="Calibri"/>
                <a:cs typeface="Arial" panose="020B0604020202020204" pitchFamily="34" charset="0"/>
              </a:rPr>
              <a:t>, в </a:t>
            </a:r>
            <a:r>
              <a:rPr lang="ru-RU" sz="2000" b="1" dirty="0">
                <a:solidFill>
                  <a:srgbClr val="002060"/>
                </a:solidFill>
                <a:latin typeface="Arial" panose="020B0604020202020204" pitchFamily="34" charset="0"/>
                <a:ea typeface="Calibri"/>
                <a:cs typeface="Arial" panose="020B0604020202020204" pitchFamily="34" charset="0"/>
              </a:rPr>
              <a:t>то время как в РЯ способ образования страдательного залога строго соотнесен с видовой принадлежностью.</a:t>
            </a:r>
          </a:p>
          <a:p>
            <a:pPr indent="449580" algn="just">
              <a:lnSpc>
                <a:spcPct val="107000"/>
              </a:lnSpc>
              <a:spcAft>
                <a:spcPts val="800"/>
              </a:spcAft>
            </a:pPr>
            <a:endParaRPr lang="ru-RU" sz="2000" b="1" dirty="0">
              <a:solidFill>
                <a:srgbClr val="002060"/>
              </a:solidFill>
              <a:latin typeface="Arial" panose="020B0604020202020204" pitchFamily="34" charset="0"/>
              <a:ea typeface="Calibri"/>
              <a:cs typeface="Arial" panose="020B0604020202020204" pitchFamily="34" charset="0"/>
            </a:endParaRPr>
          </a:p>
          <a:p>
            <a:pPr marL="285750" indent="-285750" algn="just">
              <a:lnSpc>
                <a:spcPct val="107000"/>
              </a:lnSpc>
              <a:spcAft>
                <a:spcPts val="800"/>
              </a:spcAft>
              <a:buFont typeface="Wingdings" panose="05000000000000000000" pitchFamily="2" charset="2"/>
              <a:buChar char="Ø"/>
            </a:pPr>
            <a:r>
              <a:rPr lang="ru-RU" sz="2000" dirty="0">
                <a:latin typeface="Arial" panose="020B0604020202020204" pitchFamily="34" charset="0"/>
                <a:ea typeface="Calibri"/>
                <a:cs typeface="Arial" panose="020B0604020202020204" pitchFamily="34" charset="0"/>
              </a:rPr>
              <a:t>В РЯ </a:t>
            </a:r>
            <a:r>
              <a:rPr lang="ru-RU" sz="2000" dirty="0" err="1">
                <a:latin typeface="Arial" panose="020B0604020202020204" pitchFamily="34" charset="0"/>
                <a:ea typeface="Calibri"/>
                <a:cs typeface="Arial" panose="020B0604020202020204" pitchFamily="34" charset="0"/>
              </a:rPr>
              <a:t>агенс</a:t>
            </a:r>
            <a:r>
              <a:rPr lang="ru-RU" sz="2000" dirty="0">
                <a:latin typeface="Arial" panose="020B0604020202020204" pitchFamily="34" charset="0"/>
                <a:ea typeface="Calibri"/>
                <a:cs typeface="Arial" panose="020B0604020202020204" pitchFamily="34" charset="0"/>
              </a:rPr>
              <a:t> очень часто выражается с помощью </a:t>
            </a:r>
            <a:r>
              <a:rPr lang="ru-RU" sz="2000" dirty="0" err="1">
                <a:latin typeface="Arial" panose="020B0604020202020204" pitchFamily="34" charset="0"/>
                <a:ea typeface="Calibri"/>
                <a:cs typeface="Arial" panose="020B0604020202020204" pitchFamily="34" charset="0"/>
              </a:rPr>
              <a:t>тв.п</a:t>
            </a:r>
            <a:r>
              <a:rPr lang="ru-RU" sz="2000" dirty="0">
                <a:latin typeface="Arial" panose="020B0604020202020204" pitchFamily="34" charset="0"/>
                <a:ea typeface="Calibri"/>
                <a:cs typeface="Arial" panose="020B0604020202020204" pitchFamily="34" charset="0"/>
              </a:rPr>
              <a:t>. и в конструкции с возвратным глаголом (напр.: </a:t>
            </a:r>
            <a:r>
              <a:rPr lang="ru-RU" sz="2000" i="1" dirty="0">
                <a:latin typeface="Arial" panose="020B0604020202020204" pitchFamily="34" charset="0"/>
                <a:ea typeface="Calibri"/>
                <a:cs typeface="Arial" panose="020B0604020202020204" pitchFamily="34" charset="0"/>
              </a:rPr>
              <a:t>Дом строится рабочими.</a:t>
            </a:r>
            <a:r>
              <a:rPr lang="ru-RU" sz="2000" dirty="0">
                <a:latin typeface="Arial" panose="020B0604020202020204" pitchFamily="34" charset="0"/>
                <a:ea typeface="Calibri"/>
                <a:cs typeface="Arial" panose="020B0604020202020204" pitchFamily="34" charset="0"/>
              </a:rPr>
              <a:t>). Но только если это пассивное действие, не состояние.</a:t>
            </a:r>
          </a:p>
          <a:p>
            <a:pPr marL="285750" indent="-285750" algn="just">
              <a:lnSpc>
                <a:spcPct val="107000"/>
              </a:lnSpc>
              <a:spcAft>
                <a:spcPts val="800"/>
              </a:spcAft>
              <a:buFont typeface="Wingdings" panose="05000000000000000000" pitchFamily="2" charset="2"/>
              <a:buChar char="Ø"/>
            </a:pPr>
            <a:endParaRPr lang="ru-RU" sz="2000" dirty="0">
              <a:latin typeface="Arial" panose="020B0604020202020204" pitchFamily="34" charset="0"/>
              <a:ea typeface="Calibri"/>
              <a:cs typeface="Arial" panose="020B0604020202020204" pitchFamily="34" charset="0"/>
            </a:endParaRPr>
          </a:p>
          <a:p>
            <a:pPr marL="285750" indent="-285750" algn="just">
              <a:lnSpc>
                <a:spcPct val="107000"/>
              </a:lnSpc>
              <a:spcAft>
                <a:spcPts val="800"/>
              </a:spcAft>
              <a:buFont typeface="Wingdings" panose="05000000000000000000" pitchFamily="2" charset="2"/>
              <a:buChar char="Ø"/>
            </a:pPr>
            <a:r>
              <a:rPr lang="ru-RU" sz="2000" dirty="0">
                <a:latin typeface="Arial" panose="020B0604020202020204" pitchFamily="34" charset="0"/>
                <a:ea typeface="Calibri"/>
                <a:cs typeface="Arial" panose="020B0604020202020204" pitchFamily="34" charset="0"/>
              </a:rPr>
              <a:t>Конструкции с одушевленным объектом действия </a:t>
            </a:r>
            <a:r>
              <a:rPr lang="cs-CZ" sz="2000" dirty="0">
                <a:latin typeface="Arial" panose="020B0604020202020204" pitchFamily="34" charset="0"/>
                <a:ea typeface="Calibri"/>
                <a:cs typeface="Arial" panose="020B0604020202020204" pitchFamily="34" charset="0"/>
              </a:rPr>
              <a:t>(</a:t>
            </a:r>
            <a:r>
              <a:rPr lang="ru-RU" sz="2000" dirty="0">
                <a:latin typeface="Arial" panose="020B0604020202020204" pitchFamily="34" charset="0"/>
                <a:ea typeface="Calibri"/>
                <a:cs typeface="Arial" panose="020B0604020202020204" pitchFamily="34" charset="0"/>
              </a:rPr>
              <a:t>типа: </a:t>
            </a:r>
            <a:r>
              <a:rPr lang="cs-CZ" sz="2000" i="1" dirty="0">
                <a:latin typeface="Arial" panose="020B0604020202020204" pitchFamily="34" charset="0"/>
                <a:ea typeface="Calibri"/>
                <a:cs typeface="Arial" panose="020B0604020202020204" pitchFamily="34" charset="0"/>
              </a:rPr>
              <a:t>Jste očekáván</a:t>
            </a:r>
            <a:r>
              <a:rPr lang="cs-CZ" sz="2000" dirty="0">
                <a:latin typeface="Arial" panose="020B0604020202020204" pitchFamily="34" charset="0"/>
                <a:ea typeface="Calibri"/>
                <a:cs typeface="Arial" panose="020B0604020202020204" pitchFamily="34" charset="0"/>
              </a:rPr>
              <a:t>.</a:t>
            </a:r>
            <a:r>
              <a:rPr lang="ru-RU" sz="2000" dirty="0">
                <a:latin typeface="Arial" panose="020B0604020202020204" pitchFamily="34" charset="0"/>
                <a:ea typeface="Calibri"/>
                <a:cs typeface="Arial" panose="020B0604020202020204" pitchFamily="34" charset="0"/>
              </a:rPr>
              <a:t>) соответствуют русским безличным предложениям (напр.: </a:t>
            </a:r>
            <a:r>
              <a:rPr lang="ru-RU" sz="2000" i="1" dirty="0">
                <a:latin typeface="Arial" panose="020B0604020202020204" pitchFamily="34" charset="0"/>
                <a:ea typeface="Calibri"/>
                <a:cs typeface="Arial" panose="020B0604020202020204" pitchFamily="34" charset="0"/>
              </a:rPr>
              <a:t>Вас ждут</a:t>
            </a:r>
            <a:r>
              <a:rPr lang="ru-RU" sz="2000" dirty="0">
                <a:latin typeface="Arial" panose="020B0604020202020204" pitchFamily="34" charset="0"/>
                <a:ea typeface="Calibri"/>
                <a:cs typeface="Arial" panose="020B0604020202020204" pitchFamily="34" charset="0"/>
              </a:rPr>
              <a:t>.).</a:t>
            </a:r>
          </a:p>
          <a:p>
            <a:pPr marL="285750" indent="-285750" algn="just">
              <a:lnSpc>
                <a:spcPct val="107000"/>
              </a:lnSpc>
              <a:spcAft>
                <a:spcPts val="800"/>
              </a:spcAft>
              <a:buFont typeface="Wingdings" panose="05000000000000000000" pitchFamily="2" charset="2"/>
              <a:buChar char="Ø"/>
            </a:pPr>
            <a:endParaRPr lang="ru-RU" sz="2000" dirty="0">
              <a:latin typeface="Arial" panose="020B0604020202020204" pitchFamily="34" charset="0"/>
              <a:ea typeface="Calibri"/>
              <a:cs typeface="Arial" panose="020B0604020202020204" pitchFamily="34" charset="0"/>
            </a:endParaRPr>
          </a:p>
          <a:p>
            <a:pPr marL="285750" indent="-285750" algn="just">
              <a:lnSpc>
                <a:spcPct val="107000"/>
              </a:lnSpc>
              <a:spcAft>
                <a:spcPts val="800"/>
              </a:spcAft>
              <a:buFont typeface="Wingdings" panose="05000000000000000000" pitchFamily="2" charset="2"/>
              <a:buChar char="Ø"/>
            </a:pPr>
            <a:r>
              <a:rPr lang="ru-RU" sz="2000" dirty="0">
                <a:latin typeface="Arial" panose="020B0604020202020204" pitchFamily="34" charset="0"/>
                <a:ea typeface="Calibri"/>
                <a:cs typeface="Arial" panose="020B0604020202020204" pitchFamily="34" charset="0"/>
              </a:rPr>
              <a:t>Безличным предложениям в РЯ соответствует и довольно продуктивный чешский возвратный, безличный пассив т.к. образование </a:t>
            </a:r>
            <a:r>
              <a:rPr lang="ru-RU" sz="2000" dirty="0" err="1">
                <a:latin typeface="Arial" panose="020B0604020202020204" pitchFamily="34" charset="0"/>
                <a:ea typeface="Calibri"/>
                <a:cs typeface="Arial" panose="020B0604020202020204" pitchFamily="34" charset="0"/>
              </a:rPr>
              <a:t>деагентивных</a:t>
            </a:r>
            <a:r>
              <a:rPr lang="ru-RU" sz="2000" dirty="0">
                <a:latin typeface="Arial" panose="020B0604020202020204" pitchFamily="34" charset="0"/>
                <a:ea typeface="Calibri"/>
                <a:cs typeface="Arial" panose="020B0604020202020204" pitchFamily="34" charset="0"/>
              </a:rPr>
              <a:t> конструкций такого типа в РЯ не встречается.</a:t>
            </a:r>
          </a:p>
          <a:p>
            <a:pPr algn="just">
              <a:lnSpc>
                <a:spcPct val="107000"/>
              </a:lnSpc>
              <a:spcAft>
                <a:spcPts val="800"/>
              </a:spcAft>
            </a:pPr>
            <a:r>
              <a:rPr lang="ru-RU" sz="2000" dirty="0">
                <a:latin typeface="Arial" panose="020B0604020202020204" pitchFamily="34" charset="0"/>
                <a:ea typeface="Calibri"/>
                <a:cs typeface="Arial" panose="020B0604020202020204" pitchFamily="34" charset="0"/>
              </a:rPr>
              <a:t>напр.: </a:t>
            </a:r>
            <a:r>
              <a:rPr lang="cs-CZ" sz="2000" i="1" dirty="0">
                <a:latin typeface="Arial" panose="020B0604020202020204" pitchFamily="34" charset="0"/>
                <a:ea typeface="Calibri"/>
                <a:cs typeface="Arial" panose="020B0604020202020204" pitchFamily="34" charset="0"/>
              </a:rPr>
              <a:t>Mluvilo se o tom</a:t>
            </a:r>
            <a:r>
              <a:rPr lang="ru-RU" sz="2000" i="1" dirty="0">
                <a:latin typeface="Arial" panose="020B0604020202020204" pitchFamily="34" charset="0"/>
                <a:ea typeface="Calibri"/>
                <a:cs typeface="Arial" panose="020B0604020202020204" pitchFamily="34" charset="0"/>
              </a:rPr>
              <a:t>.</a:t>
            </a:r>
            <a:r>
              <a:rPr lang="ru-RU" sz="2000" dirty="0">
                <a:latin typeface="Arial" panose="020B0604020202020204" pitchFamily="34" charset="0"/>
                <a:ea typeface="Calibri"/>
                <a:cs typeface="Arial" panose="020B0604020202020204" pitchFamily="34" charset="0"/>
              </a:rPr>
              <a:t>; </a:t>
            </a:r>
            <a:r>
              <a:rPr lang="cs-CZ" sz="2000" i="1" dirty="0">
                <a:latin typeface="Arial" panose="020B0604020202020204" pitchFamily="34" charset="0"/>
                <a:ea typeface="Calibri"/>
                <a:cs typeface="Arial" panose="020B0604020202020204" pitchFamily="34" charset="0"/>
              </a:rPr>
              <a:t>S tebou se nepočítá.</a:t>
            </a:r>
            <a:r>
              <a:rPr lang="ru-RU" sz="2000" dirty="0">
                <a:latin typeface="Arial" panose="020B0604020202020204" pitchFamily="34" charset="0"/>
                <a:ea typeface="Calibri"/>
                <a:cs typeface="Arial" panose="020B0604020202020204" pitchFamily="34" charset="0"/>
              </a:rPr>
              <a:t>; </a:t>
            </a:r>
            <a:r>
              <a:rPr lang="cs-CZ" sz="2000" i="1" dirty="0">
                <a:latin typeface="Arial" panose="020B0604020202020204" pitchFamily="34" charset="0"/>
                <a:ea typeface="Calibri"/>
                <a:cs typeface="Arial" panose="020B0604020202020204" pitchFamily="34" charset="0"/>
              </a:rPr>
              <a:t>Jde se tam půl hodiny</a:t>
            </a:r>
            <a:r>
              <a:rPr lang="cs-CZ" sz="2000" dirty="0">
                <a:latin typeface="Arial" panose="020B0604020202020204" pitchFamily="34" charset="0"/>
                <a:ea typeface="Calibri"/>
                <a:cs typeface="Arial" panose="020B0604020202020204" pitchFamily="34" charset="0"/>
              </a:rPr>
              <a:t>.</a:t>
            </a:r>
            <a:r>
              <a:rPr lang="ru-RU" sz="2000" dirty="0">
                <a:latin typeface="Arial" panose="020B0604020202020204" pitchFamily="34" charset="0"/>
                <a:ea typeface="Calibri"/>
                <a:cs typeface="Arial" panose="020B0604020202020204" pitchFamily="34" charset="0"/>
              </a:rPr>
              <a:t> </a:t>
            </a:r>
            <a:endParaRPr lang="cs-CZ"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1132560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81158" y="420633"/>
            <a:ext cx="4229684" cy="400110"/>
          </a:xfrm>
          <a:prstGeom prst="rect">
            <a:avLst/>
          </a:prstGeom>
        </p:spPr>
        <p:txBody>
          <a:bodyPr wrap="none">
            <a:spAutoFit/>
          </a:bodyPr>
          <a:lstStyle/>
          <a:p>
            <a:r>
              <a:rPr lang="ru-RU" sz="2000" b="1" u="sng" dirty="0">
                <a:solidFill>
                  <a:srgbClr val="00B050"/>
                </a:solidFill>
                <a:latin typeface="Arial" panose="020B0604020202020204" pitchFamily="34" charset="0"/>
                <a:ea typeface="Calibri"/>
                <a:cs typeface="Arial" panose="020B0604020202020204" pitchFamily="34" charset="0"/>
              </a:rPr>
              <a:t>Возвратность / невозвратность</a:t>
            </a:r>
            <a:endParaRPr lang="cs-CZ" dirty="0"/>
          </a:p>
        </p:txBody>
      </p:sp>
      <p:sp>
        <p:nvSpPr>
          <p:cNvPr id="3" name="Obdélník 2"/>
          <p:cNvSpPr/>
          <p:nvPr/>
        </p:nvSpPr>
        <p:spPr>
          <a:xfrm>
            <a:off x="949911" y="924837"/>
            <a:ext cx="10466772" cy="2862322"/>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Оформление возвратности/невозвратности в языках отличается.</a:t>
            </a:r>
          </a:p>
          <a:p>
            <a:endParaRPr lang="ru-RU" sz="2000" dirty="0">
              <a:latin typeface="Arial" panose="020B0604020202020204" pitchFamily="34" charset="0"/>
              <a:cs typeface="Arial" panose="020B0604020202020204" pitchFamily="34" charset="0"/>
            </a:endParaRPr>
          </a:p>
          <a:p>
            <a:pPr marL="342900" indent="-342900">
              <a:buAutoNum type="arabicPeriod"/>
            </a:pPr>
            <a:r>
              <a:rPr lang="ru-RU" sz="2000" b="1" u="sng" dirty="0">
                <a:latin typeface="Arial" panose="020B0604020202020204" pitchFamily="34" charset="0"/>
                <a:cs typeface="Arial" panose="020B0604020202020204" pitchFamily="34" charset="0"/>
              </a:rPr>
              <a:t>Возвратные частицы</a:t>
            </a:r>
            <a:r>
              <a:rPr lang="ru-RU" sz="2000" b="1" dirty="0">
                <a:latin typeface="Arial" panose="020B0604020202020204" pitchFamily="34" charset="0"/>
                <a:cs typeface="Arial" panose="020B0604020202020204" pitchFamily="34" charset="0"/>
              </a:rPr>
              <a:t>:</a:t>
            </a:r>
            <a:endParaRPr lang="cs-CZ"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в РЯ имеется одна агглютинативная </a:t>
            </a:r>
            <a:r>
              <a:rPr lang="ru-RU" sz="2000" b="1" u="sng" dirty="0">
                <a:latin typeface="Arial" panose="020B0604020202020204" pitchFamily="34" charset="0"/>
                <a:cs typeface="Arial" panose="020B0604020202020204" pitchFamily="34" charset="0"/>
              </a:rPr>
              <a:t>частица –</a:t>
            </a:r>
            <a:r>
              <a:rPr lang="ru-RU" sz="2000" b="1" u="sng" dirty="0" err="1">
                <a:latin typeface="Arial" panose="020B0604020202020204" pitchFamily="34" charset="0"/>
                <a:cs typeface="Arial" panose="020B0604020202020204" pitchFamily="34" charset="0"/>
              </a:rPr>
              <a:t>ся</a:t>
            </a:r>
            <a:r>
              <a:rPr lang="ru-RU" sz="2000" b="1" u="sng"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(не имеет взаимно-возвратного значения)</a:t>
            </a:r>
          </a:p>
          <a:p>
            <a:endParaRPr lang="cs-CZ"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в ЧЯ наличествуют </a:t>
            </a:r>
            <a:r>
              <a:rPr lang="ru-RU" sz="2000" b="1" u="sng" dirty="0">
                <a:latin typeface="Arial" panose="020B0604020202020204" pitchFamily="34" charset="0"/>
                <a:cs typeface="Arial" panose="020B0604020202020204" pitchFamily="34" charset="0"/>
              </a:rPr>
              <a:t>энклитики </a:t>
            </a:r>
            <a:r>
              <a:rPr lang="ru-RU" sz="2000" b="1" u="sng" dirty="0" err="1">
                <a:latin typeface="Arial" panose="020B0604020202020204" pitchFamily="34" charset="0"/>
                <a:cs typeface="Arial" panose="020B0604020202020204" pitchFamily="34" charset="0"/>
              </a:rPr>
              <a:t>se</a:t>
            </a:r>
            <a:r>
              <a:rPr lang="ru-RU" sz="2000" b="1" u="sng" dirty="0">
                <a:latin typeface="Arial" panose="020B0604020202020204" pitchFamily="34" charset="0"/>
                <a:cs typeface="Arial" panose="020B0604020202020204" pitchFamily="34" charset="0"/>
              </a:rPr>
              <a:t> и </a:t>
            </a:r>
            <a:r>
              <a:rPr lang="ru-RU" sz="2000" b="1" u="sng" dirty="0" err="1">
                <a:latin typeface="Arial" panose="020B0604020202020204" pitchFamily="34" charset="0"/>
                <a:cs typeface="Arial" panose="020B0604020202020204" pitchFamily="34" charset="0"/>
              </a:rPr>
              <a:t>si</a:t>
            </a:r>
            <a:r>
              <a:rPr lang="ru-RU" sz="2000" b="1" dirty="0">
                <a:latin typeface="Arial" panose="020B0604020202020204" pitchFamily="34" charset="0"/>
                <a:cs typeface="Arial" panose="020B0604020202020204" pitchFamily="34" charset="0"/>
              </a:rPr>
              <a:t> (выражают также взаимно-возвратные значения).</a:t>
            </a:r>
          </a:p>
          <a:p>
            <a:pPr algn="ctr"/>
            <a:r>
              <a:rPr lang="ru-RU" sz="2000" b="1" dirty="0">
                <a:latin typeface="Arial" panose="020B0604020202020204" pitchFamily="34" charset="0"/>
                <a:cs typeface="Arial" panose="020B0604020202020204" pitchFamily="34" charset="0"/>
              </a:rPr>
              <a:t>Типы отличий в оформлении возвратности</a:t>
            </a:r>
          </a:p>
        </p:txBody>
      </p:sp>
      <p:graphicFrame>
        <p:nvGraphicFramePr>
          <p:cNvPr id="4" name="Tabulka 3"/>
          <p:cNvGraphicFramePr>
            <a:graphicFrameLocks noGrp="1"/>
          </p:cNvGraphicFramePr>
          <p:nvPr>
            <p:extLst>
              <p:ext uri="{D42A27DB-BD31-4B8C-83A1-F6EECF244321}">
                <p14:modId xmlns:p14="http://schemas.microsoft.com/office/powerpoint/2010/main" val="151432767"/>
              </p:ext>
            </p:extLst>
          </p:nvPr>
        </p:nvGraphicFramePr>
        <p:xfrm>
          <a:off x="3273972" y="3980082"/>
          <a:ext cx="5940836" cy="1728192"/>
        </p:xfrm>
        <a:graphic>
          <a:graphicData uri="http://schemas.openxmlformats.org/drawingml/2006/table">
            <a:tbl>
              <a:tblPr firstRow="1" firstCol="1" lastRow="1" lastCol="1" bandRow="1" bandCol="1"/>
              <a:tblGrid>
                <a:gridCol w="2970418">
                  <a:extLst>
                    <a:ext uri="{9D8B030D-6E8A-4147-A177-3AD203B41FA5}">
                      <a16:colId xmlns:a16="http://schemas.microsoft.com/office/drawing/2014/main" val="20000"/>
                    </a:ext>
                  </a:extLst>
                </a:gridCol>
                <a:gridCol w="2970418">
                  <a:extLst>
                    <a:ext uri="{9D8B030D-6E8A-4147-A177-3AD203B41FA5}">
                      <a16:colId xmlns:a16="http://schemas.microsoft.com/office/drawing/2014/main" val="20001"/>
                    </a:ext>
                  </a:extLst>
                </a:gridCol>
              </a:tblGrid>
              <a:tr h="432048">
                <a:tc>
                  <a:txBody>
                    <a:bodyPr/>
                    <a:lstStyle/>
                    <a:p>
                      <a:pPr algn="just">
                        <a:lnSpc>
                          <a:spcPct val="107000"/>
                        </a:lnSpc>
                        <a:spcAft>
                          <a:spcPts val="800"/>
                        </a:spcAft>
                      </a:pPr>
                      <a:r>
                        <a:rPr lang="cs-CZ" sz="2000" b="1" dirty="0">
                          <a:effectLst/>
                          <a:latin typeface="Arial" panose="020B0604020202020204" pitchFamily="34" charset="0"/>
                          <a:ea typeface="Calibri"/>
                          <a:cs typeface="Arial" panose="020B0604020202020204" pitchFamily="34" charset="0"/>
                        </a:rPr>
                        <a:t>končit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кончаться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32048">
                <a:tc>
                  <a:txBody>
                    <a:bodyPr/>
                    <a:lstStyle/>
                    <a:p>
                      <a:pPr algn="just">
                        <a:lnSpc>
                          <a:spcPct val="107000"/>
                        </a:lnSpc>
                        <a:spcAft>
                          <a:spcPts val="800"/>
                        </a:spcAft>
                      </a:pPr>
                      <a:r>
                        <a:rPr lang="cs-CZ" sz="2000" b="1">
                          <a:effectLst/>
                          <a:latin typeface="Arial" panose="020B0604020202020204" pitchFamily="34" charset="0"/>
                          <a:ea typeface="Calibri"/>
                          <a:cs typeface="Arial" panose="020B0604020202020204" pitchFamily="34" charset="0"/>
                        </a:rPr>
                        <a:t>opalovat 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загорать</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32048">
                <a:tc>
                  <a:txBody>
                    <a:bodyPr/>
                    <a:lstStyle/>
                    <a:p>
                      <a:pPr algn="just">
                        <a:lnSpc>
                          <a:spcPct val="107000"/>
                        </a:lnSpc>
                        <a:spcAft>
                          <a:spcPts val="800"/>
                        </a:spcAft>
                      </a:pPr>
                      <a:r>
                        <a:rPr lang="cs-CZ" sz="2000" b="1">
                          <a:effectLst/>
                          <a:latin typeface="Arial" panose="020B0604020202020204" pitchFamily="34" charset="0"/>
                          <a:ea typeface="Calibri"/>
                          <a:cs typeface="Arial" panose="020B0604020202020204" pitchFamily="34" charset="0"/>
                        </a:rPr>
                        <a:t>cítit se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a:effectLst/>
                          <a:latin typeface="Arial" panose="020B0604020202020204" pitchFamily="34" charset="0"/>
                          <a:ea typeface="Calibri"/>
                          <a:cs typeface="Arial" panose="020B0604020202020204" pitchFamily="34" charset="0"/>
                        </a:rPr>
                        <a:t>чувствовать себя</a:t>
                      </a:r>
                      <a:endParaRPr lang="cs-CZ" sz="2000" b="1">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2048">
                <a:tc>
                  <a:txBody>
                    <a:bodyPr/>
                    <a:lstStyle/>
                    <a:p>
                      <a:pPr algn="just">
                        <a:lnSpc>
                          <a:spcPct val="107000"/>
                        </a:lnSpc>
                        <a:spcAft>
                          <a:spcPts val="800"/>
                        </a:spcAft>
                      </a:pPr>
                      <a:r>
                        <a:rPr lang="cs-CZ" sz="2000" b="1">
                          <a:effectLst/>
                          <a:latin typeface="Arial" panose="020B0604020202020204" pitchFamily="34" charset="0"/>
                          <a:ea typeface="Calibri"/>
                          <a:cs typeface="Arial" panose="020B0604020202020204" pitchFamily="34" charset="0"/>
                        </a:rPr>
                        <a:t>pomáhat 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000" b="1" dirty="0">
                          <a:effectLst/>
                          <a:latin typeface="Arial" panose="020B0604020202020204" pitchFamily="34" charset="0"/>
                          <a:ea typeface="Calibri"/>
                          <a:cs typeface="Arial" panose="020B0604020202020204" pitchFamily="34" charset="0"/>
                        </a:rPr>
                        <a:t>помогать друг другу</a:t>
                      </a:r>
                      <a:endParaRPr lang="cs-CZ" sz="2000" b="1"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4967201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5C488E8-1542-49FB-8681-800BD4D89D8E}"/>
              </a:ext>
            </a:extLst>
          </p:cNvPr>
          <p:cNvSpPr/>
          <p:nvPr/>
        </p:nvSpPr>
        <p:spPr>
          <a:xfrm>
            <a:off x="1260629" y="1849387"/>
            <a:ext cx="9854213" cy="2908168"/>
          </a:xfrm>
          <a:prstGeom prst="rect">
            <a:avLst/>
          </a:prstGeom>
        </p:spPr>
        <p:txBody>
          <a:bodyPr wrap="square">
            <a:spAutoFit/>
          </a:bodyPr>
          <a:lstStyle/>
          <a:p>
            <a:pPr lvl="0" algn="just">
              <a:lnSpc>
                <a:spcPct val="107000"/>
              </a:lnSpc>
              <a:spcAft>
                <a:spcPts val="0"/>
              </a:spcAft>
            </a:pPr>
            <a:r>
              <a:rPr lang="ru-RU" sz="2000" b="1" dirty="0">
                <a:latin typeface="Arial" panose="020B0604020202020204" pitchFamily="34" charset="0"/>
                <a:ea typeface="Calibri"/>
                <a:cs typeface="Arial" panose="020B0604020202020204" pitchFamily="34" charset="0"/>
              </a:rPr>
              <a:t>2. В РЯ имеется парадигма конструкций с аналитическим выражением местоименно-возвратного характера ДРУГ ДРУГА.</a:t>
            </a:r>
          </a:p>
          <a:p>
            <a:pPr lvl="0" algn="just">
              <a:lnSpc>
                <a:spcPct val="107000"/>
              </a:lnSpc>
              <a:spcAft>
                <a:spcPts val="0"/>
              </a:spcAft>
            </a:pPr>
            <a:endParaRPr lang="cs-CZ" sz="2000" b="1" dirty="0">
              <a:latin typeface="Arial" panose="020B0604020202020204" pitchFamily="34" charset="0"/>
              <a:ea typeface="Calibri"/>
              <a:cs typeface="Arial" panose="020B0604020202020204" pitchFamily="34" charset="0"/>
            </a:endParaRPr>
          </a:p>
          <a:p>
            <a:pPr lvl="0" algn="just">
              <a:lnSpc>
                <a:spcPct val="107000"/>
              </a:lnSpc>
              <a:spcAft>
                <a:spcPts val="800"/>
              </a:spcAft>
            </a:pPr>
            <a:r>
              <a:rPr lang="ru-RU" sz="2000" b="1" dirty="0">
                <a:latin typeface="Arial" panose="020B0604020202020204" pitchFamily="34" charset="0"/>
                <a:ea typeface="Calibri"/>
                <a:cs typeface="Arial" panose="020B0604020202020204" pitchFamily="34" charset="0"/>
              </a:rPr>
              <a:t>3. В РЯ функционируют глаголы-сложения с местоименным компонентом САМО (</a:t>
            </a:r>
            <a:r>
              <a:rPr lang="ru-RU" sz="2000" i="1" dirty="0">
                <a:latin typeface="Arial" panose="020B0604020202020204" pitchFamily="34" charset="0"/>
                <a:ea typeface="Calibri"/>
                <a:cs typeface="Arial" panose="020B0604020202020204" pitchFamily="34" charset="0"/>
              </a:rPr>
              <a:t>самообольщаться, самоопределиться, самоопыляться</a:t>
            </a:r>
            <a:r>
              <a:rPr lang="ru-RU" sz="2000" b="1" dirty="0">
                <a:latin typeface="Arial" panose="020B0604020202020204" pitchFamily="34" charset="0"/>
                <a:ea typeface="Calibri"/>
                <a:cs typeface="Arial" panose="020B0604020202020204" pitchFamily="34" charset="0"/>
              </a:rPr>
              <a:t>).</a:t>
            </a:r>
          </a:p>
          <a:p>
            <a:pPr lvl="0" algn="just">
              <a:lnSpc>
                <a:spcPct val="107000"/>
              </a:lnSpc>
              <a:spcAft>
                <a:spcPts val="800"/>
              </a:spcAft>
            </a:pPr>
            <a:endParaRPr lang="ru-RU" sz="2000" b="1" dirty="0">
              <a:latin typeface="Arial" panose="020B0604020202020204" pitchFamily="34" charset="0"/>
              <a:ea typeface="Calibri"/>
              <a:cs typeface="Arial" panose="020B0604020202020204" pitchFamily="34" charset="0"/>
            </a:endParaRPr>
          </a:p>
          <a:p>
            <a:pPr lvl="0" algn="just">
              <a:lnSpc>
                <a:spcPct val="107000"/>
              </a:lnSpc>
              <a:spcAft>
                <a:spcPts val="800"/>
              </a:spcAft>
            </a:pPr>
            <a:r>
              <a:rPr lang="ru-RU" sz="2000" b="1" dirty="0">
                <a:latin typeface="Arial" panose="020B0604020202020204" pitchFamily="34" charset="0"/>
                <a:ea typeface="Calibri"/>
                <a:cs typeface="Arial" panose="020B0604020202020204" pitchFamily="34" charset="0"/>
              </a:rPr>
              <a:t>4. Однако в обоих языках функционирует местоимение СЕБЯ (</a:t>
            </a:r>
            <a:r>
              <a:rPr lang="ru-RU" sz="2000" b="1" i="1" dirty="0">
                <a:latin typeface="Arial" panose="020B0604020202020204" pitchFamily="34" charset="0"/>
                <a:ea typeface="Calibri"/>
                <a:cs typeface="Arial" panose="020B0604020202020204" pitchFamily="34" charset="0"/>
              </a:rPr>
              <a:t>говорить о себе</a:t>
            </a:r>
            <a:r>
              <a:rPr lang="ru-RU" sz="2000" b="1" dirty="0">
                <a:latin typeface="Arial" panose="020B0604020202020204" pitchFamily="34" charset="0"/>
                <a:ea typeface="Calibri"/>
                <a:cs typeface="Arial" panose="020B0604020202020204" pitchFamily="34" charset="0"/>
              </a:rPr>
              <a:t>) + САМ СЕБЯ (</a:t>
            </a:r>
            <a:r>
              <a:rPr lang="ru-RU" sz="2000" b="1" i="1" dirty="0">
                <a:latin typeface="Arial" panose="020B0604020202020204" pitchFamily="34" charset="0"/>
                <a:ea typeface="Calibri"/>
                <a:cs typeface="Arial" panose="020B0604020202020204" pitchFamily="34" charset="0"/>
              </a:rPr>
              <a:t>любить сам себя</a:t>
            </a:r>
            <a:r>
              <a:rPr lang="ru-RU" sz="2000" b="1" dirty="0">
                <a:latin typeface="Arial" panose="020B0604020202020204" pitchFamily="34" charset="0"/>
                <a:ea typeface="Calibri"/>
                <a:cs typeface="Arial" panose="020B0604020202020204" pitchFamily="34" charset="0"/>
              </a:rPr>
              <a:t>).</a:t>
            </a:r>
            <a:endParaRPr lang="cs-CZ" sz="2000" b="1"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15860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819B02DC-DE43-41E9-B0F2-3BB1EB0C9978}"/>
              </a:ext>
            </a:extLst>
          </p:cNvPr>
          <p:cNvSpPr/>
          <p:nvPr/>
        </p:nvSpPr>
        <p:spPr>
          <a:xfrm>
            <a:off x="1615735" y="1448123"/>
            <a:ext cx="9321554" cy="3750450"/>
          </a:xfrm>
          <a:prstGeom prst="rect">
            <a:avLst/>
          </a:prstGeom>
        </p:spPr>
        <p:txBody>
          <a:bodyPr wrap="square">
            <a:spAutoFit/>
          </a:bodyPr>
          <a:lstStyle/>
          <a:p>
            <a:pPr marL="285750" indent="-285750" algn="just">
              <a:lnSpc>
                <a:spcPct val="107000"/>
              </a:lnSpc>
              <a:spcAft>
                <a:spcPts val="800"/>
              </a:spcAft>
              <a:buFont typeface="Wingdings" panose="05000000000000000000" pitchFamily="2" charset="2"/>
              <a:buChar char="Ø"/>
            </a:pPr>
            <a:r>
              <a:rPr lang="ru-RU" sz="2000" dirty="0">
                <a:latin typeface="Arial" panose="020B0604020202020204" pitchFamily="34" charset="0"/>
                <a:ea typeface="Calibri"/>
                <a:cs typeface="Arial" panose="020B0604020202020204" pitchFamily="34" charset="0"/>
              </a:rPr>
              <a:t>Весьма выразительной отличительной особенностью ЧЯ является наличие </a:t>
            </a:r>
            <a:r>
              <a:rPr lang="ru-RU" sz="2000" b="1" dirty="0">
                <a:latin typeface="Arial" panose="020B0604020202020204" pitchFamily="34" charset="0"/>
                <a:ea typeface="Calibri"/>
                <a:cs typeface="Arial" panose="020B0604020202020204" pitchFamily="34" charset="0"/>
              </a:rPr>
              <a:t>конструкций с местоименным </a:t>
            </a:r>
            <a:r>
              <a:rPr lang="ru-RU" sz="2000" b="1" dirty="0" err="1">
                <a:latin typeface="Arial" panose="020B0604020202020204" pitchFamily="34" charset="0"/>
                <a:ea typeface="Calibri"/>
                <a:cs typeface="Arial" panose="020B0604020202020204" pitchFamily="34" charset="0"/>
              </a:rPr>
              <a:t>si</a:t>
            </a:r>
            <a:r>
              <a:rPr lang="ru-RU" sz="2000" b="1" dirty="0">
                <a:latin typeface="Arial" panose="020B0604020202020204" pitchFamily="34" charset="0"/>
                <a:ea typeface="Calibri"/>
                <a:cs typeface="Arial" panose="020B0604020202020204" pitchFamily="34" charset="0"/>
              </a:rPr>
              <a:t>. </a:t>
            </a:r>
            <a:endParaRPr lang="cs-CZ" sz="2000" b="1" dirty="0">
              <a:latin typeface="Arial" panose="020B0604020202020204" pitchFamily="34" charset="0"/>
              <a:ea typeface="Calibri"/>
              <a:cs typeface="Arial" panose="020B0604020202020204" pitchFamily="34" charset="0"/>
            </a:endParaRPr>
          </a:p>
          <a:p>
            <a:pPr indent="449580" algn="just">
              <a:lnSpc>
                <a:spcPct val="107000"/>
              </a:lnSpc>
              <a:spcAft>
                <a:spcPts val="800"/>
              </a:spcAft>
            </a:pPr>
            <a:r>
              <a:rPr lang="ru-RU" sz="2000" u="sng" dirty="0">
                <a:latin typeface="Arial" panose="020B0604020202020204" pitchFamily="34" charset="0"/>
                <a:ea typeface="Calibri"/>
                <a:cs typeface="Arial" panose="020B0604020202020204" pitchFamily="34" charset="0"/>
              </a:rPr>
              <a:t>Они не являются залоговыми</a:t>
            </a:r>
            <a:r>
              <a:rPr lang="ru-RU" sz="2000" dirty="0">
                <a:latin typeface="Arial" panose="020B0604020202020204" pitchFamily="34" charset="0"/>
                <a:ea typeface="Calibri"/>
                <a:cs typeface="Arial" panose="020B0604020202020204" pitchFamily="34" charset="0"/>
              </a:rPr>
              <a:t>.</a:t>
            </a:r>
            <a:endParaRPr lang="cs-CZ" sz="2000" dirty="0">
              <a:latin typeface="Arial" panose="020B0604020202020204" pitchFamily="34" charset="0"/>
              <a:ea typeface="Calibri"/>
              <a:cs typeface="Arial" panose="020B0604020202020204" pitchFamily="34" charset="0"/>
            </a:endParaRPr>
          </a:p>
          <a:p>
            <a:pPr indent="449580" algn="just">
              <a:lnSpc>
                <a:spcPct val="107000"/>
              </a:lnSpc>
              <a:spcAft>
                <a:spcPts val="800"/>
              </a:spcAft>
            </a:pPr>
            <a:r>
              <a:rPr lang="ru-RU" sz="2000" u="sng" dirty="0">
                <a:latin typeface="Arial" panose="020B0604020202020204" pitchFamily="34" charset="0"/>
                <a:ea typeface="Calibri"/>
                <a:cs typeface="Arial" panose="020B0604020202020204" pitchFamily="34" charset="0"/>
              </a:rPr>
              <a:t>Имеют разнообразные эквиваленты в РЯ</a:t>
            </a:r>
            <a:r>
              <a:rPr lang="ru-RU" sz="2000" dirty="0">
                <a:latin typeface="Arial" panose="020B0604020202020204" pitchFamily="34" charset="0"/>
                <a:ea typeface="Calibri"/>
                <a:cs typeface="Arial" panose="020B0604020202020204" pitchFamily="34" charset="0"/>
              </a:rPr>
              <a:t>:</a:t>
            </a:r>
          </a:p>
          <a:p>
            <a:pPr indent="449580" algn="just">
              <a:lnSpc>
                <a:spcPct val="107000"/>
              </a:lnSpc>
              <a:spcAft>
                <a:spcPts val="800"/>
              </a:spcAft>
            </a:pPr>
            <a:endParaRPr lang="ru-RU" sz="2000" dirty="0">
              <a:latin typeface="Arial" panose="020B0604020202020204" pitchFamily="34" charset="0"/>
              <a:ea typeface="Calibri"/>
              <a:cs typeface="Arial" panose="020B0604020202020204" pitchFamily="34" charset="0"/>
            </a:endParaRPr>
          </a:p>
          <a:p>
            <a:pPr marL="285750" indent="-285750" algn="just">
              <a:lnSpc>
                <a:spcPct val="107000"/>
              </a:lnSpc>
              <a:spcAft>
                <a:spcPts val="800"/>
              </a:spcAft>
              <a:buFont typeface="Wingdings" panose="05000000000000000000" pitchFamily="2" charset="2"/>
              <a:buChar char="§"/>
            </a:pPr>
            <a:r>
              <a:rPr lang="cs-CZ" sz="2000" b="1" i="1" dirty="0">
                <a:latin typeface="Arial" panose="020B0604020202020204" pitchFamily="34" charset="0"/>
                <a:ea typeface="Calibri"/>
                <a:cs typeface="Arial" panose="020B0604020202020204" pitchFamily="34" charset="0"/>
              </a:rPr>
              <a:t>zapálit si</a:t>
            </a:r>
            <a:r>
              <a:rPr lang="ru-RU" sz="2000" b="1" dirty="0">
                <a:latin typeface="Arial" panose="020B0604020202020204" pitchFamily="34" charset="0"/>
                <a:ea typeface="Calibri"/>
                <a:cs typeface="Arial" panose="020B0604020202020204" pitchFamily="34" charset="0"/>
              </a:rPr>
              <a:t> х </a:t>
            </a:r>
            <a:r>
              <a:rPr lang="ru-RU" sz="2000" b="1" i="1" dirty="0">
                <a:latin typeface="Arial" panose="020B0604020202020204" pitchFamily="34" charset="0"/>
                <a:ea typeface="Calibri"/>
                <a:cs typeface="Arial" panose="020B0604020202020204" pitchFamily="34" charset="0"/>
              </a:rPr>
              <a:t>закурить</a:t>
            </a:r>
          </a:p>
          <a:p>
            <a:pPr marL="285750" indent="-285750" algn="just">
              <a:lnSpc>
                <a:spcPct val="107000"/>
              </a:lnSpc>
              <a:spcAft>
                <a:spcPts val="800"/>
              </a:spcAft>
              <a:buFont typeface="Wingdings" panose="05000000000000000000" pitchFamily="2" charset="2"/>
              <a:buChar char="§"/>
            </a:pPr>
            <a:r>
              <a:rPr lang="cs-CZ" sz="2000" b="1" i="1" dirty="0">
                <a:latin typeface="Arial" panose="020B0604020202020204" pitchFamily="34" charset="0"/>
                <a:ea typeface="Calibri"/>
                <a:cs typeface="Arial" panose="020B0604020202020204" pitchFamily="34" charset="0"/>
              </a:rPr>
              <a:t>šuškat si</a:t>
            </a:r>
            <a:r>
              <a:rPr lang="cs-CZ" sz="2000" b="1" dirty="0">
                <a:latin typeface="Arial" panose="020B0604020202020204" pitchFamily="34" charset="0"/>
                <a:ea typeface="Calibri"/>
                <a:cs typeface="Arial" panose="020B0604020202020204" pitchFamily="34" charset="0"/>
              </a:rPr>
              <a:t> </a:t>
            </a:r>
            <a:r>
              <a:rPr lang="ru-RU" sz="2000" b="1" dirty="0">
                <a:latin typeface="Arial" panose="020B0604020202020204" pitchFamily="34" charset="0"/>
                <a:ea typeface="Calibri"/>
                <a:cs typeface="Arial" panose="020B0604020202020204" pitchFamily="34" charset="0"/>
              </a:rPr>
              <a:t>х</a:t>
            </a:r>
            <a:r>
              <a:rPr lang="cs-CZ" sz="2000" b="1" dirty="0">
                <a:latin typeface="Arial" panose="020B0604020202020204" pitchFamily="34" charset="0"/>
                <a:ea typeface="Calibri"/>
                <a:cs typeface="Arial" panose="020B0604020202020204" pitchFamily="34" charset="0"/>
              </a:rPr>
              <a:t> </a:t>
            </a:r>
            <a:r>
              <a:rPr lang="ru-RU" sz="2000" b="1" i="1" dirty="0">
                <a:latin typeface="Arial" panose="020B0604020202020204" pitchFamily="34" charset="0"/>
                <a:ea typeface="Calibri"/>
                <a:cs typeface="Arial" panose="020B0604020202020204" pitchFamily="34" charset="0"/>
              </a:rPr>
              <a:t>шушукаться</a:t>
            </a:r>
          </a:p>
          <a:p>
            <a:pPr marL="285750" indent="-285750" algn="just">
              <a:lnSpc>
                <a:spcPct val="107000"/>
              </a:lnSpc>
              <a:spcAft>
                <a:spcPts val="800"/>
              </a:spcAft>
              <a:buFont typeface="Wingdings" panose="05000000000000000000" pitchFamily="2" charset="2"/>
              <a:buChar char="§"/>
            </a:pPr>
            <a:r>
              <a:rPr lang="cs-CZ" sz="2000" b="1" i="1" dirty="0">
                <a:latin typeface="Arial" panose="020B0604020202020204" pitchFamily="34" charset="0"/>
                <a:ea typeface="Calibri"/>
                <a:cs typeface="Arial" panose="020B0604020202020204" pitchFamily="34" charset="0"/>
              </a:rPr>
              <a:t>vzít si do hlavy</a:t>
            </a:r>
            <a:r>
              <a:rPr lang="cs-CZ" sz="2000" b="1" dirty="0">
                <a:latin typeface="Arial" panose="020B0604020202020204" pitchFamily="34" charset="0"/>
                <a:ea typeface="Calibri"/>
                <a:cs typeface="Arial" panose="020B0604020202020204" pitchFamily="34" charset="0"/>
              </a:rPr>
              <a:t> </a:t>
            </a:r>
            <a:r>
              <a:rPr lang="ru-RU" sz="2000" b="1" dirty="0">
                <a:latin typeface="Arial" panose="020B0604020202020204" pitchFamily="34" charset="0"/>
                <a:ea typeface="Calibri"/>
                <a:cs typeface="Arial" panose="020B0604020202020204" pitchFamily="34" charset="0"/>
              </a:rPr>
              <a:t>х </a:t>
            </a:r>
            <a:r>
              <a:rPr lang="ru-RU" sz="2000" b="1" i="1" dirty="0">
                <a:latin typeface="Arial" panose="020B0604020202020204" pitchFamily="34" charset="0"/>
                <a:ea typeface="Calibri"/>
                <a:cs typeface="Arial" panose="020B0604020202020204" pitchFamily="34" charset="0"/>
              </a:rPr>
              <a:t>вбить себе в голову</a:t>
            </a:r>
          </a:p>
          <a:p>
            <a:pPr marL="285750" indent="-285750" algn="just">
              <a:lnSpc>
                <a:spcPct val="107000"/>
              </a:lnSpc>
              <a:spcAft>
                <a:spcPts val="800"/>
              </a:spcAft>
              <a:buFont typeface="Wingdings" panose="05000000000000000000" pitchFamily="2" charset="2"/>
              <a:buChar char="§"/>
            </a:pPr>
            <a:r>
              <a:rPr lang="cs-CZ" sz="2000" b="1" i="1" dirty="0">
                <a:latin typeface="Arial" panose="020B0604020202020204" pitchFamily="34" charset="0"/>
                <a:ea typeface="Calibri"/>
                <a:cs typeface="Arial" panose="020B0604020202020204" pitchFamily="34" charset="0"/>
              </a:rPr>
              <a:t>Kdo by si to byl pomyslil</a:t>
            </a:r>
            <a:r>
              <a:rPr lang="ru-RU" sz="2000" b="1" i="1" dirty="0">
                <a:latin typeface="Arial" panose="020B0604020202020204" pitchFamily="34" charset="0"/>
                <a:ea typeface="Calibri"/>
                <a:cs typeface="Arial" panose="020B0604020202020204" pitchFamily="34" charset="0"/>
              </a:rPr>
              <a:t>! х Кто бы мог подумать!</a:t>
            </a:r>
          </a:p>
        </p:txBody>
      </p:sp>
    </p:spTree>
    <p:extLst>
      <p:ext uri="{BB962C8B-B14F-4D97-AF65-F5344CB8AC3E}">
        <p14:creationId xmlns:p14="http://schemas.microsoft.com/office/powerpoint/2010/main" val="31167905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2269CFC-C87D-1837-5D26-E447B86F2069}"/>
              </a:ext>
            </a:extLst>
          </p:cNvPr>
          <p:cNvSpPr txBox="1"/>
          <p:nvPr/>
        </p:nvSpPr>
        <p:spPr>
          <a:xfrm>
            <a:off x="394138" y="575166"/>
            <a:ext cx="11403724" cy="5027723"/>
          </a:xfrm>
          <a:prstGeom prst="rect">
            <a:avLst/>
          </a:prstGeom>
          <a:noFill/>
        </p:spPr>
        <p:txBody>
          <a:bodyPr wrap="square">
            <a:spAutoFit/>
          </a:bodyPr>
          <a:lstStyle/>
          <a:p>
            <a:pPr algn="ctr">
              <a:lnSpc>
                <a:spcPct val="115000"/>
              </a:lnSpc>
              <a:spcAft>
                <a:spcPts val="800"/>
              </a:spcAft>
              <a:buNone/>
            </a:pPr>
            <a:r>
              <a:rPr lang="ru-RU" sz="2000" b="1" kern="100" dirty="0" err="1">
                <a:effectLst/>
                <a:latin typeface="Arial" panose="020B0604020202020204" pitchFamily="34" charset="0"/>
                <a:ea typeface="Aptos" panose="020B0004020202020204" pitchFamily="34" charset="0"/>
                <a:cs typeface="Arial" panose="020B0604020202020204" pitchFamily="34" charset="0"/>
              </a:rPr>
              <a:t>Реципрок</a:t>
            </a:r>
            <a:r>
              <a:rPr lang="ru-RU" sz="2000" b="1" kern="100" dirty="0">
                <a:effectLst/>
                <a:latin typeface="Arial" panose="020B0604020202020204" pitchFamily="34" charset="0"/>
                <a:ea typeface="Aptos" panose="020B0004020202020204" pitchFamily="34" charset="0"/>
                <a:cs typeface="Arial" panose="020B0604020202020204" pitchFamily="34" charset="0"/>
              </a:rPr>
              <a:t> (взаимность)</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Задание №1</a:t>
            </a:r>
          </a:p>
          <a:p>
            <a:pPr>
              <a:lnSpc>
                <a:spcPct val="115000"/>
              </a:lnSpc>
              <a:spcAft>
                <a:spcPts val="800"/>
              </a:spcAft>
              <a:buNone/>
            </a:pPr>
            <a:r>
              <a:rPr lang="ru-RU" sz="2000" b="1" kern="100" dirty="0">
                <a:latin typeface="Arial" panose="020B0604020202020204" pitchFamily="34" charset="0"/>
                <a:ea typeface="Aptos" panose="020B0004020202020204" pitchFamily="34" charset="0"/>
                <a:cs typeface="Arial" panose="020B0604020202020204" pitchFamily="34" charset="0"/>
              </a:rPr>
              <a:t>Переведите</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cs-CZ" sz="2000" kern="100" dirty="0">
                <a:effectLst/>
                <a:latin typeface="Arial" panose="020B0604020202020204" pitchFamily="34" charset="0"/>
                <a:ea typeface="Aptos" panose="020B0004020202020204" pitchFamily="34" charset="0"/>
                <a:cs typeface="Arial" panose="020B0604020202020204" pitchFamily="34" charset="0"/>
              </a:rPr>
              <a:t>Známe se už deset let. </a:t>
            </a:r>
            <a:r>
              <a:rPr lang="pl-PL" sz="2000" kern="100" dirty="0">
                <a:effectLst/>
                <a:latin typeface="Arial" panose="020B0604020202020204" pitchFamily="34" charset="0"/>
                <a:ea typeface="Aptos" panose="020B0004020202020204" pitchFamily="34" charset="0"/>
                <a:cs typeface="Arial" panose="020B0604020202020204" pitchFamily="34" charset="0"/>
              </a:rPr>
              <a:t>Pohádali se a teď spolu nemluví. </a:t>
            </a:r>
            <a:r>
              <a:rPr lang="fr-FR" sz="2000" kern="100" dirty="0">
                <a:effectLst/>
                <a:latin typeface="Arial" panose="020B0604020202020204" pitchFamily="34" charset="0"/>
                <a:ea typeface="Aptos" panose="020B0004020202020204" pitchFamily="34" charset="0"/>
                <a:cs typeface="Arial" panose="020B0604020202020204" pitchFamily="34" charset="0"/>
              </a:rPr>
              <a:t>Důvěřují si v každé situaci. Dohodli se mezi sebou bez právníků. Často se vídáme v metru. </a:t>
            </a:r>
            <a:r>
              <a:rPr lang="ru-RU" sz="2000" kern="100" dirty="0" err="1">
                <a:effectLst/>
                <a:latin typeface="Arial" panose="020B0604020202020204" pitchFamily="34" charset="0"/>
                <a:ea typeface="Aptos" panose="020B0004020202020204" pitchFamily="34" charset="0"/>
                <a:cs typeface="Arial" panose="020B0604020202020204" pitchFamily="34" charset="0"/>
              </a:rPr>
              <a:t>Sedli</a:t>
            </a:r>
            <a:r>
              <a:rPr lang="ru-RU" sz="2000" kern="100" dirty="0">
                <a:effectLst/>
                <a:latin typeface="Arial" panose="020B0604020202020204" pitchFamily="34" charset="0"/>
                <a:ea typeface="Aptos" panose="020B0004020202020204" pitchFamily="34" charset="0"/>
                <a:cs typeface="Arial" panose="020B0604020202020204" pitchFamily="34" charset="0"/>
              </a:rPr>
              <a:t> </a:t>
            </a:r>
            <a:r>
              <a:rPr lang="ru-RU" sz="2000" kern="100" dirty="0" err="1">
                <a:effectLst/>
                <a:latin typeface="Arial" panose="020B0604020202020204" pitchFamily="34" charset="0"/>
                <a:ea typeface="Aptos" panose="020B0004020202020204" pitchFamily="34" charset="0"/>
                <a:cs typeface="Arial" panose="020B0604020202020204" pitchFamily="34" charset="0"/>
              </a:rPr>
              <a:t>si</a:t>
            </a:r>
            <a:r>
              <a:rPr lang="ru-RU" sz="2000" kern="100" dirty="0">
                <a:effectLst/>
                <a:latin typeface="Arial" panose="020B0604020202020204" pitchFamily="34" charset="0"/>
                <a:ea typeface="Aptos" panose="020B0004020202020204" pitchFamily="34" charset="0"/>
                <a:cs typeface="Arial" panose="020B0604020202020204" pitchFamily="34" charset="0"/>
              </a:rPr>
              <a:t> </a:t>
            </a:r>
            <a:r>
              <a:rPr lang="ru-RU" sz="2000" kern="100" dirty="0" err="1">
                <a:effectLst/>
                <a:latin typeface="Arial" panose="020B0604020202020204" pitchFamily="34" charset="0"/>
                <a:ea typeface="Aptos" panose="020B0004020202020204" pitchFamily="34" charset="0"/>
                <a:cs typeface="Arial" panose="020B0604020202020204" pitchFamily="34" charset="0"/>
              </a:rPr>
              <a:t>naproti</a:t>
            </a:r>
            <a:r>
              <a:rPr lang="ru-RU" sz="2000" kern="100" dirty="0">
                <a:effectLst/>
                <a:latin typeface="Arial" panose="020B0604020202020204" pitchFamily="34" charset="0"/>
                <a:ea typeface="Aptos" panose="020B0004020202020204" pitchFamily="34" charset="0"/>
                <a:cs typeface="Arial" panose="020B0604020202020204" pitchFamily="34" charset="0"/>
              </a:rPr>
              <a:t> </a:t>
            </a:r>
            <a:r>
              <a:rPr lang="ru-RU" sz="2000" kern="100" dirty="0" err="1">
                <a:effectLst/>
                <a:latin typeface="Arial" panose="020B0604020202020204" pitchFamily="34" charset="0"/>
                <a:ea typeface="Aptos" panose="020B0004020202020204" pitchFamily="34" charset="0"/>
                <a:cs typeface="Arial" panose="020B0604020202020204" pitchFamily="34" charset="0"/>
              </a:rPr>
              <a:t>sobě</a:t>
            </a:r>
            <a:r>
              <a:rPr lang="ru-RU" sz="2000" kern="100" dirty="0">
                <a:effectLst/>
                <a:latin typeface="Arial" panose="020B0604020202020204" pitchFamily="34" charset="0"/>
                <a:ea typeface="Aptos" panose="020B0004020202020204" pitchFamily="34" charset="0"/>
                <a:cs typeface="Arial" panose="020B0604020202020204" pitchFamily="34" charset="0"/>
              </a:rPr>
              <a:t>.</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 </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Задание №2</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nSpc>
                <a:spcPct val="115000"/>
              </a:lnSpc>
              <a:spcAft>
                <a:spcPts val="800"/>
              </a:spcAft>
              <a:buNone/>
            </a:pPr>
            <a:r>
              <a:rPr lang="ru-RU" sz="2000" b="1" kern="100" noProof="0" dirty="0">
                <a:effectLst/>
                <a:latin typeface="Arial" panose="020B0604020202020204" pitchFamily="34" charset="0"/>
                <a:ea typeface="Aptos" panose="020B0004020202020204" pitchFamily="34" charset="0"/>
                <a:cs typeface="Arial" panose="020B0604020202020204" pitchFamily="34" charset="0"/>
              </a:rPr>
              <a:t>Исправьте ошибки в предложениях. Если предложение верно, отметьте его.</a:t>
            </a:r>
          </a:p>
          <a:p>
            <a:pPr>
              <a:lnSpc>
                <a:spcPct val="115000"/>
              </a:lnSpc>
              <a:spcAft>
                <a:spcPts val="800"/>
              </a:spcAft>
              <a:buNone/>
            </a:pPr>
            <a:r>
              <a:rPr lang="ru-RU" sz="2000" kern="100" noProof="0" dirty="0">
                <a:effectLst/>
                <a:latin typeface="Arial" panose="020B0604020202020204" pitchFamily="34" charset="0"/>
                <a:ea typeface="Aptos" panose="020B0004020202020204" pitchFamily="34" charset="0"/>
                <a:cs typeface="Arial" panose="020B0604020202020204" pitchFamily="34" charset="0"/>
              </a:rPr>
              <a:t>1. Мы с братом часто споримся. 2. Они долго смотрели на себя и молчали. (Имеется в виду: он на неё, она на него). 3. Друзья всегда помогают друг другу. 4. Вы должны извиниться себе. 5. Перестаньте шептаться между собой на уроке! 6. Мы встретимся друг с другом завтра у театра.</a:t>
            </a:r>
          </a:p>
        </p:txBody>
      </p:sp>
    </p:spTree>
    <p:extLst>
      <p:ext uri="{BB962C8B-B14F-4D97-AF65-F5344CB8AC3E}">
        <p14:creationId xmlns:p14="http://schemas.microsoft.com/office/powerpoint/2010/main" val="27291013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579A19C-913F-6507-B434-E96C76373FE8}"/>
              </a:ext>
            </a:extLst>
          </p:cNvPr>
          <p:cNvSpPr txBox="1"/>
          <p:nvPr/>
        </p:nvSpPr>
        <p:spPr>
          <a:xfrm>
            <a:off x="478221" y="575165"/>
            <a:ext cx="11261834" cy="5176482"/>
          </a:xfrm>
          <a:prstGeom prst="rect">
            <a:avLst/>
          </a:prstGeom>
          <a:noFill/>
        </p:spPr>
        <p:txBody>
          <a:bodyPr wrap="square">
            <a:spAutoFit/>
          </a:bodyPr>
          <a:lstStyle/>
          <a:p>
            <a:pPr algn="ctr">
              <a:lnSpc>
                <a:spcPct val="115000"/>
              </a:lnSpc>
              <a:spcAft>
                <a:spcPts val="800"/>
              </a:spcAft>
              <a:buNone/>
            </a:pPr>
            <a:r>
              <a:rPr lang="ru-RU" sz="2000" b="1" kern="100" dirty="0" err="1">
                <a:effectLst/>
                <a:latin typeface="Arial" panose="020B0604020202020204" pitchFamily="34" charset="0"/>
                <a:ea typeface="Aptos" panose="020B0004020202020204" pitchFamily="34" charset="0"/>
                <a:cs typeface="Arial" panose="020B0604020202020204" pitchFamily="34" charset="0"/>
              </a:rPr>
              <a:t>Реципрок</a:t>
            </a:r>
            <a:r>
              <a:rPr lang="ru-RU" sz="2000" b="1" kern="100" dirty="0">
                <a:effectLst/>
                <a:latin typeface="Arial" panose="020B0604020202020204" pitchFamily="34" charset="0"/>
                <a:ea typeface="Aptos" panose="020B0004020202020204" pitchFamily="34" charset="0"/>
                <a:cs typeface="Arial" panose="020B0604020202020204" pitchFamily="34" charset="0"/>
              </a:rPr>
              <a:t> (взаимность)</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Задание №3</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Переведите на ЧЯ</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1. Усилия семьи и школы обязательно должны дополнять друг друга. 2. Раньше они тоже были знакомы, но летом друг без друга просто жить не могли. 3. Узкие и высокие голландские дома тесно прижимаются друг к другу. 4. Молодые люди встречаются и узнают что-то новое друг о друге. 5. Меня обвиняют в побоях, но я </a:t>
            </a:r>
            <a:r>
              <a:rPr lang="ru-RU" sz="2000" kern="100" dirty="0" err="1">
                <a:effectLst/>
                <a:latin typeface="Arial" panose="020B0604020202020204" pitchFamily="34" charset="0"/>
                <a:ea typeface="Aptos" panose="020B0004020202020204" pitchFamily="34" charset="0"/>
                <a:cs typeface="Arial" panose="020B0604020202020204" pitchFamily="34" charset="0"/>
              </a:rPr>
              <a:t>самооборонялась</a:t>
            </a:r>
            <a:r>
              <a:rPr lang="ru-RU" sz="2000" kern="100" dirty="0">
                <a:effectLst/>
                <a:latin typeface="Arial" panose="020B0604020202020204" pitchFamily="34" charset="0"/>
                <a:ea typeface="Aptos" panose="020B0004020202020204" pitchFamily="34" charset="0"/>
                <a:cs typeface="Arial" panose="020B0604020202020204" pitchFamily="34" charset="0"/>
              </a:rPr>
              <a:t>! 6. Он самоопределился как экономист марксистской школы. 7. Не умея самообольщаться, я не ожидал такого внимания к моему наброску.</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Переведите на РЯ</a:t>
            </a:r>
            <a:endParaRPr lang="cs-CZ" sz="2000" b="1"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cs-CZ" sz="2000" kern="100" dirty="0">
                <a:effectLst/>
                <a:latin typeface="Arial" panose="020B0604020202020204" pitchFamily="34" charset="0"/>
                <a:ea typeface="Aptos" panose="020B0004020202020204" pitchFamily="34" charset="0"/>
                <a:cs typeface="Arial" panose="020B0604020202020204" pitchFamily="34" charset="0"/>
              </a:rPr>
              <a:t>1. Přijetí sama sebe je nejdůležitější věc, kterou pro sebe můžete udělat.)  2. Moje spokojenost byla krátkodobá: chtěl jsem víc, především hledat sám sebe.) 3. Naštvaně jsme se na sebe podívali. 4. Oba řečníci se navzájem nazývali lháři и obviňovali jeden druhého ze lží.</a:t>
            </a:r>
          </a:p>
        </p:txBody>
      </p:sp>
    </p:spTree>
    <p:extLst>
      <p:ext uri="{BB962C8B-B14F-4D97-AF65-F5344CB8AC3E}">
        <p14:creationId xmlns:p14="http://schemas.microsoft.com/office/powerpoint/2010/main" val="1087311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3FEA7E0-ECBE-42FF-BB8C-B81F25782B9A}"/>
              </a:ext>
            </a:extLst>
          </p:cNvPr>
          <p:cNvSpPr/>
          <p:nvPr/>
        </p:nvSpPr>
        <p:spPr>
          <a:xfrm>
            <a:off x="704195" y="575095"/>
            <a:ext cx="10857186" cy="4566058"/>
          </a:xfrm>
          <a:prstGeom prst="rect">
            <a:avLst/>
          </a:prstGeom>
        </p:spPr>
        <p:txBody>
          <a:bodyPr wrap="square">
            <a:spAutoFit/>
          </a:bodyPr>
          <a:lstStyle/>
          <a:p>
            <a:pPr algn="just">
              <a:lnSpc>
                <a:spcPct val="115000"/>
              </a:lnSpc>
              <a:spcAft>
                <a:spcPts val="1000"/>
              </a:spcAft>
            </a:pPr>
            <a:r>
              <a:rPr lang="ru-RU" sz="2000" b="1" u="sng" dirty="0">
                <a:latin typeface="Arial" panose="020B0604020202020204" pitchFamily="34" charset="0"/>
                <a:ea typeface="Calibri"/>
                <a:cs typeface="Arial" panose="020B0604020202020204" pitchFamily="34" charset="0"/>
              </a:rPr>
              <a:t>Соответствия чешских возвратных глаголов с формантом </a:t>
            </a:r>
            <a:r>
              <a:rPr lang="cs-CZ" sz="2000" b="1" u="sng" dirty="0">
                <a:latin typeface="Arial" panose="020B0604020202020204" pitchFamily="34" charset="0"/>
                <a:ea typeface="Calibri"/>
                <a:cs typeface="Arial" panose="020B0604020202020204" pitchFamily="34" charset="0"/>
              </a:rPr>
              <a:t>SI</a:t>
            </a:r>
          </a:p>
          <a:p>
            <a:pPr algn="just">
              <a:lnSpc>
                <a:spcPct val="115000"/>
              </a:lnSpc>
              <a:spcAft>
                <a:spcPts val="1000"/>
              </a:spcAft>
            </a:pPr>
            <a:endParaRPr lang="cs-CZ" sz="2000" b="1" u="sng" dirty="0">
              <a:latin typeface="Arial" panose="020B0604020202020204" pitchFamily="34" charset="0"/>
              <a:ea typeface="Calibri"/>
              <a:cs typeface="Arial" panose="020B0604020202020204" pitchFamily="34" charset="0"/>
            </a:endParaRPr>
          </a:p>
          <a:p>
            <a:pPr algn="just">
              <a:lnSpc>
                <a:spcPct val="115000"/>
              </a:lnSpc>
              <a:spcAft>
                <a:spcPts val="1000"/>
              </a:spcAft>
            </a:pPr>
            <a:r>
              <a:rPr lang="ru-RU" sz="2000" dirty="0">
                <a:latin typeface="Arial" panose="020B0604020202020204" pitchFamily="34" charset="0"/>
                <a:ea typeface="Calibri"/>
                <a:cs typeface="Arial" panose="020B0604020202020204" pitchFamily="34" charset="0"/>
              </a:rPr>
              <a:t>1. </a:t>
            </a:r>
            <a:r>
              <a:rPr lang="cs-CZ" sz="2000" dirty="0">
                <a:latin typeface="Arial" panose="020B0604020202020204" pitchFamily="34" charset="0"/>
                <a:ea typeface="Calibri"/>
                <a:cs typeface="Arial" panose="020B0604020202020204" pitchFamily="34" charset="0"/>
              </a:rPr>
              <a:t>Pořizují si luxusní auta.</a:t>
            </a:r>
            <a:r>
              <a:rPr lang="ru-RU" sz="2000" dirty="0">
                <a:latin typeface="Arial" panose="020B0604020202020204" pitchFamily="34" charset="0"/>
                <a:ea typeface="Calibri"/>
                <a:cs typeface="Arial" panose="020B0604020202020204" pitchFamily="34" charset="0"/>
              </a:rPr>
              <a:t> 2. </a:t>
            </a:r>
            <a:r>
              <a:rPr lang="cs-CZ" sz="2000" dirty="0">
                <a:latin typeface="Arial" panose="020B0604020202020204" pitchFamily="34" charset="0"/>
                <a:ea typeface="Calibri"/>
                <a:cs typeface="Arial" panose="020B0604020202020204" pitchFamily="34" charset="0"/>
              </a:rPr>
              <a:t>Takhle to chodí, pomyslela jsem si.</a:t>
            </a:r>
            <a:r>
              <a:rPr lang="ru-RU" sz="2000" dirty="0">
                <a:latin typeface="Arial" panose="020B0604020202020204" pitchFamily="34" charset="0"/>
                <a:ea typeface="Calibri"/>
                <a:cs typeface="Arial" panose="020B0604020202020204" pitchFamily="34" charset="0"/>
              </a:rPr>
              <a:t> 3. </a:t>
            </a:r>
            <a:r>
              <a:rPr lang="cs-CZ" sz="2000" dirty="0">
                <a:latin typeface="Arial" panose="020B0604020202020204" pitchFamily="34" charset="0"/>
                <a:ea typeface="Calibri"/>
                <a:cs typeface="Arial" panose="020B0604020202020204" pitchFamily="34" charset="0"/>
              </a:rPr>
              <a:t>Nevšímala si ho.</a:t>
            </a:r>
            <a:r>
              <a:rPr lang="ru-RU" sz="2000" dirty="0">
                <a:latin typeface="Arial" panose="020B0604020202020204" pitchFamily="34" charset="0"/>
                <a:ea typeface="Calibri"/>
                <a:cs typeface="Arial" panose="020B0604020202020204" pitchFamily="34" charset="0"/>
              </a:rPr>
              <a:t> 4. </a:t>
            </a:r>
            <a:r>
              <a:rPr lang="cs-CZ" sz="2000" dirty="0">
                <a:latin typeface="Arial" panose="020B0604020202020204" pitchFamily="34" charset="0"/>
                <a:ea typeface="Calibri"/>
                <a:cs typeface="Arial" panose="020B0604020202020204" pitchFamily="34" charset="0"/>
              </a:rPr>
              <a:t>Pokud si mohu dovolit staré pořekadlo: co jest císařovo, císaři. </a:t>
            </a:r>
            <a:r>
              <a:rPr lang="ru-RU" sz="2000" dirty="0">
                <a:latin typeface="Arial" panose="020B0604020202020204" pitchFamily="34" charset="0"/>
                <a:ea typeface="Calibri"/>
                <a:cs typeface="Arial" panose="020B0604020202020204" pitchFamily="34" charset="0"/>
              </a:rPr>
              <a:t>5. </a:t>
            </a:r>
            <a:r>
              <a:rPr lang="cs-CZ" sz="2000" dirty="0">
                <a:latin typeface="Arial" panose="020B0604020202020204" pitchFamily="34" charset="0"/>
                <a:ea typeface="Calibri"/>
                <a:cs typeface="Arial" panose="020B0604020202020204" pitchFamily="34" charset="0"/>
              </a:rPr>
              <a:t>Doufám, že si pomáháme navzájem.</a:t>
            </a:r>
            <a:r>
              <a:rPr lang="ru-RU" sz="2000" dirty="0">
                <a:latin typeface="Arial" panose="020B0604020202020204" pitchFamily="34" charset="0"/>
                <a:ea typeface="Calibri"/>
                <a:cs typeface="Arial" panose="020B0604020202020204" pitchFamily="34" charset="0"/>
              </a:rPr>
              <a:t> 6. </a:t>
            </a:r>
            <a:r>
              <a:rPr lang="cs-CZ" sz="2000" dirty="0">
                <a:latin typeface="Arial" panose="020B0604020202020204" pitchFamily="34" charset="0"/>
                <a:ea typeface="Calibri"/>
                <a:cs typeface="Arial" panose="020B0604020202020204" pitchFamily="34" charset="0"/>
              </a:rPr>
              <a:t>Hned jsem si to tam zamiloval. </a:t>
            </a:r>
            <a:r>
              <a:rPr lang="ru-RU" sz="2000" dirty="0">
                <a:latin typeface="Arial" panose="020B0604020202020204" pitchFamily="34" charset="0"/>
                <a:ea typeface="Calibri"/>
                <a:cs typeface="Arial" panose="020B0604020202020204" pitchFamily="34" charset="0"/>
              </a:rPr>
              <a:t>Х </a:t>
            </a:r>
            <a:r>
              <a:rPr lang="cs-CZ" sz="2000" dirty="0">
                <a:latin typeface="Arial" panose="020B0604020202020204" pitchFamily="34" charset="0"/>
                <a:ea typeface="Calibri"/>
                <a:cs typeface="Arial" panose="020B0604020202020204" pitchFamily="34" charset="0"/>
              </a:rPr>
              <a:t>Říct, že jsem se zamiloval, by byl až příliš ukvapený závěr.</a:t>
            </a:r>
            <a:r>
              <a:rPr lang="ru-RU" sz="2000" dirty="0">
                <a:latin typeface="Arial" panose="020B0604020202020204" pitchFamily="34" charset="0"/>
                <a:ea typeface="Calibri"/>
                <a:cs typeface="Arial" panose="020B0604020202020204" pitchFamily="34" charset="0"/>
              </a:rPr>
              <a:t> 7. </a:t>
            </a:r>
            <a:r>
              <a:rPr lang="cs-CZ" sz="2000" dirty="0">
                <a:latin typeface="Arial" panose="020B0604020202020204" pitchFamily="34" charset="0"/>
                <a:ea typeface="Calibri"/>
                <a:cs typeface="Arial" panose="020B0604020202020204" pitchFamily="34" charset="0"/>
              </a:rPr>
              <a:t>Lidé si často neporadí ani s výměnou kola u malého auta.</a:t>
            </a:r>
            <a:r>
              <a:rPr lang="ru-RU" sz="2000" dirty="0">
                <a:latin typeface="Arial" panose="020B0604020202020204" pitchFamily="34" charset="0"/>
                <a:ea typeface="Calibri"/>
                <a:cs typeface="Arial" panose="020B0604020202020204" pitchFamily="34" charset="0"/>
              </a:rPr>
              <a:t> 8. </a:t>
            </a:r>
            <a:r>
              <a:rPr lang="cs-CZ" sz="2000" dirty="0">
                <a:latin typeface="Arial" panose="020B0604020202020204" pitchFamily="34" charset="0"/>
                <a:ea typeface="Calibri"/>
                <a:cs typeface="Arial" panose="020B0604020202020204" pitchFamily="34" charset="0"/>
              </a:rPr>
              <a:t>Oba si zapálí cigaretu a tiše stojí u domovního vchodu. 9. Vzal si do hlavy, že koupí všechny možné farmy a vepříny.</a:t>
            </a:r>
            <a:r>
              <a:rPr lang="ru-RU" sz="2000" dirty="0">
                <a:latin typeface="Arial" panose="020B0604020202020204" pitchFamily="34" charset="0"/>
                <a:ea typeface="Calibri"/>
                <a:cs typeface="Arial" panose="020B0604020202020204" pitchFamily="34" charset="0"/>
              </a:rPr>
              <a:t> 10. </a:t>
            </a:r>
            <a:r>
              <a:rPr lang="pl-PL" sz="2000" dirty="0">
                <a:latin typeface="Arial" panose="020B0604020202020204" pitchFamily="34" charset="0"/>
                <a:ea typeface="Calibri"/>
                <a:cs typeface="Arial" panose="020B0604020202020204" pitchFamily="34" charset="0"/>
              </a:rPr>
              <a:t>"Dokázal to!" bručel si bez ustání pod vousy.</a:t>
            </a:r>
            <a:r>
              <a:rPr lang="ru-RU" sz="2000" dirty="0">
                <a:latin typeface="Arial" panose="020B0604020202020204" pitchFamily="34" charset="0"/>
                <a:ea typeface="Calibri"/>
                <a:cs typeface="Arial" panose="020B0604020202020204" pitchFamily="34" charset="0"/>
              </a:rPr>
              <a:t> 11. </a:t>
            </a:r>
            <a:r>
              <a:rPr lang="cs-CZ" sz="2000" dirty="0">
                <a:latin typeface="Arial" panose="020B0604020202020204" pitchFamily="34" charset="0"/>
                <a:ea typeface="Calibri"/>
                <a:cs typeface="Arial" panose="020B0604020202020204" pitchFamily="34" charset="0"/>
              </a:rPr>
              <a:t>Netroufá si mezi ně a nedůvěřivě čeká opodál.</a:t>
            </a:r>
            <a:r>
              <a:rPr lang="ru-RU" sz="2000" dirty="0">
                <a:latin typeface="Arial" panose="020B0604020202020204" pitchFamily="34" charset="0"/>
                <a:ea typeface="Calibri"/>
                <a:cs typeface="Arial" panose="020B0604020202020204" pitchFamily="34" charset="0"/>
              </a:rPr>
              <a:t> 12. </a:t>
            </a:r>
            <a:r>
              <a:rPr lang="pl-PL" sz="2000" dirty="0">
                <a:latin typeface="Arial" panose="020B0604020202020204" pitchFamily="34" charset="0"/>
                <a:ea typeface="Calibri"/>
                <a:cs typeface="Arial" panose="020B0604020202020204" pitchFamily="34" charset="0"/>
              </a:rPr>
              <a:t>Co si dáte, pane? " zeptal se </a:t>
            </a:r>
            <a:r>
              <a:rPr lang="cs-CZ" sz="2000" dirty="0">
                <a:latin typeface="Arial" panose="020B0604020202020204" pitchFamily="34" charset="0"/>
                <a:ea typeface="Calibri"/>
                <a:cs typeface="Arial" panose="020B0604020202020204" pitchFamily="34" charset="0"/>
              </a:rPr>
              <a:t>číšník</a:t>
            </a:r>
            <a:r>
              <a:rPr lang="pl-PL" sz="2000" dirty="0">
                <a:latin typeface="Arial" panose="020B0604020202020204" pitchFamily="34" charset="0"/>
                <a:ea typeface="Calibri"/>
                <a:cs typeface="Arial" panose="020B0604020202020204" pitchFamily="34" charset="0"/>
              </a:rPr>
              <a:t>. </a:t>
            </a:r>
            <a:r>
              <a:rPr lang="ru-RU" sz="2000" dirty="0">
                <a:latin typeface="Arial" panose="020B0604020202020204" pitchFamily="34" charset="0"/>
                <a:ea typeface="Calibri"/>
                <a:cs typeface="Arial" panose="020B0604020202020204" pitchFamily="34" charset="0"/>
              </a:rPr>
              <a:t>13. </a:t>
            </a:r>
            <a:r>
              <a:rPr lang="pl-PL" sz="2000" dirty="0">
                <a:latin typeface="Arial" panose="020B0604020202020204" pitchFamily="34" charset="0"/>
                <a:ea typeface="Calibri"/>
                <a:cs typeface="Arial" panose="020B0604020202020204" pitchFamily="34" charset="0"/>
              </a:rPr>
              <a:t>Natáhl si džíny i modrý rybářský svetr a zavázal si boty.</a:t>
            </a:r>
            <a:r>
              <a:rPr lang="ru-RU" sz="2000" dirty="0">
                <a:latin typeface="Arial" panose="020B0604020202020204" pitchFamily="34" charset="0"/>
                <a:ea typeface="Calibri"/>
                <a:cs typeface="Arial" panose="020B0604020202020204" pitchFamily="34" charset="0"/>
              </a:rPr>
              <a:t> 14. </a:t>
            </a:r>
            <a:r>
              <a:rPr lang="cs-CZ" sz="2000" dirty="0">
                <a:latin typeface="Arial" panose="020B0604020202020204" pitchFamily="34" charset="0"/>
                <a:ea typeface="Calibri"/>
                <a:cs typeface="Arial" panose="020B0604020202020204" pitchFamily="34" charset="0"/>
              </a:rPr>
              <a:t>Večer si prohlížím fotky, čtu si </a:t>
            </a:r>
            <a:r>
              <a:rPr lang="cs-CZ" sz="2000" dirty="0" err="1">
                <a:latin typeface="Arial" panose="020B0604020202020204" pitchFamily="34" charset="0"/>
                <a:ea typeface="Calibri"/>
                <a:cs typeface="Arial" panose="020B0604020202020204" pitchFamily="34" charset="0"/>
              </a:rPr>
              <a:t>knížk</a:t>
            </a:r>
            <a:r>
              <a:rPr lang="ru-RU" sz="2000" dirty="0">
                <a:latin typeface="Arial" panose="020B0604020202020204" pitchFamily="34" charset="0"/>
                <a:ea typeface="Calibri"/>
                <a:cs typeface="Arial" panose="020B0604020202020204" pitchFamily="34" charset="0"/>
              </a:rPr>
              <a:t>у</a:t>
            </a:r>
            <a:r>
              <a:rPr lang="cs-CZ" sz="2000" dirty="0">
                <a:latin typeface="Arial" panose="020B0604020202020204" pitchFamily="34" charset="0"/>
                <a:ea typeface="Calibri"/>
                <a:cs typeface="Arial" panose="020B0604020202020204" pitchFamily="34" charset="0"/>
              </a:rPr>
              <a:t>. 15. Nestěžuji si, můžeš si přeci půjčit tu tisícovku od </a:t>
            </a:r>
            <a:r>
              <a:rPr lang="cs-CZ" sz="2000" dirty="0" err="1">
                <a:latin typeface="Arial" panose="020B0604020202020204" pitchFamily="34" charset="0"/>
                <a:ea typeface="Calibri"/>
                <a:cs typeface="Arial" panose="020B0604020202020204" pitchFamily="34" charset="0"/>
              </a:rPr>
              <a:t>Pavlouše</a:t>
            </a:r>
            <a:r>
              <a:rPr lang="cs-CZ" sz="2000" dirty="0">
                <a:latin typeface="Arial" panose="020B0604020202020204" pitchFamily="34" charset="0"/>
                <a:ea typeface="Calibri"/>
                <a:cs typeface="Arial" panose="020B0604020202020204" pitchFamily="34" charset="0"/>
              </a:rPr>
              <a:t>. 16. </a:t>
            </a:r>
            <a:r>
              <a:rPr lang="cs-CZ" sz="2000" dirty="0">
                <a:latin typeface="Arial" panose="020B0604020202020204" pitchFamily="34" charset="0"/>
                <a:cs typeface="Arial" panose="020B0604020202020204" pitchFamily="34" charset="0"/>
              </a:rPr>
              <a:t>Ať si hledí své práce, nestarají se o politiku. 17. Představil si, jak k němu přistoupila a prosila ho, aby zůstal.</a:t>
            </a:r>
            <a:endParaRPr lang="cs-CZ"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85169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6F048F91-BAA2-D9DE-802D-94A261AFFA9D}"/>
              </a:ext>
            </a:extLst>
          </p:cNvPr>
          <p:cNvSpPr txBox="1"/>
          <p:nvPr/>
        </p:nvSpPr>
        <p:spPr>
          <a:xfrm>
            <a:off x="378371" y="258882"/>
            <a:ext cx="11424746" cy="5844613"/>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Отличия в возвратности глаголов в ЧЯ и РЯ</a:t>
            </a:r>
            <a:endParaRPr lang="cs-CZ" sz="2000" b="1" dirty="0">
              <a:latin typeface="Arial" panose="020B0604020202020204" pitchFamily="34" charset="0"/>
              <a:cs typeface="Arial" panose="020B0604020202020204" pitchFamily="34" charset="0"/>
            </a:endParaRPr>
          </a:p>
          <a:p>
            <a:pPr algn="just"/>
            <a:endParaRPr lang="ru-RU" sz="2000" b="1" dirty="0">
              <a:latin typeface="Arial" panose="020B0604020202020204" pitchFamily="34" charset="0"/>
              <a:cs typeface="Arial" panose="020B0604020202020204" pitchFamily="34" charset="0"/>
            </a:endParaRPr>
          </a:p>
          <a:p>
            <a:pPr algn="just">
              <a:lnSpc>
                <a:spcPct val="120000"/>
              </a:lnSpc>
            </a:pPr>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Koho se tu lze zeptat na cestu? 2. Raději se mě na to už neptej. 3. Dneska se určitě opozdíme. 4. Můžete si vzpomenout, kde přesně to bylo? 5. Viktor si zapamatoval skoro všechno, co jsme říkali. 6. Už jste si vzal tu knihu, o které jsme mluvili? 7. Doufám, že se brzy uvidíme. 8. Zůstaneš v sobotu raději doma? 9. Rozhodli jsme se nakonec nikam nejet. 10. Co uděláme, když s tím nebudou souhlasit? 11. V dětství se chtěl stát prodavačem zmrzliny. 12. Jaký slovník jste při studiu používal? 13. Kam se to vlastně díváš? 14. Proč jste tehdy odmítla jejich pomoc? 15. Zdá se, že jsme v tom lese zabloudili. 16. O děti se u nás obvykle stará babička. 17. Jste už na tu cestu připraveni? 18. V tomto semestru jsem zase přišel o stipendium. </a:t>
            </a:r>
            <a:r>
              <a:rPr lang="ru-RU" sz="2000" dirty="0">
                <a:latin typeface="Arial" panose="020B0604020202020204" pitchFamily="34" charset="0"/>
                <a:cs typeface="Arial" panose="020B0604020202020204" pitchFamily="34" charset="0"/>
              </a:rPr>
              <a:t>19. </a:t>
            </a:r>
            <a:r>
              <a:rPr lang="cs-CZ" sz="2000" dirty="0">
                <a:latin typeface="Arial" panose="020B0604020202020204" pitchFamily="34" charset="0"/>
                <a:cs typeface="Arial" panose="020B0604020202020204" pitchFamily="34" charset="0"/>
              </a:rPr>
              <a:t>Jde se tam půlhodiny.</a:t>
            </a:r>
            <a:r>
              <a:rPr lang="ru-RU" sz="2000" dirty="0">
                <a:latin typeface="Arial" panose="020B0604020202020204" pitchFamily="34" charset="0"/>
                <a:cs typeface="Arial" panose="020B0604020202020204" pitchFamily="34" charset="0"/>
              </a:rPr>
              <a:t> 20. </a:t>
            </a:r>
            <a:r>
              <a:rPr lang="cs-CZ" sz="2000" dirty="0">
                <a:latin typeface="Arial" panose="020B0604020202020204" pitchFamily="34" charset="0"/>
                <a:cs typeface="Arial" panose="020B0604020202020204" pitchFamily="34" charset="0"/>
              </a:rPr>
              <a:t>Šlo se nám pěkně. 21. Pošta se už touhle dobou zavírá. 22. Tento film se točil na horách. 23. Zde se mluví česky.</a:t>
            </a:r>
            <a:r>
              <a:rPr lang="ru-RU" sz="2000" dirty="0">
                <a:latin typeface="Arial" panose="020B0604020202020204" pitchFamily="34" charset="0"/>
                <a:cs typeface="Arial" panose="020B0604020202020204" pitchFamily="34" charset="0"/>
              </a:rPr>
              <a:t> </a:t>
            </a:r>
            <a:r>
              <a:rPr lang="cs-CZ" sz="2000" dirty="0">
                <a:latin typeface="Arial" panose="020B0604020202020204" pitchFamily="34" charset="0"/>
                <a:cs typeface="Arial" panose="020B0604020202020204" pitchFamily="34" charset="0"/>
              </a:rPr>
              <a:t>24. Tyto termíny se přebírají z angličtiny. 25. Nikde není uvedeno, jak často se má měnit filtr. 26. Jejich dům byl staven na začátku 20. století. 27. S tebou se nepočítá. 28. Tudy se nesmí chodit. 30. Jeho knihy jsou </a:t>
            </a:r>
            <a:r>
              <a:rPr lang="cs-CZ" sz="2000" dirty="0" err="1">
                <a:latin typeface="Arial" panose="020B0604020202020204" pitchFamily="34" charset="0"/>
                <a:cs typeface="Arial" panose="020B0604020202020204" pitchFamily="34" charset="0"/>
              </a:rPr>
              <a:t>vydávany</a:t>
            </a:r>
            <a:r>
              <a:rPr lang="cs-CZ" sz="2000" dirty="0">
                <a:latin typeface="Arial" panose="020B0604020202020204" pitchFamily="34" charset="0"/>
                <a:cs typeface="Arial" panose="020B0604020202020204" pitchFamily="34" charset="0"/>
              </a:rPr>
              <a:t> ve dvanácti světových jazycích. 31. To se nedá vyprávět, to se musí vidět. 32. Může se tam stanovat? 33. Jak se cítíte? 34. Neumí se chovat na návštěvě. 35. Děti si hrají ve vedlejším pokoji. 36. Sportovci si myjí hlavu každý den. 37. Proč se třeseš? </a:t>
            </a:r>
          </a:p>
        </p:txBody>
      </p:sp>
    </p:spTree>
    <p:extLst>
      <p:ext uri="{BB962C8B-B14F-4D97-AF65-F5344CB8AC3E}">
        <p14:creationId xmlns:p14="http://schemas.microsoft.com/office/powerpoint/2010/main" val="1531183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93378" y="855556"/>
            <a:ext cx="10704787" cy="1334813"/>
          </a:xfrm>
        </p:spPr>
        <p:txBody>
          <a:bodyPr>
            <a:normAutofit/>
          </a:bodyPr>
          <a:lstStyle/>
          <a:p>
            <a:r>
              <a:rPr lang="ru-RU" sz="2000" b="1" dirty="0">
                <a:latin typeface="Arial" panose="020B0604020202020204" pitchFamily="34" charset="0"/>
                <a:ea typeface="Times New Roman"/>
                <a:cs typeface="Arial" panose="020B0604020202020204" pitchFamily="34" charset="0"/>
              </a:rPr>
              <a:t>Структура форм </a:t>
            </a:r>
            <a:r>
              <a:rPr lang="ru-RU" sz="2000" b="1" u="sng" dirty="0">
                <a:latin typeface="Arial" panose="020B0604020202020204" pitchFamily="34" charset="0"/>
                <a:ea typeface="Times New Roman"/>
                <a:cs typeface="Arial" panose="020B0604020202020204" pitchFamily="34" charset="0"/>
              </a:rPr>
              <a:t>повелительного наклонения</a:t>
            </a:r>
            <a:r>
              <a:rPr lang="ru-RU" sz="2000" b="1" dirty="0">
                <a:latin typeface="Arial" panose="020B0604020202020204" pitchFamily="34" charset="0"/>
                <a:ea typeface="Times New Roman"/>
                <a:cs typeface="Arial" panose="020B0604020202020204" pitchFamily="34" charset="0"/>
              </a:rPr>
              <a:t> ЧЯ и РЯ значительно отличается.</a:t>
            </a:r>
            <a:br>
              <a:rPr lang="cs-CZ" sz="2000" b="1" dirty="0">
                <a:latin typeface="Arial" panose="020B0604020202020204" pitchFamily="34" charset="0"/>
                <a:ea typeface="Times New Roman"/>
                <a:cs typeface="Arial" panose="020B0604020202020204" pitchFamily="34" charset="0"/>
              </a:rPr>
            </a:br>
            <a:br>
              <a:rPr lang="cs-CZ" sz="2000" b="1" dirty="0">
                <a:latin typeface="Arial" panose="020B0604020202020204" pitchFamily="34" charset="0"/>
                <a:ea typeface="Times New Roman"/>
                <a:cs typeface="Arial" panose="020B0604020202020204" pitchFamily="34" charset="0"/>
              </a:rPr>
            </a:br>
            <a:r>
              <a:rPr lang="ru-RU" sz="2000" u="sng" dirty="0">
                <a:solidFill>
                  <a:srgbClr val="0070C0"/>
                </a:solidFill>
                <a:latin typeface="Arial" panose="020B0604020202020204" pitchFamily="34" charset="0"/>
                <a:ea typeface="Times New Roman"/>
                <a:cs typeface="Arial" panose="020B0604020202020204" pitchFamily="34" charset="0"/>
              </a:rPr>
              <a:t>Образование форм императива для 1 л. мн.ч. в РЯ зависит от вида глагола</a:t>
            </a:r>
            <a:r>
              <a:rPr lang="ru-RU" sz="2000" dirty="0">
                <a:solidFill>
                  <a:srgbClr val="0070C0"/>
                </a:solidFill>
                <a:latin typeface="Arial" panose="020B0604020202020204" pitchFamily="34" charset="0"/>
                <a:ea typeface="Times New Roman"/>
                <a:cs typeface="Arial" panose="020B0604020202020204" pitchFamily="34" charset="0"/>
              </a:rPr>
              <a:t>: формы пов. накл. от глаголов НСВ образуются аналитически.</a:t>
            </a:r>
            <a:endParaRPr lang="cs-CZ" sz="2000" dirty="0">
              <a:solidFill>
                <a:srgbClr val="0070C0"/>
              </a:solidFill>
              <a:latin typeface="Arial" panose="020B0604020202020204" pitchFamily="34" charset="0"/>
              <a:cs typeface="Arial" panose="020B0604020202020204" pitchFamily="34" charset="0"/>
            </a:endParaRPr>
          </a:p>
        </p:txBody>
      </p:sp>
      <p:graphicFrame>
        <p:nvGraphicFramePr>
          <p:cNvPr id="8" name="Zástupný symbol pro obsah 7"/>
          <p:cNvGraphicFramePr>
            <a:graphicFrameLocks noGrp="1"/>
          </p:cNvGraphicFramePr>
          <p:nvPr>
            <p:ph sz="half" idx="1"/>
            <p:extLst>
              <p:ext uri="{D42A27DB-BD31-4B8C-83A1-F6EECF244321}">
                <p14:modId xmlns:p14="http://schemas.microsoft.com/office/powerpoint/2010/main" val="3251260019"/>
              </p:ext>
            </p:extLst>
          </p:nvPr>
        </p:nvGraphicFramePr>
        <p:xfrm>
          <a:off x="388884" y="3174797"/>
          <a:ext cx="4624550" cy="2160240"/>
        </p:xfrm>
        <a:graphic>
          <a:graphicData uri="http://schemas.openxmlformats.org/drawingml/2006/table">
            <a:tbl>
              <a:tblPr firstRow="1" firstCol="1" lastRow="1" lastCol="1" bandRow="1" bandCol="1"/>
              <a:tblGrid>
                <a:gridCol w="2207171">
                  <a:extLst>
                    <a:ext uri="{9D8B030D-6E8A-4147-A177-3AD203B41FA5}">
                      <a16:colId xmlns:a16="http://schemas.microsoft.com/office/drawing/2014/main" val="20000"/>
                    </a:ext>
                  </a:extLst>
                </a:gridCol>
                <a:gridCol w="1161466">
                  <a:extLst>
                    <a:ext uri="{9D8B030D-6E8A-4147-A177-3AD203B41FA5}">
                      <a16:colId xmlns:a16="http://schemas.microsoft.com/office/drawing/2014/main" val="20001"/>
                    </a:ext>
                  </a:extLst>
                </a:gridCol>
                <a:gridCol w="1255913">
                  <a:extLst>
                    <a:ext uri="{9D8B030D-6E8A-4147-A177-3AD203B41FA5}">
                      <a16:colId xmlns:a16="http://schemas.microsoft.com/office/drawing/2014/main" val="20002"/>
                    </a:ext>
                  </a:extLst>
                </a:gridCol>
              </a:tblGrid>
              <a:tr h="432048">
                <a:tc>
                  <a:txBody>
                    <a:bodyPr/>
                    <a:lstStyle/>
                    <a:p>
                      <a:pPr algn="ctr">
                        <a:lnSpc>
                          <a:spcPct val="107000"/>
                        </a:lnSpc>
                        <a:spcAft>
                          <a:spcPts val="0"/>
                        </a:spcAft>
                      </a:pPr>
                      <a:endParaRPr lang="cs-CZ"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dirty="0">
                          <a:effectLst/>
                          <a:latin typeface="Arial" panose="020B0604020202020204" pitchFamily="34" charset="0"/>
                          <a:ea typeface="Times New Roman"/>
                          <a:cs typeface="Arial" panose="020B0604020202020204" pitchFamily="34" charset="0"/>
                        </a:rPr>
                        <a:t>Ед.ч.</a:t>
                      </a:r>
                      <a:endParaRPr lang="cs-CZ"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ru-RU" sz="1800" b="1" dirty="0">
                          <a:effectLst/>
                          <a:latin typeface="Arial" panose="020B0604020202020204" pitchFamily="34" charset="0"/>
                          <a:ea typeface="Times New Roman"/>
                          <a:cs typeface="Arial" panose="020B0604020202020204" pitchFamily="34" charset="0"/>
                        </a:rPr>
                        <a:t>Мн.ч.</a:t>
                      </a:r>
                      <a:endParaRPr lang="cs-CZ"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64096">
                <a:tc>
                  <a:txBody>
                    <a:bodyPr/>
                    <a:lstStyle/>
                    <a:p>
                      <a:pPr algn="just">
                        <a:lnSpc>
                          <a:spcPct val="107000"/>
                        </a:lnSpc>
                        <a:spcAft>
                          <a:spcPts val="0"/>
                        </a:spcAft>
                      </a:pPr>
                      <a:r>
                        <a:rPr lang="ru-RU" sz="1800" b="1" dirty="0">
                          <a:effectLst/>
                          <a:latin typeface="Arial" panose="020B0604020202020204" pitchFamily="34" charset="0"/>
                          <a:ea typeface="Times New Roman"/>
                          <a:cs typeface="Arial" panose="020B0604020202020204" pitchFamily="34" charset="0"/>
                        </a:rPr>
                        <a:t>Неинклюзивные формы</a:t>
                      </a:r>
                      <a:endParaRPr lang="cs-CZ" sz="18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1800" b="1" dirty="0">
                          <a:effectLst/>
                          <a:latin typeface="Arial" panose="020B0604020202020204" pitchFamily="34" charset="0"/>
                          <a:ea typeface="Times New Roman"/>
                          <a:cs typeface="Arial" panose="020B0604020202020204" pitchFamily="34" charset="0"/>
                        </a:rPr>
                        <a:t>t</a:t>
                      </a:r>
                      <a:r>
                        <a:rPr lang="ru-RU" sz="1800" b="1" dirty="0" err="1">
                          <a:effectLst/>
                          <a:latin typeface="Arial" panose="020B0604020202020204" pitchFamily="34" charset="0"/>
                          <a:ea typeface="Times New Roman"/>
                          <a:cs typeface="Arial" panose="020B0604020202020204" pitchFamily="34" charset="0"/>
                        </a:rPr>
                        <a:t>iskni</a:t>
                      </a:r>
                      <a:endParaRPr lang="cs-CZ" sz="18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cs-CZ" sz="1800" b="1" dirty="0">
                          <a:effectLst/>
                          <a:latin typeface="Arial" panose="020B0604020202020204" pitchFamily="34" charset="0"/>
                          <a:ea typeface="Times New Roman"/>
                          <a:cs typeface="Arial" panose="020B0604020202020204" pitchFamily="34" charset="0"/>
                        </a:rPr>
                        <a:t>nes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cs-CZ" sz="1800" b="1" dirty="0">
                          <a:effectLst/>
                          <a:latin typeface="Arial" panose="020B0604020202020204" pitchFamily="34" charset="0"/>
                          <a:ea typeface="Times New Roman"/>
                          <a:cs typeface="Arial" panose="020B0604020202020204" pitchFamily="34" charset="0"/>
                        </a:rPr>
                        <a:t>tiskněte</a:t>
                      </a:r>
                    </a:p>
                    <a:p>
                      <a:pPr algn="just">
                        <a:lnSpc>
                          <a:spcPct val="107000"/>
                        </a:lnSpc>
                        <a:spcAft>
                          <a:spcPts val="0"/>
                        </a:spcAft>
                      </a:pPr>
                      <a:r>
                        <a:rPr lang="cs-CZ" sz="1800" b="1" dirty="0">
                          <a:effectLst/>
                          <a:latin typeface="Arial" panose="020B0604020202020204" pitchFamily="34" charset="0"/>
                          <a:ea typeface="Times New Roman"/>
                          <a:cs typeface="Arial" panose="020B0604020202020204" pitchFamily="34" charset="0"/>
                        </a:rPr>
                        <a:t>neste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64096">
                <a:tc>
                  <a:txBody>
                    <a:bodyPr/>
                    <a:lstStyle/>
                    <a:p>
                      <a:pPr algn="just">
                        <a:lnSpc>
                          <a:spcPct val="107000"/>
                        </a:lnSpc>
                        <a:spcAft>
                          <a:spcPts val="0"/>
                        </a:spcAft>
                      </a:pPr>
                      <a:r>
                        <a:rPr lang="cs-CZ" sz="1800" b="1">
                          <a:effectLst/>
                          <a:latin typeface="Arial" panose="020B0604020202020204" pitchFamily="34" charset="0"/>
                          <a:ea typeface="Times New Roman"/>
                          <a:cs typeface="Arial" panose="020B0604020202020204" pitchFamily="34" charset="0"/>
                        </a:rPr>
                        <a:t>И</a:t>
                      </a:r>
                      <a:r>
                        <a:rPr lang="ru-RU" sz="1800" b="1">
                          <a:effectLst/>
                          <a:latin typeface="Arial" panose="020B0604020202020204" pitchFamily="34" charset="0"/>
                          <a:ea typeface="Times New Roman"/>
                          <a:cs typeface="Arial" panose="020B0604020202020204" pitchFamily="34" charset="0"/>
                        </a:rPr>
                        <a:t>нклюзивные формы</a:t>
                      </a:r>
                      <a:endParaRPr lang="cs-CZ" sz="18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0"/>
                        </a:spcAft>
                      </a:pPr>
                      <a:r>
                        <a:rPr lang="cs-CZ" sz="1800" b="1" dirty="0">
                          <a:effectLst/>
                          <a:latin typeface="Arial" panose="020B0604020202020204" pitchFamily="34" charset="0"/>
                          <a:ea typeface="Times New Roman"/>
                          <a:cs typeface="Arial" panose="020B0604020202020204" pitchFamily="34" charset="0"/>
                        </a:rPr>
                        <a:t>tiskněme</a:t>
                      </a:r>
                    </a:p>
                    <a:p>
                      <a:pPr algn="ctr">
                        <a:lnSpc>
                          <a:spcPct val="107000"/>
                        </a:lnSpc>
                        <a:spcAft>
                          <a:spcPts val="0"/>
                        </a:spcAft>
                      </a:pPr>
                      <a:r>
                        <a:rPr lang="cs-CZ" sz="1800" b="1" dirty="0">
                          <a:effectLst/>
                          <a:latin typeface="Arial" panose="020B0604020202020204" pitchFamily="34" charset="0"/>
                          <a:ea typeface="Times New Roman"/>
                          <a:cs typeface="Arial" panose="020B0604020202020204" pitchFamily="34" charset="0"/>
                        </a:rPr>
                        <a:t>nesme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extLst>
                  <a:ext uri="{0D108BD9-81ED-4DB2-BD59-A6C34878D82A}">
                    <a16:rowId xmlns:a16="http://schemas.microsoft.com/office/drawing/2014/main" val="10002"/>
                  </a:ext>
                </a:extLst>
              </a:tr>
            </a:tbl>
          </a:graphicData>
        </a:graphic>
      </p:graphicFrame>
      <p:graphicFrame>
        <p:nvGraphicFramePr>
          <p:cNvPr id="10" name="Zástupný symbol pro obsah 9"/>
          <p:cNvGraphicFramePr>
            <a:graphicFrameLocks noGrp="1"/>
          </p:cNvGraphicFramePr>
          <p:nvPr>
            <p:ph sz="half" idx="2"/>
            <p:extLst>
              <p:ext uri="{D42A27DB-BD31-4B8C-83A1-F6EECF244321}">
                <p14:modId xmlns:p14="http://schemas.microsoft.com/office/powerpoint/2010/main" val="577431531"/>
              </p:ext>
            </p:extLst>
          </p:nvPr>
        </p:nvGraphicFramePr>
        <p:xfrm>
          <a:off x="5202723" y="2372310"/>
          <a:ext cx="6474373" cy="3881345"/>
        </p:xfrm>
        <a:graphic>
          <a:graphicData uri="http://schemas.openxmlformats.org/drawingml/2006/table">
            <a:tbl>
              <a:tblPr firstRow="1" firstCol="1" lastRow="1" lastCol="1" bandRow="1" bandCol="1"/>
              <a:tblGrid>
                <a:gridCol w="819705">
                  <a:extLst>
                    <a:ext uri="{9D8B030D-6E8A-4147-A177-3AD203B41FA5}">
                      <a16:colId xmlns:a16="http://schemas.microsoft.com/office/drawing/2014/main" val="20000"/>
                    </a:ext>
                  </a:extLst>
                </a:gridCol>
                <a:gridCol w="1397875">
                  <a:extLst>
                    <a:ext uri="{9D8B030D-6E8A-4147-A177-3AD203B41FA5}">
                      <a16:colId xmlns:a16="http://schemas.microsoft.com/office/drawing/2014/main" val="20001"/>
                    </a:ext>
                  </a:extLst>
                </a:gridCol>
                <a:gridCol w="4256793">
                  <a:extLst>
                    <a:ext uri="{9D8B030D-6E8A-4147-A177-3AD203B41FA5}">
                      <a16:colId xmlns:a16="http://schemas.microsoft.com/office/drawing/2014/main" val="20002"/>
                    </a:ext>
                  </a:extLst>
                </a:gridCol>
              </a:tblGrid>
              <a:tr h="530998">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 </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2 лицо</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u="sng" dirty="0">
                          <a:effectLst/>
                          <a:latin typeface="Arial" panose="020B0604020202020204" pitchFamily="34" charset="0"/>
                          <a:ea typeface="Times New Roman"/>
                          <a:cs typeface="Arial" panose="020B0604020202020204" pitchFamily="34" charset="0"/>
                        </a:rPr>
                        <a:t>1 лицо ИНКЛЮЗИВНЫЕ формы</a:t>
                      </a:r>
                      <a:endParaRPr lang="cs-CZ" sz="2000" b="1" u="sng"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557426">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Ед.ч.</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пойди</a:t>
                      </a:r>
                      <a:endParaRPr lang="cs-CZ" sz="2000" b="1">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толкни</a:t>
                      </a:r>
                      <a:endParaRPr lang="cs-CZ" sz="2000" b="1">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надень</a:t>
                      </a:r>
                      <a:endParaRPr lang="cs-CZ" sz="2000" b="1">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пой</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пойдём</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толкнём</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наденем</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u="sng" dirty="0">
                          <a:solidFill>
                            <a:srgbClr val="0070C0"/>
                          </a:solidFill>
                          <a:effectLst/>
                          <a:latin typeface="Arial" panose="020B0604020202020204" pitchFamily="34" charset="0"/>
                          <a:ea typeface="Times New Roman"/>
                          <a:cs typeface="Arial" panose="020B0604020202020204" pitchFamily="34" charset="0"/>
                        </a:rPr>
                        <a:t>споём Х будем</a:t>
                      </a:r>
                      <a:r>
                        <a:rPr lang="ru-RU" sz="2000" b="1" dirty="0">
                          <a:solidFill>
                            <a:srgbClr val="0070C0"/>
                          </a:solidFill>
                          <a:effectLst/>
                          <a:latin typeface="Arial" panose="020B0604020202020204" pitchFamily="34" charset="0"/>
                          <a:ea typeface="Times New Roman"/>
                          <a:cs typeface="Arial" panose="020B0604020202020204" pitchFamily="34" charset="0"/>
                        </a:rPr>
                        <a:t> петь / </a:t>
                      </a:r>
                      <a:r>
                        <a:rPr lang="ru-RU" sz="2000" b="1" u="sng" dirty="0">
                          <a:solidFill>
                            <a:srgbClr val="0070C0"/>
                          </a:solidFill>
                          <a:effectLst/>
                          <a:latin typeface="Arial" panose="020B0604020202020204" pitchFamily="34" charset="0"/>
                          <a:ea typeface="Times New Roman"/>
                          <a:cs typeface="Arial" panose="020B0604020202020204" pitchFamily="34" charset="0"/>
                        </a:rPr>
                        <a:t>давай</a:t>
                      </a:r>
                      <a:r>
                        <a:rPr lang="ru-RU" sz="2000" b="1" dirty="0">
                          <a:solidFill>
                            <a:srgbClr val="0070C0"/>
                          </a:solidFill>
                          <a:effectLst/>
                          <a:latin typeface="Arial" panose="020B0604020202020204" pitchFamily="34" charset="0"/>
                          <a:ea typeface="Times New Roman"/>
                          <a:cs typeface="Arial" panose="020B0604020202020204" pitchFamily="34" charset="0"/>
                        </a:rPr>
                        <a:t> петь</a:t>
                      </a:r>
                      <a:endParaRPr lang="cs-CZ" sz="2000" b="1" dirty="0">
                        <a:solidFill>
                          <a:srgbClr val="0070C0"/>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92921">
                <a:tc>
                  <a:txBody>
                    <a:bodyPr/>
                    <a:lstStyle/>
                    <a:p>
                      <a:pPr algn="just">
                        <a:lnSpc>
                          <a:spcPct val="107000"/>
                        </a:lnSpc>
                        <a:spcAft>
                          <a:spcPts val="0"/>
                        </a:spcAft>
                      </a:pPr>
                      <a:r>
                        <a:rPr lang="ru-RU" sz="2000" b="1">
                          <a:effectLst/>
                          <a:latin typeface="Arial" panose="020B0604020202020204" pitchFamily="34" charset="0"/>
                          <a:ea typeface="Times New Roman"/>
                          <a:cs typeface="Arial" panose="020B0604020202020204" pitchFamily="34" charset="0"/>
                        </a:rPr>
                        <a:t>Мн.ч.</a:t>
                      </a:r>
                      <a:endParaRPr lang="cs-CZ" sz="2000" b="1">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пойдите</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толкните</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наденьте</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пойте</a:t>
                      </a:r>
                      <a:endParaRPr lang="cs-CZ" sz="2000" b="1"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пойдёмте</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толкнёмте</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dirty="0">
                          <a:effectLst/>
                          <a:latin typeface="Arial" panose="020B0604020202020204" pitchFamily="34" charset="0"/>
                          <a:ea typeface="Times New Roman"/>
                          <a:cs typeface="Arial" panose="020B0604020202020204" pitchFamily="34" charset="0"/>
                        </a:rPr>
                        <a:t>наденемте</a:t>
                      </a:r>
                      <a:endParaRPr lang="cs-CZ" sz="2000" b="1" dirty="0">
                        <a:effectLst/>
                        <a:latin typeface="Arial" panose="020B0604020202020204" pitchFamily="34" charset="0"/>
                        <a:ea typeface="Times New Roman"/>
                        <a:cs typeface="Arial" panose="020B0604020202020204" pitchFamily="34" charset="0"/>
                      </a:endParaRPr>
                    </a:p>
                    <a:p>
                      <a:pPr algn="just">
                        <a:lnSpc>
                          <a:spcPct val="107000"/>
                        </a:lnSpc>
                        <a:spcAft>
                          <a:spcPts val="0"/>
                        </a:spcAft>
                      </a:pPr>
                      <a:r>
                        <a:rPr lang="ru-RU" sz="2000" b="1" u="sng" dirty="0">
                          <a:solidFill>
                            <a:srgbClr val="0070C0"/>
                          </a:solidFill>
                          <a:effectLst/>
                          <a:latin typeface="Arial" panose="020B0604020202020204" pitchFamily="34" charset="0"/>
                          <a:ea typeface="Times New Roman"/>
                          <a:cs typeface="Arial" panose="020B0604020202020204" pitchFamily="34" charset="0"/>
                        </a:rPr>
                        <a:t>споемте Х давайте</a:t>
                      </a:r>
                      <a:r>
                        <a:rPr lang="ru-RU" sz="2000" b="1" dirty="0">
                          <a:solidFill>
                            <a:srgbClr val="0070C0"/>
                          </a:solidFill>
                          <a:effectLst/>
                          <a:latin typeface="Arial" panose="020B0604020202020204" pitchFamily="34" charset="0"/>
                          <a:ea typeface="Times New Roman"/>
                          <a:cs typeface="Arial" panose="020B0604020202020204" pitchFamily="34" charset="0"/>
                        </a:rPr>
                        <a:t> петь / </a:t>
                      </a:r>
                      <a:r>
                        <a:rPr lang="ru-RU" sz="2000" b="1" u="sng" dirty="0">
                          <a:solidFill>
                            <a:srgbClr val="0070C0"/>
                          </a:solidFill>
                          <a:effectLst/>
                          <a:latin typeface="Arial" panose="020B0604020202020204" pitchFamily="34" charset="0"/>
                          <a:ea typeface="Times New Roman"/>
                          <a:cs typeface="Arial" panose="020B0604020202020204" pitchFamily="34" charset="0"/>
                        </a:rPr>
                        <a:t>будемте</a:t>
                      </a:r>
                      <a:r>
                        <a:rPr lang="ru-RU" sz="2000" b="1" dirty="0">
                          <a:solidFill>
                            <a:srgbClr val="0070C0"/>
                          </a:solidFill>
                          <a:effectLst/>
                          <a:latin typeface="Arial" panose="020B0604020202020204" pitchFamily="34" charset="0"/>
                          <a:ea typeface="Times New Roman"/>
                          <a:cs typeface="Arial" panose="020B0604020202020204" pitchFamily="34" charset="0"/>
                        </a:rPr>
                        <a:t> петь</a:t>
                      </a:r>
                      <a:endParaRPr lang="cs-CZ" sz="2000" b="1" dirty="0">
                        <a:solidFill>
                          <a:srgbClr val="0070C0"/>
                        </a:solidFill>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 name="Obdélník 1">
            <a:extLst>
              <a:ext uri="{FF2B5EF4-FFF2-40B4-BE49-F238E27FC236}">
                <a16:creationId xmlns:a16="http://schemas.microsoft.com/office/drawing/2014/main" id="{4F69E057-2D99-4587-AC38-B0C4669DBE34}"/>
              </a:ext>
            </a:extLst>
          </p:cNvPr>
          <p:cNvSpPr/>
          <p:nvPr/>
        </p:nvSpPr>
        <p:spPr>
          <a:xfrm>
            <a:off x="3688038" y="432899"/>
            <a:ext cx="4414991" cy="400110"/>
          </a:xfrm>
          <a:prstGeom prst="rect">
            <a:avLst/>
          </a:prstGeom>
        </p:spPr>
        <p:txBody>
          <a:bodyPr wrap="none">
            <a:spAutoFit/>
          </a:bodyPr>
          <a:lstStyle/>
          <a:p>
            <a:r>
              <a:rPr lang="ru-RU" sz="2000" b="1" dirty="0">
                <a:solidFill>
                  <a:srgbClr val="00B050"/>
                </a:solidFill>
                <a:latin typeface="Arial" panose="020B0604020202020204" pitchFamily="34" charset="0"/>
                <a:ea typeface="Times New Roman"/>
                <a:cs typeface="Arial" panose="020B0604020202020204" pitchFamily="34" charset="0"/>
              </a:rPr>
              <a:t>ПОВЕЛИТЕЛЬНОЕ НАКЛОНЕНИЕ</a:t>
            </a:r>
            <a:endParaRPr lang="cs-CZ" sz="2000"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9185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96310" y="924693"/>
            <a:ext cx="10799380" cy="4401205"/>
          </a:xfrm>
          <a:prstGeom prst="rect">
            <a:avLst/>
          </a:prstGeom>
        </p:spPr>
        <p:txBody>
          <a:bodyPr wrap="square">
            <a:spAutoFit/>
          </a:bodyPr>
          <a:lstStyle/>
          <a:p>
            <a:pPr algn="just"/>
            <a:r>
              <a:rPr lang="ru-RU" sz="2000" b="1" dirty="0">
                <a:latin typeface="Arial" panose="020B0604020202020204" pitchFamily="34" charset="0"/>
                <a:cs typeface="Arial" panose="020B0604020202020204" pitchFamily="34" charset="0"/>
              </a:rPr>
              <a:t>Объясните значение глаголов, переведите на ЧЯ</a:t>
            </a:r>
            <a:endParaRPr lang="cs-CZ" sz="2000" b="1" dirty="0">
              <a:latin typeface="Arial" panose="020B0604020202020204" pitchFamily="34" charset="0"/>
              <a:cs typeface="Arial" panose="020B0604020202020204" pitchFamily="34" charset="0"/>
            </a:endParaRPr>
          </a:p>
          <a:p>
            <a:pPr marL="285750" indent="-285750" algn="just">
              <a:buFont typeface="Courier New" panose="02070309020205020404" pitchFamily="49" charset="0"/>
              <a:buChar char="o"/>
            </a:pPr>
            <a:endParaRPr lang="cs-CZ"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Но сегодня </a:t>
            </a:r>
            <a:r>
              <a:rPr lang="ru-RU" sz="2000" b="1" dirty="0">
                <a:latin typeface="Arial" panose="020B0604020202020204" pitchFamily="34" charset="0"/>
                <a:cs typeface="Arial" panose="020B0604020202020204" pitchFamily="34" charset="0"/>
              </a:rPr>
              <a:t>не работалось </a:t>
            </a:r>
            <a:r>
              <a:rPr lang="ru-RU" sz="2000" dirty="0">
                <a:latin typeface="Arial" panose="020B0604020202020204" pitchFamily="34" charset="0"/>
                <a:cs typeface="Arial" panose="020B0604020202020204" pitchFamily="34" charset="0"/>
              </a:rPr>
              <a:t>― на душе было неспокойно и тошно. 2. Сейчас ему </a:t>
            </a:r>
            <a:r>
              <a:rPr lang="ru-RU" sz="2000" b="1" dirty="0">
                <a:latin typeface="Arial" panose="020B0604020202020204" pitchFamily="34" charset="0"/>
                <a:cs typeface="Arial" panose="020B0604020202020204" pitchFamily="34" charset="0"/>
              </a:rPr>
              <a:t>думалось и вспоминалось </a:t>
            </a:r>
            <a:r>
              <a:rPr lang="ru-RU" sz="2000" dirty="0">
                <a:latin typeface="Arial" panose="020B0604020202020204" pitchFamily="34" charset="0"/>
                <a:cs typeface="Arial" panose="020B0604020202020204" pitchFamily="34" charset="0"/>
              </a:rPr>
              <a:t>легко ― без напряжения, без боли. 3. Ночью, Варя, </a:t>
            </a:r>
            <a:r>
              <a:rPr lang="ru-RU" sz="2000" b="1" dirty="0">
                <a:latin typeface="Arial" panose="020B0604020202020204" pitchFamily="34" charset="0"/>
                <a:cs typeface="Arial" panose="020B0604020202020204" pitchFamily="34" charset="0"/>
              </a:rPr>
              <a:t>не спится</a:t>
            </a:r>
            <a:r>
              <a:rPr lang="ru-RU" sz="2000" dirty="0">
                <a:latin typeface="Arial" panose="020B0604020202020204" pitchFamily="34" charset="0"/>
                <a:cs typeface="Arial" panose="020B0604020202020204" pitchFamily="34" charset="0"/>
              </a:rPr>
              <a:t> мне, всё </a:t>
            </a:r>
            <a:r>
              <a:rPr lang="ru-RU" sz="2000" b="1" dirty="0">
                <a:latin typeface="Arial" panose="020B0604020202020204" pitchFamily="34" charset="0"/>
                <a:cs typeface="Arial" panose="020B0604020202020204" pitchFamily="34" charset="0"/>
              </a:rPr>
              <a:t>мерещится </a:t>
            </a:r>
            <a:r>
              <a:rPr lang="ru-RU" sz="2000" dirty="0">
                <a:latin typeface="Arial" panose="020B0604020202020204" pitchFamily="34" charset="0"/>
                <a:cs typeface="Arial" panose="020B0604020202020204" pitchFamily="34" charset="0"/>
              </a:rPr>
              <a:t>шёпот какой-то. 4. Няня </a:t>
            </a:r>
            <a:r>
              <a:rPr lang="ru-RU" sz="2000" b="1" dirty="0">
                <a:latin typeface="Arial" panose="020B0604020202020204" pitchFamily="34" charset="0"/>
                <a:cs typeface="Arial" panose="020B0604020202020204" pitchFamily="34" charset="0"/>
              </a:rPr>
              <a:t>стучится</a:t>
            </a:r>
            <a:r>
              <a:rPr lang="ru-RU" sz="2000" dirty="0">
                <a:latin typeface="Arial" panose="020B0604020202020204" pitchFamily="34" charset="0"/>
                <a:cs typeface="Arial" panose="020B0604020202020204" pitchFamily="34" charset="0"/>
              </a:rPr>
              <a:t> в дверь, которую научился запирать ребенок. 5. Это животное </a:t>
            </a:r>
            <a:r>
              <a:rPr lang="ru-RU" sz="2000" b="1" dirty="0">
                <a:latin typeface="Arial" panose="020B0604020202020204" pitchFamily="34" charset="0"/>
                <a:cs typeface="Arial" panose="020B0604020202020204" pitchFamily="34" charset="0"/>
              </a:rPr>
              <a:t>кусается и бодается</a:t>
            </a:r>
            <a:r>
              <a:rPr lang="ru-RU" sz="2000" dirty="0">
                <a:latin typeface="Arial" panose="020B0604020202020204" pitchFamily="34" charset="0"/>
                <a:cs typeface="Arial" panose="020B0604020202020204" pitchFamily="34" charset="0"/>
              </a:rPr>
              <a:t>. 6. В общежитии </a:t>
            </a:r>
            <a:r>
              <a:rPr lang="ru-RU" sz="2000" b="1" dirty="0">
                <a:latin typeface="Arial" panose="020B0604020202020204" pitchFamily="34" charset="0"/>
                <a:cs typeface="Arial" panose="020B0604020202020204" pitchFamily="34" charset="0"/>
              </a:rPr>
              <a:t>делились</a:t>
            </a:r>
            <a:r>
              <a:rPr lang="ru-RU" sz="2000" dirty="0">
                <a:latin typeface="Arial" panose="020B0604020202020204" pitchFamily="34" charset="0"/>
                <a:cs typeface="Arial" panose="020B0604020202020204" pitchFamily="34" charset="0"/>
              </a:rPr>
              <a:t> с соседями абсолютно всем, помогали, </a:t>
            </a:r>
            <a:r>
              <a:rPr lang="ru-RU" sz="2000" b="1" dirty="0">
                <a:latin typeface="Arial" panose="020B0604020202020204" pitchFamily="34" charset="0"/>
                <a:cs typeface="Arial" panose="020B0604020202020204" pitchFamily="34" charset="0"/>
              </a:rPr>
              <a:t>заботились</a:t>
            </a:r>
            <a:r>
              <a:rPr lang="ru-RU" sz="2000" dirty="0">
                <a:latin typeface="Arial" panose="020B0604020202020204" pitchFamily="34" charset="0"/>
                <a:cs typeface="Arial" panose="020B0604020202020204" pitchFamily="34" charset="0"/>
              </a:rPr>
              <a:t> друг о друге. 7. Наш сосед </a:t>
            </a:r>
            <a:r>
              <a:rPr lang="ru-RU" sz="2000" b="1" dirty="0">
                <a:latin typeface="Arial" panose="020B0604020202020204" pitchFamily="34" charset="0"/>
                <a:cs typeface="Arial" panose="020B0604020202020204" pitchFamily="34" charset="0"/>
              </a:rPr>
              <a:t>строится</a:t>
            </a:r>
            <a:r>
              <a:rPr lang="ru-RU" sz="2000" dirty="0">
                <a:latin typeface="Arial" panose="020B0604020202020204" pitchFamily="34" charset="0"/>
                <a:cs typeface="Arial" panose="020B0604020202020204" pitchFamily="34" charset="0"/>
              </a:rPr>
              <a:t>. 8. Маша </a:t>
            </a:r>
            <a:r>
              <a:rPr lang="ru-RU" sz="2000" b="1" dirty="0">
                <a:latin typeface="Arial" panose="020B0604020202020204" pitchFamily="34" charset="0"/>
                <a:cs typeface="Arial" panose="020B0604020202020204" pitchFamily="34" charset="0"/>
              </a:rPr>
              <a:t>убралась</a:t>
            </a:r>
            <a:r>
              <a:rPr lang="ru-RU" sz="2000" dirty="0">
                <a:latin typeface="Arial" panose="020B0604020202020204" pitchFamily="34" charset="0"/>
                <a:cs typeface="Arial" panose="020B0604020202020204" pitchFamily="34" charset="0"/>
              </a:rPr>
              <a:t> в квартире. 9. Зря вы так </a:t>
            </a:r>
            <a:r>
              <a:rPr lang="ru-RU" sz="2000" b="1" dirty="0">
                <a:latin typeface="Arial" panose="020B0604020202020204" pitchFamily="34" charset="0"/>
                <a:cs typeface="Arial" panose="020B0604020202020204" pitchFamily="34" charset="0"/>
              </a:rPr>
              <a:t>потратились</a:t>
            </a:r>
            <a:r>
              <a:rPr lang="ru-RU" sz="2000" dirty="0">
                <a:latin typeface="Arial" panose="020B0604020202020204" pitchFamily="34" charset="0"/>
                <a:cs typeface="Arial" panose="020B0604020202020204" pitchFamily="34" charset="0"/>
              </a:rPr>
              <a:t>. 10. </a:t>
            </a:r>
            <a:r>
              <a:rPr lang="ru-RU" sz="2000" dirty="0">
                <a:solidFill>
                  <a:prstClr val="black"/>
                </a:solidFill>
                <a:latin typeface="Arial" panose="020B0604020202020204" pitchFamily="34" charset="0"/>
                <a:cs typeface="Arial" panose="020B0604020202020204" pitchFamily="34" charset="0"/>
              </a:rPr>
              <a:t>Ящик свободно </a:t>
            </a:r>
            <a:r>
              <a:rPr lang="ru-RU" sz="2000" b="1" dirty="0">
                <a:solidFill>
                  <a:prstClr val="black"/>
                </a:solidFill>
                <a:latin typeface="Arial" panose="020B0604020202020204" pitchFamily="34" charset="0"/>
                <a:cs typeface="Arial" panose="020B0604020202020204" pitchFamily="34" charset="0"/>
              </a:rPr>
              <a:t>не открывается</a:t>
            </a:r>
            <a:r>
              <a:rPr lang="ru-RU" sz="2000" dirty="0">
                <a:solidFill>
                  <a:prstClr val="black"/>
                </a:solidFill>
                <a:latin typeface="Arial" panose="020B0604020202020204" pitchFamily="34" charset="0"/>
                <a:cs typeface="Arial" panose="020B0604020202020204" pitchFamily="34" charset="0"/>
              </a:rPr>
              <a:t>.11. Таня </a:t>
            </a:r>
            <a:r>
              <a:rPr lang="ru-RU" sz="2000" b="1" dirty="0">
                <a:solidFill>
                  <a:prstClr val="black"/>
                </a:solidFill>
                <a:latin typeface="Arial" panose="020B0604020202020204" pitchFamily="34" charset="0"/>
                <a:cs typeface="Arial" panose="020B0604020202020204" pitchFamily="34" charset="0"/>
              </a:rPr>
              <a:t>уткнулась</a:t>
            </a:r>
            <a:r>
              <a:rPr lang="ru-RU" sz="2000" dirty="0">
                <a:solidFill>
                  <a:prstClr val="black"/>
                </a:solidFill>
                <a:latin typeface="Arial" panose="020B0604020202020204" pitchFamily="34" charset="0"/>
                <a:cs typeface="Arial" panose="020B0604020202020204" pitchFamily="34" charset="0"/>
              </a:rPr>
              <a:t> лицом в подушку. 12. Валера уже </a:t>
            </a:r>
            <a:r>
              <a:rPr lang="ru-RU" sz="2000" b="1" dirty="0">
                <a:solidFill>
                  <a:prstClr val="black"/>
                </a:solidFill>
                <a:latin typeface="Arial" panose="020B0604020202020204" pitchFamily="34" charset="0"/>
                <a:cs typeface="Arial" panose="020B0604020202020204" pitchFamily="34" charset="0"/>
              </a:rPr>
              <a:t>укладывается</a:t>
            </a:r>
            <a:r>
              <a:rPr lang="ru-RU" sz="2000" dirty="0">
                <a:solidFill>
                  <a:prstClr val="black"/>
                </a:solidFill>
                <a:latin typeface="Arial" panose="020B0604020202020204" pitchFamily="34" charset="0"/>
                <a:cs typeface="Arial" panose="020B0604020202020204" pitchFamily="34" charset="0"/>
              </a:rPr>
              <a:t>. 13. Ах, жаль до чего, ― Долгополов </a:t>
            </a:r>
            <a:r>
              <a:rPr lang="ru-RU" sz="2000" b="1" dirty="0">
                <a:solidFill>
                  <a:prstClr val="black"/>
                </a:solidFill>
                <a:latin typeface="Arial" panose="020B0604020202020204" pitchFamily="34" charset="0"/>
                <a:cs typeface="Arial" panose="020B0604020202020204" pitchFamily="34" charset="0"/>
              </a:rPr>
              <a:t>уставился</a:t>
            </a:r>
            <a:r>
              <a:rPr lang="ru-RU" sz="2000" dirty="0">
                <a:solidFill>
                  <a:prstClr val="black"/>
                </a:solidFill>
                <a:latin typeface="Arial" panose="020B0604020202020204" pitchFamily="34" charset="0"/>
                <a:cs typeface="Arial" panose="020B0604020202020204" pitchFamily="34" charset="0"/>
              </a:rPr>
              <a:t> глазами в пол. 14. Саша </a:t>
            </a:r>
            <a:r>
              <a:rPr lang="ru-RU" sz="2000" b="1" dirty="0">
                <a:solidFill>
                  <a:prstClr val="black"/>
                </a:solidFill>
                <a:latin typeface="Arial" panose="020B0604020202020204" pitchFamily="34" charset="0"/>
                <a:cs typeface="Arial" panose="020B0604020202020204" pitchFamily="34" charset="0"/>
              </a:rPr>
              <a:t>застегнулся</a:t>
            </a:r>
            <a:r>
              <a:rPr lang="ru-RU" sz="2000" dirty="0">
                <a:solidFill>
                  <a:prstClr val="black"/>
                </a:solidFill>
                <a:latin typeface="Arial" panose="020B0604020202020204" pitchFamily="34" charset="0"/>
                <a:cs typeface="Arial" panose="020B0604020202020204" pitchFamily="34" charset="0"/>
              </a:rPr>
              <a:t> и приметил с огорчением, что бутылка с недопитым пивом упала и разлилась. 15. Она не только </a:t>
            </a:r>
            <a:r>
              <a:rPr lang="ru-RU" sz="2000" b="1" dirty="0">
                <a:solidFill>
                  <a:prstClr val="black"/>
                </a:solidFill>
                <a:latin typeface="Arial" panose="020B0604020202020204" pitchFamily="34" charset="0"/>
                <a:cs typeface="Arial" panose="020B0604020202020204" pitchFamily="34" charset="0"/>
              </a:rPr>
              <a:t>красится</a:t>
            </a:r>
            <a:r>
              <a:rPr lang="ru-RU" sz="2000" dirty="0">
                <a:solidFill>
                  <a:prstClr val="black"/>
                </a:solidFill>
                <a:latin typeface="Arial" panose="020B0604020202020204" pitchFamily="34" charset="0"/>
                <a:cs typeface="Arial" panose="020B0604020202020204" pitchFamily="34" charset="0"/>
              </a:rPr>
              <a:t>, но и </a:t>
            </a:r>
            <a:r>
              <a:rPr lang="ru-RU" sz="2000" b="1" dirty="0">
                <a:solidFill>
                  <a:prstClr val="black"/>
                </a:solidFill>
                <a:latin typeface="Arial" panose="020B0604020202020204" pitchFamily="34" charset="0"/>
                <a:cs typeface="Arial" panose="020B0604020202020204" pitchFamily="34" charset="0"/>
              </a:rPr>
              <a:t>завивается</a:t>
            </a:r>
            <a:r>
              <a:rPr lang="ru-RU" sz="2000" dirty="0">
                <a:solidFill>
                  <a:prstClr val="black"/>
                </a:solidFill>
                <a:latin typeface="Arial" panose="020B0604020202020204" pitchFamily="34" charset="0"/>
                <a:cs typeface="Arial" panose="020B0604020202020204" pitchFamily="34" charset="0"/>
              </a:rPr>
              <a:t>. 16. Дядя </a:t>
            </a:r>
            <a:r>
              <a:rPr lang="ru-RU" sz="2000" b="1" dirty="0">
                <a:solidFill>
                  <a:prstClr val="black"/>
                </a:solidFill>
                <a:latin typeface="Arial" panose="020B0604020202020204" pitchFamily="34" charset="0"/>
                <a:cs typeface="Arial" panose="020B0604020202020204" pitchFamily="34" charset="0"/>
              </a:rPr>
              <a:t>бреется</a:t>
            </a:r>
            <a:r>
              <a:rPr lang="ru-RU" sz="2000" dirty="0">
                <a:solidFill>
                  <a:prstClr val="black"/>
                </a:solidFill>
                <a:latin typeface="Arial" panose="020B0604020202020204" pitchFamily="34" charset="0"/>
                <a:cs typeface="Arial" panose="020B0604020202020204" pitchFamily="34" charset="0"/>
              </a:rPr>
              <a:t> у парикмахера. 17. Над городом </a:t>
            </a:r>
            <a:r>
              <a:rPr lang="ru-RU" sz="2000" b="1" dirty="0">
                <a:solidFill>
                  <a:prstClr val="black"/>
                </a:solidFill>
                <a:latin typeface="Arial" panose="020B0604020202020204" pitchFamily="34" charset="0"/>
                <a:cs typeface="Arial" panose="020B0604020202020204" pitchFamily="34" charset="0"/>
              </a:rPr>
              <a:t>кружились</a:t>
            </a:r>
            <a:r>
              <a:rPr lang="ru-RU" sz="2000" dirty="0">
                <a:solidFill>
                  <a:prstClr val="black"/>
                </a:solidFill>
                <a:latin typeface="Arial" panose="020B0604020202020204" pitchFamily="34" charset="0"/>
                <a:cs typeface="Arial" panose="020B0604020202020204" pitchFamily="34" charset="0"/>
              </a:rPr>
              <a:t> самолеты. 18. Сверху </a:t>
            </a:r>
            <a:r>
              <a:rPr lang="ru-RU" sz="2000" b="1" dirty="0">
                <a:solidFill>
                  <a:prstClr val="black"/>
                </a:solidFill>
                <a:latin typeface="Arial" panose="020B0604020202020204" pitchFamily="34" charset="0"/>
                <a:cs typeface="Arial" panose="020B0604020202020204" pitchFamily="34" charset="0"/>
              </a:rPr>
              <a:t>отваливалась</a:t>
            </a:r>
            <a:r>
              <a:rPr lang="ru-RU" sz="2000" dirty="0">
                <a:solidFill>
                  <a:prstClr val="black"/>
                </a:solidFill>
                <a:latin typeface="Arial" panose="020B0604020202020204" pitchFamily="34" charset="0"/>
                <a:cs typeface="Arial" panose="020B0604020202020204" pitchFamily="34" charset="0"/>
              </a:rPr>
              <a:t> штукатурка. 19. Это платье плохо </a:t>
            </a:r>
            <a:r>
              <a:rPr lang="ru-RU" sz="2000" b="1" dirty="0">
                <a:solidFill>
                  <a:prstClr val="black"/>
                </a:solidFill>
                <a:latin typeface="Arial" panose="020B0604020202020204" pitchFamily="34" charset="0"/>
                <a:cs typeface="Arial" panose="020B0604020202020204" pitchFamily="34" charset="0"/>
              </a:rPr>
              <a:t>гладится</a:t>
            </a:r>
            <a:r>
              <a:rPr lang="ru-RU" sz="2000" dirty="0">
                <a:solidFill>
                  <a:prstClr val="black"/>
                </a:solidFill>
                <a:latin typeface="Arial" panose="020B0604020202020204" pitchFamily="34" charset="0"/>
                <a:cs typeface="Arial" panose="020B0604020202020204" pitchFamily="34" charset="0"/>
              </a:rPr>
              <a:t>. </a:t>
            </a:r>
            <a:endParaRPr lang="ru-RU" dirty="0"/>
          </a:p>
        </p:txBody>
      </p:sp>
    </p:spTree>
    <p:extLst>
      <p:ext uri="{BB962C8B-B14F-4D97-AF65-F5344CB8AC3E}">
        <p14:creationId xmlns:p14="http://schemas.microsoft.com/office/powerpoint/2010/main" val="41402332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018DC0A9-DCC9-645D-74A1-67F7BFC4FB7A}"/>
              </a:ext>
            </a:extLst>
          </p:cNvPr>
          <p:cNvSpPr txBox="1"/>
          <p:nvPr/>
        </p:nvSpPr>
        <p:spPr>
          <a:xfrm>
            <a:off x="898633" y="1187668"/>
            <a:ext cx="10468305" cy="3477875"/>
          </a:xfrm>
          <a:prstGeom prst="rect">
            <a:avLst/>
          </a:prstGeom>
          <a:noFill/>
        </p:spPr>
        <p:txBody>
          <a:bodyPr wrap="square" rtlCol="0">
            <a:spAutoFit/>
          </a:bodyPr>
          <a:lstStyle/>
          <a:p>
            <a:pPr algn="just"/>
            <a:r>
              <a:rPr lang="ru-RU" sz="2000" b="1" dirty="0">
                <a:latin typeface="Arial" panose="020B0604020202020204" pitchFamily="34" charset="0"/>
                <a:cs typeface="Arial" panose="020B0604020202020204" pitchFamily="34" charset="0"/>
              </a:rPr>
              <a:t>Перевод пассивных конструкций на РЯ</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Tady se mluví česky.</a:t>
            </a:r>
            <a:r>
              <a:rPr lang="ru-RU" sz="2000" dirty="0">
                <a:latin typeface="Arial" panose="020B0604020202020204" pitchFamily="34" charset="0"/>
                <a:cs typeface="Arial" panose="020B0604020202020204" pitchFamily="34" charset="0"/>
              </a:rPr>
              <a:t> 2. </a:t>
            </a:r>
            <a:r>
              <a:rPr lang="cs-CZ" sz="2000" dirty="0">
                <a:latin typeface="Arial" panose="020B0604020202020204" pitchFamily="34" charset="0"/>
                <a:cs typeface="Arial" panose="020B0604020202020204" pitchFamily="34" charset="0"/>
              </a:rPr>
              <a:t>Zde se nekouří.</a:t>
            </a:r>
            <a:r>
              <a:rPr lang="ru-RU" sz="2000" dirty="0">
                <a:latin typeface="Arial" panose="020B0604020202020204" pitchFamily="34" charset="0"/>
                <a:cs typeface="Arial" panose="020B0604020202020204" pitchFamily="34" charset="0"/>
              </a:rPr>
              <a:t> 3. </a:t>
            </a:r>
            <a:r>
              <a:rPr lang="cs-CZ" sz="2000" dirty="0">
                <a:latin typeface="Arial" panose="020B0604020202020204" pitchFamily="34" charset="0"/>
                <a:cs typeface="Arial" panose="020B0604020202020204" pitchFamily="34" charset="0"/>
              </a:rPr>
              <a:t>V slově </a:t>
            </a:r>
            <a:r>
              <a:rPr lang="ru-RU" sz="2000" dirty="0">
                <a:latin typeface="Arial" panose="020B0604020202020204" pitchFamily="34" charset="0"/>
                <a:cs typeface="Arial" panose="020B0604020202020204" pitchFamily="34" charset="0"/>
              </a:rPr>
              <a:t>местный </a:t>
            </a:r>
            <a:r>
              <a:rPr lang="cs-CZ" sz="2000" dirty="0">
                <a:latin typeface="Arial" panose="020B0604020202020204" pitchFamily="34" charset="0"/>
                <a:cs typeface="Arial" panose="020B0604020202020204" pitchFamily="34" charset="0"/>
              </a:rPr>
              <a:t>se nevyslovuje „t“.</a:t>
            </a:r>
            <a:r>
              <a:rPr lang="ru-RU" sz="2000" dirty="0">
                <a:latin typeface="Arial" panose="020B0604020202020204" pitchFamily="34" charset="0"/>
                <a:cs typeface="Arial" panose="020B0604020202020204" pitchFamily="34" charset="0"/>
              </a:rPr>
              <a:t> 4. </a:t>
            </a:r>
            <a:r>
              <a:rPr lang="cs-CZ" sz="2000" dirty="0">
                <a:latin typeface="Arial" panose="020B0604020202020204" pitchFamily="34" charset="0"/>
                <a:cs typeface="Arial" panose="020B0604020202020204" pitchFamily="34" charset="0"/>
              </a:rPr>
              <a:t>Ovoce se jí syrové. 5. </a:t>
            </a:r>
            <a:r>
              <a:rPr lang="fi-FI" sz="2000" dirty="0">
                <a:latin typeface="Arial" panose="020B0604020202020204" pitchFamily="34" charset="0"/>
                <a:cs typeface="Arial" panose="020B0604020202020204" pitchFamily="34" charset="0"/>
              </a:rPr>
              <a:t>Jak se v Rusku slaví Velikonoce?</a:t>
            </a:r>
            <a:r>
              <a:rPr lang="cs-CZ" sz="2000" dirty="0">
                <a:latin typeface="Arial" panose="020B0604020202020204" pitchFamily="34" charset="0"/>
                <a:cs typeface="Arial" panose="020B0604020202020204" pitchFamily="34" charset="0"/>
              </a:rPr>
              <a:t> 6. Budete se fotit před státní vlajkou.</a:t>
            </a:r>
            <a:endParaRPr lang="ru-RU" sz="2000" dirty="0">
              <a:latin typeface="Arial" panose="020B0604020202020204" pitchFamily="34" charset="0"/>
              <a:cs typeface="Arial" panose="020B0604020202020204" pitchFamily="34" charset="0"/>
            </a:endParaRPr>
          </a:p>
          <a:p>
            <a:pPr algn="just"/>
            <a:endParaRPr lang="ru-RU" sz="2000" b="1" dirty="0">
              <a:latin typeface="Arial" panose="020B0604020202020204" pitchFamily="34" charset="0"/>
              <a:cs typeface="Arial" panose="020B0604020202020204" pitchFamily="34" charset="0"/>
            </a:endParaRPr>
          </a:p>
          <a:p>
            <a:pPr algn="just"/>
            <a:r>
              <a:rPr lang="cs-CZ" sz="2000" b="1"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Перевод односоставных предложений на ЧЯ</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В библиотеке не разговаривают. 2. В этой части города сейчас строят много новых домов. 3. Об этом в приличном обществе не спрашивают. 4. Здесь много танцуют и поют. 5. На завтрак обычно подают кофе и круассаны. 6. В новостях часто говорят о переменах в экономике. 7. На этой парковке нельзя оставлять машины.</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80037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B80319AB-F63F-4FBA-A0B5-5AD08ACC8A05}"/>
              </a:ext>
            </a:extLst>
          </p:cNvPr>
          <p:cNvSpPr/>
          <p:nvPr/>
        </p:nvSpPr>
        <p:spPr>
          <a:xfrm>
            <a:off x="3730235" y="1948194"/>
            <a:ext cx="4874027" cy="461665"/>
          </a:xfrm>
          <a:prstGeom prst="rect">
            <a:avLst/>
          </a:prstGeom>
        </p:spPr>
        <p:txBody>
          <a:bodyPr wrap="none">
            <a:spAutoFit/>
          </a:bodyPr>
          <a:lstStyle/>
          <a:p>
            <a:r>
              <a:rPr lang="ru-RU" sz="2400" b="1" dirty="0">
                <a:solidFill>
                  <a:srgbClr val="00B050"/>
                </a:solidFill>
                <a:latin typeface="Arial" panose="020B0604020202020204" pitchFamily="34" charset="0"/>
                <a:cs typeface="Arial" panose="020B0604020202020204" pitchFamily="34" charset="0"/>
              </a:rPr>
              <a:t>НЕЛИЧНЫЕ ФОРМЫ ГЛАГОЛА</a:t>
            </a:r>
            <a:endParaRPr lang="cs-CZ"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396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76889" y="447921"/>
            <a:ext cx="2050743" cy="526560"/>
          </a:xfrm>
        </p:spPr>
        <p:txBody>
          <a:bodyPr>
            <a:normAutofit fontScale="90000"/>
          </a:bodyPr>
          <a:lstStyle/>
          <a:p>
            <a:pPr algn="ctr"/>
            <a:br>
              <a:rPr lang="ru-RU" sz="2400" b="1" dirty="0">
                <a:solidFill>
                  <a:srgbClr val="00B050"/>
                </a:solidFill>
                <a:latin typeface="Arial" panose="020B0604020202020204" pitchFamily="34" charset="0"/>
                <a:cs typeface="Arial" panose="020B0604020202020204" pitchFamily="34" charset="0"/>
              </a:rPr>
            </a:br>
            <a:r>
              <a:rPr lang="ru-RU" sz="2400" b="1" dirty="0">
                <a:solidFill>
                  <a:srgbClr val="00B050"/>
                </a:solidFill>
                <a:latin typeface="Arial" panose="020B0604020202020204" pitchFamily="34" charset="0"/>
                <a:cs typeface="Arial" panose="020B0604020202020204" pitchFamily="34" charset="0"/>
              </a:rPr>
              <a:t>ИНФИНИТИВ</a:t>
            </a:r>
            <a:endParaRPr lang="cs-CZ" sz="2400" b="1" dirty="0">
              <a:solidFill>
                <a:srgbClr val="00B050"/>
              </a:solidFill>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1066800" y="1222228"/>
            <a:ext cx="10058400" cy="2337718"/>
          </a:xfrm>
        </p:spPr>
        <p:txBody>
          <a:bodyPr>
            <a:normAutofit/>
          </a:bodyPr>
          <a:lstStyle/>
          <a:p>
            <a:pPr marL="0" indent="0">
              <a:buNone/>
            </a:pPr>
            <a:r>
              <a:rPr lang="ru-RU" sz="2000" b="1" u="sng" dirty="0">
                <a:latin typeface="Arial" panose="020B0604020202020204" pitchFamily="34" charset="0"/>
                <a:cs typeface="Arial" panose="020B0604020202020204" pitchFamily="34" charset="0"/>
              </a:rPr>
              <a:t>Инфинитив</a:t>
            </a:r>
            <a:r>
              <a:rPr lang="cs-CZ" sz="2000" b="1" u="sng" dirty="0">
                <a:latin typeface="Arial" panose="020B0604020202020204" pitchFamily="34" charset="0"/>
                <a:cs typeface="Arial" panose="020B0604020202020204" pitchFamily="34" charset="0"/>
              </a:rPr>
              <a:t> –</a:t>
            </a:r>
            <a:r>
              <a:rPr lang="ru-RU" sz="2000" b="1" u="sng" dirty="0">
                <a:latin typeface="Arial" panose="020B0604020202020204" pitchFamily="34" charset="0"/>
                <a:cs typeface="Arial" panose="020B0604020202020204" pitchFamily="34" charset="0"/>
              </a:rPr>
              <a:t> исходная форма глагольной парадигмы </a:t>
            </a:r>
          </a:p>
          <a:p>
            <a:pPr marL="0" indent="0">
              <a:buNone/>
            </a:pPr>
            <a:endParaRPr lang="cs-CZ" sz="2000" dirty="0">
              <a:latin typeface="Arial" panose="020B0604020202020204" pitchFamily="34" charset="0"/>
              <a:cs typeface="Arial" panose="020B0604020202020204" pitchFamily="34" charset="0"/>
            </a:endParaRPr>
          </a:p>
          <a:p>
            <a:pPr>
              <a:buFont typeface="Wingdings" panose="05000000000000000000" pitchFamily="2" charset="2"/>
              <a:buChar char="§"/>
            </a:pPr>
            <a:r>
              <a:rPr lang="ru-RU" sz="2000" dirty="0">
                <a:latin typeface="Arial" panose="020B0604020202020204" pitchFamily="34" charset="0"/>
                <a:cs typeface="Arial" panose="020B0604020202020204" pitchFamily="34" charset="0"/>
              </a:rPr>
              <a:t>И в ЧЯ и РЯ отличается минимальной грамматической нагрузкой. Обозначает действие </a:t>
            </a:r>
            <a:r>
              <a:rPr lang="ru-RU" sz="2000" b="1" dirty="0">
                <a:latin typeface="Arial" panose="020B0604020202020204" pitchFamily="34" charset="0"/>
                <a:cs typeface="Arial" panose="020B0604020202020204" pitchFamily="34" charset="0"/>
              </a:rPr>
              <a:t>вне времени, лица, наклонения.</a:t>
            </a:r>
            <a:endParaRPr lang="ru-RU" sz="2000" dirty="0">
              <a:latin typeface="Arial" panose="020B0604020202020204" pitchFamily="34" charset="0"/>
              <a:cs typeface="Arial" panose="020B0604020202020204" pitchFamily="34" charset="0"/>
            </a:endParaRPr>
          </a:p>
          <a:p>
            <a:pPr>
              <a:buFont typeface="Wingdings" panose="05000000000000000000" pitchFamily="2" charset="2"/>
              <a:buChar char="§"/>
            </a:pPr>
            <a:r>
              <a:rPr lang="ru-RU" sz="2000" dirty="0">
                <a:latin typeface="Arial" panose="020B0604020202020204" pitchFamily="34" charset="0"/>
                <a:cs typeface="Arial" panose="020B0604020202020204" pitchFamily="34" charset="0"/>
              </a:rPr>
              <a:t>Одновременно он является </a:t>
            </a:r>
            <a:r>
              <a:rPr lang="ru-RU" sz="2000" b="1" dirty="0">
                <a:latin typeface="Arial" panose="020B0604020202020204" pitchFamily="34" charset="0"/>
                <a:cs typeface="Arial" panose="020B0604020202020204" pitchFamily="34" charset="0"/>
              </a:rPr>
              <a:t>наиболее обобщенной, наиболее отвлеченной глагольной формой</a:t>
            </a:r>
            <a:r>
              <a:rPr lang="ru-RU" sz="2000" dirty="0">
                <a:latin typeface="Arial" panose="020B0604020202020204" pitchFamily="34" charset="0"/>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
        <p:nvSpPr>
          <p:cNvPr id="4" name="Obdélník 3">
            <a:extLst>
              <a:ext uri="{FF2B5EF4-FFF2-40B4-BE49-F238E27FC236}">
                <a16:creationId xmlns:a16="http://schemas.microsoft.com/office/drawing/2014/main" id="{1BC71F7A-13E5-4456-97A0-AC987EAB7DE8}"/>
              </a:ext>
            </a:extLst>
          </p:cNvPr>
          <p:cNvSpPr/>
          <p:nvPr/>
        </p:nvSpPr>
        <p:spPr>
          <a:xfrm>
            <a:off x="2868847" y="3651932"/>
            <a:ext cx="6187976" cy="430887"/>
          </a:xfrm>
          <a:prstGeom prst="rect">
            <a:avLst/>
          </a:prstGeom>
        </p:spPr>
        <p:txBody>
          <a:bodyPr wrap="none">
            <a:spAutoFit/>
          </a:bodyPr>
          <a:lstStyle/>
          <a:p>
            <a:r>
              <a:rPr lang="ru-RU" sz="2200" b="1" dirty="0">
                <a:latin typeface="Arial" panose="020B0604020202020204" pitchFamily="34" charset="0"/>
                <a:cs typeface="Arial" panose="020B0604020202020204" pitchFamily="34" charset="0"/>
              </a:rPr>
              <a:t>Грамматическое оформление инфинитива</a:t>
            </a:r>
            <a:endParaRPr lang="cs-CZ" sz="2200" dirty="0">
              <a:latin typeface="Arial" panose="020B0604020202020204" pitchFamily="34" charset="0"/>
              <a:cs typeface="Arial" panose="020B0604020202020204" pitchFamily="34" charset="0"/>
            </a:endParaRPr>
          </a:p>
        </p:txBody>
      </p:sp>
      <p:graphicFrame>
        <p:nvGraphicFramePr>
          <p:cNvPr id="5" name="Zástupný symbol pro obsah 3">
            <a:extLst>
              <a:ext uri="{FF2B5EF4-FFF2-40B4-BE49-F238E27FC236}">
                <a16:creationId xmlns:a16="http://schemas.microsoft.com/office/drawing/2014/main" id="{6101E938-F010-4E42-8099-171F3EB8FB26}"/>
              </a:ext>
            </a:extLst>
          </p:cNvPr>
          <p:cNvGraphicFramePr>
            <a:graphicFrameLocks/>
          </p:cNvGraphicFramePr>
          <p:nvPr>
            <p:extLst>
              <p:ext uri="{D42A27DB-BD31-4B8C-83A1-F6EECF244321}">
                <p14:modId xmlns:p14="http://schemas.microsoft.com/office/powerpoint/2010/main" val="238761518"/>
              </p:ext>
            </p:extLst>
          </p:nvPr>
        </p:nvGraphicFramePr>
        <p:xfrm>
          <a:off x="3303196" y="4303933"/>
          <a:ext cx="4998128" cy="1923752"/>
        </p:xfrm>
        <a:graphic>
          <a:graphicData uri="http://schemas.openxmlformats.org/drawingml/2006/table">
            <a:tbl>
              <a:tblPr firstRow="1" firstCol="1" lastRow="1" lastCol="1" bandRow="1" bandCol="1"/>
              <a:tblGrid>
                <a:gridCol w="1198508">
                  <a:extLst>
                    <a:ext uri="{9D8B030D-6E8A-4147-A177-3AD203B41FA5}">
                      <a16:colId xmlns:a16="http://schemas.microsoft.com/office/drawing/2014/main" val="20000"/>
                    </a:ext>
                  </a:extLst>
                </a:gridCol>
                <a:gridCol w="1066788">
                  <a:extLst>
                    <a:ext uri="{9D8B030D-6E8A-4147-A177-3AD203B41FA5}">
                      <a16:colId xmlns:a16="http://schemas.microsoft.com/office/drawing/2014/main" val="20001"/>
                    </a:ext>
                  </a:extLst>
                </a:gridCol>
                <a:gridCol w="1066788">
                  <a:extLst>
                    <a:ext uri="{9D8B030D-6E8A-4147-A177-3AD203B41FA5}">
                      <a16:colId xmlns:a16="http://schemas.microsoft.com/office/drawing/2014/main" val="20002"/>
                    </a:ext>
                  </a:extLst>
                </a:gridCol>
                <a:gridCol w="1666044">
                  <a:extLst>
                    <a:ext uri="{9D8B030D-6E8A-4147-A177-3AD203B41FA5}">
                      <a16:colId xmlns:a16="http://schemas.microsoft.com/office/drawing/2014/main" val="20003"/>
                    </a:ext>
                  </a:extLst>
                </a:gridCol>
              </a:tblGrid>
              <a:tr h="961876">
                <a:tc>
                  <a:txBody>
                    <a:bodyPr/>
                    <a:lstStyle/>
                    <a:p>
                      <a:pPr>
                        <a:lnSpc>
                          <a:spcPct val="107000"/>
                        </a:lnSpc>
                        <a:spcAft>
                          <a:spcPts val="800"/>
                        </a:spcAft>
                      </a:pPr>
                      <a:r>
                        <a:rPr lang="ru-RU" sz="2000" dirty="0">
                          <a:effectLst/>
                          <a:latin typeface="Arial" panose="020B0604020202020204" pitchFamily="34" charset="0"/>
                          <a:ea typeface="Calibri"/>
                          <a:cs typeface="Arial" panose="020B0604020202020204" pitchFamily="34" charset="0"/>
                        </a:rPr>
                        <a:t>ЧЯ</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07000"/>
                        </a:lnSpc>
                        <a:spcAft>
                          <a:spcPts val="800"/>
                        </a:spcAft>
                      </a:pPr>
                      <a:r>
                        <a:rPr lang="ru-RU" sz="2000" dirty="0" err="1">
                          <a:effectLst/>
                          <a:latin typeface="Arial" panose="020B0604020202020204" pitchFamily="34" charset="0"/>
                          <a:ea typeface="Calibri"/>
                          <a:cs typeface="Arial" panose="020B0604020202020204" pitchFamily="34" charset="0"/>
                        </a:rPr>
                        <a:t>děla</a:t>
                      </a:r>
                      <a:r>
                        <a:rPr lang="ru-RU" sz="2000" b="1" dirty="0" err="1">
                          <a:effectLst/>
                          <a:latin typeface="Arial" panose="020B0604020202020204" pitchFamily="34" charset="0"/>
                          <a:ea typeface="Calibri"/>
                          <a:cs typeface="Arial" panose="020B0604020202020204" pitchFamily="34" charset="0"/>
                        </a:rPr>
                        <a:t>t</a:t>
                      </a:r>
                      <a:r>
                        <a:rPr lang="ru-RU" sz="2000" dirty="0">
                          <a:effectLst/>
                          <a:latin typeface="Arial" panose="020B0604020202020204" pitchFamily="34" charset="0"/>
                          <a:ea typeface="Calibri"/>
                          <a:cs typeface="Arial" panose="020B0604020202020204" pitchFamily="34" charset="0"/>
                        </a:rPr>
                        <a:t>/</a:t>
                      </a:r>
                      <a:r>
                        <a:rPr lang="cs-CZ" sz="2000" dirty="0">
                          <a:effectLst/>
                          <a:latin typeface="Arial" panose="020B0604020202020204" pitchFamily="34" charset="0"/>
                          <a:ea typeface="Calibri"/>
                          <a:cs typeface="Arial" panose="020B0604020202020204" pitchFamily="34" charset="0"/>
                        </a:rPr>
                        <a:t>děla</a:t>
                      </a:r>
                      <a:r>
                        <a:rPr lang="ru-RU" sz="2000" b="1" dirty="0" err="1">
                          <a:effectLst/>
                          <a:latin typeface="Arial" panose="020B0604020202020204" pitchFamily="34" charset="0"/>
                          <a:ea typeface="Calibri"/>
                          <a:cs typeface="Arial" panose="020B0604020202020204" pitchFamily="34" charset="0"/>
                        </a:rPr>
                        <a:t>ti</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a:txBody>
                    <a:bodyPr/>
                    <a:lstStyle/>
                    <a:p>
                      <a:pPr>
                        <a:lnSpc>
                          <a:spcPct val="107000"/>
                        </a:lnSpc>
                        <a:spcAft>
                          <a:spcPts val="800"/>
                        </a:spcAft>
                      </a:pPr>
                      <a:r>
                        <a:rPr lang="ru-RU" sz="2000" dirty="0">
                          <a:effectLst/>
                          <a:latin typeface="Arial" panose="020B0604020202020204" pitchFamily="34" charset="0"/>
                          <a:ea typeface="Calibri"/>
                          <a:cs typeface="Arial" panose="020B0604020202020204" pitchFamily="34" charset="0"/>
                        </a:rPr>
                        <a:t>mo</a:t>
                      </a:r>
                      <a:r>
                        <a:rPr lang="ru-RU" sz="2000" b="1" dirty="0">
                          <a:effectLst/>
                          <a:latin typeface="Arial" panose="020B0604020202020204" pitchFamily="34" charset="0"/>
                          <a:ea typeface="Calibri"/>
                          <a:cs typeface="Arial" panose="020B0604020202020204" pitchFamily="34" charset="0"/>
                        </a:rPr>
                        <a:t>ct</a:t>
                      </a:r>
                      <a:r>
                        <a:rPr lang="ru-RU" sz="2000" dirty="0">
                          <a:effectLst/>
                          <a:latin typeface="Arial" panose="020B0604020202020204" pitchFamily="34" charset="0"/>
                          <a:ea typeface="Calibri"/>
                          <a:cs typeface="Arial" panose="020B0604020202020204" pitchFamily="34" charset="0"/>
                        </a:rPr>
                        <a:t>/</a:t>
                      </a:r>
                      <a:r>
                        <a:rPr lang="ru-RU" sz="2000" dirty="0" err="1">
                          <a:effectLst/>
                          <a:latin typeface="Arial" panose="020B0604020202020204" pitchFamily="34" charset="0"/>
                          <a:ea typeface="Calibri"/>
                          <a:cs typeface="Arial" panose="020B0604020202020204" pitchFamily="34" charset="0"/>
                        </a:rPr>
                        <a:t>mo</a:t>
                      </a:r>
                      <a:r>
                        <a:rPr lang="ru-RU" sz="2000" b="1" dirty="0" err="1">
                          <a:effectLst/>
                          <a:latin typeface="Arial" panose="020B0604020202020204" pitchFamily="34" charset="0"/>
                          <a:ea typeface="Calibri"/>
                          <a:cs typeface="Arial" panose="020B0604020202020204" pitchFamily="34" charset="0"/>
                        </a:rPr>
                        <a:t>ci</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961876">
                <a:tc>
                  <a:txBody>
                    <a:bodyPr/>
                    <a:lstStyle/>
                    <a:p>
                      <a:pPr>
                        <a:lnSpc>
                          <a:spcPct val="107000"/>
                        </a:lnSpc>
                        <a:spcAft>
                          <a:spcPts val="800"/>
                        </a:spcAft>
                      </a:pPr>
                      <a:r>
                        <a:rPr lang="ru-RU" sz="2000" dirty="0">
                          <a:effectLst/>
                          <a:latin typeface="Arial" panose="020B0604020202020204" pitchFamily="34" charset="0"/>
                          <a:ea typeface="Calibri"/>
                          <a:cs typeface="Arial" panose="020B0604020202020204" pitchFamily="34" charset="0"/>
                        </a:rPr>
                        <a:t>РЯ</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a:effectLst/>
                          <a:latin typeface="Arial" panose="020B0604020202020204" pitchFamily="34" charset="0"/>
                          <a:ea typeface="Calibri"/>
                          <a:cs typeface="Arial" panose="020B0604020202020204" pitchFamily="34" charset="0"/>
                        </a:rPr>
                        <a:t>дела</a:t>
                      </a:r>
                      <a:r>
                        <a:rPr lang="ru-RU" sz="2000" b="1">
                          <a:effectLst/>
                          <a:latin typeface="Arial" panose="020B0604020202020204" pitchFamily="34" charset="0"/>
                          <a:ea typeface="Calibri"/>
                          <a:cs typeface="Arial" panose="020B0604020202020204" pitchFamily="34" charset="0"/>
                        </a:rPr>
                        <a:t>ть</a:t>
                      </a:r>
                      <a:endParaRPr lang="cs-CZ" sz="200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dirty="0">
                          <a:effectLst/>
                          <a:latin typeface="Arial" panose="020B0604020202020204" pitchFamily="34" charset="0"/>
                          <a:ea typeface="Calibri"/>
                          <a:cs typeface="Arial" panose="020B0604020202020204" pitchFamily="34" charset="0"/>
                        </a:rPr>
                        <a:t>нес</a:t>
                      </a:r>
                      <a:r>
                        <a:rPr lang="ru-RU" sz="2000" b="1" dirty="0">
                          <a:effectLst/>
                          <a:latin typeface="Arial" panose="020B0604020202020204" pitchFamily="34" charset="0"/>
                          <a:ea typeface="Calibri"/>
                          <a:cs typeface="Arial" panose="020B0604020202020204" pitchFamily="34" charset="0"/>
                        </a:rPr>
                        <a:t>ти</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ru-RU" sz="2000" dirty="0">
                          <a:effectLst/>
                          <a:latin typeface="Arial" panose="020B0604020202020204" pitchFamily="34" charset="0"/>
                          <a:ea typeface="Calibri"/>
                          <a:cs typeface="Arial" panose="020B0604020202020204" pitchFamily="34" charset="0"/>
                        </a:rPr>
                        <a:t>мо</a:t>
                      </a:r>
                      <a:r>
                        <a:rPr lang="ru-RU" sz="2000" b="1" dirty="0">
                          <a:effectLst/>
                          <a:latin typeface="Arial" panose="020B0604020202020204" pitchFamily="34" charset="0"/>
                          <a:ea typeface="Calibri"/>
                          <a:cs typeface="Arial" panose="020B0604020202020204" pitchFamily="34" charset="0"/>
                        </a:rPr>
                        <a:t>чь</a:t>
                      </a:r>
                      <a:endParaRPr lang="cs-CZ" sz="20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892628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a:extLst>
              <a:ext uri="{FF2B5EF4-FFF2-40B4-BE49-F238E27FC236}">
                <a16:creationId xmlns:a16="http://schemas.microsoft.com/office/drawing/2014/main" id="{3085DE90-7D8A-4783-BD46-D15EE74C2F1C}"/>
              </a:ext>
            </a:extLst>
          </p:cNvPr>
          <p:cNvSpPr/>
          <p:nvPr/>
        </p:nvSpPr>
        <p:spPr>
          <a:xfrm>
            <a:off x="949911" y="1166843"/>
            <a:ext cx="10377996" cy="4093428"/>
          </a:xfrm>
          <a:prstGeom prst="rect">
            <a:avLst/>
          </a:prstGeom>
        </p:spPr>
        <p:txBody>
          <a:bodyPr wrap="square">
            <a:spAutoFit/>
          </a:bodyPr>
          <a:lstStyle/>
          <a:p>
            <a:pPr marL="342900" indent="-342900">
              <a:buFont typeface="Wingdings" panose="05000000000000000000" pitchFamily="2" charset="2"/>
              <a:buChar char="§"/>
            </a:pPr>
            <a:r>
              <a:rPr lang="ru-RU" sz="2000" b="1" dirty="0">
                <a:latin typeface="Arial" panose="020B0604020202020204" pitchFamily="34" charset="0"/>
                <a:cs typeface="Arial" panose="020B0604020202020204" pitchFamily="34" charset="0"/>
              </a:rPr>
              <a:t>Из грамматических глагольных категорий </a:t>
            </a:r>
            <a:r>
              <a:rPr lang="ru-RU" sz="2000" dirty="0">
                <a:latin typeface="Arial" panose="020B0604020202020204" pitchFamily="34" charset="0"/>
                <a:cs typeface="Arial" panose="020B0604020202020204" pitchFamily="34" charset="0"/>
              </a:rPr>
              <a:t>у инфинитива выражен лишь </a:t>
            </a:r>
            <a:r>
              <a:rPr lang="ru-RU" sz="2000" b="1" dirty="0">
                <a:latin typeface="Arial" panose="020B0604020202020204" pitchFamily="34" charset="0"/>
                <a:cs typeface="Arial" panose="020B0604020202020204" pitchFamily="34" charset="0"/>
              </a:rPr>
              <a:t>вид и залог</a:t>
            </a:r>
            <a:r>
              <a:rPr lang="ru-RU" sz="2000" dirty="0">
                <a:latin typeface="Arial" panose="020B0604020202020204" pitchFamily="34" charset="0"/>
                <a:cs typeface="Arial" panose="020B0604020202020204" pitchFamily="34" charset="0"/>
              </a:rPr>
              <a:t>, который грамматически оформляется с помощью агглютинативной частицы –</a:t>
            </a:r>
            <a:r>
              <a:rPr lang="ru-RU" sz="2000" dirty="0" err="1">
                <a:latin typeface="Arial" panose="020B0604020202020204" pitchFamily="34" charset="0"/>
                <a:cs typeface="Arial" panose="020B0604020202020204" pitchFamily="34" charset="0"/>
              </a:rPr>
              <a:t>ся</a:t>
            </a:r>
            <a:r>
              <a:rPr lang="ru-RU" sz="2000" dirty="0">
                <a:latin typeface="Arial" panose="020B0604020202020204" pitchFamily="34" charset="0"/>
                <a:cs typeface="Arial" panose="020B0604020202020204" pitchFamily="34" charset="0"/>
              </a:rPr>
              <a:t> в РЯ и </a:t>
            </a:r>
            <a:r>
              <a:rPr lang="ru-RU" sz="2000" dirty="0" err="1">
                <a:latin typeface="Arial" panose="020B0604020202020204" pitchFamily="34" charset="0"/>
                <a:cs typeface="Arial" panose="020B0604020202020204" pitchFamily="34" charset="0"/>
              </a:rPr>
              <a:t>энклитиков</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se</a:t>
            </a:r>
            <a:r>
              <a:rPr lang="ru-RU" sz="2000" dirty="0">
                <a:latin typeface="Arial" panose="020B0604020202020204" pitchFamily="34" charset="0"/>
                <a:cs typeface="Arial" panose="020B0604020202020204" pitchFamily="34" charset="0"/>
              </a:rPr>
              <a:t> и </a:t>
            </a:r>
            <a:r>
              <a:rPr lang="ru-RU" sz="2000" dirty="0" err="1">
                <a:latin typeface="Arial" panose="020B0604020202020204" pitchFamily="34" charset="0"/>
                <a:cs typeface="Arial" panose="020B0604020202020204" pitchFamily="34" charset="0"/>
              </a:rPr>
              <a:t>si</a:t>
            </a:r>
            <a:r>
              <a:rPr lang="ru-RU" sz="2000" dirty="0">
                <a:latin typeface="Arial" panose="020B0604020202020204" pitchFamily="34" charset="0"/>
                <a:cs typeface="Arial" panose="020B0604020202020204" pitchFamily="34" charset="0"/>
              </a:rPr>
              <a:t> в ЧЯ</a:t>
            </a:r>
          </a:p>
          <a:p>
            <a:pPr marL="342900" indent="-342900">
              <a:buFont typeface="Wingdings" panose="05000000000000000000" pitchFamily="2" charset="2"/>
              <a:buChar char="§"/>
            </a:pPr>
            <a:endParaRPr lang="ru-RU"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Кроме того в </a:t>
            </a:r>
            <a:r>
              <a:rPr lang="ru-RU" sz="2000" b="1" dirty="0">
                <a:latin typeface="Arial" panose="020B0604020202020204" pitchFamily="34" charset="0"/>
                <a:ea typeface="Calibri"/>
                <a:cs typeface="Arial" panose="020B0604020202020204" pitchFamily="34" charset="0"/>
              </a:rPr>
              <a:t>ЧЯ существует специфическая форма аналитического страдательного инфинитива, </a:t>
            </a:r>
            <a:r>
              <a:rPr lang="ru-RU" sz="2000" dirty="0">
                <a:latin typeface="Arial" panose="020B0604020202020204" pitchFamily="34" charset="0"/>
                <a:ea typeface="Calibri"/>
                <a:cs typeface="Arial" panose="020B0604020202020204" pitchFamily="34" charset="0"/>
              </a:rPr>
              <a:t>неизвестная РЯ.</a:t>
            </a:r>
          </a:p>
          <a:p>
            <a:pPr marL="342900" indent="-342900">
              <a:buFont typeface="Wingdings" panose="05000000000000000000" pitchFamily="2" charset="2"/>
              <a:buChar char="§"/>
            </a:pPr>
            <a:r>
              <a:rPr lang="cs-CZ" sz="2000" i="1" dirty="0">
                <a:latin typeface="Arial" panose="020B0604020202020204" pitchFamily="34" charset="0"/>
                <a:ea typeface="Calibri"/>
                <a:cs typeface="Arial" panose="020B0604020202020204" pitchFamily="34" charset="0"/>
              </a:rPr>
              <a:t>chválit</a:t>
            </a:r>
            <a:r>
              <a:rPr lang="cs-CZ" sz="2000" dirty="0">
                <a:latin typeface="Arial" panose="020B0604020202020204" pitchFamily="34" charset="0"/>
                <a:ea typeface="Calibri"/>
                <a:cs typeface="Arial" panose="020B0604020202020204" pitchFamily="34" charset="0"/>
              </a:rPr>
              <a:t> x </a:t>
            </a:r>
            <a:r>
              <a:rPr lang="cs-CZ" sz="2000" i="1" dirty="0">
                <a:latin typeface="Arial" panose="020B0604020202020204" pitchFamily="34" charset="0"/>
                <a:ea typeface="Calibri"/>
                <a:cs typeface="Arial" panose="020B0604020202020204" pitchFamily="34" charset="0"/>
              </a:rPr>
              <a:t>být chválen</a:t>
            </a:r>
            <a:r>
              <a:rPr lang="cs-CZ" sz="2000" dirty="0">
                <a:latin typeface="Arial" panose="020B0604020202020204" pitchFamily="34" charset="0"/>
                <a:ea typeface="Calibri"/>
                <a:cs typeface="Arial" panose="020B0604020202020204" pitchFamily="34" charset="0"/>
              </a:rPr>
              <a:t> </a:t>
            </a:r>
          </a:p>
          <a:p>
            <a:pPr marL="342900" indent="-342900">
              <a:buFont typeface="Wingdings" panose="05000000000000000000" pitchFamily="2" charset="2"/>
              <a:buChar char="§"/>
            </a:pPr>
            <a:r>
              <a:rPr lang="cs-CZ" sz="2000" dirty="0">
                <a:latin typeface="Arial" panose="020B0604020202020204" pitchFamily="34" charset="0"/>
                <a:ea typeface="Calibri"/>
                <a:cs typeface="Arial" panose="020B0604020202020204" pitchFamily="34" charset="0"/>
              </a:rPr>
              <a:t>Chlapci potřebují být chváleni.</a:t>
            </a:r>
          </a:p>
          <a:p>
            <a:pPr marL="342900" indent="-342900">
              <a:buFont typeface="Wingdings" panose="05000000000000000000" pitchFamily="2" charset="2"/>
              <a:buChar char="§"/>
            </a:pPr>
            <a:endParaRPr lang="cs-CZ" sz="2000" dirty="0">
              <a:latin typeface="Arial" panose="020B0604020202020204" pitchFamily="34" charset="0"/>
              <a:ea typeface="Calibri"/>
              <a:cs typeface="Arial" panose="020B0604020202020204" pitchFamily="34" charset="0"/>
            </a:endParaRPr>
          </a:p>
          <a:p>
            <a:pPr marL="342900" indent="-342900">
              <a:buFont typeface="Wingdings" panose="05000000000000000000" pitchFamily="2" charset="2"/>
              <a:buChar char="§"/>
            </a:pPr>
            <a:r>
              <a:rPr lang="ru-RU" sz="2000" dirty="0">
                <a:latin typeface="Arial" panose="020B0604020202020204" pitchFamily="34" charset="0"/>
                <a:ea typeface="Calibri"/>
                <a:cs typeface="Arial" panose="020B0604020202020204" pitchFamily="34" charset="0"/>
              </a:rPr>
              <a:t>Впрочем, некоторыми исследователями отмечается </a:t>
            </a:r>
            <a:r>
              <a:rPr lang="ru-RU" sz="2000" b="1" dirty="0">
                <a:latin typeface="Arial" panose="020B0604020202020204" pitchFamily="34" charset="0"/>
                <a:ea typeface="Calibri"/>
                <a:cs typeface="Arial" panose="020B0604020202020204" pitchFamily="34" charset="0"/>
              </a:rPr>
              <a:t>существование в РЯ описательного пассивного инфинитива </a:t>
            </a:r>
            <a:r>
              <a:rPr lang="ru-RU" sz="2000" b="1" u="sng" dirty="0">
                <a:latin typeface="Arial" panose="020B0604020202020204" pitchFamily="34" charset="0"/>
                <a:ea typeface="Calibri"/>
                <a:cs typeface="Arial" panose="020B0604020202020204" pitchFamily="34" charset="0"/>
              </a:rPr>
              <a:t>у глаголов СВ</a:t>
            </a:r>
            <a:r>
              <a:rPr lang="ru-RU" sz="2000" b="1" dirty="0">
                <a:latin typeface="Arial" panose="020B0604020202020204" pitchFamily="34" charset="0"/>
                <a:ea typeface="Calibri"/>
                <a:cs typeface="Arial" panose="020B0604020202020204" pitchFamily="34" charset="0"/>
              </a:rPr>
              <a:t>.</a:t>
            </a:r>
          </a:p>
          <a:p>
            <a:r>
              <a:rPr lang="ru-RU" sz="2000" i="1" dirty="0">
                <a:latin typeface="Arial" panose="020B0604020202020204" pitchFamily="34" charset="0"/>
                <a:ea typeface="Calibri"/>
                <a:cs typeface="Arial" panose="020B0604020202020204" pitchFamily="34" charset="0"/>
              </a:rPr>
              <a:t>исключить </a:t>
            </a:r>
            <a:r>
              <a:rPr lang="ru-RU" sz="2000" dirty="0">
                <a:latin typeface="Arial" panose="020B0604020202020204" pitchFamily="34" charset="0"/>
                <a:ea typeface="Calibri"/>
                <a:cs typeface="Arial" panose="020B0604020202020204" pitchFamily="34" charset="0"/>
              </a:rPr>
              <a:t>х</a:t>
            </a:r>
            <a:r>
              <a:rPr lang="ru-RU" sz="2000" i="1" dirty="0">
                <a:latin typeface="Arial" panose="020B0604020202020204" pitchFamily="34" charset="0"/>
                <a:ea typeface="Calibri"/>
                <a:cs typeface="Arial" panose="020B0604020202020204" pitchFamily="34" charset="0"/>
              </a:rPr>
              <a:t> быть исключенным</a:t>
            </a:r>
            <a:r>
              <a:rPr lang="ru-RU" sz="2000" dirty="0">
                <a:latin typeface="Arial" panose="020B0604020202020204" pitchFamily="34" charset="0"/>
                <a:ea typeface="Calibri"/>
                <a:cs typeface="Arial" panose="020B0604020202020204" pitchFamily="34" charset="0"/>
              </a:rPr>
              <a:t>.</a:t>
            </a:r>
            <a:endParaRPr lang="cs-CZ" sz="2000" dirty="0">
              <a:latin typeface="Arial" panose="020B0604020202020204" pitchFamily="34" charset="0"/>
              <a:ea typeface="Calibri"/>
              <a:cs typeface="Arial" panose="020B0604020202020204" pitchFamily="34" charset="0"/>
            </a:endParaRP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Ему не хотелось быть исключенным.</a:t>
            </a:r>
          </a:p>
        </p:txBody>
      </p:sp>
    </p:spTree>
    <p:extLst>
      <p:ext uri="{BB962C8B-B14F-4D97-AF65-F5344CB8AC3E}">
        <p14:creationId xmlns:p14="http://schemas.microsoft.com/office/powerpoint/2010/main" val="1553458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324252" y="1567705"/>
            <a:ext cx="9543496" cy="3477875"/>
          </a:xfrm>
          <a:prstGeom prst="rect">
            <a:avLst/>
          </a:prstGeom>
        </p:spPr>
        <p:txBody>
          <a:bodyPr wrap="square">
            <a:spAutoFit/>
          </a:bodyPr>
          <a:lstStyle/>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S neschopností přijímat kritiku úzce souvisí i vysoká potřeba být obdivován.</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Povinností každého hráče je uvést své telefonní číslo a e-mailovou adresu, aby mohl být vyzýván k zápasům.</a:t>
            </a:r>
          </a:p>
          <a:p>
            <a:pPr marL="285750" indent="-285750">
              <a:buFont typeface="Courier New" panose="02070309020205020404" pitchFamily="49" charset="0"/>
              <a:buChar char="o"/>
            </a:pPr>
            <a:r>
              <a:rPr lang="cs-CZ" sz="2000" dirty="0">
                <a:latin typeface="Arial" panose="020B0604020202020204" pitchFamily="34" charset="0"/>
                <a:cs typeface="Arial" panose="020B0604020202020204" pitchFamily="34" charset="0"/>
              </a:rPr>
              <a:t>Není pro ně lepší vzor pro život než Mohamed, nejlepší z lidí, který by měl být napodobován všemi muslimy.</a:t>
            </a:r>
            <a:endParaRPr lang="ru-RU"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endParaRPr lang="cs-CZ" sz="2000"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Может быть, именно это и нужно такому ребенку ― быть замеченным!</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Не стоит обольщаться: через какое-то время вы можете быть выкинутым оттуда.</a:t>
            </a:r>
          </a:p>
          <a:p>
            <a:pPr marL="285750" indent="-285750">
              <a:buFont typeface="Courier New" panose="02070309020205020404" pitchFamily="49" charset="0"/>
              <a:buChar char="o"/>
            </a:pPr>
            <a:r>
              <a:rPr lang="ru-RU" sz="2000" dirty="0">
                <a:latin typeface="Arial" panose="020B0604020202020204" pitchFamily="34" charset="0"/>
                <a:cs typeface="Arial" panose="020B0604020202020204" pitchFamily="34" charset="0"/>
              </a:rPr>
              <a:t>Боязнь быть отвергнутым группой и одновременное желание оставаться ее лидером приводят к неадекватной оценке своего поведения.</a:t>
            </a:r>
          </a:p>
        </p:txBody>
      </p:sp>
    </p:spTree>
    <p:extLst>
      <p:ext uri="{BB962C8B-B14F-4D97-AF65-F5344CB8AC3E}">
        <p14:creationId xmlns:p14="http://schemas.microsoft.com/office/powerpoint/2010/main" val="3258508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37806E0E-3A9E-4274-BB33-D11D96393440}"/>
              </a:ext>
            </a:extLst>
          </p:cNvPr>
          <p:cNvSpPr/>
          <p:nvPr/>
        </p:nvSpPr>
        <p:spPr>
          <a:xfrm>
            <a:off x="1208842" y="818723"/>
            <a:ext cx="9774315" cy="4352666"/>
          </a:xfrm>
          <a:prstGeom prst="rect">
            <a:avLst/>
          </a:prstGeom>
        </p:spPr>
        <p:txBody>
          <a:bodyPr wrap="square">
            <a:spAutoFit/>
          </a:bodyPr>
          <a:lstStyle/>
          <a:p>
            <a:pPr indent="449580" algn="just">
              <a:lnSpc>
                <a:spcPct val="107000"/>
              </a:lnSpc>
              <a:spcAft>
                <a:spcPts val="800"/>
              </a:spcAft>
            </a:pPr>
            <a:r>
              <a:rPr lang="ru-RU" sz="2000" dirty="0">
                <a:latin typeface="Arial" panose="020B0604020202020204" pitchFamily="34" charset="0"/>
                <a:ea typeface="Calibri"/>
                <a:cs typeface="Arial" panose="020B0604020202020204" pitchFamily="34" charset="0"/>
              </a:rPr>
              <a:t>Благодаря своей грамматической сущности </a:t>
            </a:r>
            <a:r>
              <a:rPr lang="ru-RU" sz="2000" b="1" dirty="0">
                <a:latin typeface="Arial" panose="020B0604020202020204" pitchFamily="34" charset="0"/>
                <a:ea typeface="Calibri"/>
                <a:cs typeface="Arial" panose="020B0604020202020204" pitchFamily="34" charset="0"/>
              </a:rPr>
              <a:t>инфинитив может выступать в разнообразных функциях</a:t>
            </a:r>
            <a:r>
              <a:rPr lang="ru-RU" sz="2000" dirty="0">
                <a:latin typeface="Arial" panose="020B0604020202020204" pitchFamily="34" charset="0"/>
                <a:ea typeface="Calibri"/>
                <a:cs typeface="Arial" panose="020B0604020202020204" pitchFamily="34" charset="0"/>
              </a:rPr>
              <a:t>:</a:t>
            </a:r>
          </a:p>
          <a:p>
            <a:pPr indent="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marL="342900" lvl="0" indent="-342900" algn="just">
              <a:lnSpc>
                <a:spcPct val="107000"/>
              </a:lnSpc>
              <a:spcAft>
                <a:spcPts val="0"/>
              </a:spcAft>
              <a:buFont typeface="Wingdings" panose="05000000000000000000" pitchFamily="2" charset="2"/>
              <a:buChar char="§"/>
            </a:pPr>
            <a:r>
              <a:rPr lang="ru-RU" sz="2000" u="sng" dirty="0">
                <a:latin typeface="Arial" panose="020B0604020202020204" pitchFamily="34" charset="0"/>
                <a:ea typeface="Calibri"/>
                <a:cs typeface="Arial" panose="020B0604020202020204" pitchFamily="34" charset="0"/>
              </a:rPr>
              <a:t>субстантивно-предметной</a:t>
            </a:r>
            <a:endParaRPr lang="ru-RU" sz="2000" dirty="0">
              <a:latin typeface="Arial" panose="020B0604020202020204" pitchFamily="34" charset="0"/>
              <a:ea typeface="Calibri"/>
              <a:cs typeface="Arial" panose="020B0604020202020204" pitchFamily="34" charset="0"/>
            </a:endParaRPr>
          </a:p>
          <a:p>
            <a:pPr lvl="0" algn="just">
              <a:lnSpc>
                <a:spcPct val="107000"/>
              </a:lnSpc>
              <a:spcAft>
                <a:spcPts val="0"/>
              </a:spcAft>
            </a:pPr>
            <a:r>
              <a:rPr lang="ru-RU" sz="2000" i="1" dirty="0">
                <a:latin typeface="Arial" panose="020B0604020202020204" pitchFamily="34" charset="0"/>
                <a:ea typeface="Calibri"/>
                <a:cs typeface="Arial" panose="020B0604020202020204" pitchFamily="34" charset="0"/>
              </a:rPr>
              <a:t>Учиться – наша задача.</a:t>
            </a:r>
            <a:r>
              <a:rPr lang="cs-CZ" sz="2000" i="1" dirty="0">
                <a:latin typeface="Arial" panose="020B0604020202020204" pitchFamily="34" charset="0"/>
                <a:ea typeface="Calibri"/>
                <a:cs typeface="Arial" panose="020B0604020202020204" pitchFamily="34" charset="0"/>
              </a:rPr>
              <a:t> Smát se - znamená být zbaven trápení.</a:t>
            </a:r>
          </a:p>
          <a:p>
            <a:pPr lvl="0" algn="just">
              <a:lnSpc>
                <a:spcPct val="107000"/>
              </a:lnSpc>
              <a:spcAft>
                <a:spcPts val="0"/>
              </a:spcAft>
            </a:pPr>
            <a:endParaRPr lang="cs-CZ" sz="2000" i="1" dirty="0">
              <a:latin typeface="Arial" panose="020B0604020202020204" pitchFamily="34" charset="0"/>
              <a:ea typeface="Calibri"/>
              <a:cs typeface="Arial" panose="020B0604020202020204" pitchFamily="34" charset="0"/>
            </a:endParaRPr>
          </a:p>
          <a:p>
            <a:pPr marL="342900" lvl="0" indent="-342900" algn="just">
              <a:lnSpc>
                <a:spcPct val="107000"/>
              </a:lnSpc>
              <a:spcAft>
                <a:spcPts val="0"/>
              </a:spcAft>
              <a:buFont typeface="Wingdings" panose="05000000000000000000" pitchFamily="2" charset="2"/>
              <a:buChar char="§"/>
            </a:pPr>
            <a:r>
              <a:rPr lang="ru-RU" sz="2000" u="sng" dirty="0">
                <a:latin typeface="Arial" panose="020B0604020202020204" pitchFamily="34" charset="0"/>
                <a:ea typeface="Calibri"/>
                <a:cs typeface="Arial" panose="020B0604020202020204" pitchFamily="34" charset="0"/>
              </a:rPr>
              <a:t>как компонент аналитических форм </a:t>
            </a:r>
            <a:endParaRPr lang="ru-RU" sz="2000" dirty="0">
              <a:latin typeface="Arial" panose="020B0604020202020204" pitchFamily="34" charset="0"/>
              <a:ea typeface="Calibri"/>
              <a:cs typeface="Arial" panose="020B0604020202020204" pitchFamily="34" charset="0"/>
            </a:endParaRPr>
          </a:p>
          <a:p>
            <a:pPr lvl="0" algn="just">
              <a:lnSpc>
                <a:spcPct val="107000"/>
              </a:lnSpc>
              <a:spcAft>
                <a:spcPts val="0"/>
              </a:spcAft>
            </a:pPr>
            <a:r>
              <a:rPr lang="cs-CZ" sz="2000" i="1" dirty="0">
                <a:latin typeface="Arial" panose="020B0604020202020204" pitchFamily="34" charset="0"/>
                <a:ea typeface="Calibri"/>
                <a:cs typeface="Arial" panose="020B0604020202020204" pitchFamily="34" charset="0"/>
              </a:rPr>
              <a:t>я </a:t>
            </a:r>
            <a:r>
              <a:rPr lang="cs-CZ" sz="2000" i="1" dirty="0" err="1">
                <a:latin typeface="Arial" panose="020B0604020202020204" pitchFamily="34" charset="0"/>
                <a:ea typeface="Calibri"/>
                <a:cs typeface="Arial" panose="020B0604020202020204" pitchFamily="34" charset="0"/>
              </a:rPr>
              <a:t>буду</a:t>
            </a:r>
            <a:r>
              <a:rPr lang="cs-CZ" sz="2000" i="1" dirty="0">
                <a:latin typeface="Arial" panose="020B0604020202020204" pitchFamily="34" charset="0"/>
                <a:ea typeface="Calibri"/>
                <a:cs typeface="Arial" panose="020B0604020202020204" pitchFamily="34" charset="0"/>
              </a:rPr>
              <a:t> </a:t>
            </a:r>
            <a:r>
              <a:rPr lang="cs-CZ" sz="2000" i="1" dirty="0" err="1">
                <a:latin typeface="Arial" panose="020B0604020202020204" pitchFamily="34" charset="0"/>
                <a:ea typeface="Calibri"/>
                <a:cs typeface="Arial" panose="020B0604020202020204" pitchFamily="34" charset="0"/>
              </a:rPr>
              <a:t>писать</a:t>
            </a:r>
            <a:r>
              <a:rPr lang="cs-CZ" sz="2000" i="1" dirty="0">
                <a:latin typeface="Arial" panose="020B0604020202020204" pitchFamily="34" charset="0"/>
                <a:ea typeface="Calibri"/>
                <a:cs typeface="Arial" panose="020B0604020202020204" pitchFamily="34" charset="0"/>
              </a:rPr>
              <a:t>, budu psát</a:t>
            </a:r>
            <a:r>
              <a:rPr lang="cs-CZ" sz="2000" dirty="0">
                <a:latin typeface="Arial" panose="020B0604020202020204" pitchFamily="34" charset="0"/>
                <a:ea typeface="Calibri"/>
                <a:cs typeface="Arial" panose="020B0604020202020204" pitchFamily="34" charset="0"/>
              </a:rPr>
              <a:t> </a:t>
            </a:r>
            <a:endParaRPr lang="ru-RU" sz="2000" dirty="0">
              <a:latin typeface="Arial" panose="020B0604020202020204" pitchFamily="34" charset="0"/>
              <a:ea typeface="Calibri"/>
              <a:cs typeface="Arial" panose="020B0604020202020204" pitchFamily="34" charset="0"/>
            </a:endParaRPr>
          </a:p>
          <a:p>
            <a:pPr lvl="0" algn="just">
              <a:lnSpc>
                <a:spcPct val="107000"/>
              </a:lnSpc>
              <a:spcAft>
                <a:spcPts val="0"/>
              </a:spcAft>
            </a:pPr>
            <a:endParaRPr lang="ru-RU" sz="2000" dirty="0">
              <a:latin typeface="Arial" panose="020B0604020202020204" pitchFamily="34" charset="0"/>
              <a:ea typeface="Calibri"/>
              <a:cs typeface="Arial" panose="020B0604020202020204" pitchFamily="34" charset="0"/>
            </a:endParaRPr>
          </a:p>
          <a:p>
            <a:pPr marL="342900" indent="-342900" algn="just">
              <a:lnSpc>
                <a:spcPct val="115000"/>
              </a:lnSpc>
              <a:spcAft>
                <a:spcPts val="800"/>
              </a:spcAft>
              <a:buFont typeface="Wingdings" panose="05000000000000000000" pitchFamily="2" charset="2"/>
              <a:buChar char="Ø"/>
            </a:pPr>
            <a:r>
              <a:rPr lang="ru-RU" sz="2000" b="1" kern="100" dirty="0">
                <a:latin typeface="Arial" panose="020B0604020202020204" pitchFamily="34" charset="0"/>
                <a:ea typeface="Aptos" panose="020B0004020202020204" pitchFamily="34" charset="0"/>
                <a:cs typeface="Arial" panose="020B0604020202020204" pitchFamily="34" charset="0"/>
              </a:rPr>
              <a:t>Субъект с инфинитивом обычно стоит в </a:t>
            </a:r>
            <a:r>
              <a:rPr lang="ru-RU" sz="2000" b="1" kern="100" dirty="0" err="1">
                <a:latin typeface="Arial" panose="020B0604020202020204" pitchFamily="34" charset="0"/>
                <a:ea typeface="Aptos" panose="020B0004020202020204" pitchFamily="34" charset="0"/>
                <a:cs typeface="Arial" panose="020B0604020202020204" pitchFamily="34" charset="0"/>
              </a:rPr>
              <a:t>Дат.п</a:t>
            </a:r>
            <a:r>
              <a:rPr lang="ru-RU" sz="2000" b="1" kern="100" dirty="0">
                <a:latin typeface="Arial" panose="020B0604020202020204" pitchFamily="34" charset="0"/>
                <a:ea typeface="Aptos" panose="020B0004020202020204" pitchFamily="34" charset="0"/>
                <a:cs typeface="Arial" panose="020B0604020202020204" pitchFamily="34" charset="0"/>
              </a:rPr>
              <a:t>.!</a:t>
            </a:r>
            <a:endParaRPr lang="cs-CZ" sz="2000" b="1" kern="100" dirty="0">
              <a:latin typeface="Arial" panose="020B0604020202020204" pitchFamily="34" charset="0"/>
              <a:ea typeface="Aptos" panose="020B0004020202020204" pitchFamily="34" charset="0"/>
              <a:cs typeface="Arial" panose="020B0604020202020204" pitchFamily="34" charset="0"/>
            </a:endParaRPr>
          </a:p>
          <a:p>
            <a:pPr marL="342900" lvl="0" indent="-342900" algn="just">
              <a:lnSpc>
                <a:spcPct val="107000"/>
              </a:lnSpc>
              <a:spcAft>
                <a:spcPts val="0"/>
              </a:spcAft>
              <a:buFont typeface="Wingdings" panose="05000000000000000000" pitchFamily="2" charset="2"/>
              <a:buChar char="Ø"/>
            </a:pPr>
            <a:r>
              <a:rPr lang="ru-RU" sz="2000" b="1" dirty="0">
                <a:latin typeface="Arial" panose="020B0604020202020204" pitchFamily="34" charset="0"/>
                <a:ea typeface="Calibri"/>
                <a:cs typeface="Arial" panose="020B0604020202020204" pitchFamily="34" charset="0"/>
              </a:rPr>
              <a:t>Инфинитив СВ </a:t>
            </a:r>
            <a:r>
              <a:rPr lang="ru-RU" sz="2000" b="1" dirty="0" err="1">
                <a:latin typeface="Arial" panose="020B0604020202020204" pitchFamily="34" charset="0"/>
                <a:ea typeface="Calibri"/>
                <a:cs typeface="Arial" panose="020B0604020202020204" pitchFamily="34" charset="0"/>
              </a:rPr>
              <a:t>vs</a:t>
            </a:r>
            <a:r>
              <a:rPr lang="ru-RU" sz="2000" b="1" dirty="0">
                <a:latin typeface="Arial" panose="020B0604020202020204" pitchFamily="34" charset="0"/>
                <a:ea typeface="Calibri"/>
                <a:cs typeface="Arial" panose="020B0604020202020204" pitchFamily="34" charset="0"/>
              </a:rPr>
              <a:t> НСВ: «Не исправить» (невозможно это сделать) </a:t>
            </a:r>
            <a:r>
              <a:rPr lang="ru-RU" sz="2000" b="1" dirty="0" err="1">
                <a:latin typeface="Arial" panose="020B0604020202020204" pitchFamily="34" charset="0"/>
                <a:ea typeface="Calibri"/>
                <a:cs typeface="Arial" panose="020B0604020202020204" pitchFamily="34" charset="0"/>
              </a:rPr>
              <a:t>vs</a:t>
            </a:r>
            <a:r>
              <a:rPr lang="ru-RU" sz="2000" b="1" dirty="0">
                <a:latin typeface="Arial" panose="020B0604020202020204" pitchFamily="34" charset="0"/>
                <a:ea typeface="Calibri"/>
                <a:cs typeface="Arial" panose="020B0604020202020204" pitchFamily="34" charset="0"/>
              </a:rPr>
              <a:t> «Не исправлять» (не надо этого делать/запрет)</a:t>
            </a:r>
            <a:endParaRPr lang="ru-RU"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1328714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39193" y="489497"/>
            <a:ext cx="10946166" cy="5938870"/>
          </a:xfrm>
          <a:prstGeom prst="rect">
            <a:avLst/>
          </a:prstGeom>
        </p:spPr>
        <p:txBody>
          <a:bodyPr wrap="square">
            <a:spAutoFit/>
          </a:bodyPr>
          <a:lstStyle/>
          <a:p>
            <a:pPr indent="449580" algn="just">
              <a:lnSpc>
                <a:spcPct val="107000"/>
              </a:lnSpc>
              <a:spcAft>
                <a:spcPts val="800"/>
              </a:spcAft>
            </a:pPr>
            <a:r>
              <a:rPr lang="ru-RU" sz="2000" dirty="0">
                <a:latin typeface="Arial" panose="020B0604020202020204" pitchFamily="34" charset="0"/>
                <a:ea typeface="Calibri"/>
                <a:cs typeface="Arial" panose="020B0604020202020204" pitchFamily="34" charset="0"/>
              </a:rPr>
              <a:t>По сравнению с чешским языком, </a:t>
            </a:r>
            <a:r>
              <a:rPr lang="ru-RU" sz="2000" b="1" dirty="0">
                <a:latin typeface="Arial" panose="020B0604020202020204" pitchFamily="34" charset="0"/>
                <a:ea typeface="Calibri"/>
                <a:cs typeface="Arial" panose="020B0604020202020204" pitchFamily="34" charset="0"/>
              </a:rPr>
              <a:t>инфинитив в РЯ отличает широта употребления и многообразие функций</a:t>
            </a:r>
            <a:r>
              <a:rPr lang="ru-RU" sz="2000" dirty="0">
                <a:latin typeface="Arial" panose="020B0604020202020204" pitchFamily="34" charset="0"/>
                <a:ea typeface="Calibri"/>
                <a:cs typeface="Arial" panose="020B0604020202020204" pitchFamily="34" charset="0"/>
              </a:rPr>
              <a:t>, основанные в первую очередь на его способности выражать </a:t>
            </a:r>
            <a:r>
              <a:rPr lang="ru-RU" sz="2000" u="sng" dirty="0">
                <a:latin typeface="Arial" panose="020B0604020202020204" pitchFamily="34" charset="0"/>
                <a:ea typeface="Calibri"/>
                <a:cs typeface="Arial" panose="020B0604020202020204" pitchFamily="34" charset="0"/>
              </a:rPr>
              <a:t>многочисленные оттенки модальности </a:t>
            </a:r>
            <a:r>
              <a:rPr lang="ru-RU" sz="2000" dirty="0">
                <a:latin typeface="Arial" panose="020B0604020202020204" pitchFamily="34" charset="0"/>
                <a:ea typeface="Calibri"/>
                <a:cs typeface="Arial" panose="020B0604020202020204" pitchFamily="34" charset="0"/>
              </a:rPr>
              <a:t>и служить для образования многих типов инфинитивных предложений.</a:t>
            </a:r>
          </a:p>
          <a:p>
            <a:pPr marL="285750" indent="-285750" algn="just">
              <a:lnSpc>
                <a:spcPct val="107000"/>
              </a:lnSpc>
              <a:spcAft>
                <a:spcPts val="800"/>
              </a:spcAft>
              <a:buFont typeface="Courier New" panose="02070309020205020404" pitchFamily="49" charset="0"/>
              <a:buChar char="o"/>
            </a:pPr>
            <a:r>
              <a:rPr lang="ru-RU" sz="2000" i="1" dirty="0">
                <a:latin typeface="Arial" panose="020B0604020202020204" pitchFamily="34" charset="0"/>
                <a:ea typeface="Calibri"/>
                <a:cs typeface="Arial" panose="020B0604020202020204" pitchFamily="34" charset="0"/>
              </a:rPr>
              <a:t>Что мне делать! Быть буре!</a:t>
            </a:r>
            <a:r>
              <a:rPr lang="ru-RU" sz="2000" dirty="0">
                <a:latin typeface="Arial" panose="020B0604020202020204" pitchFamily="34" charset="0"/>
                <a:ea typeface="Calibri"/>
                <a:cs typeface="Arial" panose="020B0604020202020204" pitchFamily="34" charset="0"/>
              </a:rPr>
              <a:t> </a:t>
            </a:r>
          </a:p>
          <a:p>
            <a:pPr indent="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indent="449580" algn="just">
              <a:lnSpc>
                <a:spcPct val="107000"/>
              </a:lnSpc>
              <a:spcAft>
                <a:spcPts val="800"/>
              </a:spcAft>
            </a:pPr>
            <a:r>
              <a:rPr lang="ru-RU" sz="2000" dirty="0">
                <a:latin typeface="Arial" panose="020B0604020202020204" pitchFamily="34" charset="0"/>
                <a:ea typeface="Calibri"/>
                <a:cs typeface="Arial" panose="020B0604020202020204" pitchFamily="34" charset="0"/>
              </a:rPr>
              <a:t>Благодаря </a:t>
            </a:r>
            <a:r>
              <a:rPr lang="ru-RU" sz="2000" b="1" u="sng" dirty="0">
                <a:latin typeface="Arial" panose="020B0604020202020204" pitchFamily="34" charset="0"/>
                <a:ea typeface="Calibri"/>
                <a:cs typeface="Arial" panose="020B0604020202020204" pitchFamily="34" charset="0"/>
              </a:rPr>
              <a:t>ТРАНСПОЗИЦИИ</a:t>
            </a:r>
            <a:r>
              <a:rPr lang="ru-RU" sz="2000" dirty="0">
                <a:latin typeface="Arial" panose="020B0604020202020204" pitchFamily="34" charset="0"/>
                <a:ea typeface="Calibri"/>
                <a:cs typeface="Arial" panose="020B0604020202020204" pitchFamily="34" charset="0"/>
              </a:rPr>
              <a:t> </a:t>
            </a:r>
            <a:r>
              <a:rPr lang="ru-RU" sz="2000" b="1" dirty="0">
                <a:latin typeface="Arial" panose="020B0604020202020204" pitchFamily="34" charset="0"/>
                <a:ea typeface="Calibri"/>
                <a:cs typeface="Arial" panose="020B0604020202020204" pitchFamily="34" charset="0"/>
              </a:rPr>
              <a:t>инфинитив может выражать в РЯ значение различных наклонений.</a:t>
            </a:r>
          </a:p>
          <a:p>
            <a:pPr marL="285750" indent="-285750" algn="just">
              <a:lnSpc>
                <a:spcPct val="107000"/>
              </a:lnSpc>
              <a:spcAft>
                <a:spcPts val="800"/>
              </a:spcAft>
              <a:buFont typeface="Courier New" panose="02070309020205020404" pitchFamily="49" charset="0"/>
              <a:buChar char="o"/>
            </a:pPr>
            <a:r>
              <a:rPr lang="ru-RU" sz="2000" i="1" dirty="0">
                <a:latin typeface="Arial" panose="020B0604020202020204" pitchFamily="34" charset="0"/>
                <a:ea typeface="Calibri"/>
                <a:cs typeface="Arial" panose="020B0604020202020204" pitchFamily="34" charset="0"/>
              </a:rPr>
              <a:t>Я подошел, а он бежать! </a:t>
            </a:r>
            <a:r>
              <a:rPr lang="ru-RU" sz="2000" dirty="0">
                <a:latin typeface="Arial" panose="020B0604020202020204" pitchFamily="34" charset="0"/>
                <a:ea typeface="Calibri"/>
                <a:cs typeface="Arial" panose="020B0604020202020204" pitchFamily="34" charset="0"/>
              </a:rPr>
              <a:t>(индикатив)</a:t>
            </a:r>
          </a:p>
          <a:p>
            <a:pPr marL="285750" indent="-285750" algn="just">
              <a:lnSpc>
                <a:spcPct val="107000"/>
              </a:lnSpc>
              <a:spcAft>
                <a:spcPts val="800"/>
              </a:spcAft>
              <a:buFont typeface="Courier New" panose="02070309020205020404" pitchFamily="49" charset="0"/>
              <a:buChar char="o"/>
            </a:pPr>
            <a:r>
              <a:rPr lang="ru-RU" sz="2000" i="1" dirty="0">
                <a:latin typeface="Arial" panose="020B0604020202020204" pitchFamily="34" charset="0"/>
                <a:ea typeface="Calibri"/>
                <a:cs typeface="Arial" panose="020B0604020202020204" pitchFamily="34" charset="0"/>
              </a:rPr>
              <a:t>Молчать! </a:t>
            </a:r>
            <a:r>
              <a:rPr lang="ru-RU" sz="2000" dirty="0">
                <a:latin typeface="Arial" panose="020B0604020202020204" pitchFamily="34" charset="0"/>
                <a:ea typeface="Calibri"/>
                <a:cs typeface="Arial" panose="020B0604020202020204" pitchFamily="34" charset="0"/>
              </a:rPr>
              <a:t>(императив)</a:t>
            </a:r>
          </a:p>
          <a:p>
            <a:pPr marL="285750" indent="-285750" algn="just">
              <a:lnSpc>
                <a:spcPct val="107000"/>
              </a:lnSpc>
              <a:spcAft>
                <a:spcPts val="800"/>
              </a:spcAft>
              <a:buFont typeface="Courier New" panose="02070309020205020404" pitchFamily="49" charset="0"/>
              <a:buChar char="o"/>
            </a:pPr>
            <a:r>
              <a:rPr lang="ru-RU" sz="2000" i="1" dirty="0">
                <a:latin typeface="Arial" panose="020B0604020202020204" pitchFamily="34" charset="0"/>
                <a:ea typeface="Calibri"/>
                <a:cs typeface="Arial" panose="020B0604020202020204" pitchFamily="34" charset="0"/>
              </a:rPr>
              <a:t>Покурить бы теперь….</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кондиционал</a:t>
            </a:r>
            <a:r>
              <a:rPr lang="ru-RU" sz="2000" dirty="0">
                <a:latin typeface="Arial" panose="020B0604020202020204" pitchFamily="34" charset="0"/>
                <a:ea typeface="Calibri"/>
                <a:cs typeface="Arial" panose="020B0604020202020204" pitchFamily="34" charset="0"/>
              </a:rPr>
              <a:t>)</a:t>
            </a:r>
          </a:p>
          <a:p>
            <a:pPr indent="449580" algn="just">
              <a:lnSpc>
                <a:spcPct val="107000"/>
              </a:lnSpc>
              <a:spcAft>
                <a:spcPts val="800"/>
              </a:spcAft>
            </a:pPr>
            <a:endParaRPr lang="cs-CZ" sz="2000" dirty="0">
              <a:latin typeface="Arial" panose="020B0604020202020204" pitchFamily="34" charset="0"/>
              <a:ea typeface="Calibri"/>
              <a:cs typeface="Arial" panose="020B0604020202020204" pitchFamily="34" charset="0"/>
            </a:endParaRPr>
          </a:p>
          <a:p>
            <a:pPr indent="449580" algn="just">
              <a:lnSpc>
                <a:spcPct val="107000"/>
              </a:lnSpc>
              <a:spcAft>
                <a:spcPts val="800"/>
              </a:spcAft>
            </a:pPr>
            <a:r>
              <a:rPr lang="ru-RU" sz="2000" dirty="0">
                <a:latin typeface="Arial" panose="020B0604020202020204" pitchFamily="34" charset="0"/>
                <a:ea typeface="Calibri"/>
                <a:cs typeface="Arial" panose="020B0604020202020204" pitchFamily="34" charset="0"/>
              </a:rPr>
              <a:t>Однако, и </a:t>
            </a:r>
            <a:r>
              <a:rPr lang="ru-RU" sz="2000" b="1" dirty="0">
                <a:latin typeface="Arial" panose="020B0604020202020204" pitchFamily="34" charset="0"/>
                <a:ea typeface="Calibri"/>
                <a:cs typeface="Arial" panose="020B0604020202020204" pitchFamily="34" charset="0"/>
              </a:rPr>
              <a:t>ЧЯ располагает специфическими, хоть и не настолько распространенными как в РЯ, возможностями употребления </a:t>
            </a:r>
            <a:r>
              <a:rPr lang="ru-RU" sz="2000" dirty="0">
                <a:latin typeface="Arial" panose="020B0604020202020204" pitchFamily="34" charset="0"/>
                <a:ea typeface="Calibri"/>
                <a:cs typeface="Arial" panose="020B0604020202020204" pitchFamily="34" charset="0"/>
              </a:rPr>
              <a:t>инфинитива.</a:t>
            </a:r>
          </a:p>
          <a:p>
            <a:pPr marL="285750" indent="-285750" algn="just">
              <a:lnSpc>
                <a:spcPct val="107000"/>
              </a:lnSpc>
              <a:spcAft>
                <a:spcPts val="800"/>
              </a:spcAft>
              <a:buFont typeface="Courier New" panose="02070309020205020404" pitchFamily="49" charset="0"/>
              <a:buChar char="o"/>
            </a:pPr>
            <a:r>
              <a:rPr lang="cs-CZ" sz="2000" i="1" dirty="0">
                <a:latin typeface="Arial" panose="020B0604020202020204" pitchFamily="34" charset="0"/>
                <a:ea typeface="Calibri"/>
                <a:cs typeface="Arial" panose="020B0604020202020204" pitchFamily="34" charset="0"/>
              </a:rPr>
              <a:t>Zůstal stát. Já, mít peníze… Je vidět Sněžku/</a:t>
            </a:r>
            <a:r>
              <a:rPr lang="cs-CZ" sz="2000" dirty="0">
                <a:latin typeface="Arial" panose="020B0604020202020204" pitchFamily="34" charset="0"/>
                <a:ea typeface="Calibri"/>
                <a:cs typeface="Arial" panose="020B0604020202020204" pitchFamily="34" charset="0"/>
              </a:rPr>
              <a:t> </a:t>
            </a:r>
            <a:r>
              <a:rPr lang="cs-CZ" sz="2000" i="1" dirty="0">
                <a:latin typeface="Arial" panose="020B0604020202020204" pitchFamily="34" charset="0"/>
                <a:ea typeface="Calibri"/>
                <a:cs typeface="Arial" panose="020B0604020202020204" pitchFamily="34" charset="0"/>
              </a:rPr>
              <a:t>Sněžka.</a:t>
            </a:r>
            <a:endParaRPr lang="cs-CZ" dirty="0">
              <a:latin typeface="Calibri"/>
              <a:ea typeface="Calibri"/>
              <a:cs typeface="Times New Roman"/>
            </a:endParaRPr>
          </a:p>
        </p:txBody>
      </p:sp>
    </p:spTree>
    <p:extLst>
      <p:ext uri="{BB962C8B-B14F-4D97-AF65-F5344CB8AC3E}">
        <p14:creationId xmlns:p14="http://schemas.microsoft.com/office/powerpoint/2010/main" val="4160440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5DAC609-F94B-5EAB-9474-CD1C3F25259C}"/>
              </a:ext>
            </a:extLst>
          </p:cNvPr>
          <p:cNvSpPr txBox="1"/>
          <p:nvPr/>
        </p:nvSpPr>
        <p:spPr>
          <a:xfrm>
            <a:off x="341585" y="422944"/>
            <a:ext cx="11508829" cy="5884368"/>
          </a:xfrm>
          <a:prstGeom prst="rect">
            <a:avLst/>
          </a:prstGeom>
          <a:noFill/>
        </p:spPr>
        <p:txBody>
          <a:bodyPr wrap="square">
            <a:spAutoFit/>
          </a:bodyPr>
          <a:lstStyle/>
          <a:p>
            <a:pPr algn="just">
              <a:lnSpc>
                <a:spcPct val="115000"/>
              </a:lnSpc>
              <a:spcAft>
                <a:spcPts val="800"/>
              </a:spcAft>
              <a:buNone/>
            </a:pPr>
            <a:r>
              <a:rPr lang="ru-RU" sz="2000" b="1" u="sng" kern="100" dirty="0">
                <a:effectLst/>
                <a:latin typeface="Arial" panose="020B0604020202020204" pitchFamily="34" charset="0"/>
                <a:ea typeface="Aptos" panose="020B0004020202020204" pitchFamily="34" charset="0"/>
                <a:cs typeface="Arial" panose="020B0604020202020204" pitchFamily="34" charset="0"/>
              </a:rPr>
              <a:t>Модальные значения инфинитива</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Значение объективной невозможности (только СВ) </a:t>
            </a:r>
            <a:r>
              <a:rPr lang="ru-RU" sz="2000" kern="100" dirty="0">
                <a:effectLst/>
                <a:latin typeface="Arial" panose="020B0604020202020204" pitchFamily="34" charset="0"/>
                <a:ea typeface="Aptos" panose="020B0004020202020204" pitchFamily="34" charset="0"/>
                <a:cs typeface="Arial" panose="020B0604020202020204" pitchFamily="34" charset="0"/>
              </a:rPr>
              <a:t>Трудно передать словами, какой там открывается вид. Мы никак не сможем догнать ушедший поезд. Эту огромную дистанцию невозможно пробежать без подготовки. Такую потерю невозможно восполнить даже спустя годы. Эту проблему невозможно решить быстро. </a:t>
            </a:r>
          </a:p>
          <a:p>
            <a:pPr algn="just">
              <a:lnSpc>
                <a:spcPct val="115000"/>
              </a:lnSpc>
              <a:spcAft>
                <a:spcPts val="800"/>
              </a:spcAft>
              <a:buNone/>
            </a:pP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Значение неизбежности / предрешённости (СВ или НСВ) </a:t>
            </a:r>
            <a:r>
              <a:rPr lang="ru-RU" sz="2000" kern="100" dirty="0">
                <a:effectLst/>
                <a:latin typeface="Arial" panose="020B0604020202020204" pitchFamily="34" charset="0"/>
                <a:ea typeface="Aptos" panose="020B0004020202020204" pitchFamily="34" charset="0"/>
                <a:cs typeface="Arial" panose="020B0604020202020204" pitchFamily="34" charset="0"/>
              </a:rPr>
              <a:t>Судьба распорядилась так, чтобы мы в будущем не встретились снова. Рано или поздно нам всё равно придется отвечать за эти ошибки. Чувствую, что мне придётся долго объясняться с родителями. Этому старому зданию всё равно суждено пойти под снос.</a:t>
            </a:r>
          </a:p>
          <a:p>
            <a:pPr algn="just">
              <a:lnSpc>
                <a:spcPct val="115000"/>
              </a:lnSpc>
              <a:spcAft>
                <a:spcPts val="800"/>
              </a:spcAft>
              <a:buNone/>
            </a:pP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Значение активной необходимости / очередности (обычно НСВ) </a:t>
            </a:r>
            <a:r>
              <a:rPr lang="ru-RU" sz="2000" kern="100" dirty="0">
                <a:effectLst/>
                <a:latin typeface="Arial" panose="020B0604020202020204" pitchFamily="34" charset="0"/>
                <a:ea typeface="Aptos" panose="020B0004020202020204" pitchFamily="34" charset="0"/>
                <a:cs typeface="Arial" panose="020B0604020202020204" pitchFamily="34" charset="0"/>
              </a:rPr>
              <a:t>Сейчас твоя очередь идти в магазин, а я останусь дома. Кто будет выступать первым на конференции? Завтра именно тебе предстоит принимать делегацию в аэропорту. Кто будет дежурить в классе на следующей неделе? Ты завтра уедешь, а мы должны будем остаться.</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4398396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E0C58DF-48F0-EF00-A86E-640B022661D5}"/>
              </a:ext>
            </a:extLst>
          </p:cNvPr>
          <p:cNvSpPr txBox="1"/>
          <p:nvPr/>
        </p:nvSpPr>
        <p:spPr>
          <a:xfrm>
            <a:off x="536028" y="1097598"/>
            <a:ext cx="10993820" cy="3452933"/>
          </a:xfrm>
          <a:prstGeom prst="rect">
            <a:avLst/>
          </a:prstGeom>
          <a:noFill/>
        </p:spPr>
        <p:txBody>
          <a:bodyPr wrap="square">
            <a:spAutoFit/>
          </a:bodyPr>
          <a:lstStyle/>
          <a:p>
            <a:pPr marL="0" marR="0" lvl="0" indent="0" algn="just" defTabSz="914400" rtl="0" eaLnBrk="1" fontAlgn="auto" latinLnBrk="0" hangingPunct="1">
              <a:lnSpc>
                <a:spcPct val="115000"/>
              </a:lnSpc>
              <a:spcBef>
                <a:spcPts val="0"/>
              </a:spcBef>
              <a:spcAft>
                <a:spcPts val="800"/>
              </a:spcAft>
              <a:buClrTx/>
              <a:buSzTx/>
              <a:buFontTx/>
              <a:buNone/>
              <a:tabLst/>
              <a:defRPr/>
            </a:pPr>
            <a:r>
              <a:rPr kumimoji="0" lang="ru-RU"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Значение целесообразности в вопросе (СВ или НСВ) </a:t>
            </a:r>
            <a:r>
              <a:rPr kumimoji="0" lang="ru-RU"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Как вы думаете, стоит ли нам верить его обещаниям? Как ты считаешь, стоит ли нам приглашать их на ужин? Разве есть смысл рассказывать ему правду прямо сейчас?</a:t>
            </a:r>
          </a:p>
          <a:p>
            <a:pPr marL="0" marR="0" lvl="0" indent="0" algn="just" defTabSz="914400" rtl="0" eaLnBrk="1" fontAlgn="auto" latinLnBrk="0" hangingPunct="1">
              <a:lnSpc>
                <a:spcPct val="115000"/>
              </a:lnSpc>
              <a:spcBef>
                <a:spcPts val="0"/>
              </a:spcBef>
              <a:spcAft>
                <a:spcPts val="800"/>
              </a:spcAft>
              <a:buClrTx/>
              <a:buSzTx/>
              <a:buFontTx/>
              <a:buNone/>
              <a:tabLst/>
              <a:defRPr/>
            </a:pPr>
            <a:endParaRPr kumimoji="0" lang="cs-CZ"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a:p>
            <a:pPr marL="0" marR="0" lvl="0" indent="0" algn="just" defTabSz="914400" rtl="0" eaLnBrk="1" fontAlgn="auto" latinLnBrk="0" hangingPunct="1">
              <a:lnSpc>
                <a:spcPct val="115000"/>
              </a:lnSpc>
              <a:spcBef>
                <a:spcPts val="0"/>
              </a:spcBef>
              <a:spcAft>
                <a:spcPts val="800"/>
              </a:spcAft>
              <a:buClrTx/>
              <a:buSzTx/>
              <a:buFontTx/>
              <a:buNone/>
              <a:tabLst/>
              <a:defRPr/>
            </a:pPr>
            <a:r>
              <a:rPr kumimoji="0" lang="ru-RU"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Риторический вопрос / сомнение (вариант с </a:t>
            </a:r>
            <a:r>
              <a:rPr kumimoji="0" lang="ru-RU" sz="2000" b="1" i="1"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ли</a:t>
            </a:r>
            <a:r>
              <a:rPr kumimoji="0" lang="ru-RU"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 и без </a:t>
            </a:r>
            <a:r>
              <a:rPr kumimoji="0" lang="ru-RU" sz="2000" b="1" i="1"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ли</a:t>
            </a:r>
            <a:r>
              <a:rPr kumimoji="0" lang="ru-RU" sz="2000" b="1"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 </a:t>
            </a:r>
            <a:r>
              <a:rPr kumimoji="0" lang="ru-RU"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rPr>
              <a:t>Я в растерянности и не понимаю, нужно ли мне просить у него прощения после всего случившегося. Она долго размышляла над тем, стоит ли ей бросать стабильную работу ради призрачной мечты. Мы всё ещё сомневаемся, имеет ли смысл возвращаться к этому обсуждению в конце собрания.</a:t>
            </a:r>
            <a:endParaRPr kumimoji="0" lang="cs-CZ" sz="2000" b="0" i="0" u="none" strike="noStrike" kern="100" cap="none" spc="0" normalizeH="0" baseline="0" noProof="0" dirty="0">
              <a:ln>
                <a:noFill/>
              </a:ln>
              <a:solidFill>
                <a:srgbClr val="000000"/>
              </a:solidFill>
              <a:effectLst/>
              <a:uLnTx/>
              <a:uFillTx/>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699814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graphicFrame>
        <p:nvGraphicFramePr>
          <p:cNvPr id="5" name="Tabulka 4">
            <a:extLst>
              <a:ext uri="{FF2B5EF4-FFF2-40B4-BE49-F238E27FC236}">
                <a16:creationId xmlns:a16="http://schemas.microsoft.com/office/drawing/2014/main" id="{F6F1F356-D7A8-AE5F-B367-CD3F3FAF655A}"/>
              </a:ext>
            </a:extLst>
          </p:cNvPr>
          <p:cNvGraphicFramePr>
            <a:graphicFrameLocks noGrp="1"/>
          </p:cNvGraphicFramePr>
          <p:nvPr>
            <p:extLst>
              <p:ext uri="{D42A27DB-BD31-4B8C-83A1-F6EECF244321}">
                <p14:modId xmlns:p14="http://schemas.microsoft.com/office/powerpoint/2010/main" val="3034402055"/>
              </p:ext>
            </p:extLst>
          </p:nvPr>
        </p:nvGraphicFramePr>
        <p:xfrm>
          <a:off x="1194099" y="150607"/>
          <a:ext cx="9504380" cy="6422315"/>
        </p:xfrm>
        <a:graphic>
          <a:graphicData uri="http://schemas.openxmlformats.org/drawingml/2006/table">
            <a:tbl>
              <a:tblPr firstRow="1" firstCol="1" bandRow="1"/>
              <a:tblGrid>
                <a:gridCol w="2376095">
                  <a:extLst>
                    <a:ext uri="{9D8B030D-6E8A-4147-A177-3AD203B41FA5}">
                      <a16:colId xmlns:a16="http://schemas.microsoft.com/office/drawing/2014/main" val="3950491477"/>
                    </a:ext>
                  </a:extLst>
                </a:gridCol>
                <a:gridCol w="2376095">
                  <a:extLst>
                    <a:ext uri="{9D8B030D-6E8A-4147-A177-3AD203B41FA5}">
                      <a16:colId xmlns:a16="http://schemas.microsoft.com/office/drawing/2014/main" val="1801162641"/>
                    </a:ext>
                  </a:extLst>
                </a:gridCol>
                <a:gridCol w="2376095">
                  <a:extLst>
                    <a:ext uri="{9D8B030D-6E8A-4147-A177-3AD203B41FA5}">
                      <a16:colId xmlns:a16="http://schemas.microsoft.com/office/drawing/2014/main" val="939500031"/>
                    </a:ext>
                  </a:extLst>
                </a:gridCol>
                <a:gridCol w="2376095">
                  <a:extLst>
                    <a:ext uri="{9D8B030D-6E8A-4147-A177-3AD203B41FA5}">
                      <a16:colId xmlns:a16="http://schemas.microsoft.com/office/drawing/2014/main" val="2687927702"/>
                    </a:ext>
                  </a:extLst>
                </a:gridCol>
              </a:tblGrid>
              <a:tr h="1084143">
                <a:tc>
                  <a:txBody>
                    <a:bodyPr/>
                    <a:lstStyle/>
                    <a:p>
                      <a:pPr>
                        <a:lnSpc>
                          <a:spcPts val="1650"/>
                        </a:lnSpc>
                        <a:spcAft>
                          <a:spcPts val="800"/>
                        </a:spcAft>
                        <a:buNone/>
                      </a:pPr>
                      <a:r>
                        <a:rPr lang="cs-CZ" sz="2000" b="1"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Настоящее или простое будущее время (1 лицо)</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49432" marB="49432">
                    <a:lnL>
                      <a:noFill/>
                    </a:lnL>
                    <a:lnR>
                      <a:noFill/>
                    </a:lnR>
                    <a:lnT>
                      <a:noFill/>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b="1"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Основа настоящего времени</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49432" marB="49432">
                    <a:lnL>
                      <a:noFill/>
                    </a:lnL>
                    <a:lnR>
                      <a:noFill/>
                    </a:lnR>
                    <a:lnT>
                      <a:noFill/>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b="1"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Способ образования: единственное число -и, -й, -ь</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49432" marB="49432">
                    <a:lnL>
                      <a:noFill/>
                    </a:lnL>
                    <a:lnR>
                      <a:noFill/>
                    </a:lnR>
                    <a:lnT>
                      <a:noFill/>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b="1"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Способ образования: множественное число -те (сь)</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49432" marB="49432">
                    <a:lnL>
                      <a:noFill/>
                    </a:lnL>
                    <a:lnR>
                      <a:noFill/>
                    </a:lnR>
                    <a:lnT>
                      <a:noFill/>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2867389206"/>
                  </a:ext>
                </a:extLst>
              </a:tr>
              <a:tr h="1378859">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возьму́</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пишу́</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смотрю́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учу́</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учу́сь</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на согла́сную (ударе́ние на оконча́нии)</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возьми</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b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пиши</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b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смотри</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b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учи</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b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учи</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сь</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возьми́те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пиши́те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смотри́те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учи́те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учи́те(сь)</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3107253111"/>
                  </a:ext>
                </a:extLst>
              </a:tr>
              <a:tr h="659431">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по́мню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вы́полню</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на две согла́сные</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по́мни</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вы́полни</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по́мните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вы́полните</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2114504923"/>
                  </a:ext>
                </a:extLst>
              </a:tr>
              <a:tr h="1139049">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чита́ю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даю́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купа́юсь</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на гла́сный</a:t>
                      </a:r>
                      <a:endParaRPr lang="ru-RU"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50"/>
                        </a:lnSpc>
                        <a:spcAft>
                          <a:spcPts val="800"/>
                        </a:spcAft>
                        <a:buNone/>
                      </a:pPr>
                      <a:r>
                        <a:rPr lang="ru-RU" sz="2000" kern="0" dirty="0">
                          <a:solidFill>
                            <a:srgbClr val="0A0A0A"/>
                          </a:solidFill>
                          <a:effectLst/>
                          <a:latin typeface="Arial" panose="020B0604020202020204" pitchFamily="34" charset="0"/>
                          <a:ea typeface="Aptos" panose="020B0004020202020204" pitchFamily="34" charset="0"/>
                          <a:cs typeface="Times New Roman" panose="02020603050405020304" pitchFamily="18" charset="0"/>
                        </a:rPr>
                        <a:t>(т.е. на самом деле на </a:t>
                      </a:r>
                      <a:r>
                        <a:rPr lang="ru-RU" sz="2000" b="1" kern="0" dirty="0">
                          <a:solidFill>
                            <a:srgbClr val="0A0A0A"/>
                          </a:solidFill>
                          <a:effectLst/>
                          <a:latin typeface="Arial" panose="020B0604020202020204" pitchFamily="34" charset="0"/>
                          <a:ea typeface="Aptos" panose="020B0004020202020204" pitchFamily="34" charset="0"/>
                          <a:cs typeface="Times New Roman" panose="02020603050405020304" pitchFamily="18" charset="0"/>
                        </a:rPr>
                        <a:t>-</a:t>
                      </a:r>
                      <a:r>
                        <a:rPr lang="cs-CZ" sz="2000" b="1" kern="0">
                          <a:solidFill>
                            <a:srgbClr val="0A0A0A"/>
                          </a:solidFill>
                          <a:effectLst/>
                          <a:latin typeface="Arial" panose="020B0604020202020204" pitchFamily="34" charset="0"/>
                          <a:ea typeface="Aptos" panose="020B0004020202020204" pitchFamily="34" charset="0"/>
                          <a:cs typeface="Times New Roman" panose="02020603050405020304" pitchFamily="18" charset="0"/>
                        </a:rPr>
                        <a:t>j</a:t>
                      </a:r>
                      <a:r>
                        <a:rPr lang="ru-RU" sz="2000" kern="0">
                          <a:solidFill>
                            <a:srgbClr val="0A0A0A"/>
                          </a:solidFill>
                          <a:effectLst/>
                          <a:latin typeface="Arial" panose="020B0604020202020204" pitchFamily="34" charset="0"/>
                          <a:ea typeface="Aptos" panose="020B0004020202020204" pitchFamily="34" charset="0"/>
                          <a:cs typeface="Times New Roman" panose="02020603050405020304" pitchFamily="18" charset="0"/>
                        </a:rPr>
                        <a:t>)</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пой</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чита́й</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дай</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купа́й(ся)</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по́йте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чита́йте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да́йте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купа́йте(сь)</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681889426"/>
                  </a:ext>
                </a:extLst>
              </a:tr>
              <a:tr h="1139049">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бью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лью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пью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шью</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односло́жные глаго́лы</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бей</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лей</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пей</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шей</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бе́йте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ле́йте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пе́йте</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ше́йте</a:t>
                      </a:r>
                      <a:endParaRPr lang="cs-CZ" sz="20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74148" marB="74148">
                    <a:lnL>
                      <a:noFill/>
                    </a:lnL>
                    <a:lnR>
                      <a:noFill/>
                    </a:lnR>
                    <a:lnT w="12700" cap="flat" cmpd="sng" algn="ctr">
                      <a:solidFill>
                        <a:srgbClr val="DCDFE5"/>
                      </a:solidFill>
                      <a:prstDash val="solid"/>
                      <a:round/>
                      <a:headEnd type="none" w="med" len="med"/>
                      <a:tailEnd type="none" w="med" len="med"/>
                    </a:lnT>
                    <a:lnB w="12700" cap="flat" cmpd="sng" algn="ctr">
                      <a:solidFill>
                        <a:srgbClr val="DCDFE5"/>
                      </a:solidFill>
                      <a:prstDash val="solid"/>
                      <a:round/>
                      <a:headEnd type="none" w="med" len="med"/>
                      <a:tailEnd type="none" w="med" len="med"/>
                    </a:lnB>
                    <a:solidFill>
                      <a:srgbClr val="FFFFFF"/>
                    </a:solidFill>
                  </a:tcPr>
                </a:tc>
                <a:extLst>
                  <a:ext uri="{0D108BD9-81ED-4DB2-BD59-A6C34878D82A}">
                    <a16:rowId xmlns:a16="http://schemas.microsoft.com/office/drawing/2014/main" val="1959688705"/>
                  </a:ext>
                </a:extLst>
              </a:tr>
              <a:tr h="1021784">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ся́ду</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спо́рю</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ре́жу</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a:noFill/>
                    </a:lnB>
                    <a:solidFill>
                      <a:srgbClr val="FFFFFF"/>
                    </a:solidFill>
                  </a:tcPr>
                </a:tc>
                <a:tc>
                  <a:txBody>
                    <a:bodyPr/>
                    <a:lstStyle/>
                    <a:p>
                      <a:pPr>
                        <a:lnSpc>
                          <a:spcPts val="1650"/>
                        </a:lnSpc>
                        <a:spcAft>
                          <a:spcPts val="800"/>
                        </a:spcAft>
                        <a:buNone/>
                      </a:pP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на</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согла́сный</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оконча́ние</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безуда́рное</a:t>
                      </a:r>
                      <a: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a:noFill/>
                    </a:lnB>
                    <a:solidFill>
                      <a:srgbClr val="FFFFFF"/>
                    </a:solidFill>
                  </a:tcPr>
                </a:tc>
                <a:tc>
                  <a:txBody>
                    <a:bodyPr/>
                    <a:lstStyle/>
                    <a:p>
                      <a:pPr>
                        <a:lnSpc>
                          <a:spcPts val="1650"/>
                        </a:lnSpc>
                        <a:spcAft>
                          <a:spcPts val="800"/>
                        </a:spcAft>
                        <a:buNone/>
                      </a:pP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сядь</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спорь</a:t>
                      </a:r>
                      <a:b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режь</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98864" marT="74148" marB="74148">
                    <a:lnL>
                      <a:noFill/>
                    </a:lnL>
                    <a:lnR>
                      <a:noFill/>
                    </a:lnR>
                    <a:lnT w="12700" cap="flat" cmpd="sng" algn="ctr">
                      <a:solidFill>
                        <a:srgbClr val="DCDFE5"/>
                      </a:solidFill>
                      <a:prstDash val="solid"/>
                      <a:round/>
                      <a:headEnd type="none" w="med" len="med"/>
                      <a:tailEnd type="none" w="med" len="med"/>
                    </a:lnT>
                    <a:lnB>
                      <a:noFill/>
                    </a:lnB>
                    <a:solidFill>
                      <a:srgbClr val="FFFFFF"/>
                    </a:solidFill>
                  </a:tcPr>
                </a:tc>
                <a:tc>
                  <a:txBody>
                    <a:bodyPr/>
                    <a:lstStyle/>
                    <a:p>
                      <a:pPr>
                        <a:lnSpc>
                          <a:spcPts val="1650"/>
                        </a:lnSpc>
                        <a:spcAft>
                          <a:spcPts val="800"/>
                        </a:spcAft>
                        <a:buNone/>
                      </a:pP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ся́дьте</a:t>
                      </a:r>
                      <a:b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спо́рьте</a:t>
                      </a:r>
                      <a:br>
                        <a:rPr lang="cs-CZ" sz="2000" kern="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br>
                      <a:r>
                        <a:rPr lang="cs-CZ" sz="2000" kern="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ре́жьте</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0" marR="0" marT="74148" marB="74148">
                    <a:lnL>
                      <a:noFill/>
                    </a:lnL>
                    <a:lnR>
                      <a:noFill/>
                    </a:lnR>
                    <a:lnT w="12700" cap="flat" cmpd="sng" algn="ctr">
                      <a:solidFill>
                        <a:srgbClr val="DCDFE5"/>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551527784"/>
                  </a:ext>
                </a:extLst>
              </a:tr>
            </a:tbl>
          </a:graphicData>
        </a:graphic>
      </p:graphicFrame>
      <p:sp>
        <p:nvSpPr>
          <p:cNvPr id="6" name="Rectangle 1">
            <a:extLst>
              <a:ext uri="{FF2B5EF4-FFF2-40B4-BE49-F238E27FC236}">
                <a16:creationId xmlns:a16="http://schemas.microsoft.com/office/drawing/2014/main" id="{23E6AECC-23C3-AA95-CD66-6A4F64FDAE2F}"/>
              </a:ext>
            </a:extLst>
          </p:cNvPr>
          <p:cNvSpPr>
            <a:spLocks noChangeArrowheads="1"/>
          </p:cNvSpPr>
          <p:nvPr/>
        </p:nvSpPr>
        <p:spPr bwMode="auto">
          <a:xfrm>
            <a:off x="4071770" y="1323975"/>
            <a:ext cx="1248962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500473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4A6233A-9B94-9080-BE6E-53300E71C29C}"/>
              </a:ext>
            </a:extLst>
          </p:cNvPr>
          <p:cNvSpPr txBox="1"/>
          <p:nvPr/>
        </p:nvSpPr>
        <p:spPr>
          <a:xfrm>
            <a:off x="625365" y="576057"/>
            <a:ext cx="10846676" cy="4925131"/>
          </a:xfrm>
          <a:prstGeom prst="rect">
            <a:avLst/>
          </a:prstGeom>
          <a:noFill/>
        </p:spPr>
        <p:txBody>
          <a:bodyPr wrap="square">
            <a:spAutoFit/>
          </a:bodyPr>
          <a:lstStyle/>
          <a:p>
            <a:pPr algn="just">
              <a:lnSpc>
                <a:spcPct val="115000"/>
              </a:lnSpc>
              <a:spcAft>
                <a:spcPts val="800"/>
              </a:spcAft>
              <a:buNone/>
            </a:pPr>
            <a:r>
              <a:rPr lang="ru-RU" sz="2000" b="1" kern="100" dirty="0">
                <a:effectLst/>
                <a:latin typeface="Arial" panose="020B0604020202020204" pitchFamily="34" charset="0"/>
                <a:ea typeface="Aptos" panose="020B0004020202020204" pitchFamily="34" charset="0"/>
                <a:cs typeface="Arial" panose="020B0604020202020204" pitchFamily="34" charset="0"/>
              </a:rPr>
              <a:t>Объясните разницу в значении</a:t>
            </a:r>
          </a:p>
          <a:p>
            <a:pPr algn="just">
              <a:lnSpc>
                <a:spcPct val="115000"/>
              </a:lnSpc>
              <a:spcAft>
                <a:spcPts val="800"/>
              </a:spcAft>
              <a:buNone/>
            </a:pP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ru-RU" sz="2000" kern="100" dirty="0">
                <a:effectLst/>
                <a:latin typeface="Arial" panose="020B0604020202020204" pitchFamily="34" charset="0"/>
                <a:ea typeface="Aptos" panose="020B0004020202020204" pitchFamily="34" charset="0"/>
                <a:cs typeface="Arial" panose="020B0604020202020204" pitchFamily="34" charset="0"/>
              </a:rPr>
              <a:t>Нам эту ошибку не исправить. Х Нам эту ошибку не исправлять.</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ru-RU" sz="2000" kern="100" dirty="0">
                <a:effectLst/>
                <a:latin typeface="Arial" panose="020B0604020202020204" pitchFamily="34" charset="0"/>
                <a:ea typeface="Aptos" panose="020B0004020202020204" pitchFamily="34" charset="0"/>
                <a:cs typeface="Arial" panose="020B0604020202020204" pitchFamily="34" charset="0"/>
              </a:rPr>
              <a:t>Ему не открыть эту дверь. Х Эту дверь не открывать!</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marL="285750" indent="-285750" algn="just">
              <a:lnSpc>
                <a:spcPct val="115000"/>
              </a:lnSpc>
              <a:spcAft>
                <a:spcPts val="800"/>
              </a:spcAft>
              <a:buFont typeface="Arial" panose="020B0604020202020204" pitchFamily="34" charset="0"/>
              <a:buChar char="•"/>
            </a:pPr>
            <a:r>
              <a:rPr lang="ru-RU" sz="2000" kern="100" dirty="0">
                <a:effectLst/>
                <a:latin typeface="Arial" panose="020B0604020202020204" pitchFamily="34" charset="0"/>
                <a:ea typeface="Aptos" panose="020B0004020202020204" pitchFamily="34" charset="0"/>
                <a:cs typeface="Arial" panose="020B0604020202020204" pitchFamily="34" charset="0"/>
              </a:rPr>
              <a:t>Такую проблему мне не решить. Х Такую проблему не мне решать.</a:t>
            </a:r>
          </a:p>
          <a:p>
            <a:pPr algn="just">
              <a:lnSpc>
                <a:spcPct val="115000"/>
              </a:lnSpc>
              <a:spcAft>
                <a:spcPts val="800"/>
              </a:spcAft>
              <a:buNone/>
            </a:pPr>
            <a:endParaRPr lang="cs-CZ" sz="2000" kern="100" dirty="0">
              <a:effectLst/>
              <a:latin typeface="Arial" panose="020B0604020202020204" pitchFamily="34" charset="0"/>
              <a:ea typeface="Aptos" panose="020B0004020202020204" pitchFamily="34" charset="0"/>
              <a:cs typeface="Arial" panose="020B0604020202020204" pitchFamily="34" charset="0"/>
            </a:endParaRPr>
          </a:p>
          <a:p>
            <a:pPr algn="just">
              <a:lnSpc>
                <a:spcPct val="115000"/>
              </a:lnSpc>
              <a:spcAft>
                <a:spcPts val="800"/>
              </a:spcAft>
              <a:buNone/>
            </a:pPr>
            <a:r>
              <a:rPr lang="ru-RU" sz="2000" kern="100" dirty="0">
                <a:effectLst/>
                <a:latin typeface="Arial" panose="020B0604020202020204" pitchFamily="34" charset="0"/>
                <a:ea typeface="Aptos" panose="020B0004020202020204" pitchFamily="34" charset="0"/>
                <a:cs typeface="Arial" panose="020B0604020202020204" pitchFamily="34" charset="0"/>
              </a:rPr>
              <a:t>Мне ему еще писать. Х Мне это письмо не написать. Х Не писать же мне теперь письмо. Х Написать ему? Х В прошлый раз писал я, теперь тебе писать. Х Тебе бы только писать! Х Написал бы ты ему уже наконец! Х Не надо ему писать. Х Что же теперь делать, только писать и писать. Х Писать туда сейчас — только время терять. Х Где мне роман написать, я и рассказ то не могу закончить. Х Я ему говорю: «Время пошло!». А он схватил бумагу и давай писать! </a:t>
            </a:r>
            <a:endParaRPr lang="cs-CZ" sz="2000" kern="100" dirty="0">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40812903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EB2A5C2-A7F6-47DA-BDF7-49128A677054}"/>
              </a:ext>
            </a:extLst>
          </p:cNvPr>
          <p:cNvSpPr/>
          <p:nvPr/>
        </p:nvSpPr>
        <p:spPr>
          <a:xfrm>
            <a:off x="2690648" y="428058"/>
            <a:ext cx="7026166" cy="5720220"/>
          </a:xfrm>
          <a:prstGeom prst="rect">
            <a:avLst/>
          </a:prstGeom>
        </p:spPr>
        <p:txBody>
          <a:bodyPr wrap="square">
            <a:spAutoFit/>
          </a:bodyPr>
          <a:lstStyle/>
          <a:p>
            <a:pPr>
              <a:lnSpc>
                <a:spcPct val="115000"/>
              </a:lnSpc>
              <a:spcAft>
                <a:spcPts val="1000"/>
              </a:spcAft>
            </a:pPr>
            <a:r>
              <a:rPr lang="ru-RU" sz="2000" b="1" dirty="0">
                <a:latin typeface="Arial" panose="020B0604020202020204" pitchFamily="34" charset="0"/>
                <a:ea typeface="Calibri"/>
                <a:cs typeface="Arial" panose="020B0604020202020204" pitchFamily="34" charset="0"/>
              </a:rPr>
              <a:t>Транспозиции инфинитива</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И тут он из-за забора кричать: «Караул!».</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И дети тут бежать со всех ног!</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Он только на порог, а жена ну его ругать, ну кричать.</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Стоять, не двигаться!</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А учитель с розгой как крикнет: «Молчать!»</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Сейчас же прекратить!</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err="1">
                <a:latin typeface="Arial" panose="020B0604020202020204" pitchFamily="34" charset="0"/>
                <a:ea typeface="Calibri"/>
                <a:cs typeface="Arial" panose="020B0604020202020204" pitchFamily="34" charset="0"/>
              </a:rPr>
              <a:t>Бубалькину</a:t>
            </a:r>
            <a:r>
              <a:rPr lang="ru-RU" sz="2000" dirty="0">
                <a:latin typeface="Arial" panose="020B0604020202020204" pitchFamily="34" charset="0"/>
                <a:ea typeface="Calibri"/>
                <a:cs typeface="Arial" panose="020B0604020202020204" pitchFamily="34" charset="0"/>
              </a:rPr>
              <a:t> не быть великим писателем.</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У меня предчувствие, быть беде.</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Mít čas, naučím se břišní tanec.</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Velká čínská zeď je vidět až z Měsíce.</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Krákání je slyšet už zdálky.</a:t>
            </a:r>
          </a:p>
        </p:txBody>
      </p:sp>
    </p:spTree>
    <p:extLst>
      <p:ext uri="{BB962C8B-B14F-4D97-AF65-F5344CB8AC3E}">
        <p14:creationId xmlns:p14="http://schemas.microsoft.com/office/powerpoint/2010/main" val="16858469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9AAC5FE-DE33-46C3-9FB9-294C93DCB296}"/>
              </a:ext>
            </a:extLst>
          </p:cNvPr>
          <p:cNvSpPr/>
          <p:nvPr/>
        </p:nvSpPr>
        <p:spPr>
          <a:xfrm>
            <a:off x="1589103" y="1812628"/>
            <a:ext cx="9410329" cy="3628686"/>
          </a:xfrm>
          <a:prstGeom prst="rect">
            <a:avLst/>
          </a:prstGeom>
        </p:spPr>
        <p:txBody>
          <a:bodyPr wrap="square">
            <a:spAutoFit/>
          </a:bodyPr>
          <a:lstStyle/>
          <a:p>
            <a:pPr>
              <a:lnSpc>
                <a:spcPct val="107000"/>
              </a:lnSpc>
            </a:pPr>
            <a:r>
              <a:rPr lang="ru-RU" sz="2000" b="1" dirty="0">
                <a:solidFill>
                  <a:srgbClr val="000000"/>
                </a:solidFill>
                <a:latin typeface="Arial" panose="020B0604020202020204" pitchFamily="34" charset="0"/>
                <a:ea typeface="Times New Roman"/>
                <a:cs typeface="Arial" panose="020B0604020202020204" pitchFamily="34" charset="0"/>
              </a:rPr>
              <a:t>Деепричастие это неизменяемая форма глагола. </a:t>
            </a:r>
          </a:p>
          <a:p>
            <a:pPr>
              <a:lnSpc>
                <a:spcPct val="107000"/>
              </a:lnSpc>
            </a:pPr>
            <a:endParaRPr lang="ru-RU" sz="2000" b="1" u="sng" dirty="0">
              <a:latin typeface="Arial" panose="020B0604020202020204" pitchFamily="34" charset="0"/>
              <a:ea typeface="Calibri"/>
              <a:cs typeface="Arial" panose="020B0604020202020204" pitchFamily="34" charset="0"/>
            </a:endParaRPr>
          </a:p>
          <a:p>
            <a:pPr lvl="0">
              <a:lnSpc>
                <a:spcPct val="107000"/>
              </a:lnSpc>
              <a:buClr>
                <a:srgbClr val="A7EA52"/>
              </a:buClr>
            </a:pPr>
            <a:r>
              <a:rPr lang="ru-RU" sz="2000" b="1" u="sng" dirty="0">
                <a:solidFill>
                  <a:srgbClr val="000000"/>
                </a:solidFill>
                <a:latin typeface="Arial" panose="020B0604020202020204" pitchFamily="34" charset="0"/>
                <a:ea typeface="Times New Roman"/>
                <a:cs typeface="Arial" panose="020B0604020202020204" pitchFamily="34" charset="0"/>
              </a:rPr>
              <a:t>Синтаксически </a:t>
            </a:r>
            <a:r>
              <a:rPr lang="ru-RU" sz="2000" b="1" dirty="0">
                <a:solidFill>
                  <a:srgbClr val="000000"/>
                </a:solidFill>
                <a:latin typeface="Arial" panose="020B0604020202020204" pitchFamily="34" charset="0"/>
                <a:ea typeface="Times New Roman"/>
                <a:cs typeface="Arial" panose="020B0604020202020204" pitchFamily="34" charset="0"/>
              </a:rPr>
              <a:t>служит для выражения второстепенного действия.</a:t>
            </a:r>
          </a:p>
          <a:p>
            <a:pPr lvl="0">
              <a:lnSpc>
                <a:spcPct val="107000"/>
              </a:lnSpc>
              <a:buClr>
                <a:srgbClr val="A7EA52"/>
              </a:buClr>
            </a:pPr>
            <a:endParaRPr lang="ru-RU" sz="2000" b="1" dirty="0">
              <a:solidFill>
                <a:prstClr val="black"/>
              </a:solidFill>
              <a:latin typeface="Arial" panose="020B0604020202020204" pitchFamily="34" charset="0"/>
              <a:ea typeface="Calibri"/>
              <a:cs typeface="Arial" panose="020B0604020202020204" pitchFamily="34" charset="0"/>
            </a:endParaRPr>
          </a:p>
          <a:p>
            <a:pPr lvl="0">
              <a:lnSpc>
                <a:spcPct val="107000"/>
              </a:lnSpc>
              <a:buClr>
                <a:srgbClr val="A7EA52"/>
              </a:buClr>
            </a:pPr>
            <a:r>
              <a:rPr lang="ru-RU" sz="2000" b="1" u="sng" dirty="0">
                <a:solidFill>
                  <a:srgbClr val="000000"/>
                </a:solidFill>
                <a:latin typeface="Arial" panose="020B0604020202020204" pitchFamily="34" charset="0"/>
                <a:ea typeface="Times New Roman"/>
                <a:cs typeface="Arial" panose="020B0604020202020204" pitchFamily="34" charset="0"/>
              </a:rPr>
              <a:t>Семантически </a:t>
            </a:r>
            <a:r>
              <a:rPr lang="ru-RU" sz="2000" b="1" dirty="0">
                <a:solidFill>
                  <a:srgbClr val="000000"/>
                </a:solidFill>
                <a:latin typeface="Arial" panose="020B0604020202020204" pitchFamily="34" charset="0"/>
                <a:ea typeface="Times New Roman"/>
                <a:cs typeface="Arial" panose="020B0604020202020204" pitchFamily="34" charset="0"/>
              </a:rPr>
              <a:t>служит для выражения отношения второстепенного действия к главному действию.</a:t>
            </a:r>
          </a:p>
          <a:p>
            <a:pPr lvl="0">
              <a:lnSpc>
                <a:spcPct val="107000"/>
              </a:lnSpc>
              <a:buClr>
                <a:srgbClr val="A7EA52"/>
              </a:buClr>
            </a:pPr>
            <a:endParaRPr lang="ru-RU" sz="2000" b="1" dirty="0">
              <a:solidFill>
                <a:srgbClr val="000000"/>
              </a:solidFill>
              <a:latin typeface="Arial" panose="020B0604020202020204" pitchFamily="34" charset="0"/>
              <a:ea typeface="Times New Roman"/>
              <a:cs typeface="Arial" panose="020B0604020202020204" pitchFamily="34" charset="0"/>
            </a:endParaRPr>
          </a:p>
          <a:p>
            <a:pPr>
              <a:buFont typeface="Wingdings" panose="05000000000000000000" pitchFamily="2" charset="2"/>
              <a:buChar char="Ø"/>
            </a:pPr>
            <a:r>
              <a:rPr lang="ru-RU" sz="2000" dirty="0">
                <a:latin typeface="Arial" panose="020B0604020202020204" pitchFamily="34" charset="0"/>
                <a:cs typeface="Arial" panose="020B0604020202020204" pitchFamily="34" charset="0"/>
              </a:rPr>
              <a:t>Субъект двух действий (названных сказуемым и деепричастием) должен совпадать!!!</a:t>
            </a:r>
          </a:p>
          <a:p>
            <a:r>
              <a:rPr lang="ru-RU" sz="2000" i="1" dirty="0">
                <a:latin typeface="Arial" panose="020B0604020202020204" pitchFamily="34" charset="0"/>
                <a:cs typeface="Arial" panose="020B0604020202020204" pitchFamily="34" charset="0"/>
              </a:rPr>
              <a:t>* Выйдя из дома у меня заболела голова.</a:t>
            </a:r>
            <a:r>
              <a:rPr lang="cs-CZ"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Подъезжая под Ижоры с меня слетела шляпа.</a:t>
            </a:r>
          </a:p>
        </p:txBody>
      </p:sp>
      <p:sp>
        <p:nvSpPr>
          <p:cNvPr id="3" name="Obdélník 2">
            <a:extLst>
              <a:ext uri="{FF2B5EF4-FFF2-40B4-BE49-F238E27FC236}">
                <a16:creationId xmlns:a16="http://schemas.microsoft.com/office/drawing/2014/main" id="{7807B919-F4BE-4F6C-87A6-EADE455004B1}"/>
              </a:ext>
            </a:extLst>
          </p:cNvPr>
          <p:cNvSpPr/>
          <p:nvPr/>
        </p:nvSpPr>
        <p:spPr>
          <a:xfrm>
            <a:off x="4799518" y="758586"/>
            <a:ext cx="2510944" cy="430887"/>
          </a:xfrm>
          <a:prstGeom prst="rect">
            <a:avLst/>
          </a:prstGeom>
        </p:spPr>
        <p:txBody>
          <a:bodyPr wrap="none">
            <a:spAutoFit/>
          </a:bodyPr>
          <a:lstStyle/>
          <a:p>
            <a:r>
              <a:rPr lang="ru-RU" sz="2200" b="1" dirty="0">
                <a:solidFill>
                  <a:srgbClr val="00B050"/>
                </a:solidFill>
                <a:latin typeface="Arial" panose="020B0604020202020204" pitchFamily="34" charset="0"/>
                <a:cs typeface="Arial" panose="020B0604020202020204" pitchFamily="34" charset="0"/>
              </a:rPr>
              <a:t>ДЕЕПРИЧАСТИЕ</a:t>
            </a:r>
            <a:endParaRPr lang="cs-CZ" sz="22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46756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914401" y="764704"/>
            <a:ext cx="10511160" cy="5428089"/>
          </a:xfrm>
          <a:prstGeom prst="rect">
            <a:avLst/>
          </a:prstGeom>
        </p:spPr>
        <p:txBody>
          <a:bodyPr wrap="square">
            <a:spAutoFit/>
          </a:bodyPr>
          <a:lstStyle/>
          <a:p>
            <a:pPr lvl="0">
              <a:lnSpc>
                <a:spcPct val="107000"/>
              </a:lnSpc>
              <a:spcBef>
                <a:spcPct val="20000"/>
              </a:spcBef>
              <a:buClr>
                <a:srgbClr val="A7EA52"/>
              </a:buClr>
              <a:buSzPct val="95000"/>
            </a:pPr>
            <a:r>
              <a:rPr lang="ru-RU" sz="2200" b="1" u="sng" dirty="0">
                <a:solidFill>
                  <a:srgbClr val="00B050"/>
                </a:solidFill>
                <a:latin typeface="Arial" panose="020B0604020202020204" pitchFamily="34" charset="0"/>
                <a:ea typeface="Times New Roman"/>
                <a:cs typeface="Arial" panose="020B0604020202020204" pitchFamily="34" charset="0"/>
              </a:rPr>
              <a:t>Имеет в РЯ признаки глагола и наречия</a:t>
            </a:r>
          </a:p>
          <a:p>
            <a:pPr lvl="0">
              <a:lnSpc>
                <a:spcPct val="107000"/>
              </a:lnSpc>
              <a:spcBef>
                <a:spcPct val="20000"/>
              </a:spcBef>
              <a:buClr>
                <a:srgbClr val="A7EA52"/>
              </a:buClr>
              <a:buSzPct val="95000"/>
            </a:pPr>
            <a:endParaRPr lang="ru-RU" sz="2200" b="1" u="sng" dirty="0">
              <a:solidFill>
                <a:srgbClr val="000000"/>
              </a:solidFill>
              <a:latin typeface="Arial" panose="020B0604020202020204" pitchFamily="34" charset="0"/>
              <a:ea typeface="Times New Roman"/>
              <a:cs typeface="Arial" panose="020B0604020202020204" pitchFamily="34" charset="0"/>
            </a:endParaRPr>
          </a:p>
          <a:p>
            <a:pPr lvl="0">
              <a:lnSpc>
                <a:spcPct val="107000"/>
              </a:lnSpc>
              <a:spcBef>
                <a:spcPct val="20000"/>
              </a:spcBef>
              <a:buClr>
                <a:srgbClr val="A7EA52"/>
              </a:buClr>
              <a:buSzPct val="95000"/>
            </a:pPr>
            <a:r>
              <a:rPr lang="ru-RU" sz="2000" b="1" u="sng" dirty="0">
                <a:solidFill>
                  <a:srgbClr val="0070C0"/>
                </a:solidFill>
                <a:latin typeface="Arial" panose="020B0604020202020204" pitchFamily="34" charset="0"/>
                <a:ea typeface="Times New Roman"/>
                <a:cs typeface="Arial" panose="020B0604020202020204" pitchFamily="34" charset="0"/>
              </a:rPr>
              <a:t>Глагольные категории:</a:t>
            </a:r>
          </a:p>
          <a:p>
            <a:pPr marL="342900" indent="-342900">
              <a:lnSpc>
                <a:spcPct val="107000"/>
              </a:lnSpc>
              <a:spcBef>
                <a:spcPct val="20000"/>
              </a:spcBef>
              <a:buSzPct val="95000"/>
              <a:buFont typeface="Wingdings" panose="05000000000000000000" pitchFamily="2" charset="2"/>
              <a:buChar char="§"/>
            </a:pPr>
            <a:r>
              <a:rPr lang="ru-RU" sz="2000" b="1" dirty="0">
                <a:solidFill>
                  <a:srgbClr val="000000"/>
                </a:solidFill>
                <a:latin typeface="Arial" panose="020B0604020202020204" pitchFamily="34" charset="0"/>
                <a:ea typeface="Times New Roman"/>
                <a:cs typeface="Arial" panose="020B0604020202020204" pitchFamily="34" charset="0"/>
              </a:rPr>
              <a:t>вид</a:t>
            </a:r>
          </a:p>
          <a:p>
            <a:pPr marL="342900" indent="-342900">
              <a:lnSpc>
                <a:spcPct val="107000"/>
              </a:lnSpc>
              <a:spcBef>
                <a:spcPct val="20000"/>
              </a:spcBef>
              <a:buSzPct val="95000"/>
              <a:buFont typeface="Wingdings" panose="05000000000000000000" pitchFamily="2" charset="2"/>
              <a:buChar char="§"/>
            </a:pPr>
            <a:r>
              <a:rPr lang="ru-RU" sz="2000" b="1" dirty="0">
                <a:solidFill>
                  <a:srgbClr val="000000"/>
                </a:solidFill>
                <a:latin typeface="Arial" panose="020B0604020202020204" pitchFamily="34" charset="0"/>
                <a:ea typeface="Times New Roman"/>
                <a:cs typeface="Arial" panose="020B0604020202020204" pitchFamily="34" charset="0"/>
              </a:rPr>
              <a:t>возвратность</a:t>
            </a:r>
          </a:p>
          <a:p>
            <a:pPr marL="342900" indent="-342900">
              <a:lnSpc>
                <a:spcPct val="107000"/>
              </a:lnSpc>
              <a:spcBef>
                <a:spcPct val="20000"/>
              </a:spcBef>
              <a:buSzPct val="95000"/>
              <a:buFont typeface="Wingdings" panose="05000000000000000000" pitchFamily="2" charset="2"/>
              <a:buChar char="§"/>
            </a:pPr>
            <a:r>
              <a:rPr lang="ru-RU" sz="2000" b="1" dirty="0">
                <a:solidFill>
                  <a:srgbClr val="000000"/>
                </a:solidFill>
                <a:latin typeface="Arial" panose="020B0604020202020204" pitchFamily="34" charset="0"/>
                <a:ea typeface="Times New Roman"/>
                <a:cs typeface="Arial" panose="020B0604020202020204" pitchFamily="34" charset="0"/>
              </a:rPr>
              <a:t>переходность</a:t>
            </a:r>
          </a:p>
          <a:p>
            <a:pPr lvl="0">
              <a:lnSpc>
                <a:spcPct val="107000"/>
              </a:lnSpc>
              <a:spcBef>
                <a:spcPct val="20000"/>
              </a:spcBef>
              <a:buClr>
                <a:srgbClr val="A7EA52"/>
              </a:buClr>
              <a:buSzPct val="95000"/>
            </a:pPr>
            <a:r>
              <a:rPr lang="ru-RU" sz="2000" dirty="0">
                <a:solidFill>
                  <a:srgbClr val="000000"/>
                </a:solidFill>
                <a:latin typeface="Arial" panose="020B0604020202020204" pitchFamily="34" charset="0"/>
                <a:ea typeface="Times New Roman"/>
                <a:cs typeface="Arial" panose="020B0604020202020204" pitchFamily="34" charset="0"/>
              </a:rPr>
              <a:t>В категориальную структуру деепричастия входят значения </a:t>
            </a:r>
            <a:r>
              <a:rPr lang="ru-RU" sz="2000" b="1" dirty="0">
                <a:solidFill>
                  <a:srgbClr val="000000"/>
                </a:solidFill>
                <a:latin typeface="Arial" panose="020B0604020202020204" pitchFamily="34" charset="0"/>
                <a:ea typeface="Times New Roman"/>
                <a:cs typeface="Arial" panose="020B0604020202020204" pitchFamily="34" charset="0"/>
              </a:rPr>
              <a:t>времени и залога </a:t>
            </a:r>
            <a:r>
              <a:rPr lang="ru-RU" sz="2000" dirty="0">
                <a:solidFill>
                  <a:srgbClr val="000000"/>
                </a:solidFill>
                <a:latin typeface="Arial" panose="020B0604020202020204" pitchFamily="34" charset="0"/>
                <a:ea typeface="Times New Roman"/>
                <a:cs typeface="Arial" panose="020B0604020202020204" pitchFamily="34" charset="0"/>
              </a:rPr>
              <a:t>(в широком смысле). </a:t>
            </a:r>
            <a:r>
              <a:rPr lang="ru-RU" sz="2000" u="sng" dirty="0">
                <a:solidFill>
                  <a:srgbClr val="FF0000"/>
                </a:solidFill>
                <a:latin typeface="Arial" panose="020B0604020202020204" pitchFamily="34" charset="0"/>
                <a:ea typeface="Times New Roman"/>
                <a:cs typeface="Arial" panose="020B0604020202020204" pitchFamily="34" charset="0"/>
              </a:rPr>
              <a:t>Временное значение проявляется во временной соотнесенности со сказуемым</a:t>
            </a:r>
            <a:r>
              <a:rPr lang="ru-RU" sz="2000" dirty="0">
                <a:solidFill>
                  <a:srgbClr val="000000"/>
                </a:solidFill>
                <a:latin typeface="Arial" panose="020B0604020202020204" pitchFamily="34" charset="0"/>
                <a:ea typeface="Times New Roman"/>
                <a:cs typeface="Arial" panose="020B0604020202020204" pitchFamily="34" charset="0"/>
              </a:rPr>
              <a:t>. </a:t>
            </a:r>
          </a:p>
          <a:p>
            <a:pPr lvl="0">
              <a:lnSpc>
                <a:spcPct val="107000"/>
              </a:lnSpc>
              <a:spcBef>
                <a:spcPct val="20000"/>
              </a:spcBef>
              <a:buClr>
                <a:srgbClr val="A7EA52"/>
              </a:buClr>
              <a:buSzPct val="95000"/>
            </a:pPr>
            <a:endParaRPr lang="ru-RU" sz="2000" dirty="0">
              <a:solidFill>
                <a:srgbClr val="000000"/>
              </a:solidFill>
              <a:latin typeface="Arial" panose="020B0604020202020204" pitchFamily="34" charset="0"/>
              <a:ea typeface="Times New Roman"/>
              <a:cs typeface="Arial" panose="020B0604020202020204" pitchFamily="34" charset="0"/>
            </a:endParaRPr>
          </a:p>
          <a:p>
            <a:pPr lvl="0">
              <a:lnSpc>
                <a:spcPct val="107000"/>
              </a:lnSpc>
              <a:spcBef>
                <a:spcPct val="20000"/>
              </a:spcBef>
              <a:buClr>
                <a:srgbClr val="A7EA52"/>
              </a:buClr>
              <a:buSzPct val="95000"/>
            </a:pPr>
            <a:r>
              <a:rPr lang="ru-RU" sz="2000" b="1" u="sng" dirty="0">
                <a:solidFill>
                  <a:srgbClr val="0070C0"/>
                </a:solidFill>
                <a:latin typeface="Arial" panose="020B0604020202020204" pitchFamily="34" charset="0"/>
                <a:ea typeface="Calibri"/>
                <a:cs typeface="Arial" panose="020B0604020202020204" pitchFamily="34" charset="0"/>
              </a:rPr>
              <a:t>С наречием его связывает:</a:t>
            </a:r>
          </a:p>
          <a:p>
            <a:pPr marL="342900" indent="-342900">
              <a:lnSpc>
                <a:spcPct val="107000"/>
              </a:lnSpc>
              <a:spcBef>
                <a:spcPct val="20000"/>
              </a:spcBef>
              <a:buSzPct val="95000"/>
              <a:buFont typeface="Wingdings" panose="05000000000000000000" pitchFamily="2" charset="2"/>
              <a:buChar char="§"/>
            </a:pPr>
            <a:r>
              <a:rPr lang="ru-RU" sz="2000" b="1" dirty="0">
                <a:solidFill>
                  <a:prstClr val="black"/>
                </a:solidFill>
                <a:latin typeface="Arial" panose="020B0604020202020204" pitchFamily="34" charset="0"/>
                <a:ea typeface="Calibri"/>
                <a:cs typeface="Arial" panose="020B0604020202020204" pitchFamily="34" charset="0"/>
              </a:rPr>
              <a:t>отсутствие форм словоизменения</a:t>
            </a:r>
          </a:p>
          <a:p>
            <a:pPr marL="342900" indent="-342900">
              <a:lnSpc>
                <a:spcPct val="107000"/>
              </a:lnSpc>
              <a:spcBef>
                <a:spcPct val="20000"/>
              </a:spcBef>
              <a:buSzPct val="95000"/>
              <a:buFont typeface="Wingdings" panose="05000000000000000000" pitchFamily="2" charset="2"/>
              <a:buChar char="§"/>
            </a:pPr>
            <a:r>
              <a:rPr lang="ru-RU" sz="2000" b="1" dirty="0">
                <a:solidFill>
                  <a:prstClr val="black"/>
                </a:solidFill>
                <a:latin typeface="Arial" panose="020B0604020202020204" pitchFamily="34" charset="0"/>
                <a:ea typeface="Calibri"/>
                <a:cs typeface="Arial" panose="020B0604020202020204" pitchFamily="34" charset="0"/>
              </a:rPr>
              <a:t>общий тип подчинительной связи </a:t>
            </a:r>
            <a:r>
              <a:rPr lang="ru-RU" sz="2000" dirty="0">
                <a:solidFill>
                  <a:prstClr val="black"/>
                </a:solidFill>
                <a:latin typeface="Arial" panose="020B0604020202020204" pitchFamily="34" charset="0"/>
                <a:ea typeface="Calibri"/>
                <a:cs typeface="Arial" panose="020B0604020202020204" pitchFamily="34" charset="0"/>
              </a:rPr>
              <a:t>– примыкание</a:t>
            </a:r>
            <a:r>
              <a:rPr lang="cs-CZ" sz="2000" dirty="0">
                <a:solidFill>
                  <a:prstClr val="black"/>
                </a:solidFill>
                <a:latin typeface="Arial" panose="020B0604020202020204" pitchFamily="34" charset="0"/>
                <a:ea typeface="Calibri"/>
                <a:cs typeface="Arial" panose="020B0604020202020204" pitchFamily="34" charset="0"/>
              </a:rPr>
              <a:t> (adjunkce)</a:t>
            </a:r>
            <a:endParaRPr lang="ru-RU" sz="2000" dirty="0">
              <a:solidFill>
                <a:prstClr val="black"/>
              </a:solidFill>
              <a:latin typeface="Arial" panose="020B0604020202020204" pitchFamily="34" charset="0"/>
              <a:ea typeface="Calibri"/>
              <a:cs typeface="Arial" panose="020B0604020202020204" pitchFamily="34" charset="0"/>
            </a:endParaRPr>
          </a:p>
          <a:p>
            <a:pPr marL="342900" indent="-342900">
              <a:lnSpc>
                <a:spcPct val="107000"/>
              </a:lnSpc>
              <a:spcBef>
                <a:spcPct val="20000"/>
              </a:spcBef>
              <a:buSzPct val="95000"/>
              <a:buFont typeface="Wingdings" panose="05000000000000000000" pitchFamily="2" charset="2"/>
              <a:buChar char="§"/>
            </a:pPr>
            <a:r>
              <a:rPr lang="ru-RU" sz="2000" b="1" dirty="0">
                <a:solidFill>
                  <a:prstClr val="black"/>
                </a:solidFill>
                <a:latin typeface="Arial" panose="020B0604020202020204" pitchFamily="34" charset="0"/>
                <a:ea typeface="Calibri"/>
                <a:cs typeface="Arial" panose="020B0604020202020204" pitchFamily="34" charset="0"/>
              </a:rPr>
              <a:t>общая синтаксическая функция </a:t>
            </a:r>
            <a:r>
              <a:rPr lang="ru-RU" sz="2000" dirty="0">
                <a:solidFill>
                  <a:prstClr val="black"/>
                </a:solidFill>
                <a:latin typeface="Arial" panose="020B0604020202020204" pitchFamily="34" charset="0"/>
                <a:ea typeface="Calibri"/>
                <a:cs typeface="Arial" panose="020B0604020202020204" pitchFamily="34" charset="0"/>
              </a:rPr>
              <a:t>- обстоятельство</a:t>
            </a:r>
            <a:endParaRPr lang="cs-CZ" sz="2000" b="1" dirty="0">
              <a:solidFill>
                <a:prstClr val="black"/>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5718186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846082" y="1101143"/>
            <a:ext cx="10457793" cy="4519827"/>
          </a:xfrm>
          <a:prstGeom prst="rect">
            <a:avLst/>
          </a:prstGeom>
        </p:spPr>
        <p:txBody>
          <a:bodyPr wrap="square">
            <a:spAutoFit/>
          </a:bodyPr>
          <a:lstStyle/>
          <a:p>
            <a:pPr>
              <a:lnSpc>
                <a:spcPct val="107000"/>
              </a:lnSpc>
            </a:pPr>
            <a:r>
              <a:rPr lang="ru-RU" sz="2100" b="1" dirty="0">
                <a:solidFill>
                  <a:srgbClr val="00B050"/>
                </a:solidFill>
                <a:latin typeface="Arial" panose="020B0604020202020204" pitchFamily="34" charset="0"/>
                <a:ea typeface="Times New Roman"/>
                <a:cs typeface="Arial" panose="020B0604020202020204" pitchFamily="34" charset="0"/>
              </a:rPr>
              <a:t>Формы деепричастий: </a:t>
            </a:r>
          </a:p>
          <a:p>
            <a:pPr>
              <a:lnSpc>
                <a:spcPct val="107000"/>
              </a:lnSpc>
            </a:pPr>
            <a:endParaRPr lang="cs-CZ" sz="2100" dirty="0">
              <a:solidFill>
                <a:srgbClr val="00B050"/>
              </a:solidFill>
              <a:latin typeface="Arial" panose="020B0604020202020204" pitchFamily="34" charset="0"/>
              <a:ea typeface="Calibri"/>
              <a:cs typeface="Arial" panose="020B0604020202020204" pitchFamily="34" charset="0"/>
            </a:endParaRPr>
          </a:p>
          <a:p>
            <a:pPr>
              <a:lnSpc>
                <a:spcPct val="107000"/>
              </a:lnSpc>
            </a:pPr>
            <a:r>
              <a:rPr lang="ru-RU" sz="2100" b="1" dirty="0">
                <a:solidFill>
                  <a:srgbClr val="00B0F0"/>
                </a:solidFill>
                <a:latin typeface="Arial" panose="020B0604020202020204" pitchFamily="34" charset="0"/>
                <a:ea typeface="Times New Roman"/>
                <a:cs typeface="Arial" panose="020B0604020202020204" pitchFamily="34" charset="0"/>
              </a:rPr>
              <a:t>Деепричастие несовершенного вида (настоящего времени)</a:t>
            </a:r>
            <a:r>
              <a:rPr lang="ru-RU" sz="2100" dirty="0">
                <a:solidFill>
                  <a:srgbClr val="00B0F0"/>
                </a:solidFill>
                <a:latin typeface="Arial" panose="020B0604020202020204" pitchFamily="34" charset="0"/>
                <a:ea typeface="Times New Roman"/>
                <a:cs typeface="Arial" panose="020B0604020202020204" pitchFamily="34" charset="0"/>
              </a:rPr>
              <a:t> </a:t>
            </a:r>
            <a:r>
              <a:rPr lang="ru-RU" sz="2100" dirty="0">
                <a:latin typeface="Arial" panose="020B0604020202020204" pitchFamily="34" charset="0"/>
                <a:ea typeface="Times New Roman"/>
                <a:cs typeface="Arial" panose="020B0604020202020204" pitchFamily="34" charset="0"/>
              </a:rPr>
              <a:t>выражает (чаще всего) </a:t>
            </a:r>
            <a:r>
              <a:rPr lang="ru-RU" sz="2100" b="1" u="sng" dirty="0">
                <a:latin typeface="Arial" panose="020B0604020202020204" pitchFamily="34" charset="0"/>
                <a:ea typeface="Times New Roman"/>
                <a:cs typeface="Arial" panose="020B0604020202020204" pitchFamily="34" charset="0"/>
              </a:rPr>
              <a:t>одновременное</a:t>
            </a:r>
            <a:r>
              <a:rPr lang="ru-RU" sz="2100" dirty="0">
                <a:latin typeface="Arial" panose="020B0604020202020204" pitchFamily="34" charset="0"/>
                <a:ea typeface="Times New Roman"/>
                <a:cs typeface="Arial" panose="020B0604020202020204" pitchFamily="34" charset="0"/>
              </a:rPr>
              <a:t> действие. </a:t>
            </a:r>
          </a:p>
          <a:p>
            <a:pPr>
              <a:lnSpc>
                <a:spcPct val="107000"/>
              </a:lnSpc>
            </a:pPr>
            <a:r>
              <a:rPr lang="ru-RU" sz="2100" i="1" dirty="0">
                <a:latin typeface="Arial" panose="020B0604020202020204" pitchFamily="34" charset="0"/>
                <a:ea typeface="Times New Roman"/>
                <a:cs typeface="Arial" panose="020B0604020202020204" pitchFamily="34" charset="0"/>
              </a:rPr>
              <a:t>Студенты кивали, не слушая преподавателя. </a:t>
            </a:r>
          </a:p>
          <a:p>
            <a:pPr>
              <a:lnSpc>
                <a:spcPct val="107000"/>
              </a:lnSpc>
            </a:pPr>
            <a:r>
              <a:rPr lang="ru-RU" sz="2100" dirty="0">
                <a:latin typeface="Arial" panose="020B0604020202020204" pitchFamily="34" charset="0"/>
                <a:ea typeface="Times New Roman"/>
                <a:cs typeface="Arial" panose="020B0604020202020204" pitchFamily="34" charset="0"/>
              </a:rPr>
              <a:t>→ немаркированный член оппозиции</a:t>
            </a:r>
            <a:endParaRPr lang="cs-CZ" sz="2100" dirty="0">
              <a:latin typeface="Arial" panose="020B0604020202020204" pitchFamily="34" charset="0"/>
              <a:ea typeface="Calibri"/>
              <a:cs typeface="Arial" panose="020B0604020202020204" pitchFamily="34" charset="0"/>
            </a:endParaRPr>
          </a:p>
          <a:p>
            <a:pPr>
              <a:lnSpc>
                <a:spcPct val="107000"/>
              </a:lnSpc>
            </a:pPr>
            <a:r>
              <a:rPr lang="ru-RU" sz="2100" dirty="0">
                <a:latin typeface="Arial" panose="020B0604020202020204" pitchFamily="34" charset="0"/>
                <a:ea typeface="Times New Roman"/>
                <a:cs typeface="Arial" panose="020B0604020202020204" pitchFamily="34" charset="0"/>
              </a:rPr>
              <a:t> </a:t>
            </a:r>
            <a:endParaRPr lang="cs-CZ" sz="2100" dirty="0">
              <a:latin typeface="Arial" panose="020B0604020202020204" pitchFamily="34" charset="0"/>
              <a:ea typeface="Calibri"/>
              <a:cs typeface="Arial" panose="020B0604020202020204" pitchFamily="34" charset="0"/>
            </a:endParaRPr>
          </a:p>
          <a:p>
            <a:pPr>
              <a:lnSpc>
                <a:spcPct val="107000"/>
              </a:lnSpc>
            </a:pPr>
            <a:r>
              <a:rPr lang="ru-RU" sz="2100" b="1" dirty="0">
                <a:solidFill>
                  <a:srgbClr val="00B0F0"/>
                </a:solidFill>
                <a:latin typeface="Arial" panose="020B0604020202020204" pitchFamily="34" charset="0"/>
                <a:ea typeface="Times New Roman"/>
                <a:cs typeface="Arial" panose="020B0604020202020204" pitchFamily="34" charset="0"/>
              </a:rPr>
              <a:t>Деепричастие совершенного вида (прошедшего времени)</a:t>
            </a:r>
            <a:r>
              <a:rPr lang="ru-RU" sz="2100" dirty="0">
                <a:solidFill>
                  <a:srgbClr val="00B0F0"/>
                </a:solidFill>
                <a:latin typeface="Arial" panose="020B0604020202020204" pitchFamily="34" charset="0"/>
                <a:ea typeface="Times New Roman"/>
                <a:cs typeface="Arial" panose="020B0604020202020204" pitchFamily="34" charset="0"/>
              </a:rPr>
              <a:t> </a:t>
            </a:r>
            <a:r>
              <a:rPr lang="ru-RU" sz="2100" dirty="0">
                <a:latin typeface="Arial" panose="020B0604020202020204" pitchFamily="34" charset="0"/>
                <a:ea typeface="Times New Roman"/>
                <a:cs typeface="Arial" panose="020B0604020202020204" pitchFamily="34" charset="0"/>
              </a:rPr>
              <a:t>выражает </a:t>
            </a:r>
            <a:r>
              <a:rPr lang="ru-RU" sz="2100" b="1" u="sng" dirty="0">
                <a:latin typeface="Arial" panose="020B0604020202020204" pitchFamily="34" charset="0"/>
                <a:ea typeface="Times New Roman"/>
                <a:cs typeface="Arial" panose="020B0604020202020204" pitchFamily="34" charset="0"/>
              </a:rPr>
              <a:t>неодновременное</a:t>
            </a:r>
            <a:r>
              <a:rPr lang="ru-RU" sz="2100" u="sng" dirty="0">
                <a:latin typeface="Arial" panose="020B0604020202020204" pitchFamily="34" charset="0"/>
                <a:ea typeface="Times New Roman"/>
                <a:cs typeface="Arial" panose="020B0604020202020204" pitchFamily="34" charset="0"/>
              </a:rPr>
              <a:t> (чаще предшествующее</a:t>
            </a:r>
            <a:r>
              <a:rPr lang="ru-RU" sz="2100" dirty="0">
                <a:latin typeface="Arial" panose="020B0604020202020204" pitchFamily="34" charset="0"/>
                <a:ea typeface="Times New Roman"/>
                <a:cs typeface="Arial" panose="020B0604020202020204" pitchFamily="34" charset="0"/>
              </a:rPr>
              <a:t>) действие. </a:t>
            </a:r>
          </a:p>
          <a:p>
            <a:pPr>
              <a:lnSpc>
                <a:spcPct val="107000"/>
              </a:lnSpc>
            </a:pPr>
            <a:r>
              <a:rPr lang="ru-RU" sz="2100" i="1" dirty="0">
                <a:latin typeface="Arial" panose="020B0604020202020204" pitchFamily="34" charset="0"/>
                <a:ea typeface="Times New Roman"/>
                <a:cs typeface="Arial" panose="020B0604020202020204" pitchFamily="34" charset="0"/>
              </a:rPr>
              <a:t>Сдав экзамены, они перевелись на третий курс. </a:t>
            </a:r>
            <a:endParaRPr lang="cs-CZ" sz="2100" i="1" dirty="0">
              <a:latin typeface="Arial" panose="020B0604020202020204" pitchFamily="34" charset="0"/>
              <a:ea typeface="Calibri"/>
              <a:cs typeface="Arial" panose="020B0604020202020204" pitchFamily="34" charset="0"/>
            </a:endParaRPr>
          </a:p>
          <a:p>
            <a:endParaRPr lang="ru-RU" sz="2100" dirty="0">
              <a:latin typeface="Arial" panose="020B0604020202020204" pitchFamily="34" charset="0"/>
              <a:ea typeface="Times New Roman"/>
              <a:cs typeface="Arial" panose="020B0604020202020204" pitchFamily="34" charset="0"/>
            </a:endParaRPr>
          </a:p>
          <a:p>
            <a:r>
              <a:rPr lang="ru-RU" sz="2100" dirty="0">
                <a:latin typeface="Arial" panose="020B0604020202020204" pitchFamily="34" charset="0"/>
                <a:ea typeface="Times New Roman"/>
                <a:cs typeface="Arial" panose="020B0604020202020204" pitchFamily="34" charset="0"/>
              </a:rPr>
              <a:t>Но бывает и действие, </a:t>
            </a:r>
            <a:r>
              <a:rPr lang="ru-RU" sz="2100" u="sng" dirty="0">
                <a:latin typeface="Arial" panose="020B0604020202020204" pitchFamily="34" charset="0"/>
                <a:ea typeface="Times New Roman"/>
                <a:cs typeface="Arial" panose="020B0604020202020204" pitchFamily="34" charset="0"/>
              </a:rPr>
              <a:t>следующее за главным</a:t>
            </a:r>
            <a:r>
              <a:rPr lang="ru-RU" sz="2100" dirty="0">
                <a:latin typeface="Arial" panose="020B0604020202020204" pitchFamily="34" charset="0"/>
                <a:ea typeface="Times New Roman"/>
                <a:cs typeface="Arial" panose="020B0604020202020204" pitchFamily="34" charset="0"/>
              </a:rPr>
              <a:t>. </a:t>
            </a:r>
          </a:p>
          <a:p>
            <a:r>
              <a:rPr lang="ru-RU" sz="2100" i="1" dirty="0">
                <a:latin typeface="Arial" panose="020B0604020202020204" pitchFamily="34" charset="0"/>
                <a:ea typeface="Times New Roman"/>
                <a:cs typeface="Arial" panose="020B0604020202020204" pitchFamily="34" charset="0"/>
              </a:rPr>
              <a:t>Выйдя, он не попрощался. </a:t>
            </a:r>
            <a:endParaRPr lang="cs-CZ" sz="21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7294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42513" y="679875"/>
            <a:ext cx="10306974" cy="1708160"/>
          </a:xfrm>
          <a:prstGeom prst="rect">
            <a:avLst/>
          </a:prstGeom>
        </p:spPr>
        <p:txBody>
          <a:bodyPr wrap="square">
            <a:spAutoFit/>
          </a:bodyPr>
          <a:lstStyle/>
          <a:p>
            <a:r>
              <a:rPr lang="ru-RU" sz="2100" b="1" dirty="0">
                <a:latin typeface="Arial" panose="020B0604020202020204" pitchFamily="34" charset="0"/>
                <a:ea typeface="Calibri"/>
                <a:cs typeface="Arial" panose="020B0604020202020204" pitchFamily="34" charset="0"/>
              </a:rPr>
              <a:t>В рамках категории деепричастия между чешским и русским языками наблюдаются существенные различия</a:t>
            </a:r>
            <a:r>
              <a:rPr lang="ru-RU" sz="2100" dirty="0">
                <a:latin typeface="Arial" panose="020B0604020202020204" pitchFamily="34" charset="0"/>
                <a:ea typeface="Calibri"/>
                <a:cs typeface="Arial" panose="020B0604020202020204" pitchFamily="34" charset="0"/>
              </a:rPr>
              <a:t>. Основной отличительной чертой можно считать </a:t>
            </a:r>
            <a:r>
              <a:rPr lang="ru-RU" sz="2100" u="sng" dirty="0">
                <a:latin typeface="Arial" panose="020B0604020202020204" pitchFamily="34" charset="0"/>
                <a:ea typeface="Calibri"/>
                <a:cs typeface="Arial" panose="020B0604020202020204" pitchFamily="34" charset="0"/>
              </a:rPr>
              <a:t>морфологическую форму </a:t>
            </a:r>
            <a:r>
              <a:rPr lang="ru-RU" sz="2100" dirty="0">
                <a:latin typeface="Arial" panose="020B0604020202020204" pitchFamily="34" charset="0"/>
                <a:ea typeface="Calibri"/>
                <a:cs typeface="Arial" panose="020B0604020202020204" pitchFamily="34" charset="0"/>
              </a:rPr>
              <a:t>деепричастий. </a:t>
            </a:r>
          </a:p>
          <a:p>
            <a:r>
              <a:rPr lang="ru-RU" sz="2100" u="sng" dirty="0">
                <a:latin typeface="Arial" panose="020B0604020202020204" pitchFamily="34" charset="0"/>
                <a:ea typeface="Calibri"/>
                <a:cs typeface="Arial" panose="020B0604020202020204" pitchFamily="34" charset="0"/>
              </a:rPr>
              <a:t>В РЯ это неизменяемая форма глагола</a:t>
            </a:r>
            <a:r>
              <a:rPr lang="ru-RU" sz="2100" dirty="0">
                <a:latin typeface="Arial" panose="020B0604020202020204" pitchFamily="34" charset="0"/>
                <a:ea typeface="Calibri"/>
                <a:cs typeface="Arial" panose="020B0604020202020204" pitchFamily="34" charset="0"/>
              </a:rPr>
              <a:t>, в то время как в </a:t>
            </a:r>
            <a:r>
              <a:rPr lang="ru-RU" sz="2100" u="sng" dirty="0">
                <a:latin typeface="Arial" panose="020B0604020202020204" pitchFamily="34" charset="0"/>
                <a:ea typeface="Calibri"/>
                <a:cs typeface="Arial" panose="020B0604020202020204" pitchFamily="34" charset="0"/>
              </a:rPr>
              <a:t>ЧЯ деепричастия отражают принадлежность к определенному роду и числу</a:t>
            </a:r>
            <a:r>
              <a:rPr lang="ru-RU" sz="2100" dirty="0">
                <a:latin typeface="Arial" panose="020B0604020202020204" pitchFamily="34" charset="0"/>
                <a:ea typeface="Calibri"/>
                <a:cs typeface="Arial" panose="020B0604020202020204" pitchFamily="34" charset="0"/>
              </a:rPr>
              <a:t>.</a:t>
            </a:r>
            <a:endParaRPr lang="cs-CZ" sz="2100" dirty="0">
              <a:latin typeface="Arial" panose="020B0604020202020204" pitchFamily="34" charset="0"/>
              <a:cs typeface="Arial" panose="020B0604020202020204" pitchFamily="34" charset="0"/>
            </a:endParaRPr>
          </a:p>
        </p:txBody>
      </p:sp>
      <p:graphicFrame>
        <p:nvGraphicFramePr>
          <p:cNvPr id="3" name="Tabulka 2"/>
          <p:cNvGraphicFramePr>
            <a:graphicFrameLocks noGrp="1"/>
          </p:cNvGraphicFramePr>
          <p:nvPr>
            <p:extLst>
              <p:ext uri="{D42A27DB-BD31-4B8C-83A1-F6EECF244321}">
                <p14:modId xmlns:p14="http://schemas.microsoft.com/office/powerpoint/2010/main" val="2191121268"/>
              </p:ext>
            </p:extLst>
          </p:nvPr>
        </p:nvGraphicFramePr>
        <p:xfrm>
          <a:off x="1043151" y="2651027"/>
          <a:ext cx="10105697" cy="3024336"/>
        </p:xfrm>
        <a:graphic>
          <a:graphicData uri="http://schemas.openxmlformats.org/drawingml/2006/table">
            <a:tbl>
              <a:tblPr firstRow="1" firstCol="1" lastRow="1" lastCol="1" bandRow="1" bandCol="1"/>
              <a:tblGrid>
                <a:gridCol w="1255986">
                  <a:extLst>
                    <a:ext uri="{9D8B030D-6E8A-4147-A177-3AD203B41FA5}">
                      <a16:colId xmlns:a16="http://schemas.microsoft.com/office/drawing/2014/main" val="20000"/>
                    </a:ext>
                  </a:extLst>
                </a:gridCol>
                <a:gridCol w="1613338">
                  <a:extLst>
                    <a:ext uri="{9D8B030D-6E8A-4147-A177-3AD203B41FA5}">
                      <a16:colId xmlns:a16="http://schemas.microsoft.com/office/drawing/2014/main" val="3900761537"/>
                    </a:ext>
                  </a:extLst>
                </a:gridCol>
                <a:gridCol w="1524000">
                  <a:extLst>
                    <a:ext uri="{9D8B030D-6E8A-4147-A177-3AD203B41FA5}">
                      <a16:colId xmlns:a16="http://schemas.microsoft.com/office/drawing/2014/main" val="3762569581"/>
                    </a:ext>
                  </a:extLst>
                </a:gridCol>
                <a:gridCol w="2501462">
                  <a:extLst>
                    <a:ext uri="{9D8B030D-6E8A-4147-A177-3AD203B41FA5}">
                      <a16:colId xmlns:a16="http://schemas.microsoft.com/office/drawing/2014/main" val="1998569189"/>
                    </a:ext>
                  </a:extLst>
                </a:gridCol>
                <a:gridCol w="3210911">
                  <a:extLst>
                    <a:ext uri="{9D8B030D-6E8A-4147-A177-3AD203B41FA5}">
                      <a16:colId xmlns:a16="http://schemas.microsoft.com/office/drawing/2014/main" val="2329593296"/>
                    </a:ext>
                  </a:extLst>
                </a:gridCol>
              </a:tblGrid>
              <a:tr h="432048">
                <a:tc gridSpan="3">
                  <a:txBody>
                    <a:bodyPr/>
                    <a:lstStyle/>
                    <a:p>
                      <a:pPr algn="ctr">
                        <a:lnSpc>
                          <a:spcPct val="107000"/>
                        </a:lnSpc>
                        <a:spcAft>
                          <a:spcPts val="800"/>
                        </a:spcAft>
                      </a:pPr>
                      <a:r>
                        <a:rPr lang="ru-RU" sz="2100" dirty="0">
                          <a:effectLst/>
                          <a:latin typeface="Arial" panose="020B0604020202020204" pitchFamily="34" charset="0"/>
                          <a:ea typeface="Calibri"/>
                          <a:cs typeface="Arial" panose="020B0604020202020204" pitchFamily="34" charset="0"/>
                        </a:rPr>
                        <a:t>ЧЯ</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a:txBody>
                    <a:bodyPr/>
                    <a:lstStyle/>
                    <a:p>
                      <a:pPr algn="ctr">
                        <a:lnSpc>
                          <a:spcPct val="107000"/>
                        </a:lnSpc>
                        <a:spcAft>
                          <a:spcPts val="800"/>
                        </a:spcAft>
                      </a:pPr>
                      <a:r>
                        <a:rPr lang="ru-RU" sz="2100">
                          <a:effectLst/>
                          <a:latin typeface="Arial" panose="020B0604020202020204" pitchFamily="34" charset="0"/>
                          <a:ea typeface="Calibri"/>
                          <a:cs typeface="Arial" panose="020B0604020202020204" pitchFamily="34" charset="0"/>
                        </a:rPr>
                        <a:t> </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ru-RU" sz="2100">
                          <a:effectLst/>
                          <a:latin typeface="Arial" panose="020B0604020202020204" pitchFamily="34" charset="0"/>
                          <a:ea typeface="Calibri"/>
                          <a:cs typeface="Arial" panose="020B0604020202020204" pitchFamily="34" charset="0"/>
                        </a:rPr>
                        <a:t>РЯ</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32048">
                <a:tc>
                  <a:txBody>
                    <a:bodyPr/>
                    <a:lstStyle/>
                    <a:p>
                      <a:pPr algn="just">
                        <a:lnSpc>
                          <a:spcPct val="107000"/>
                        </a:lnSpc>
                        <a:spcAft>
                          <a:spcPts val="800"/>
                        </a:spcAft>
                      </a:pPr>
                      <a:r>
                        <a:rPr lang="ru-RU" sz="2100" dirty="0">
                          <a:effectLst/>
                          <a:latin typeface="Arial" panose="020B0604020202020204" pitchFamily="34" charset="0"/>
                          <a:ea typeface="Calibri"/>
                          <a:cs typeface="Arial" panose="020B0604020202020204" pitchFamily="34" charset="0"/>
                        </a:rPr>
                        <a:t>м.р.</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100">
                          <a:effectLst/>
                          <a:latin typeface="Arial" panose="020B0604020202020204" pitchFamily="34" charset="0"/>
                          <a:ea typeface="Calibri"/>
                          <a:cs typeface="Arial" panose="020B0604020202020204" pitchFamily="34" charset="0"/>
                        </a:rPr>
                        <a:t>ж.р. + ср.р.</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100">
                          <a:effectLst/>
                          <a:latin typeface="Arial" panose="020B0604020202020204" pitchFamily="34" charset="0"/>
                          <a:ea typeface="Calibri"/>
                          <a:cs typeface="Arial" panose="020B0604020202020204" pitchFamily="34" charset="0"/>
                        </a:rPr>
                        <a:t>мн.ч.</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just">
                        <a:lnSpc>
                          <a:spcPct val="107000"/>
                        </a:lnSpc>
                        <a:spcAft>
                          <a:spcPts val="800"/>
                        </a:spcAft>
                      </a:pPr>
                      <a:r>
                        <a:rPr lang="ru-RU" sz="2100" dirty="0">
                          <a:effectLst/>
                          <a:latin typeface="Arial" panose="020B0604020202020204" pitchFamily="34" charset="0"/>
                          <a:ea typeface="Calibri"/>
                          <a:cs typeface="Arial" panose="020B0604020202020204" pitchFamily="34" charset="0"/>
                        </a:rPr>
                        <a:t>Настоящее время</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100">
                          <a:effectLst/>
                          <a:latin typeface="Arial" panose="020B0604020202020204" pitchFamily="34" charset="0"/>
                          <a:ea typeface="Calibri"/>
                          <a:cs typeface="Arial" panose="020B0604020202020204" pitchFamily="34" charset="0"/>
                        </a:rPr>
                        <a:t> </a:t>
                      </a:r>
                      <a:endParaRPr lang="cs-CZ" sz="210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32048">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jd</a:t>
                      </a:r>
                      <a:r>
                        <a:rPr lang="cs-CZ" sz="2100" b="1" noProof="0" dirty="0">
                          <a:effectLst/>
                          <a:latin typeface="Arial" panose="020B0604020202020204" pitchFamily="34" charset="0"/>
                          <a:ea typeface="Calibri"/>
                          <a:cs typeface="Arial" panose="020B0604020202020204" pitchFamily="34" charset="0"/>
                        </a:rPr>
                        <a:t>a</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a:effectLst/>
                          <a:latin typeface="Arial" panose="020B0604020202020204" pitchFamily="34" charset="0"/>
                          <a:ea typeface="Calibri"/>
                          <a:cs typeface="Arial" panose="020B0604020202020204" pitchFamily="34" charset="0"/>
                        </a:rPr>
                        <a:t>jd</a:t>
                      </a:r>
                      <a:r>
                        <a:rPr lang="cs-CZ" sz="2100" b="1" noProof="0">
                          <a:effectLst/>
                          <a:latin typeface="Arial" panose="020B0604020202020204" pitchFamily="34" charset="0"/>
                          <a:ea typeface="Calibri"/>
                          <a:cs typeface="Arial" panose="020B0604020202020204" pitchFamily="34" charset="0"/>
                        </a:rPr>
                        <a:t>ouc</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a:effectLst/>
                          <a:latin typeface="Arial" panose="020B0604020202020204" pitchFamily="34" charset="0"/>
                          <a:ea typeface="Calibri"/>
                          <a:cs typeface="Arial" panose="020B0604020202020204" pitchFamily="34" charset="0"/>
                        </a:rPr>
                        <a:t>jd</a:t>
                      </a:r>
                      <a:r>
                        <a:rPr lang="cs-CZ" sz="2100" b="1" noProof="0">
                          <a:effectLst/>
                          <a:latin typeface="Arial" panose="020B0604020202020204" pitchFamily="34" charset="0"/>
                          <a:ea typeface="Calibri"/>
                          <a:cs typeface="Arial" panose="020B0604020202020204" pitchFamily="34" charset="0"/>
                        </a:rPr>
                        <a:t>ouce</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ct val="107000"/>
                        </a:lnSpc>
                        <a:spcAft>
                          <a:spcPts val="800"/>
                        </a:spcAft>
                      </a:pP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100" dirty="0">
                          <a:effectLst/>
                          <a:latin typeface="Arial" panose="020B0604020202020204" pitchFamily="34" charset="0"/>
                          <a:ea typeface="Calibri"/>
                          <a:cs typeface="Arial" panose="020B0604020202020204" pitchFamily="34" charset="0"/>
                        </a:rPr>
                        <a:t>Дела</a:t>
                      </a:r>
                      <a:r>
                        <a:rPr lang="ru-RU" sz="2100" b="1" dirty="0">
                          <a:effectLst/>
                          <a:latin typeface="Arial" panose="020B0604020202020204" pitchFamily="34" charset="0"/>
                          <a:ea typeface="Calibri"/>
                          <a:cs typeface="Arial" panose="020B0604020202020204" pitchFamily="34" charset="0"/>
                        </a:rPr>
                        <a:t>я / </a:t>
                      </a:r>
                      <a:r>
                        <a:rPr lang="ru-RU" sz="2100" dirty="0">
                          <a:effectLst/>
                          <a:latin typeface="Arial" panose="020B0604020202020204" pitchFamily="34" charset="0"/>
                          <a:ea typeface="Calibri"/>
                          <a:cs typeface="Arial" panose="020B0604020202020204" pitchFamily="34" charset="0"/>
                        </a:rPr>
                        <a:t> держ</a:t>
                      </a:r>
                      <a:r>
                        <a:rPr lang="ru-RU" sz="2100" b="1" dirty="0">
                          <a:effectLst/>
                          <a:latin typeface="Arial" panose="020B0604020202020204" pitchFamily="34" charset="0"/>
                          <a:ea typeface="Calibri"/>
                          <a:cs typeface="Arial" panose="020B0604020202020204" pitchFamily="34" charset="0"/>
                        </a:rPr>
                        <a:t>а</a:t>
                      </a:r>
                      <a:endParaRPr lang="cs-CZ"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432048">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běž</a:t>
                      </a:r>
                      <a:r>
                        <a:rPr lang="cs-CZ" sz="2100" b="1" noProof="0" dirty="0">
                          <a:effectLst/>
                          <a:latin typeface="Arial" panose="020B0604020202020204" pitchFamily="34" charset="0"/>
                          <a:ea typeface="Calibri"/>
                          <a:cs typeface="Arial" panose="020B0604020202020204" pitchFamily="34" charset="0"/>
                        </a:rPr>
                        <a:t>e</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běž</a:t>
                      </a:r>
                      <a:r>
                        <a:rPr lang="cs-CZ" sz="2100" b="1" noProof="0" dirty="0">
                          <a:effectLst/>
                          <a:latin typeface="Arial" panose="020B0604020202020204" pitchFamily="34" charset="0"/>
                          <a:ea typeface="Calibri"/>
                          <a:cs typeface="Arial" panose="020B0604020202020204" pitchFamily="34" charset="0"/>
                        </a:rPr>
                        <a:t>íc</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běž</a:t>
                      </a:r>
                      <a:r>
                        <a:rPr lang="cs-CZ" sz="2100" b="1" noProof="0" dirty="0">
                          <a:effectLst/>
                          <a:latin typeface="Arial" panose="020B0604020202020204" pitchFamily="34" charset="0"/>
                          <a:ea typeface="Calibri"/>
                          <a:cs typeface="Arial" panose="020B0604020202020204" pitchFamily="34" charset="0"/>
                        </a:rPr>
                        <a:t>íce</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ct val="107000"/>
                        </a:lnSpc>
                        <a:spcAft>
                          <a:spcPts val="800"/>
                        </a:spcAft>
                      </a:pP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100" dirty="0">
                          <a:effectLst/>
                          <a:latin typeface="Arial" panose="020B0604020202020204" pitchFamily="34" charset="0"/>
                          <a:ea typeface="Calibri"/>
                          <a:cs typeface="Arial" panose="020B0604020202020204" pitchFamily="34" charset="0"/>
                        </a:rPr>
                        <a:t>буд</a:t>
                      </a:r>
                      <a:r>
                        <a:rPr lang="ru-RU" sz="2100" b="1" dirty="0">
                          <a:effectLst/>
                          <a:latin typeface="Arial" panose="020B0604020202020204" pitchFamily="34" charset="0"/>
                          <a:ea typeface="Calibri"/>
                          <a:cs typeface="Arial" panose="020B0604020202020204" pitchFamily="34" charset="0"/>
                        </a:rPr>
                        <a:t>учи</a:t>
                      </a:r>
                      <a:endParaRPr lang="cs-CZ"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432048">
                <a:tc gridSpan="5">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4"/>
                  </a:ext>
                </a:extLst>
              </a:tr>
              <a:tr h="432048">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pověsi</a:t>
                      </a:r>
                      <a:r>
                        <a:rPr lang="cs-CZ" sz="2100" b="1" noProof="0" dirty="0">
                          <a:effectLst/>
                          <a:latin typeface="Arial" panose="020B0604020202020204" pitchFamily="34" charset="0"/>
                          <a:ea typeface="Calibri"/>
                          <a:cs typeface="Arial" panose="020B0604020202020204" pitchFamily="34" charset="0"/>
                        </a:rPr>
                        <a:t>v</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a:effectLst/>
                          <a:latin typeface="Arial" panose="020B0604020202020204" pitchFamily="34" charset="0"/>
                          <a:ea typeface="Calibri"/>
                          <a:cs typeface="Arial" panose="020B0604020202020204" pitchFamily="34" charset="0"/>
                        </a:rPr>
                        <a:t>pověsi</a:t>
                      </a:r>
                      <a:r>
                        <a:rPr lang="cs-CZ" sz="2100" b="1" noProof="0">
                          <a:effectLst/>
                          <a:latin typeface="Arial" panose="020B0604020202020204" pitchFamily="34" charset="0"/>
                          <a:ea typeface="Calibri"/>
                          <a:cs typeface="Arial" panose="020B0604020202020204" pitchFamily="34" charset="0"/>
                        </a:rPr>
                        <a:t>vši</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a:effectLst/>
                          <a:latin typeface="Arial" panose="020B0604020202020204" pitchFamily="34" charset="0"/>
                          <a:ea typeface="Calibri"/>
                          <a:cs typeface="Arial" panose="020B0604020202020204" pitchFamily="34" charset="0"/>
                        </a:rPr>
                        <a:t>pověsi</a:t>
                      </a:r>
                      <a:r>
                        <a:rPr lang="cs-CZ" sz="2100" b="1" noProof="0">
                          <a:effectLst/>
                          <a:latin typeface="Arial" panose="020B0604020202020204" pitchFamily="34" charset="0"/>
                          <a:ea typeface="Calibri"/>
                          <a:cs typeface="Arial" panose="020B0604020202020204" pitchFamily="34" charset="0"/>
                        </a:rPr>
                        <a:t>vše</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07000"/>
                        </a:lnSpc>
                        <a:spcAft>
                          <a:spcPts val="800"/>
                        </a:spcAft>
                      </a:pPr>
                      <a:r>
                        <a:rPr lang="ru-RU" sz="2100" dirty="0">
                          <a:effectLst/>
                          <a:latin typeface="Arial" panose="020B0604020202020204" pitchFamily="34" charset="0"/>
                          <a:ea typeface="Calibri"/>
                          <a:cs typeface="Arial" panose="020B0604020202020204" pitchFamily="34" charset="0"/>
                        </a:rPr>
                        <a:t>Прошедшее время</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ru-RU" sz="2100">
                          <a:effectLst/>
                          <a:latin typeface="Arial" panose="020B0604020202020204" pitchFamily="34" charset="0"/>
                          <a:ea typeface="Calibri"/>
                          <a:cs typeface="Arial" panose="020B0604020202020204" pitchFamily="34" charset="0"/>
                        </a:rPr>
                        <a:t>сдела</a:t>
                      </a:r>
                      <a:r>
                        <a:rPr lang="ru-RU" sz="2100" b="1">
                          <a:effectLst/>
                          <a:latin typeface="Arial" panose="020B0604020202020204" pitchFamily="34" charset="0"/>
                          <a:ea typeface="Calibri"/>
                          <a:cs typeface="Arial" panose="020B0604020202020204" pitchFamily="34" charset="0"/>
                        </a:rPr>
                        <a:t>в (-ши</a:t>
                      </a:r>
                      <a:r>
                        <a:rPr lang="ru-RU" sz="2100">
                          <a:effectLst/>
                          <a:latin typeface="Arial" panose="020B0604020202020204" pitchFamily="34" charset="0"/>
                          <a:ea typeface="Calibri"/>
                          <a:cs typeface="Arial" panose="020B0604020202020204" pitchFamily="34" charset="0"/>
                        </a:rPr>
                        <a:t>)</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32048">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upek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upek</a:t>
                      </a:r>
                      <a:r>
                        <a:rPr lang="cs-CZ" sz="2100" b="1" noProof="0" dirty="0">
                          <a:effectLst/>
                          <a:latin typeface="Arial" panose="020B0604020202020204" pitchFamily="34" charset="0"/>
                          <a:ea typeface="Calibri"/>
                          <a:cs typeface="Arial" panose="020B0604020202020204" pitchFamily="34" charset="0"/>
                        </a:rPr>
                        <a:t>ši</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7000"/>
                        </a:lnSpc>
                        <a:spcAft>
                          <a:spcPts val="800"/>
                        </a:spcAft>
                      </a:pPr>
                      <a:r>
                        <a:rPr lang="cs-CZ" sz="2100" noProof="0" dirty="0">
                          <a:effectLst/>
                          <a:latin typeface="Arial" panose="020B0604020202020204" pitchFamily="34" charset="0"/>
                          <a:ea typeface="Calibri"/>
                          <a:cs typeface="Arial" panose="020B0604020202020204" pitchFamily="34" charset="0"/>
                        </a:rPr>
                        <a:t>upek</a:t>
                      </a:r>
                      <a:r>
                        <a:rPr lang="cs-CZ" sz="2100" b="1" noProof="0" dirty="0">
                          <a:effectLst/>
                          <a:latin typeface="Arial" panose="020B0604020202020204" pitchFamily="34" charset="0"/>
                          <a:ea typeface="Calibri"/>
                          <a:cs typeface="Arial" panose="020B0604020202020204" pitchFamily="34" charset="0"/>
                        </a:rPr>
                        <a:t>še</a:t>
                      </a: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just">
                        <a:lnSpc>
                          <a:spcPct val="107000"/>
                        </a:lnSpc>
                        <a:spcAft>
                          <a:spcPts val="800"/>
                        </a:spcAft>
                      </a:pPr>
                      <a:endParaRPr lang="cs-CZ" sz="2100" noProof="0" dirty="0">
                        <a:effectLst/>
                        <a:latin typeface="Arial" panose="020B0604020202020204" pitchFamily="34" charset="0"/>
                        <a:ea typeface="Calibri"/>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ru-RU" sz="2100" dirty="0">
                          <a:effectLst/>
                          <a:latin typeface="Arial" panose="020B0604020202020204" pitchFamily="34" charset="0"/>
                          <a:ea typeface="Calibri"/>
                          <a:cs typeface="Arial" panose="020B0604020202020204" pitchFamily="34" charset="0"/>
                        </a:rPr>
                        <a:t>принес</a:t>
                      </a:r>
                      <a:r>
                        <a:rPr lang="ru-RU" sz="2100" b="1" dirty="0">
                          <a:effectLst/>
                          <a:latin typeface="Arial" panose="020B0604020202020204" pitchFamily="34" charset="0"/>
                          <a:ea typeface="Calibri"/>
                          <a:cs typeface="Arial" panose="020B0604020202020204" pitchFamily="34" charset="0"/>
                        </a:rPr>
                        <a:t>ши</a:t>
                      </a:r>
                      <a:endParaRPr lang="cs-CZ"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1648977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13989" y="718207"/>
            <a:ext cx="10721114" cy="4769191"/>
          </a:xfrm>
          <a:prstGeom prst="rect">
            <a:avLst/>
          </a:prstGeom>
        </p:spPr>
        <p:txBody>
          <a:bodyPr wrap="square">
            <a:spAutoFit/>
          </a:bodyPr>
          <a:lstStyle/>
          <a:p>
            <a:pPr algn="ctr">
              <a:lnSpc>
                <a:spcPct val="107000"/>
              </a:lnSpc>
              <a:spcAft>
                <a:spcPts val="800"/>
              </a:spcAft>
            </a:pPr>
            <a:r>
              <a:rPr lang="ru-RU" sz="2200" b="1" u="sng" dirty="0">
                <a:solidFill>
                  <a:srgbClr val="00B050"/>
                </a:solidFill>
                <a:latin typeface="Arial" panose="020B0604020202020204" pitchFamily="34" charset="0"/>
                <a:ea typeface="Calibri"/>
                <a:cs typeface="Arial" panose="020B0604020202020204" pitchFamily="34" charset="0"/>
              </a:rPr>
              <a:t>Образование деепричастий:</a:t>
            </a:r>
          </a:p>
          <a:p>
            <a:pPr>
              <a:lnSpc>
                <a:spcPct val="107000"/>
              </a:lnSpc>
              <a:spcAft>
                <a:spcPts val="800"/>
              </a:spcAft>
            </a:pPr>
            <a:endParaRPr lang="cs-CZ" sz="2200" dirty="0">
              <a:latin typeface="Arial" panose="020B0604020202020204" pitchFamily="34" charset="0"/>
              <a:ea typeface="Calibri"/>
              <a:cs typeface="Arial" panose="020B0604020202020204" pitchFamily="34" charset="0"/>
            </a:endParaRPr>
          </a:p>
          <a:p>
            <a:pPr>
              <a:lnSpc>
                <a:spcPct val="107000"/>
              </a:lnSpc>
              <a:spcAft>
                <a:spcPts val="800"/>
              </a:spcAft>
            </a:pPr>
            <a:r>
              <a:rPr lang="ru-RU" sz="2200" b="1" dirty="0">
                <a:solidFill>
                  <a:srgbClr val="0070C0"/>
                </a:solidFill>
                <a:latin typeface="Arial" panose="020B0604020202020204" pitchFamily="34" charset="0"/>
                <a:ea typeface="Calibri"/>
                <a:cs typeface="Arial" panose="020B0604020202020204" pitchFamily="34" charset="0"/>
              </a:rPr>
              <a:t>Деепричастие несовершенного вида</a:t>
            </a:r>
            <a:r>
              <a:rPr lang="ru-RU" sz="2200" dirty="0">
                <a:solidFill>
                  <a:srgbClr val="0070C0"/>
                </a:solidFill>
                <a:latin typeface="Arial" panose="020B0604020202020204" pitchFamily="34" charset="0"/>
                <a:ea typeface="Calibri"/>
                <a:cs typeface="Arial" panose="020B0604020202020204" pitchFamily="34" charset="0"/>
              </a:rPr>
              <a:t> </a:t>
            </a:r>
            <a:r>
              <a:rPr lang="ru-RU" sz="2200" dirty="0">
                <a:latin typeface="Arial" panose="020B0604020202020204" pitchFamily="34" charset="0"/>
                <a:ea typeface="Calibri"/>
                <a:cs typeface="Arial" panose="020B0604020202020204" pitchFamily="34" charset="0"/>
              </a:rPr>
              <a:t>образуются </a:t>
            </a:r>
            <a:r>
              <a:rPr lang="ru-RU" sz="2200" b="1" dirty="0">
                <a:latin typeface="Arial" panose="020B0604020202020204" pitchFamily="34" charset="0"/>
                <a:ea typeface="Calibri"/>
                <a:cs typeface="Arial" panose="020B0604020202020204" pitchFamily="34" charset="0"/>
              </a:rPr>
              <a:t>от основы наст. </a:t>
            </a:r>
            <a:r>
              <a:rPr lang="ru-RU" sz="2200" b="1" dirty="0" err="1">
                <a:latin typeface="Arial" panose="020B0604020202020204" pitchFamily="34" charset="0"/>
                <a:ea typeface="Calibri"/>
                <a:cs typeface="Arial" panose="020B0604020202020204" pitchFamily="34" charset="0"/>
              </a:rPr>
              <a:t>вр</a:t>
            </a:r>
            <a:r>
              <a:rPr lang="ru-RU" sz="2200" b="1" dirty="0">
                <a:latin typeface="Arial" panose="020B0604020202020204" pitchFamily="34" charset="0"/>
                <a:ea typeface="Calibri"/>
                <a:cs typeface="Arial" panose="020B0604020202020204" pitchFamily="34" charset="0"/>
              </a:rPr>
              <a:t>. глаголов НСВ</a:t>
            </a:r>
            <a:r>
              <a:rPr lang="ru-RU" sz="2200" dirty="0">
                <a:latin typeface="Arial" panose="020B0604020202020204" pitchFamily="34" charset="0"/>
                <a:ea typeface="Calibri"/>
                <a:cs typeface="Arial" panose="020B0604020202020204" pitchFamily="34" charset="0"/>
              </a:rPr>
              <a:t> </a:t>
            </a:r>
            <a:r>
              <a:rPr lang="ru-RU" sz="2200" b="1" dirty="0">
                <a:latin typeface="Arial" panose="020B0604020202020204" pitchFamily="34" charset="0"/>
                <a:ea typeface="Calibri"/>
                <a:cs typeface="Arial" panose="020B0604020202020204" pitchFamily="34" charset="0"/>
              </a:rPr>
              <a:t>+ </a:t>
            </a:r>
            <a:r>
              <a:rPr lang="ru-RU" sz="2200" b="1" dirty="0" err="1">
                <a:latin typeface="Arial" panose="020B0604020202020204" pitchFamily="34" charset="0"/>
                <a:ea typeface="Calibri"/>
                <a:cs typeface="Arial" panose="020B0604020202020204" pitchFamily="34" charset="0"/>
              </a:rPr>
              <a:t>суфф</a:t>
            </a:r>
            <a:r>
              <a:rPr lang="ru-RU" sz="2200" b="1" dirty="0">
                <a:latin typeface="Arial" panose="020B0604020202020204" pitchFamily="34" charset="0"/>
                <a:ea typeface="Calibri"/>
                <a:cs typeface="Arial" panose="020B0604020202020204" pitchFamily="34" charset="0"/>
              </a:rPr>
              <a:t>. –А (-А, -Я)</a:t>
            </a:r>
            <a:endParaRPr lang="cs-CZ" sz="2200" b="1" dirty="0">
              <a:latin typeface="Arial" panose="020B0604020202020204" pitchFamily="34" charset="0"/>
              <a:ea typeface="Calibri"/>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200" dirty="0">
                <a:latin typeface="Arial" panose="020B0604020202020204" pitchFamily="34" charset="0"/>
                <a:ea typeface="Calibri"/>
                <a:cs typeface="Arial" panose="020B0604020202020204" pitchFamily="34" charset="0"/>
              </a:rPr>
              <a:t>Если основа наст. </a:t>
            </a:r>
            <a:r>
              <a:rPr lang="ru-RU" sz="2200" dirty="0" err="1">
                <a:latin typeface="Arial" panose="020B0604020202020204" pitchFamily="34" charset="0"/>
                <a:ea typeface="Calibri"/>
                <a:cs typeface="Arial" panose="020B0604020202020204" pitchFamily="34" charset="0"/>
              </a:rPr>
              <a:t>вр</a:t>
            </a:r>
            <a:r>
              <a:rPr lang="ru-RU" sz="2200" dirty="0">
                <a:latin typeface="Arial" panose="020B0604020202020204" pitchFamily="34" charset="0"/>
                <a:ea typeface="Calibri"/>
                <a:cs typeface="Arial" panose="020B0604020202020204" pitchFamily="34" charset="0"/>
              </a:rPr>
              <a:t>. – </a:t>
            </a:r>
            <a:r>
              <a:rPr lang="ru-RU" sz="2200" u="sng" dirty="0">
                <a:latin typeface="Arial" panose="020B0604020202020204" pitchFamily="34" charset="0"/>
                <a:ea typeface="Calibri"/>
                <a:cs typeface="Arial" panose="020B0604020202020204" pitchFamily="34" charset="0"/>
              </a:rPr>
              <a:t>на твердый парный согласный</a:t>
            </a:r>
            <a:r>
              <a:rPr lang="ru-RU" sz="2200" b="1" u="sng" dirty="0">
                <a:latin typeface="Arial" panose="020B0604020202020204" pitchFamily="34" charset="0"/>
                <a:ea typeface="Calibri"/>
                <a:cs typeface="Arial" panose="020B0604020202020204" pitchFamily="34" charset="0"/>
              </a:rPr>
              <a:t> </a:t>
            </a:r>
            <a:r>
              <a:rPr lang="ru-RU" sz="2200" dirty="0">
                <a:latin typeface="Arial" panose="020B0604020202020204" pitchFamily="34" charset="0"/>
                <a:ea typeface="Calibri"/>
                <a:cs typeface="Arial" panose="020B0604020202020204" pitchFamily="34" charset="0"/>
              </a:rPr>
              <a:t>→ альтернация с мягким </a:t>
            </a:r>
            <a:r>
              <a:rPr lang="ru-RU" sz="2200" b="1" dirty="0">
                <a:latin typeface="Arial" panose="020B0604020202020204" pitchFamily="34" charset="0"/>
                <a:ea typeface="Calibri"/>
                <a:cs typeface="Arial" panose="020B0604020202020204" pitchFamily="34" charset="0"/>
              </a:rPr>
              <a:t>→ </a:t>
            </a:r>
          </a:p>
          <a:p>
            <a:pPr>
              <a:lnSpc>
                <a:spcPct val="107000"/>
              </a:lnSpc>
              <a:spcAft>
                <a:spcPts val="800"/>
              </a:spcAft>
            </a:pPr>
            <a:r>
              <a:rPr lang="ru-RU" sz="2200" b="1" dirty="0">
                <a:latin typeface="Arial" panose="020B0604020202020204" pitchFamily="34" charset="0"/>
                <a:ea typeface="Calibri"/>
                <a:cs typeface="Arial" panose="020B0604020202020204" pitchFamily="34" charset="0"/>
              </a:rPr>
              <a:t>-Я</a:t>
            </a:r>
            <a:r>
              <a:rPr lang="ru-RU" sz="2200" dirty="0">
                <a:latin typeface="Arial" panose="020B0604020202020204" pitchFamily="34" charset="0"/>
                <a:ea typeface="Calibri"/>
                <a:cs typeface="Arial" panose="020B0604020202020204" pitchFamily="34" charset="0"/>
              </a:rPr>
              <a:t> (напр., </a:t>
            </a:r>
            <a:r>
              <a:rPr lang="ru-RU" sz="2200" i="1" dirty="0">
                <a:latin typeface="Arial" panose="020B0604020202020204" pitchFamily="34" charset="0"/>
                <a:ea typeface="Calibri"/>
                <a:cs typeface="Arial" panose="020B0604020202020204" pitchFamily="34" charset="0"/>
              </a:rPr>
              <a:t>везти, везут, </a:t>
            </a:r>
            <a:r>
              <a:rPr lang="ru-RU" sz="2200" i="1" dirty="0" err="1">
                <a:latin typeface="Arial" panose="020B0604020202020204" pitchFamily="34" charset="0"/>
                <a:ea typeface="Calibri"/>
                <a:cs typeface="Arial" panose="020B0604020202020204" pitchFamily="34" charset="0"/>
              </a:rPr>
              <a:t>вез</a:t>
            </a:r>
            <a:r>
              <a:rPr lang="ru-RU" sz="2200" b="1" i="1" dirty="0" err="1">
                <a:latin typeface="Arial" panose="020B0604020202020204" pitchFamily="34" charset="0"/>
                <a:ea typeface="Calibri"/>
                <a:cs typeface="Arial" panose="020B0604020202020204" pitchFamily="34" charset="0"/>
              </a:rPr>
              <a:t>Я</a:t>
            </a:r>
            <a:r>
              <a:rPr lang="ru-RU" sz="2200" i="1" dirty="0">
                <a:latin typeface="Arial" panose="020B0604020202020204" pitchFamily="34" charset="0"/>
                <a:ea typeface="Calibri"/>
                <a:cs typeface="Arial" panose="020B0604020202020204" pitchFamily="34" charset="0"/>
              </a:rPr>
              <a:t>; идти, идут, </a:t>
            </a:r>
            <a:r>
              <a:rPr lang="ru-RU" sz="2200" i="1" dirty="0" err="1">
                <a:latin typeface="Arial" panose="020B0604020202020204" pitchFamily="34" charset="0"/>
                <a:ea typeface="Calibri"/>
                <a:cs typeface="Arial" panose="020B0604020202020204" pitchFamily="34" charset="0"/>
              </a:rPr>
              <a:t>ид</a:t>
            </a:r>
            <a:r>
              <a:rPr lang="ru-RU" sz="2200" b="1" i="1" dirty="0" err="1">
                <a:latin typeface="Arial" panose="020B0604020202020204" pitchFamily="34" charset="0"/>
                <a:ea typeface="Calibri"/>
                <a:cs typeface="Arial" panose="020B0604020202020204" pitchFamily="34" charset="0"/>
              </a:rPr>
              <a:t>Я</a:t>
            </a:r>
            <a:r>
              <a:rPr lang="ru-RU" sz="2200" dirty="0">
                <a:latin typeface="Arial" panose="020B0604020202020204" pitchFamily="34" charset="0"/>
                <a:ea typeface="Calibri"/>
                <a:cs typeface="Arial" panose="020B0604020202020204" pitchFamily="34" charset="0"/>
              </a:rPr>
              <a:t>)</a:t>
            </a:r>
          </a:p>
          <a:p>
            <a:pPr>
              <a:lnSpc>
                <a:spcPct val="107000"/>
              </a:lnSpc>
              <a:spcAft>
                <a:spcPts val="800"/>
              </a:spcAft>
            </a:pPr>
            <a:endParaRPr lang="ru-RU" sz="2200" dirty="0">
              <a:latin typeface="Arial" panose="020B0604020202020204" pitchFamily="34" charset="0"/>
              <a:ea typeface="Calibri"/>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200" dirty="0">
                <a:latin typeface="Arial" panose="020B0604020202020204" pitchFamily="34" charset="0"/>
                <a:ea typeface="Calibri"/>
                <a:cs typeface="Arial" panose="020B0604020202020204" pitchFamily="34" charset="0"/>
              </a:rPr>
              <a:t>Если основа наст. </a:t>
            </a:r>
            <a:r>
              <a:rPr lang="ru-RU" sz="2200" dirty="0" err="1">
                <a:latin typeface="Arial" panose="020B0604020202020204" pitchFamily="34" charset="0"/>
                <a:ea typeface="Calibri"/>
                <a:cs typeface="Arial" panose="020B0604020202020204" pitchFamily="34" charset="0"/>
              </a:rPr>
              <a:t>вр</a:t>
            </a:r>
            <a:r>
              <a:rPr lang="ru-RU" sz="2200" dirty="0">
                <a:latin typeface="Arial" panose="020B0604020202020204" pitchFamily="34" charset="0"/>
                <a:ea typeface="Calibri"/>
                <a:cs typeface="Arial" panose="020B0604020202020204" pitchFamily="34" charset="0"/>
              </a:rPr>
              <a:t>. – </a:t>
            </a:r>
            <a:r>
              <a:rPr lang="ru-RU" sz="2200" u="sng" dirty="0">
                <a:latin typeface="Arial" panose="020B0604020202020204" pitchFamily="34" charset="0"/>
                <a:ea typeface="Calibri"/>
                <a:cs typeface="Arial" panose="020B0604020202020204" pitchFamily="34" charset="0"/>
              </a:rPr>
              <a:t>на шипящий согласный </a:t>
            </a:r>
            <a:r>
              <a:rPr lang="ru-RU" sz="2200" b="1" dirty="0">
                <a:latin typeface="Arial" panose="020B0604020202020204" pitchFamily="34" charset="0"/>
                <a:ea typeface="Calibri"/>
                <a:cs typeface="Arial" panose="020B0604020202020204" pitchFamily="34" charset="0"/>
              </a:rPr>
              <a:t>→ -А </a:t>
            </a:r>
            <a:r>
              <a:rPr lang="ru-RU" sz="2200" dirty="0">
                <a:latin typeface="Arial" panose="020B0604020202020204" pitchFamily="34" charset="0"/>
                <a:ea typeface="Calibri"/>
                <a:cs typeface="Arial" panose="020B0604020202020204" pitchFamily="34" charset="0"/>
              </a:rPr>
              <a:t>(напр., </a:t>
            </a:r>
            <a:r>
              <a:rPr lang="ru-RU" sz="2200" dirty="0" err="1">
                <a:latin typeface="Arial" panose="020B0604020202020204" pitchFamily="34" charset="0"/>
                <a:ea typeface="Calibri"/>
                <a:cs typeface="Arial" panose="020B0604020202020204" pitchFamily="34" charset="0"/>
              </a:rPr>
              <a:t>дер</a:t>
            </a:r>
            <a:r>
              <a:rPr lang="ru-RU" sz="2200" b="1" dirty="0" err="1">
                <a:latin typeface="Arial" panose="020B0604020202020204" pitchFamily="34" charset="0"/>
                <a:ea typeface="Calibri"/>
                <a:cs typeface="Arial" panose="020B0604020202020204" pitchFamily="34" charset="0"/>
              </a:rPr>
              <a:t>жА</a:t>
            </a:r>
            <a:r>
              <a:rPr lang="ru-RU" sz="2200" dirty="0">
                <a:latin typeface="Arial" panose="020B0604020202020204" pitchFamily="34" charset="0"/>
                <a:ea typeface="Calibri"/>
                <a:cs typeface="Arial" panose="020B0604020202020204" pitchFamily="34" charset="0"/>
              </a:rPr>
              <a:t>, </a:t>
            </a:r>
            <a:r>
              <a:rPr lang="ru-RU" sz="2200" dirty="0" err="1">
                <a:latin typeface="Arial" panose="020B0604020202020204" pitchFamily="34" charset="0"/>
                <a:ea typeface="Calibri"/>
                <a:cs typeface="Arial" panose="020B0604020202020204" pitchFamily="34" charset="0"/>
              </a:rPr>
              <a:t>ды</a:t>
            </a:r>
            <a:r>
              <a:rPr lang="ru-RU" sz="2200" b="1" dirty="0" err="1">
                <a:latin typeface="Arial" panose="020B0604020202020204" pitchFamily="34" charset="0"/>
                <a:ea typeface="Calibri"/>
                <a:cs typeface="Arial" panose="020B0604020202020204" pitchFamily="34" charset="0"/>
              </a:rPr>
              <a:t>шА</a:t>
            </a:r>
            <a:r>
              <a:rPr lang="ru-RU" sz="2200" dirty="0">
                <a:latin typeface="Arial" panose="020B0604020202020204" pitchFamily="34" charset="0"/>
                <a:ea typeface="Calibri"/>
                <a:cs typeface="Arial" panose="020B0604020202020204" pitchFamily="34" charset="0"/>
              </a:rPr>
              <a:t>, </a:t>
            </a:r>
            <a:r>
              <a:rPr lang="ru-RU" sz="2200" dirty="0" err="1">
                <a:latin typeface="Arial" panose="020B0604020202020204" pitchFamily="34" charset="0"/>
                <a:ea typeface="Calibri"/>
                <a:cs typeface="Arial" panose="020B0604020202020204" pitchFamily="34" charset="0"/>
              </a:rPr>
              <a:t>кри</a:t>
            </a:r>
            <a:r>
              <a:rPr lang="ru-RU" sz="2200" b="1" dirty="0" err="1">
                <a:latin typeface="Arial" panose="020B0604020202020204" pitchFamily="34" charset="0"/>
                <a:ea typeface="Calibri"/>
                <a:cs typeface="Arial" panose="020B0604020202020204" pitchFamily="34" charset="0"/>
              </a:rPr>
              <a:t>чА</a:t>
            </a:r>
            <a:r>
              <a:rPr lang="ru-RU" sz="2200" dirty="0">
                <a:latin typeface="Arial" panose="020B0604020202020204" pitchFamily="34" charset="0"/>
                <a:ea typeface="Calibri"/>
                <a:cs typeface="Arial" panose="020B0604020202020204" pitchFamily="34" charset="0"/>
              </a:rPr>
              <a:t>, </a:t>
            </a:r>
            <a:r>
              <a:rPr lang="ru-RU" sz="2200" dirty="0" err="1">
                <a:latin typeface="Arial" panose="020B0604020202020204" pitchFamily="34" charset="0"/>
                <a:ea typeface="Calibri"/>
                <a:cs typeface="Arial" panose="020B0604020202020204" pitchFamily="34" charset="0"/>
              </a:rPr>
              <a:t>и</a:t>
            </a:r>
            <a:r>
              <a:rPr lang="ru-RU" sz="2200" b="1" dirty="0" err="1">
                <a:latin typeface="Arial" panose="020B0604020202020204" pitchFamily="34" charset="0"/>
                <a:ea typeface="Calibri"/>
                <a:cs typeface="Arial" panose="020B0604020202020204" pitchFamily="34" charset="0"/>
              </a:rPr>
              <a:t>щА</a:t>
            </a:r>
            <a:r>
              <a:rPr lang="ru-RU" sz="2200" dirty="0">
                <a:latin typeface="Arial" panose="020B0604020202020204" pitchFamily="34" charset="0"/>
                <a:ea typeface="Calibri"/>
                <a:cs typeface="Arial" panose="020B0604020202020204" pitchFamily="34" charset="0"/>
              </a:rPr>
              <a:t>)</a:t>
            </a:r>
            <a:endParaRPr lang="cs-CZ" sz="2200" dirty="0">
              <a:latin typeface="Arial" panose="020B0604020202020204" pitchFamily="34" charset="0"/>
              <a:ea typeface="Calibri"/>
              <a:cs typeface="Arial" panose="020B0604020202020204" pitchFamily="34" charset="0"/>
            </a:endParaRPr>
          </a:p>
          <a:p>
            <a:pPr>
              <a:lnSpc>
                <a:spcPct val="107000"/>
              </a:lnSpc>
              <a:spcAft>
                <a:spcPts val="800"/>
              </a:spcAft>
            </a:pPr>
            <a:endParaRPr lang="ru-RU" sz="2200" b="1" dirty="0">
              <a:solidFill>
                <a:srgbClr val="0070C0"/>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8276454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46D3F2E-DFA9-32AE-B81B-DC69BDA34ADF}"/>
              </a:ext>
            </a:extLst>
          </p:cNvPr>
          <p:cNvSpPr txBox="1"/>
          <p:nvPr/>
        </p:nvSpPr>
        <p:spPr>
          <a:xfrm>
            <a:off x="388883" y="423055"/>
            <a:ext cx="11398469" cy="5958619"/>
          </a:xfrm>
          <a:prstGeom prst="rect">
            <a:avLst/>
          </a:prstGeom>
          <a:noFill/>
        </p:spPr>
        <p:txBody>
          <a:bodyPr wrap="square">
            <a:spAutoFit/>
          </a:bodyPr>
          <a:lstStyle/>
          <a:p>
            <a:pPr>
              <a:lnSpc>
                <a:spcPct val="107000"/>
              </a:lnSpc>
              <a:spcAft>
                <a:spcPts val="800"/>
              </a:spcAft>
            </a:pPr>
            <a:r>
              <a:rPr lang="ru-RU" sz="2200" b="1" dirty="0">
                <a:solidFill>
                  <a:srgbClr val="0070C0"/>
                </a:solidFill>
                <a:latin typeface="Arial" panose="020B0604020202020204" pitchFamily="34" charset="0"/>
                <a:ea typeface="Calibri"/>
                <a:cs typeface="Arial" panose="020B0604020202020204" pitchFamily="34" charset="0"/>
              </a:rPr>
              <a:t>Деепричастие совершенного вида </a:t>
            </a:r>
            <a:r>
              <a:rPr lang="ru-RU" sz="2200" dirty="0">
                <a:latin typeface="Arial" panose="020B0604020202020204" pitchFamily="34" charset="0"/>
                <a:ea typeface="Calibri"/>
                <a:cs typeface="Arial" panose="020B0604020202020204" pitchFamily="34" charset="0"/>
              </a:rPr>
              <a:t>образуются </a:t>
            </a:r>
            <a:r>
              <a:rPr lang="ru-RU" sz="2200" b="1" dirty="0">
                <a:latin typeface="Arial" panose="020B0604020202020204" pitchFamily="34" charset="0"/>
                <a:ea typeface="Calibri"/>
                <a:cs typeface="Arial" panose="020B0604020202020204" pitchFamily="34" charset="0"/>
              </a:rPr>
              <a:t>от основы инфинитива / </a:t>
            </a:r>
            <a:r>
              <a:rPr lang="ru-RU" sz="2200" b="1" dirty="0" err="1">
                <a:latin typeface="Arial" panose="020B0604020202020204" pitchFamily="34" charset="0"/>
                <a:ea typeface="Calibri"/>
                <a:cs typeface="Arial" panose="020B0604020202020204" pitchFamily="34" charset="0"/>
              </a:rPr>
              <a:t>прошедш</a:t>
            </a:r>
            <a:r>
              <a:rPr lang="ru-RU" sz="2200" b="1" dirty="0">
                <a:latin typeface="Arial" panose="020B0604020202020204" pitchFamily="34" charset="0"/>
                <a:ea typeface="Calibri"/>
                <a:cs typeface="Arial" panose="020B0604020202020204" pitchFamily="34" charset="0"/>
              </a:rPr>
              <a:t>. </a:t>
            </a:r>
            <a:r>
              <a:rPr lang="ru-RU" sz="2200" b="1" dirty="0" err="1">
                <a:latin typeface="Arial" panose="020B0604020202020204" pitchFamily="34" charset="0"/>
                <a:ea typeface="Calibri"/>
                <a:cs typeface="Arial" panose="020B0604020202020204" pitchFamily="34" charset="0"/>
              </a:rPr>
              <a:t>вр</a:t>
            </a:r>
            <a:r>
              <a:rPr lang="ru-RU" sz="2200" b="1" dirty="0">
                <a:latin typeface="Arial" panose="020B0604020202020204" pitchFamily="34" charset="0"/>
                <a:ea typeface="Calibri"/>
                <a:cs typeface="Arial" panose="020B0604020202020204" pitchFamily="34" charset="0"/>
              </a:rPr>
              <a:t>. глаголов СВ</a:t>
            </a:r>
          </a:p>
          <a:p>
            <a:pPr>
              <a:lnSpc>
                <a:spcPct val="107000"/>
              </a:lnSpc>
              <a:spcAft>
                <a:spcPts val="800"/>
              </a:spcAft>
            </a:pPr>
            <a:endParaRPr lang="cs-CZ" sz="2200" b="1" dirty="0">
              <a:latin typeface="Arial" panose="020B0604020202020204" pitchFamily="34" charset="0"/>
              <a:ea typeface="Calibri"/>
              <a:cs typeface="Arial" panose="020B0604020202020204" pitchFamily="34" charset="0"/>
            </a:endParaRPr>
          </a:p>
          <a:p>
            <a:pPr>
              <a:lnSpc>
                <a:spcPct val="107000"/>
              </a:lnSpc>
              <a:spcAft>
                <a:spcPts val="800"/>
              </a:spcAft>
            </a:pPr>
            <a:r>
              <a:rPr lang="ru-RU" sz="2200" b="1" dirty="0">
                <a:latin typeface="Arial" panose="020B0604020202020204" pitchFamily="34" charset="0"/>
                <a:ea typeface="Calibri"/>
                <a:cs typeface="Arial" panose="020B0604020202020204" pitchFamily="34" charset="0"/>
              </a:rPr>
              <a:t>+ </a:t>
            </a:r>
            <a:r>
              <a:rPr lang="ru-RU" sz="2200" b="1" dirty="0" err="1">
                <a:latin typeface="Arial" panose="020B0604020202020204" pitchFamily="34" charset="0"/>
                <a:ea typeface="Calibri"/>
                <a:cs typeface="Arial" panose="020B0604020202020204" pitchFamily="34" charset="0"/>
              </a:rPr>
              <a:t>суфф</a:t>
            </a:r>
            <a:r>
              <a:rPr lang="ru-RU" sz="2200" b="1" dirty="0">
                <a:latin typeface="Arial" panose="020B0604020202020204" pitchFamily="34" charset="0"/>
                <a:ea typeface="Calibri"/>
                <a:cs typeface="Arial" panose="020B0604020202020204" pitchFamily="34" charset="0"/>
              </a:rPr>
              <a:t>. –В, </a:t>
            </a:r>
            <a:r>
              <a:rPr lang="ru-RU" sz="2200" dirty="0">
                <a:latin typeface="Arial" panose="020B0604020202020204" pitchFamily="34" charset="0"/>
                <a:ea typeface="Calibri"/>
                <a:cs typeface="Arial" panose="020B0604020202020204" pitchFamily="34" charset="0"/>
              </a:rPr>
              <a:t>если основа на гласный (напр.: </a:t>
            </a:r>
            <a:r>
              <a:rPr lang="ru-RU" sz="2200" i="1" dirty="0">
                <a:latin typeface="Arial" panose="020B0604020202020204" pitchFamily="34" charset="0"/>
                <a:ea typeface="Calibri"/>
                <a:cs typeface="Arial" panose="020B0604020202020204" pitchFamily="34" charset="0"/>
              </a:rPr>
              <a:t>сделав, прочитав, сказав</a:t>
            </a:r>
            <a:r>
              <a:rPr lang="ru-RU" sz="2200" dirty="0">
                <a:latin typeface="Arial" panose="020B0604020202020204" pitchFamily="34" charset="0"/>
                <a:ea typeface="Calibri"/>
                <a:cs typeface="Arial" panose="020B0604020202020204" pitchFamily="34" charset="0"/>
              </a:rPr>
              <a:t>)</a:t>
            </a:r>
          </a:p>
          <a:p>
            <a:pPr>
              <a:lnSpc>
                <a:spcPct val="107000"/>
              </a:lnSpc>
              <a:spcAft>
                <a:spcPts val="800"/>
              </a:spcAft>
            </a:pPr>
            <a:endParaRPr lang="ru-RU" sz="2200" dirty="0">
              <a:latin typeface="Arial" panose="020B0604020202020204" pitchFamily="34" charset="0"/>
              <a:ea typeface="Calibri"/>
              <a:cs typeface="Arial" panose="020B0604020202020204" pitchFamily="34" charset="0"/>
            </a:endParaRPr>
          </a:p>
          <a:p>
            <a:pPr>
              <a:lnSpc>
                <a:spcPct val="107000"/>
              </a:lnSpc>
              <a:spcAft>
                <a:spcPts val="800"/>
              </a:spcAft>
            </a:pPr>
            <a:r>
              <a:rPr lang="ru-RU" sz="2200" b="1" dirty="0">
                <a:latin typeface="Arial" panose="020B0604020202020204" pitchFamily="34" charset="0"/>
                <a:ea typeface="Calibri"/>
                <a:cs typeface="Arial" panose="020B0604020202020204" pitchFamily="34" charset="0"/>
              </a:rPr>
              <a:t>+ </a:t>
            </a:r>
            <a:r>
              <a:rPr lang="ru-RU" sz="2200" b="1" dirty="0" err="1">
                <a:latin typeface="Arial" panose="020B0604020202020204" pitchFamily="34" charset="0"/>
                <a:ea typeface="Calibri"/>
                <a:cs typeface="Arial" panose="020B0604020202020204" pitchFamily="34" charset="0"/>
              </a:rPr>
              <a:t>суфф</a:t>
            </a:r>
            <a:r>
              <a:rPr lang="ru-RU" sz="2200" b="1" dirty="0">
                <a:latin typeface="Arial" panose="020B0604020202020204" pitchFamily="34" charset="0"/>
                <a:ea typeface="Calibri"/>
                <a:cs typeface="Arial" panose="020B0604020202020204" pitchFamily="34" charset="0"/>
              </a:rPr>
              <a:t>. –ШИ </a:t>
            </a:r>
            <a:r>
              <a:rPr lang="ru-RU" sz="2200" dirty="0">
                <a:latin typeface="Arial" panose="020B0604020202020204" pitchFamily="34" charset="0"/>
                <a:ea typeface="Calibri"/>
                <a:cs typeface="Arial" panose="020B0604020202020204" pitchFamily="34" charset="0"/>
              </a:rPr>
              <a:t>если основа на согласный (напр.: </a:t>
            </a:r>
            <a:r>
              <a:rPr lang="ru-RU" sz="2200" i="1" dirty="0">
                <a:latin typeface="Arial" panose="020B0604020202020204" pitchFamily="34" charset="0"/>
                <a:ea typeface="Calibri"/>
                <a:cs typeface="Arial" panose="020B0604020202020204" pitchFamily="34" charset="0"/>
              </a:rPr>
              <a:t>принесши, замерзши</a:t>
            </a:r>
            <a:r>
              <a:rPr lang="ru-RU" sz="2200" dirty="0">
                <a:latin typeface="Arial" panose="020B0604020202020204" pitchFamily="34" charset="0"/>
                <a:ea typeface="Calibri"/>
                <a:cs typeface="Arial" panose="020B0604020202020204" pitchFamily="34" charset="0"/>
              </a:rPr>
              <a:t>)</a:t>
            </a:r>
          </a:p>
          <a:p>
            <a:pPr marL="342900" indent="-342900">
              <a:lnSpc>
                <a:spcPct val="107000"/>
              </a:lnSpc>
              <a:spcAft>
                <a:spcPts val="800"/>
              </a:spcAft>
              <a:buFont typeface="Arial" panose="020B0604020202020204" pitchFamily="34" charset="0"/>
              <a:buChar char="•"/>
            </a:pPr>
            <a:r>
              <a:rPr lang="ru-RU" sz="2200" dirty="0">
                <a:latin typeface="Arial" panose="020B0604020202020204" pitchFamily="34" charset="0"/>
                <a:ea typeface="Calibri"/>
                <a:cs typeface="Arial" panose="020B0604020202020204" pitchFamily="34" charset="0"/>
              </a:rPr>
              <a:t>глаголы типа </a:t>
            </a:r>
            <a:r>
              <a:rPr lang="ru-RU" sz="2200" i="1" dirty="0">
                <a:latin typeface="Arial" panose="020B0604020202020204" pitchFamily="34" charset="0"/>
                <a:ea typeface="Calibri"/>
                <a:cs typeface="Arial" panose="020B0604020202020204" pitchFamily="34" charset="0"/>
              </a:rPr>
              <a:t>замерзнуть, погаснуть </a:t>
            </a:r>
            <a:r>
              <a:rPr lang="ru-RU" sz="2200" b="1" dirty="0">
                <a:latin typeface="Arial" panose="020B0604020202020204" pitchFamily="34" charset="0"/>
                <a:ea typeface="Calibri"/>
                <a:cs typeface="Arial" panose="020B0604020202020204" pitchFamily="34" charset="0"/>
              </a:rPr>
              <a:t>→ </a:t>
            </a:r>
            <a:r>
              <a:rPr lang="ru-RU" sz="2200" dirty="0">
                <a:latin typeface="Arial" panose="020B0604020202020204" pitchFamily="34" charset="0"/>
                <a:ea typeface="Calibri"/>
                <a:cs typeface="Arial" panose="020B0604020202020204" pitchFamily="34" charset="0"/>
              </a:rPr>
              <a:t> </a:t>
            </a:r>
            <a:r>
              <a:rPr lang="ru-RU" sz="2200" i="1" dirty="0">
                <a:latin typeface="Arial" panose="020B0604020202020204" pitchFamily="34" charset="0"/>
                <a:ea typeface="Calibri"/>
                <a:cs typeface="Arial" panose="020B0604020202020204" pitchFamily="34" charset="0"/>
              </a:rPr>
              <a:t>погасну</a:t>
            </a:r>
            <a:r>
              <a:rPr lang="ru-RU" sz="2200" b="1" i="1" dirty="0">
                <a:latin typeface="Arial" panose="020B0604020202020204" pitchFamily="34" charset="0"/>
                <a:ea typeface="Calibri"/>
                <a:cs typeface="Arial" panose="020B0604020202020204" pitchFamily="34" charset="0"/>
              </a:rPr>
              <a:t>в </a:t>
            </a:r>
            <a:r>
              <a:rPr lang="ru-RU" sz="2200" dirty="0">
                <a:latin typeface="Arial" panose="020B0604020202020204" pitchFamily="34" charset="0"/>
                <a:ea typeface="Calibri"/>
                <a:cs typeface="Arial" panose="020B0604020202020204" pitchFamily="34" charset="0"/>
              </a:rPr>
              <a:t>(от основы инф.)</a:t>
            </a:r>
            <a:r>
              <a:rPr lang="ru-RU" sz="2200" i="1" dirty="0">
                <a:latin typeface="Arial" panose="020B0604020202020204" pitchFamily="34" charset="0"/>
                <a:ea typeface="Calibri"/>
                <a:cs typeface="Arial" panose="020B0604020202020204" pitchFamily="34" charset="0"/>
              </a:rPr>
              <a:t> и погас</a:t>
            </a:r>
            <a:r>
              <a:rPr lang="ru-RU" sz="2200" b="1" i="1" dirty="0">
                <a:latin typeface="Arial" panose="020B0604020202020204" pitchFamily="34" charset="0"/>
                <a:ea typeface="Calibri"/>
                <a:cs typeface="Arial" panose="020B0604020202020204" pitchFamily="34" charset="0"/>
              </a:rPr>
              <a:t>ши </a:t>
            </a:r>
            <a:r>
              <a:rPr lang="ru-RU" sz="2200" dirty="0">
                <a:latin typeface="Arial" panose="020B0604020202020204" pitchFamily="34" charset="0"/>
                <a:ea typeface="Calibri"/>
                <a:cs typeface="Arial" panose="020B0604020202020204" pitchFamily="34" charset="0"/>
              </a:rPr>
              <a:t>(от основы наст. </a:t>
            </a:r>
            <a:r>
              <a:rPr lang="ru-RU" sz="2200" dirty="0" err="1">
                <a:latin typeface="Arial" panose="020B0604020202020204" pitchFamily="34" charset="0"/>
                <a:ea typeface="Calibri"/>
                <a:cs typeface="Arial" panose="020B0604020202020204" pitchFamily="34" charset="0"/>
              </a:rPr>
              <a:t>вр</a:t>
            </a:r>
            <a:r>
              <a:rPr lang="ru-RU" sz="2200" dirty="0">
                <a:latin typeface="Arial" panose="020B0604020202020204" pitchFamily="34" charset="0"/>
                <a:ea typeface="Calibri"/>
                <a:cs typeface="Arial" panose="020B0604020202020204" pitchFamily="34" charset="0"/>
              </a:rPr>
              <a:t>.)</a:t>
            </a:r>
          </a:p>
          <a:p>
            <a:pPr marL="342900" indent="-342900">
              <a:lnSpc>
                <a:spcPct val="107000"/>
              </a:lnSpc>
              <a:spcAft>
                <a:spcPts val="800"/>
              </a:spcAft>
              <a:buFont typeface="Arial" panose="020B0604020202020204" pitchFamily="34" charset="0"/>
              <a:buChar char="•"/>
            </a:pPr>
            <a:r>
              <a:rPr lang="ru-RU" sz="2200" dirty="0">
                <a:latin typeface="Arial" panose="020B0604020202020204" pitchFamily="34" charset="0"/>
                <a:ea typeface="Calibri"/>
                <a:cs typeface="Arial" panose="020B0604020202020204" pitchFamily="34" charset="0"/>
              </a:rPr>
              <a:t>глаголы типа </a:t>
            </a:r>
            <a:r>
              <a:rPr lang="ru-RU" sz="2200" i="1" dirty="0">
                <a:latin typeface="Arial" panose="020B0604020202020204" pitchFamily="34" charset="0"/>
                <a:ea typeface="Calibri"/>
                <a:cs typeface="Arial" panose="020B0604020202020204" pitchFamily="34" charset="0"/>
              </a:rPr>
              <a:t>замереть, умереть</a:t>
            </a:r>
            <a:r>
              <a:rPr kumimoji="0" lang="ru-RU" sz="2200" b="0"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r>
              <a:rPr kumimoji="0" lang="ru-RU" sz="2200" b="1"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a:t>
            </a:r>
            <a:r>
              <a:rPr lang="ru-RU" sz="2200" dirty="0">
                <a:latin typeface="Arial" panose="020B0604020202020204" pitchFamily="34" charset="0"/>
                <a:ea typeface="Calibri"/>
                <a:cs typeface="Arial" panose="020B0604020202020204" pitchFamily="34" charset="0"/>
              </a:rPr>
              <a:t> </a:t>
            </a:r>
            <a:r>
              <a:rPr lang="ru-RU" sz="2200" i="1" dirty="0">
                <a:latin typeface="Arial" panose="020B0604020202020204" pitchFamily="34" charset="0"/>
                <a:ea typeface="Calibri"/>
                <a:cs typeface="Arial" panose="020B0604020202020204" pitchFamily="34" charset="0"/>
              </a:rPr>
              <a:t>замерев, умерев </a:t>
            </a:r>
            <a:r>
              <a:rPr lang="ru-RU" sz="2200" dirty="0">
                <a:latin typeface="Arial" panose="020B0604020202020204" pitchFamily="34" charset="0"/>
                <a:ea typeface="Calibri"/>
                <a:cs typeface="Arial" panose="020B0604020202020204" pitchFamily="34" charset="0"/>
              </a:rPr>
              <a:t>Х архаичное: </a:t>
            </a:r>
            <a:r>
              <a:rPr lang="ru-RU" sz="2200" i="1" dirty="0">
                <a:latin typeface="Arial" panose="020B0604020202020204" pitchFamily="34" charset="0"/>
                <a:ea typeface="Calibri"/>
                <a:cs typeface="Arial" panose="020B0604020202020204" pitchFamily="34" charset="0"/>
              </a:rPr>
              <a:t>замерши, умерши</a:t>
            </a:r>
          </a:p>
          <a:p>
            <a:pPr>
              <a:lnSpc>
                <a:spcPct val="107000"/>
              </a:lnSpc>
              <a:spcAft>
                <a:spcPts val="800"/>
              </a:spcAft>
            </a:pPr>
            <a:r>
              <a:rPr lang="ru-RU" sz="2200" b="1" dirty="0">
                <a:latin typeface="Arial" panose="020B0604020202020204" pitchFamily="34" charset="0"/>
                <a:ea typeface="Calibri"/>
                <a:cs typeface="Arial" panose="020B0604020202020204" pitchFamily="34" charset="0"/>
              </a:rPr>
              <a:t>+ </a:t>
            </a:r>
            <a:r>
              <a:rPr lang="ru-RU" sz="2200" b="1" dirty="0" err="1">
                <a:latin typeface="Arial" panose="020B0604020202020204" pitchFamily="34" charset="0"/>
                <a:ea typeface="Calibri"/>
                <a:cs typeface="Arial" panose="020B0604020202020204" pitchFamily="34" charset="0"/>
              </a:rPr>
              <a:t>суфф</a:t>
            </a:r>
            <a:r>
              <a:rPr lang="ru-RU" sz="2200" b="1" dirty="0">
                <a:latin typeface="Arial" panose="020B0604020202020204" pitchFamily="34" charset="0"/>
                <a:ea typeface="Calibri"/>
                <a:cs typeface="Arial" panose="020B0604020202020204" pitchFamily="34" charset="0"/>
              </a:rPr>
              <a:t>. –ВШИ + постфикс -СЬ  </a:t>
            </a:r>
            <a:r>
              <a:rPr lang="ru-RU" sz="2200" u="sng" dirty="0">
                <a:latin typeface="Arial" panose="020B0604020202020204" pitchFamily="34" charset="0"/>
                <a:ea typeface="Calibri"/>
                <a:cs typeface="Arial" panose="020B0604020202020204" pitchFamily="34" charset="0"/>
              </a:rPr>
              <a:t>от возвратных глаголов с основой на гласный </a:t>
            </a:r>
            <a:r>
              <a:rPr lang="ru-RU" sz="2200" dirty="0">
                <a:latin typeface="Arial" panose="020B0604020202020204" pitchFamily="34" charset="0"/>
                <a:ea typeface="Calibri"/>
                <a:cs typeface="Arial" panose="020B0604020202020204" pitchFamily="34" charset="0"/>
              </a:rPr>
              <a:t>(напр.: просну</a:t>
            </a:r>
            <a:r>
              <a:rPr lang="ru-RU" sz="2200" b="1" dirty="0">
                <a:latin typeface="Arial" panose="020B0604020202020204" pitchFamily="34" charset="0"/>
                <a:ea typeface="Calibri"/>
                <a:cs typeface="Arial" panose="020B0604020202020204" pitchFamily="34" charset="0"/>
              </a:rPr>
              <a:t>вшись</a:t>
            </a:r>
            <a:r>
              <a:rPr lang="ru-RU" sz="2200" dirty="0">
                <a:latin typeface="Arial" panose="020B0604020202020204" pitchFamily="34" charset="0"/>
                <a:ea typeface="Calibri"/>
                <a:cs typeface="Arial" panose="020B0604020202020204" pitchFamily="34" charset="0"/>
              </a:rPr>
              <a:t>, огляну</a:t>
            </a:r>
            <a:r>
              <a:rPr lang="ru-RU" sz="2200" b="1" dirty="0">
                <a:latin typeface="Arial" panose="020B0604020202020204" pitchFamily="34" charset="0"/>
                <a:ea typeface="Calibri"/>
                <a:cs typeface="Arial" panose="020B0604020202020204" pitchFamily="34" charset="0"/>
              </a:rPr>
              <a:t>вшись</a:t>
            </a:r>
            <a:r>
              <a:rPr lang="ru-RU" sz="2200" dirty="0">
                <a:latin typeface="Arial" panose="020B0604020202020204" pitchFamily="34" charset="0"/>
                <a:ea typeface="Calibri"/>
                <a:cs typeface="Arial" panose="020B0604020202020204" pitchFamily="34" charset="0"/>
              </a:rPr>
              <a:t>, записа</a:t>
            </a:r>
            <a:r>
              <a:rPr lang="ru-RU" sz="2200" b="1" dirty="0">
                <a:latin typeface="Arial" panose="020B0604020202020204" pitchFamily="34" charset="0"/>
                <a:ea typeface="Calibri"/>
                <a:cs typeface="Arial" panose="020B0604020202020204" pitchFamily="34" charset="0"/>
              </a:rPr>
              <a:t>вшись</a:t>
            </a:r>
            <a:r>
              <a:rPr lang="ru-RU" sz="2200" dirty="0">
                <a:latin typeface="Arial" panose="020B0604020202020204" pitchFamily="34" charset="0"/>
                <a:ea typeface="Calibri"/>
                <a:cs typeface="Arial" panose="020B0604020202020204" pitchFamily="34" charset="0"/>
              </a:rPr>
              <a:t>)  </a:t>
            </a:r>
          </a:p>
          <a:p>
            <a:pPr marL="342900" indent="-342900">
              <a:lnSpc>
                <a:spcPct val="107000"/>
              </a:lnSpc>
              <a:spcAft>
                <a:spcPts val="800"/>
              </a:spcAft>
              <a:buFont typeface="Arial" panose="020B0604020202020204" pitchFamily="34" charset="0"/>
              <a:buChar char="•"/>
            </a:pPr>
            <a:r>
              <a:rPr lang="ru-RU" sz="2200" dirty="0">
                <a:latin typeface="Arial" panose="020B0604020202020204" pitchFamily="34" charset="0"/>
                <a:ea typeface="Calibri"/>
                <a:cs typeface="Arial" panose="020B0604020202020204" pitchFamily="34" charset="0"/>
              </a:rPr>
              <a:t>У других глаголов -ВШИ встречается редко – разговорное, просторечное, устаревшее, напр., </a:t>
            </a:r>
            <a:r>
              <a:rPr lang="ru-RU" sz="2200" i="1" dirty="0">
                <a:latin typeface="Arial" panose="020B0604020202020204" pitchFamily="34" charset="0"/>
                <a:ea typeface="Calibri"/>
                <a:cs typeface="Arial" panose="020B0604020202020204" pitchFamily="34" charset="0"/>
              </a:rPr>
              <a:t>увидевши, поглядевши</a:t>
            </a:r>
            <a:endParaRPr lang="ru-RU" sz="22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007822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10A8B3F-BEA2-23EB-D129-856FA7545335}"/>
              </a:ext>
            </a:extLst>
          </p:cNvPr>
          <p:cNvSpPr txBox="1"/>
          <p:nvPr/>
        </p:nvSpPr>
        <p:spPr>
          <a:xfrm>
            <a:off x="614855" y="1205327"/>
            <a:ext cx="10426262" cy="3477875"/>
          </a:xfrm>
          <a:prstGeom prst="rect">
            <a:avLst/>
          </a:prstGeom>
          <a:noFill/>
        </p:spPr>
        <p:txBody>
          <a:bodyPr wrap="square">
            <a:spAutoFit/>
          </a:bodyPr>
          <a:lstStyle/>
          <a:p>
            <a:pPr marL="342900" indent="-342900">
              <a:buFont typeface="Wingdings" panose="05000000000000000000" pitchFamily="2" charset="2"/>
              <a:buChar char="§"/>
            </a:pPr>
            <a:r>
              <a:rPr lang="ru-RU" sz="2200" dirty="0">
                <a:solidFill>
                  <a:prstClr val="black"/>
                </a:solidFill>
                <a:latin typeface="Arial" panose="020B0604020202020204" pitchFamily="34" charset="0"/>
                <a:ea typeface="Calibri"/>
                <a:cs typeface="Arial" panose="020B0604020202020204" pitchFamily="34" charset="0"/>
              </a:rPr>
              <a:t>Некоторые глаголы </a:t>
            </a:r>
            <a:r>
              <a:rPr lang="ru-RU" sz="2200" b="1" dirty="0">
                <a:solidFill>
                  <a:prstClr val="black"/>
                </a:solidFill>
                <a:latin typeface="Arial" panose="020B0604020202020204" pitchFamily="34" charset="0"/>
                <a:ea typeface="Calibri"/>
                <a:cs typeface="Arial" panose="020B0604020202020204" pitchFamily="34" charset="0"/>
              </a:rPr>
              <a:t>совершенного вида образуют деепричастия как глаголы несовершенного</a:t>
            </a:r>
            <a:r>
              <a:rPr lang="ru-RU" sz="2200" dirty="0">
                <a:solidFill>
                  <a:prstClr val="black"/>
                </a:solidFill>
                <a:latin typeface="Arial" panose="020B0604020202020204" pitchFamily="34" charset="0"/>
                <a:ea typeface="Calibri"/>
                <a:cs typeface="Arial" panose="020B0604020202020204" pitchFamily="34" charset="0"/>
              </a:rPr>
              <a:t> вида (напр.: </a:t>
            </a:r>
            <a:r>
              <a:rPr lang="ru-RU" sz="2200" i="1" dirty="0">
                <a:solidFill>
                  <a:prstClr val="black"/>
                </a:solidFill>
                <a:latin typeface="Arial" panose="020B0604020202020204" pitchFamily="34" charset="0"/>
                <a:ea typeface="Calibri"/>
                <a:cs typeface="Arial" panose="020B0604020202020204" pitchFamily="34" charset="0"/>
              </a:rPr>
              <a:t>перевезши/перевезя, заметив/заметя</a:t>
            </a:r>
            <a:r>
              <a:rPr lang="ru-RU" sz="2200" dirty="0">
                <a:solidFill>
                  <a:prstClr val="black"/>
                </a:solidFill>
                <a:latin typeface="Arial" panose="020B0604020202020204" pitchFamily="34" charset="0"/>
                <a:ea typeface="Calibri"/>
                <a:cs typeface="Arial" panose="020B0604020202020204" pitchFamily="34" charset="0"/>
              </a:rPr>
              <a:t>)</a:t>
            </a:r>
            <a:endParaRPr lang="cs-CZ" sz="2200" dirty="0">
              <a:solidFill>
                <a:prstClr val="black"/>
              </a:solidFill>
              <a:latin typeface="Arial" panose="020B0604020202020204" pitchFamily="34" charset="0"/>
              <a:ea typeface="Calibri"/>
              <a:cs typeface="Arial" panose="020B0604020202020204" pitchFamily="34" charset="0"/>
            </a:endParaRPr>
          </a:p>
          <a:p>
            <a:pPr marL="342900" indent="-342900">
              <a:buFont typeface="Wingdings" panose="05000000000000000000" pitchFamily="2" charset="2"/>
              <a:buChar char="§"/>
            </a:pPr>
            <a:r>
              <a:rPr lang="ru-RU" sz="2200" dirty="0">
                <a:solidFill>
                  <a:srgbClr val="303030"/>
                </a:solidFill>
                <a:effectLst/>
                <a:latin typeface="Arial" panose="020B0604020202020204" pitchFamily="34" charset="0"/>
                <a:cs typeface="Arial" panose="020B0604020202020204" pitchFamily="34" charset="0"/>
              </a:rPr>
              <a:t>У многих из них </a:t>
            </a:r>
            <a:r>
              <a:rPr lang="ru-RU" sz="2200" b="1" dirty="0">
                <a:solidFill>
                  <a:srgbClr val="303030"/>
                </a:solidFill>
                <a:effectLst/>
                <a:latin typeface="Arial" panose="020B0604020202020204" pitchFamily="34" charset="0"/>
                <a:cs typeface="Arial" panose="020B0604020202020204" pitchFamily="34" charset="0"/>
              </a:rPr>
              <a:t>формы на –А преобладают</a:t>
            </a:r>
            <a:r>
              <a:rPr lang="ru-RU" sz="2200" dirty="0">
                <a:solidFill>
                  <a:srgbClr val="303030"/>
                </a:solidFill>
                <a:effectLst/>
                <a:latin typeface="Arial" panose="020B0604020202020204" pitchFamily="34" charset="0"/>
                <a:cs typeface="Arial" panose="020B0604020202020204" pitchFamily="34" charset="0"/>
              </a:rPr>
              <a:t>, напр.: </a:t>
            </a:r>
            <a:r>
              <a:rPr lang="ru-RU" sz="2200" i="1" dirty="0">
                <a:solidFill>
                  <a:srgbClr val="303030"/>
                </a:solidFill>
                <a:effectLst/>
                <a:latin typeface="Arial" panose="020B0604020202020204" pitchFamily="34" charset="0"/>
                <a:cs typeface="Arial" panose="020B0604020202020204" pitchFamily="34" charset="0"/>
              </a:rPr>
              <a:t>уйдя, принеся, выведя…</a:t>
            </a:r>
          </a:p>
          <a:p>
            <a:endParaRPr lang="ru-RU" sz="2200" b="1" dirty="0">
              <a:solidFill>
                <a:srgbClr val="30303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ru-RU" sz="2200" b="1" dirty="0">
              <a:solidFill>
                <a:srgbClr val="303030"/>
              </a:solidFill>
              <a:effectLst/>
              <a:latin typeface="Arial" panose="020B0604020202020204" pitchFamily="34" charset="0"/>
              <a:cs typeface="Arial" panose="020B0604020202020204" pitchFamily="34" charset="0"/>
            </a:endParaRPr>
          </a:p>
          <a:p>
            <a:r>
              <a:rPr lang="ru-RU" sz="2200" b="1" dirty="0">
                <a:solidFill>
                  <a:srgbClr val="303030"/>
                </a:solidFill>
                <a:latin typeface="Arial" panose="020B0604020202020204" pitchFamily="34" charset="0"/>
                <a:cs typeface="Arial" panose="020B0604020202020204" pitchFamily="34" charset="0"/>
              </a:rPr>
              <a:t>!! </a:t>
            </a:r>
            <a:r>
              <a:rPr lang="ru-RU" sz="2200" b="1" dirty="0">
                <a:solidFill>
                  <a:srgbClr val="303030"/>
                </a:solidFill>
                <a:effectLst/>
                <a:latin typeface="Arial" panose="020B0604020202020204" pitchFamily="34" charset="0"/>
                <a:cs typeface="Arial" panose="020B0604020202020204" pitchFamily="34" charset="0"/>
              </a:rPr>
              <a:t>Двувидовые глаголы могут иметь два деепричастия</a:t>
            </a:r>
          </a:p>
          <a:p>
            <a:endParaRPr lang="ru-RU" sz="2200" b="0" i="1" dirty="0">
              <a:solidFill>
                <a:srgbClr val="303030"/>
              </a:solidFill>
              <a:effectLst/>
              <a:latin typeface="Arial" panose="020B0604020202020204" pitchFamily="34" charset="0"/>
              <a:cs typeface="Arial" panose="020B0604020202020204" pitchFamily="34" charset="0"/>
            </a:endParaRPr>
          </a:p>
          <a:p>
            <a:r>
              <a:rPr lang="ru-RU" sz="2200" b="0" i="1" dirty="0">
                <a:solidFill>
                  <a:srgbClr val="303030"/>
                </a:solidFill>
                <a:effectLst/>
                <a:latin typeface="Arial" panose="020B0604020202020204" pitchFamily="34" charset="0"/>
                <a:cs typeface="Arial" panose="020B0604020202020204" pitchFamily="34" charset="0"/>
              </a:rPr>
              <a:t>обещать</a:t>
            </a:r>
            <a:r>
              <a:rPr lang="ru-RU" sz="2200" b="0" i="0" dirty="0">
                <a:solidFill>
                  <a:srgbClr val="303030"/>
                </a:solidFill>
                <a:effectLst/>
                <a:latin typeface="Arial" panose="020B0604020202020204" pitchFamily="34" charset="0"/>
                <a:cs typeface="Arial" panose="020B0604020202020204" pitchFamily="34" charset="0"/>
              </a:rPr>
              <a:t>: </a:t>
            </a:r>
            <a:r>
              <a:rPr lang="ru-RU" sz="2200" b="0" i="1" dirty="0" err="1">
                <a:solidFill>
                  <a:srgbClr val="303030"/>
                </a:solidFill>
                <a:effectLst/>
                <a:latin typeface="Arial" panose="020B0604020202020204" pitchFamily="34" charset="0"/>
                <a:cs typeface="Arial" panose="020B0604020202020204" pitchFamily="34" charset="0"/>
              </a:rPr>
              <a:t>обеща</a:t>
            </a:r>
            <a:r>
              <a:rPr lang="ru-RU" sz="2200" b="1" i="1" dirty="0" err="1">
                <a:solidFill>
                  <a:srgbClr val="303030"/>
                </a:solidFill>
                <a:effectLst/>
                <a:latin typeface="Arial" panose="020B0604020202020204" pitchFamily="34" charset="0"/>
                <a:cs typeface="Arial" panose="020B0604020202020204" pitchFamily="34" charset="0"/>
              </a:rPr>
              <a:t>Я</a:t>
            </a:r>
            <a:r>
              <a:rPr lang="ru-RU" sz="2200" b="0" i="1" dirty="0">
                <a:solidFill>
                  <a:srgbClr val="303030"/>
                </a:solidFill>
                <a:effectLst/>
                <a:latin typeface="Arial" panose="020B0604020202020204" pitchFamily="34" charset="0"/>
                <a:cs typeface="Arial" panose="020B0604020202020204" pitchFamily="34" charset="0"/>
              </a:rPr>
              <a:t> — </a:t>
            </a:r>
            <a:r>
              <a:rPr lang="ru-RU" sz="2200" b="0" i="0" dirty="0">
                <a:solidFill>
                  <a:srgbClr val="303030"/>
                </a:solidFill>
                <a:effectLst/>
                <a:latin typeface="Arial" panose="020B0604020202020204" pitchFamily="34" charset="0"/>
                <a:cs typeface="Arial" panose="020B0604020202020204" pitchFamily="34" charset="0"/>
              </a:rPr>
              <a:t>НСВ,</a:t>
            </a:r>
            <a:r>
              <a:rPr lang="ru-RU" sz="2200" b="0" i="1" dirty="0">
                <a:solidFill>
                  <a:srgbClr val="303030"/>
                </a:solidFill>
                <a:effectLst/>
                <a:latin typeface="Arial" panose="020B0604020202020204" pitchFamily="34" charset="0"/>
                <a:cs typeface="Arial" panose="020B0604020202020204" pitchFamily="34" charset="0"/>
              </a:rPr>
              <a:t> </a:t>
            </a:r>
            <a:r>
              <a:rPr lang="ru-RU" sz="2200" b="0" i="1" dirty="0" err="1">
                <a:solidFill>
                  <a:srgbClr val="303030"/>
                </a:solidFill>
                <a:effectLst/>
                <a:latin typeface="Arial" panose="020B0604020202020204" pitchFamily="34" charset="0"/>
                <a:cs typeface="Arial" panose="020B0604020202020204" pitchFamily="34" charset="0"/>
              </a:rPr>
              <a:t>обеща</a:t>
            </a:r>
            <a:r>
              <a:rPr lang="ru-RU" sz="2200" b="1" i="1" dirty="0" err="1">
                <a:solidFill>
                  <a:srgbClr val="303030"/>
                </a:solidFill>
                <a:effectLst/>
                <a:latin typeface="Arial" panose="020B0604020202020204" pitchFamily="34" charset="0"/>
                <a:cs typeface="Arial" panose="020B0604020202020204" pitchFamily="34" charset="0"/>
              </a:rPr>
              <a:t>В</a:t>
            </a:r>
            <a:r>
              <a:rPr lang="ru-RU" sz="2200" b="0" i="1" dirty="0">
                <a:solidFill>
                  <a:srgbClr val="303030"/>
                </a:solidFill>
                <a:effectLst/>
                <a:latin typeface="Arial" panose="020B0604020202020204" pitchFamily="34" charset="0"/>
                <a:cs typeface="Arial" panose="020B0604020202020204" pitchFamily="34" charset="0"/>
              </a:rPr>
              <a:t> — </a:t>
            </a:r>
            <a:r>
              <a:rPr lang="ru-RU" sz="2200" b="0" i="0" dirty="0">
                <a:solidFill>
                  <a:srgbClr val="303030"/>
                </a:solidFill>
                <a:effectLst/>
                <a:latin typeface="Arial" panose="020B0604020202020204" pitchFamily="34" charset="0"/>
                <a:cs typeface="Arial" panose="020B0604020202020204" pitchFamily="34" charset="0"/>
              </a:rPr>
              <a:t>СВ</a:t>
            </a:r>
            <a:endParaRPr lang="cs-CZ"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20981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51945" y="629259"/>
            <a:ext cx="11261833" cy="4936608"/>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ru-RU" sz="2200" dirty="0">
                <a:solidFill>
                  <a:prstClr val="black"/>
                </a:solidFill>
                <a:latin typeface="Arial" panose="020B0604020202020204" pitchFamily="34" charset="0"/>
                <a:ea typeface="Calibri"/>
                <a:cs typeface="Arial" panose="020B0604020202020204" pitchFamily="34" charset="0"/>
              </a:rPr>
              <a:t>Деепричастие </a:t>
            </a:r>
            <a:r>
              <a:rPr lang="ru-RU" sz="2200" b="1" dirty="0">
                <a:solidFill>
                  <a:prstClr val="black"/>
                </a:solidFill>
                <a:latin typeface="Arial" panose="020B0604020202020204" pitchFamily="34" charset="0"/>
                <a:ea typeface="Calibri"/>
                <a:cs typeface="Arial" panose="020B0604020202020204" pitchFamily="34" charset="0"/>
              </a:rPr>
              <a:t>несовершенного вида</a:t>
            </a:r>
            <a:r>
              <a:rPr lang="ru-RU" sz="2200" dirty="0">
                <a:solidFill>
                  <a:prstClr val="black"/>
                </a:solidFill>
                <a:latin typeface="Arial" panose="020B0604020202020204" pitchFamily="34" charset="0"/>
                <a:ea typeface="Calibri"/>
                <a:cs typeface="Arial" panose="020B0604020202020204" pitchFamily="34" charset="0"/>
              </a:rPr>
              <a:t> от глаг. с </a:t>
            </a:r>
            <a:r>
              <a:rPr lang="ru-RU" sz="2200" b="1" dirty="0">
                <a:solidFill>
                  <a:prstClr val="black"/>
                </a:solidFill>
                <a:latin typeface="Arial" panose="020B0604020202020204" pitchFamily="34" charset="0"/>
                <a:ea typeface="Calibri"/>
                <a:cs typeface="Arial" panose="020B0604020202020204" pitchFamily="34" charset="0"/>
              </a:rPr>
              <a:t>–АВА</a:t>
            </a:r>
            <a:r>
              <a:rPr lang="ru-RU" sz="2200" dirty="0">
                <a:solidFill>
                  <a:prstClr val="black"/>
                </a:solidFill>
                <a:latin typeface="Arial" panose="020B0604020202020204" pitchFamily="34" charset="0"/>
                <a:ea typeface="Calibri"/>
                <a:cs typeface="Arial" panose="020B0604020202020204" pitchFamily="34" charset="0"/>
              </a:rPr>
              <a:t> образуются сохраняя этот формант (напр.: </a:t>
            </a:r>
            <a:r>
              <a:rPr lang="ru-RU" sz="2200" i="1" dirty="0">
                <a:solidFill>
                  <a:prstClr val="black"/>
                </a:solidFill>
                <a:latin typeface="Arial" panose="020B0604020202020204" pitchFamily="34" charset="0"/>
                <a:ea typeface="Calibri"/>
                <a:cs typeface="Arial" panose="020B0604020202020204" pitchFamily="34" charset="0"/>
              </a:rPr>
              <a:t>передавая, вставая</a:t>
            </a:r>
            <a:r>
              <a:rPr lang="ru-RU" sz="2200" dirty="0">
                <a:solidFill>
                  <a:prstClr val="black"/>
                </a:solidFill>
                <a:latin typeface="Arial" panose="020B0604020202020204" pitchFamily="34" charset="0"/>
                <a:ea typeface="Calibri"/>
                <a:cs typeface="Arial" panose="020B0604020202020204" pitchFamily="34" charset="0"/>
              </a:rPr>
              <a:t>)</a:t>
            </a:r>
          </a:p>
          <a:p>
            <a:pPr>
              <a:lnSpc>
                <a:spcPct val="107000"/>
              </a:lnSpc>
              <a:spcAft>
                <a:spcPts val="800"/>
              </a:spcAft>
            </a:pPr>
            <a:endParaRPr lang="cs-CZ" sz="2200" dirty="0">
              <a:solidFill>
                <a:prstClr val="black"/>
              </a:solidFill>
              <a:latin typeface="Arial" panose="020B0604020202020204" pitchFamily="34" charset="0"/>
              <a:ea typeface="Calibri"/>
              <a:cs typeface="Arial" panose="020B0604020202020204" pitchFamily="34" charset="0"/>
            </a:endParaRPr>
          </a:p>
          <a:p>
            <a:pPr marL="342900" indent="-342900">
              <a:lnSpc>
                <a:spcPct val="107000"/>
              </a:lnSpc>
              <a:spcAft>
                <a:spcPts val="800"/>
              </a:spcAft>
              <a:buFont typeface="Arial" panose="020B0604020202020204" pitchFamily="34" charset="0"/>
              <a:buChar char="•"/>
            </a:pPr>
            <a:r>
              <a:rPr lang="ru-RU" sz="2200" b="1" dirty="0">
                <a:solidFill>
                  <a:prstClr val="black"/>
                </a:solidFill>
                <a:latin typeface="Arial" panose="020B0604020202020204" pitchFamily="34" charset="0"/>
                <a:ea typeface="Calibri"/>
                <a:cs typeface="Arial" panose="020B0604020202020204" pitchFamily="34" charset="0"/>
              </a:rPr>
              <a:t>Быть</a:t>
            </a:r>
            <a:r>
              <a:rPr lang="ru-RU" sz="2200" dirty="0">
                <a:solidFill>
                  <a:prstClr val="black"/>
                </a:solidFill>
                <a:latin typeface="Arial" panose="020B0604020202020204" pitchFamily="34" charset="0"/>
                <a:ea typeface="Calibri"/>
                <a:cs typeface="Arial" panose="020B0604020202020204" pitchFamily="34" charset="0"/>
              </a:rPr>
              <a:t> → буд</a:t>
            </a:r>
            <a:r>
              <a:rPr lang="ru-RU" sz="2200" b="1" dirty="0">
                <a:solidFill>
                  <a:prstClr val="black"/>
                </a:solidFill>
                <a:latin typeface="Arial" panose="020B0604020202020204" pitchFamily="34" charset="0"/>
                <a:ea typeface="Calibri"/>
                <a:cs typeface="Arial" panose="020B0604020202020204" pitchFamily="34" charset="0"/>
              </a:rPr>
              <a:t>учи</a:t>
            </a:r>
            <a:r>
              <a:rPr lang="ru-RU" sz="2200" dirty="0">
                <a:solidFill>
                  <a:prstClr val="black"/>
                </a:solidFill>
                <a:latin typeface="Arial" panose="020B0604020202020204" pitchFamily="34" charset="0"/>
                <a:ea typeface="Calibri"/>
                <a:cs typeface="Arial" panose="020B0604020202020204" pitchFamily="34" charset="0"/>
              </a:rPr>
              <a:t> (от других глаголов - просторечие!!!) </a:t>
            </a:r>
            <a:r>
              <a:rPr lang="ru-RU" sz="2200" dirty="0" err="1">
                <a:solidFill>
                  <a:prstClr val="black"/>
                </a:solidFill>
                <a:latin typeface="Arial" panose="020B0604020202020204" pitchFamily="34" charset="0"/>
                <a:ea typeface="Calibri"/>
                <a:cs typeface="Arial" panose="020B0604020202020204" pitchFamily="34" charset="0"/>
              </a:rPr>
              <a:t>жале</a:t>
            </a:r>
            <a:r>
              <a:rPr lang="ru-RU" sz="2200" b="1" dirty="0" err="1">
                <a:solidFill>
                  <a:prstClr val="black"/>
                </a:solidFill>
                <a:latin typeface="Arial" panose="020B0604020202020204" pitchFamily="34" charset="0"/>
                <a:ea typeface="Calibri"/>
                <a:cs typeface="Arial" panose="020B0604020202020204" pitchFamily="34" charset="0"/>
              </a:rPr>
              <a:t>ючи</a:t>
            </a:r>
            <a:r>
              <a:rPr lang="ru-RU" sz="2200" dirty="0">
                <a:solidFill>
                  <a:prstClr val="black"/>
                </a:solidFill>
                <a:latin typeface="Arial" panose="020B0604020202020204" pitchFamily="34" charset="0"/>
                <a:ea typeface="Calibri"/>
                <a:cs typeface="Arial" panose="020B0604020202020204" pitchFamily="34" charset="0"/>
              </a:rPr>
              <a:t>, </a:t>
            </a:r>
            <a:r>
              <a:rPr lang="ru-RU" sz="2200" dirty="0" err="1">
                <a:solidFill>
                  <a:prstClr val="black"/>
                </a:solidFill>
                <a:latin typeface="Arial" panose="020B0604020202020204" pitchFamily="34" charset="0"/>
                <a:ea typeface="Calibri"/>
                <a:cs typeface="Arial" panose="020B0604020202020204" pitchFamily="34" charset="0"/>
              </a:rPr>
              <a:t>дума</a:t>
            </a:r>
            <a:r>
              <a:rPr lang="ru-RU" sz="2200" b="1" dirty="0" err="1">
                <a:solidFill>
                  <a:prstClr val="black"/>
                </a:solidFill>
                <a:latin typeface="Arial" panose="020B0604020202020204" pitchFamily="34" charset="0"/>
                <a:ea typeface="Calibri"/>
                <a:cs typeface="Arial" panose="020B0604020202020204" pitchFamily="34" charset="0"/>
              </a:rPr>
              <a:t>ючи</a:t>
            </a:r>
            <a:endParaRPr lang="ru-RU" sz="2200" b="1" dirty="0">
              <a:solidFill>
                <a:prstClr val="black"/>
              </a:solidFill>
              <a:latin typeface="Arial" panose="020B0604020202020204" pitchFamily="34" charset="0"/>
              <a:ea typeface="Calibri"/>
              <a:cs typeface="Arial" panose="020B0604020202020204" pitchFamily="34" charset="0"/>
            </a:endParaRPr>
          </a:p>
          <a:p>
            <a:pPr algn="just">
              <a:lnSpc>
                <a:spcPct val="107000"/>
              </a:lnSpc>
              <a:spcAft>
                <a:spcPts val="800"/>
              </a:spcAft>
            </a:pPr>
            <a:r>
              <a:rPr lang="ru-RU" sz="2200" dirty="0">
                <a:solidFill>
                  <a:prstClr val="black"/>
                </a:solidFill>
                <a:latin typeface="Arial" panose="020B0604020202020204" pitchFamily="34" charset="0"/>
                <a:ea typeface="Calibri"/>
                <a:cs typeface="Arial" panose="020B0604020202020204" pitchFamily="34" charset="0"/>
              </a:rPr>
              <a:t>В ЧЯ </a:t>
            </a:r>
            <a:r>
              <a:rPr lang="cs-CZ" sz="2200" b="1" dirty="0">
                <a:solidFill>
                  <a:prstClr val="black"/>
                </a:solidFill>
                <a:latin typeface="Arial" panose="020B0604020202020204" pitchFamily="34" charset="0"/>
                <a:ea typeface="Calibri"/>
                <a:cs typeface="Arial" panose="020B0604020202020204" pitchFamily="34" charset="0"/>
              </a:rPr>
              <a:t>být</a:t>
            </a:r>
            <a:r>
              <a:rPr lang="cs-CZ" sz="2200" dirty="0">
                <a:solidFill>
                  <a:prstClr val="black"/>
                </a:solidFill>
                <a:latin typeface="Arial" panose="020B0604020202020204" pitchFamily="34" charset="0"/>
                <a:ea typeface="Calibri"/>
                <a:cs typeface="Arial" panose="020B0604020202020204" pitchFamily="34" charset="0"/>
              </a:rPr>
              <a:t> (přítomný: jsa, jsouc, jsouce, minulý: byv, byvši, byvše)</a:t>
            </a:r>
            <a:endParaRPr lang="cs-CZ" sz="2200" b="1" dirty="0">
              <a:solidFill>
                <a:prstClr val="black"/>
              </a:solidFill>
              <a:latin typeface="Arial" panose="020B0604020202020204" pitchFamily="34" charset="0"/>
              <a:ea typeface="Calibri"/>
              <a:cs typeface="Arial" panose="020B0604020202020204" pitchFamily="34" charset="0"/>
            </a:endParaRPr>
          </a:p>
          <a:p>
            <a:pPr>
              <a:lnSpc>
                <a:spcPct val="107000"/>
              </a:lnSpc>
              <a:spcAft>
                <a:spcPts val="800"/>
              </a:spcAft>
            </a:pPr>
            <a:r>
              <a:rPr lang="ru-RU" sz="2200" dirty="0">
                <a:solidFill>
                  <a:prstClr val="black"/>
                </a:solidFill>
                <a:latin typeface="Arial" panose="020B0604020202020204" pitchFamily="34" charset="0"/>
                <a:ea typeface="Calibri"/>
                <a:cs typeface="Arial" panose="020B0604020202020204" pitchFamily="34" charset="0"/>
              </a:rPr>
              <a:t> </a:t>
            </a:r>
          </a:p>
          <a:p>
            <a:pPr marL="285750" indent="-285750">
              <a:lnSpc>
                <a:spcPct val="107000"/>
              </a:lnSpc>
              <a:spcAft>
                <a:spcPts val="800"/>
              </a:spcAft>
              <a:buFont typeface="Arial" panose="020B0604020202020204" pitchFamily="34" charset="0"/>
              <a:buChar char="•"/>
            </a:pPr>
            <a:r>
              <a:rPr lang="ru-RU" sz="2200" b="1" dirty="0">
                <a:solidFill>
                  <a:prstClr val="black"/>
                </a:solidFill>
                <a:latin typeface="Arial" panose="020B0604020202020204" pitchFamily="34" charset="0"/>
                <a:ea typeface="Calibri"/>
                <a:cs typeface="Arial" panose="020B0604020202020204" pitchFamily="34" charset="0"/>
              </a:rPr>
              <a:t>Многие глаголы не образуют</a:t>
            </a:r>
            <a:r>
              <a:rPr lang="ru-RU" sz="2200" dirty="0">
                <a:solidFill>
                  <a:prstClr val="black"/>
                </a:solidFill>
                <a:latin typeface="Arial" panose="020B0604020202020204" pitchFamily="34" charset="0"/>
                <a:ea typeface="Calibri"/>
                <a:cs typeface="Arial" panose="020B0604020202020204" pitchFamily="34" charset="0"/>
              </a:rPr>
              <a:t> деепричастий (</a:t>
            </a:r>
            <a:r>
              <a:rPr lang="ru-RU" sz="2200" i="1" dirty="0">
                <a:solidFill>
                  <a:prstClr val="black"/>
                </a:solidFill>
                <a:latin typeface="Arial" panose="020B0604020202020204" pitchFamily="34" charset="0"/>
                <a:ea typeface="Calibri"/>
                <a:cs typeface="Arial" panose="020B0604020202020204" pitchFamily="34" charset="0"/>
              </a:rPr>
              <a:t>печь, гаснуть, ждать, хотеть</a:t>
            </a:r>
            <a:r>
              <a:rPr lang="ru-RU" sz="2200" dirty="0">
                <a:solidFill>
                  <a:prstClr val="black"/>
                </a:solidFill>
                <a:latin typeface="Arial" panose="020B0604020202020204" pitchFamily="34" charset="0"/>
                <a:ea typeface="Calibri"/>
                <a:cs typeface="Arial" panose="020B0604020202020204" pitchFamily="34" charset="0"/>
              </a:rPr>
              <a:t>...)</a:t>
            </a:r>
            <a:endParaRPr lang="cs-CZ" sz="2200" dirty="0">
              <a:solidFill>
                <a:prstClr val="black"/>
              </a:solidFill>
              <a:latin typeface="Arial" panose="020B0604020202020204" pitchFamily="34" charset="0"/>
              <a:ea typeface="Calibri"/>
              <a:cs typeface="Arial" panose="020B0604020202020204" pitchFamily="34" charset="0"/>
            </a:endParaRPr>
          </a:p>
          <a:p>
            <a:pPr marL="285750" indent="-285750">
              <a:buFont typeface="Arial" panose="020B0604020202020204" pitchFamily="34" charset="0"/>
              <a:buChar char="•"/>
            </a:pPr>
            <a:endParaRPr lang="cs-CZ" sz="2200" dirty="0">
              <a:solidFill>
                <a:prstClr val="black"/>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200" dirty="0">
                <a:solidFill>
                  <a:prstClr val="black"/>
                </a:solidFill>
                <a:latin typeface="Arial" panose="020B0604020202020204" pitchFamily="34" charset="0"/>
                <a:cs typeface="Arial" panose="020B0604020202020204" pitchFamily="34" charset="0"/>
              </a:rPr>
              <a:t>Деепричастный оборот обычно </a:t>
            </a:r>
            <a:r>
              <a:rPr lang="ru-RU" sz="2200" b="1" dirty="0">
                <a:solidFill>
                  <a:prstClr val="black"/>
                </a:solidFill>
                <a:latin typeface="Arial" panose="020B0604020202020204" pitchFamily="34" charset="0"/>
                <a:cs typeface="Arial" panose="020B0604020202020204" pitchFamily="34" charset="0"/>
              </a:rPr>
              <a:t>выделяется запятыми</a:t>
            </a:r>
            <a:r>
              <a:rPr lang="ru-RU" sz="2200" dirty="0">
                <a:solidFill>
                  <a:prstClr val="black"/>
                </a:solidFill>
                <a:latin typeface="Arial" panose="020B0604020202020204" pitchFamily="34" charset="0"/>
                <a:cs typeface="Arial" panose="020B0604020202020204" pitchFamily="34" charset="0"/>
              </a:rPr>
              <a:t>. Напр.: </a:t>
            </a:r>
            <a:r>
              <a:rPr lang="ru-RU" sz="2200" i="1" dirty="0">
                <a:solidFill>
                  <a:prstClr val="black"/>
                </a:solidFill>
                <a:latin typeface="Arial" panose="020B0604020202020204" pitchFamily="34" charset="0"/>
                <a:cs typeface="Arial" panose="020B0604020202020204" pitchFamily="34" charset="0"/>
              </a:rPr>
              <a:t>Не стойте на месте, а,  преодолевая одну трудность за другой,  всегда стремитесь вперёд. </a:t>
            </a:r>
            <a:r>
              <a:rPr lang="ru-RU" sz="2200" b="1" dirty="0">
                <a:solidFill>
                  <a:prstClr val="black"/>
                </a:solidFill>
                <a:latin typeface="Arial" panose="020B0604020202020204" pitchFamily="34" charset="0"/>
                <a:cs typeface="Arial" panose="020B0604020202020204" pitchFamily="34" charset="0"/>
              </a:rPr>
              <a:t>Иногда он не выделяется</a:t>
            </a:r>
            <a:r>
              <a:rPr lang="ru-RU" sz="2200" dirty="0">
                <a:solidFill>
                  <a:prstClr val="black"/>
                </a:solidFill>
                <a:latin typeface="Arial" panose="020B0604020202020204" pitchFamily="34" charset="0"/>
                <a:cs typeface="Arial" panose="020B0604020202020204" pitchFamily="34" charset="0"/>
              </a:rPr>
              <a:t>, если деепричастие образует смысловой центр высказывания. Напр</a:t>
            </a:r>
            <a:r>
              <a:rPr lang="ru-RU" sz="2200" i="1" dirty="0">
                <a:solidFill>
                  <a:prstClr val="black"/>
                </a:solidFill>
                <a:latin typeface="Arial" panose="020B0604020202020204" pitchFamily="34" charset="0"/>
                <a:cs typeface="Arial" panose="020B0604020202020204" pitchFamily="34" charset="0"/>
              </a:rPr>
              <a:t>.: Она сидела  чуть откинув голову.</a:t>
            </a:r>
            <a:endParaRPr lang="cs-CZ" sz="2200" i="1"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3445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54BB5AB-50EA-31B3-4D65-F3B64B1E6FCE}"/>
              </a:ext>
            </a:extLst>
          </p:cNvPr>
          <p:cNvSpPr txBox="1"/>
          <p:nvPr/>
        </p:nvSpPr>
        <p:spPr>
          <a:xfrm>
            <a:off x="504496" y="352998"/>
            <a:ext cx="11340662" cy="6284028"/>
          </a:xfrm>
          <a:prstGeom prst="rect">
            <a:avLst/>
          </a:prstGeom>
          <a:noFill/>
        </p:spPr>
        <p:txBody>
          <a:bodyPr wrap="square">
            <a:spAutoFit/>
          </a:bodyPr>
          <a:lstStyle/>
          <a:p>
            <a:pPr>
              <a:lnSpc>
                <a:spcPts val="1800"/>
              </a:lnSpc>
              <a:spcAft>
                <a:spcPts val="800"/>
              </a:spcAft>
              <a:buNone/>
            </a:pP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1. Сохранение суффикса </a:t>
            </a:r>
            <a:r>
              <a:rPr lang="ru-RU" sz="1850" b="1"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50" b="1" i="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ва</a:t>
            </a:r>
            <a:r>
              <a:rPr lang="ru-RU" sz="1850" b="1"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endParaRPr lang="ru-RU" sz="1850" kern="100" noProof="0" dirty="0">
              <a:effectLst/>
              <a:latin typeface="Aptos" panose="020B0004020202020204" pitchFamily="34" charset="0"/>
              <a:ea typeface="Aptos" panose="020B0004020202020204" pitchFamily="34" charset="0"/>
              <a:cs typeface="Times New Roman" panose="02020603050405020304" pitchFamily="18" charset="0"/>
            </a:endParaRPr>
          </a:p>
          <a:p>
            <a:pPr>
              <a:lnSpc>
                <a:spcPts val="1800"/>
              </a:lnSpc>
              <a:spcAft>
                <a:spcPts val="800"/>
              </a:spcAft>
              <a:buNone/>
            </a:pP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Глаголы на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авать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евать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ивать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у которых в настоящем времени суффикс </a:t>
            </a: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50" i="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ва</a:t>
            </a: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выпадает (я встаю, они встают), в повелительном наклонении этот суффикс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сохраняют</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ru-RU" sz="1850" kern="100" noProof="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Давать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(дают)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Дава́й</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Дава́йте</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Вставать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(встают)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Встава́й</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Встава́йте</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Узнавать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(узнают)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Узнава́й</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Узнава́йте</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p>
          <a:p>
            <a:pPr marL="342900" lvl="0" indent="-342900">
              <a:lnSpc>
                <a:spcPts val="1800"/>
              </a:lnSpc>
              <a:spcAft>
                <a:spcPts val="900"/>
              </a:spcAft>
              <a:buSzPts val="1000"/>
              <a:buFont typeface="Symbol" panose="05050102010706020507" pitchFamily="18" charset="2"/>
              <a:buChar char=""/>
              <a:tabLst>
                <a:tab pos="457200" algn="l"/>
              </a:tabLst>
            </a:pPr>
            <a:endParaRPr lang="ru-RU" sz="140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a:lnSpc>
                <a:spcPts val="1800"/>
              </a:lnSpc>
              <a:spcAft>
                <a:spcPts val="800"/>
              </a:spcAft>
              <a:buNone/>
            </a:pP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2. Запомните!</a:t>
            </a:r>
            <a:endParaRPr lang="ru-RU" sz="1850" kern="100" noProof="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Быть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Будь / Будьте</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Есть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(кушать) —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Ешь / Ешьте</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Ехать / Поехать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Поезжа́й</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err="1">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Поезжа́йте</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p>
          <a:p>
            <a:pPr marL="342900" lvl="0" indent="-342900">
              <a:lnSpc>
                <a:spcPts val="1800"/>
              </a:lnSpc>
              <a:spcAft>
                <a:spcPts val="900"/>
              </a:spcAft>
              <a:buSzPts val="1000"/>
              <a:buFont typeface="Symbol" panose="05050102010706020507" pitchFamily="18" charset="2"/>
              <a:buChar char=""/>
              <a:tabLst>
                <a:tab pos="457200" algn="l"/>
              </a:tabLst>
            </a:pP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Лечь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 </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Ляг / Лягте</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(вместо ожидаемого мягкого знака — твердая согласная) </a:t>
            </a:r>
          </a:p>
          <a:p>
            <a:pPr marL="342900" lvl="0" indent="-342900">
              <a:lnSpc>
                <a:spcPts val="1800"/>
              </a:lnSpc>
              <a:spcAft>
                <a:spcPts val="900"/>
              </a:spcAft>
              <a:buSzPts val="1000"/>
              <a:buFont typeface="Symbol" panose="05050102010706020507" pitchFamily="18" charset="2"/>
              <a:buChar char=""/>
              <a:tabLst>
                <a:tab pos="457200" algn="l"/>
              </a:tabLst>
            </a:pPr>
            <a:endParaRPr lang="ru-RU" sz="140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a:lnSpc>
                <a:spcPts val="1800"/>
              </a:lnSpc>
              <a:spcAft>
                <a:spcPts val="800"/>
              </a:spcAft>
              <a:buNone/>
            </a:pPr>
            <a:r>
              <a:rPr lang="ru-RU" sz="1850" b="1" kern="0" noProof="0" dirty="0">
                <a:solidFill>
                  <a:srgbClr val="0A0A0A"/>
                </a:solidFill>
                <a:latin typeface="Arial" panose="020B0604020202020204" pitchFamily="34" charset="0"/>
                <a:ea typeface="Times New Roman" panose="02020603050405020304" pitchFamily="18" charset="0"/>
                <a:cs typeface="Times New Roman" panose="02020603050405020304" pitchFamily="18" charset="0"/>
              </a:rPr>
              <a:t>3</a:t>
            </a: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Глаголы, не имеющие формы императива </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(состояния, которые нельзя приказать выполнить или грамматическая традиция): </a:t>
            </a:r>
            <a:endParaRPr lang="ru-RU" sz="1850" kern="100" noProof="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Восприятие</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видеть, слышать</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Желание/возможность</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хотеть, мочь</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Процессы</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гнить, стоить, созреть, происходить</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ts val="1800"/>
              </a:lnSpc>
              <a:spcAft>
                <a:spcPts val="900"/>
              </a:spcAft>
              <a:buSzPts val="1000"/>
              <a:buFont typeface="Symbol" panose="05050102010706020507" pitchFamily="18" charset="2"/>
              <a:buChar char=""/>
              <a:tabLst>
                <a:tab pos="457200" algn="l"/>
              </a:tabLst>
            </a:pPr>
            <a:r>
              <a:rPr lang="ru-RU" sz="1850" b="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Безличные</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r>
              <a:rPr lang="ru-RU" sz="1850" i="1"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светать, знобить, смеркаться</a:t>
            </a:r>
            <a:r>
              <a:rPr lang="ru-RU" sz="1850" kern="0" noProof="0" dirty="0">
                <a:solidFill>
                  <a:srgbClr val="0A0A0A"/>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ru-RU" sz="1850" kern="100" noProof="0" dirty="0">
              <a:solidFill>
                <a:srgbClr val="0A0A0A"/>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801067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46234" y="1399425"/>
            <a:ext cx="10683766" cy="3736857"/>
          </a:xfrm>
          <a:prstGeom prst="rect">
            <a:avLst/>
          </a:prstGeom>
        </p:spPr>
        <p:txBody>
          <a:bodyPr wrap="square">
            <a:spAutoFit/>
          </a:bodyPr>
          <a:lstStyle/>
          <a:p>
            <a:pPr indent="449580" algn="just">
              <a:lnSpc>
                <a:spcPct val="107000"/>
              </a:lnSpc>
              <a:spcAft>
                <a:spcPts val="800"/>
              </a:spcAft>
            </a:pPr>
            <a:r>
              <a:rPr lang="ru-RU" sz="2200" b="1" dirty="0">
                <a:latin typeface="Arial" panose="020B0604020202020204" pitchFamily="34" charset="0"/>
                <a:ea typeface="Calibri"/>
                <a:cs typeface="Arial" panose="020B0604020202020204" pitchFamily="34" charset="0"/>
              </a:rPr>
              <a:t>Важнейшим отличием между языками является не столько форма, сколько функционирование деепричастий в языке. </a:t>
            </a:r>
          </a:p>
          <a:p>
            <a:pPr indent="449580" algn="just">
              <a:lnSpc>
                <a:spcPct val="107000"/>
              </a:lnSpc>
              <a:spcAft>
                <a:spcPts val="800"/>
              </a:spcAft>
            </a:pPr>
            <a:endParaRPr lang="ru-RU" sz="2200" b="1" dirty="0">
              <a:latin typeface="Arial" panose="020B0604020202020204" pitchFamily="34" charset="0"/>
              <a:ea typeface="Calibri"/>
              <a:cs typeface="Arial" panose="020B0604020202020204" pitchFamily="34" charset="0"/>
            </a:endParaRPr>
          </a:p>
          <a:p>
            <a:pPr marL="285750" indent="-285750" algn="just">
              <a:lnSpc>
                <a:spcPct val="107000"/>
              </a:lnSpc>
              <a:spcAft>
                <a:spcPts val="800"/>
              </a:spcAft>
              <a:buFont typeface="Wingdings" panose="05000000000000000000" pitchFamily="2" charset="2"/>
              <a:buChar char="Ø"/>
            </a:pPr>
            <a:r>
              <a:rPr lang="ru-RU" sz="2200" dirty="0">
                <a:latin typeface="Arial" panose="020B0604020202020204" pitchFamily="34" charset="0"/>
                <a:ea typeface="Calibri"/>
                <a:cs typeface="Arial" panose="020B0604020202020204" pitchFamily="34" charset="0"/>
              </a:rPr>
              <a:t>В ЧЯ деепричастие прошедшего времени практически не употребляется, а употребление деепричастий настоящего времени ограничено и чаще всего стилистически маркировано, как архаичное. </a:t>
            </a:r>
            <a:endParaRPr lang="cs-CZ" sz="2200" dirty="0">
              <a:latin typeface="Arial" panose="020B0604020202020204" pitchFamily="34" charset="0"/>
              <a:ea typeface="Calibri"/>
              <a:cs typeface="Arial" panose="020B0604020202020204" pitchFamily="34" charset="0"/>
            </a:endParaRPr>
          </a:p>
          <a:p>
            <a:pPr algn="just">
              <a:lnSpc>
                <a:spcPct val="107000"/>
              </a:lnSpc>
              <a:spcAft>
                <a:spcPts val="800"/>
              </a:spcAft>
            </a:pPr>
            <a:endParaRPr lang="ru-RU" sz="2200" dirty="0">
              <a:latin typeface="Arial" panose="020B0604020202020204" pitchFamily="34" charset="0"/>
              <a:ea typeface="Calibri"/>
              <a:cs typeface="Arial" panose="020B0604020202020204" pitchFamily="34" charset="0"/>
            </a:endParaRPr>
          </a:p>
          <a:p>
            <a:pPr marL="285750" indent="-285750" algn="just">
              <a:lnSpc>
                <a:spcPct val="107000"/>
              </a:lnSpc>
              <a:spcAft>
                <a:spcPts val="800"/>
              </a:spcAft>
              <a:buFont typeface="Wingdings" panose="05000000000000000000" pitchFamily="2" charset="2"/>
              <a:buChar char="Ø"/>
            </a:pPr>
            <a:r>
              <a:rPr lang="ru-RU" sz="2200" u="sng" dirty="0">
                <a:latin typeface="Arial" panose="020B0604020202020204" pitchFamily="34" charset="0"/>
                <a:ea typeface="Calibri"/>
                <a:cs typeface="Arial" panose="020B0604020202020204" pitchFamily="34" charset="0"/>
              </a:rPr>
              <a:t>В РЯ речь идет о живом и широко распространенном явлении</a:t>
            </a:r>
            <a:r>
              <a:rPr lang="ru-RU" sz="2200" dirty="0">
                <a:latin typeface="Arial" panose="020B0604020202020204" pitchFamily="34" charset="0"/>
                <a:ea typeface="Calibri"/>
                <a:cs typeface="Arial" panose="020B0604020202020204" pitchFamily="34" charset="0"/>
              </a:rPr>
              <a:t> (частотность зависит от стиля речи).</a:t>
            </a:r>
            <a:endParaRPr lang="cs-CZ" sz="22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4388529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65825" y="641345"/>
            <a:ext cx="10733103" cy="5575309"/>
          </a:xfrm>
          <a:prstGeom prst="rect">
            <a:avLst/>
          </a:prstGeom>
        </p:spPr>
        <p:txBody>
          <a:bodyPr wrap="square" anchor="t">
            <a:spAutoFit/>
          </a:bodyPr>
          <a:lstStyle/>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Hledě z okna pil čaj. Obědvajíc četla jsem si noviny. Poobědvavše jsme šli na procházku. Píše domácí úkoly budu poslouchat hudbu. Dokončiv přípravu oběda odpočívám. Byv dotázán jal jsem se odpovídat. Jsa ukryt ve stínu stromu slyšel jsem podivné zvuky.</a:t>
            </a:r>
          </a:p>
          <a:p>
            <a:pPr marL="285750" indent="-285750">
              <a:lnSpc>
                <a:spcPct val="150000"/>
              </a:lnSpc>
              <a:buFont typeface="Courier New" panose="02070309020205020404" pitchFamily="49" charset="0"/>
              <a:buChar char="o"/>
            </a:pPr>
            <a:endParaRPr lang="cs-CZ" sz="2000" dirty="0">
              <a:latin typeface="Arial" panose="020B0604020202020204" pitchFamily="34" charset="0"/>
              <a:cs typeface="Arial" panose="020B0604020202020204" pitchFamily="34" charset="0"/>
            </a:endParaRP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Po přečtení dopisu matka zbledla. </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Smál se a přitom kašlal a utíral slzy.</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Udělal jsem úkoly a šel jsem do kina. </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Mluvili spolu dlouho a vzpomínali na ně.</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Po chvilce přemyšlení řekl, že s námi nesouhlasí. </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Zmlkl, aniž by dokončil větu.</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Poslouchal jsem a nerozuměl jsem ničemu. </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Děti seděly a pozorně poslouchaly učitelku.</a:t>
            </a:r>
          </a:p>
        </p:txBody>
      </p:sp>
    </p:spTree>
    <p:extLst>
      <p:ext uri="{BB962C8B-B14F-4D97-AF65-F5344CB8AC3E}">
        <p14:creationId xmlns:p14="http://schemas.microsoft.com/office/powerpoint/2010/main" val="12499968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901300" y="721286"/>
            <a:ext cx="8389399" cy="5113644"/>
          </a:xfrm>
          <a:prstGeom prst="rect">
            <a:avLst/>
          </a:prstGeom>
        </p:spPr>
        <p:txBody>
          <a:bodyPr wrap="square">
            <a:spAutoFit/>
          </a:bodyPr>
          <a:lstStyle/>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Mlčel jsem, protože jsem nevěděl, co mám odpovědět.</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Šla, aniž by se někde zastavila. </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Odjel z Ruska, když byl ještě dítě.</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Ačkoli text dvakrát zkontrolovala, stejně si nevšimla mnoha překlepů.</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Když kontrolovala napsané, objevovala stále nové nedostatky.</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Hodila na sebe župan a vyběhla z koupelny. </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Říkala to se sklopenýma očima.</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Jak odpovídal na moje otázky, byl stále nazlobenější.</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Marie Ivanovna připravovala oběd a vůbec si nás nevšímala.</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Při pronásledování vraha policista zranil dva chodce.</a:t>
            </a:r>
          </a:p>
          <a:p>
            <a:pPr marL="285750" indent="-285750">
              <a:lnSpc>
                <a:spcPct val="150000"/>
              </a:lnSpc>
              <a:buFont typeface="Courier New" panose="02070309020205020404" pitchFamily="49" charset="0"/>
              <a:buChar char="o"/>
            </a:pPr>
            <a:r>
              <a:rPr lang="cs-CZ" sz="2000" dirty="0">
                <a:solidFill>
                  <a:prstClr val="black"/>
                </a:solidFill>
                <a:latin typeface="Arial" panose="020B0604020202020204" pitchFamily="34" charset="0"/>
                <a:cs typeface="Arial" panose="020B0604020202020204" pitchFamily="34" charset="0"/>
              </a:rPr>
              <a:t>Nasadil si brýle a začal čist noviny.</a:t>
            </a:r>
          </a:p>
        </p:txBody>
      </p:sp>
    </p:spTree>
    <p:extLst>
      <p:ext uri="{BB962C8B-B14F-4D97-AF65-F5344CB8AC3E}">
        <p14:creationId xmlns:p14="http://schemas.microsoft.com/office/powerpoint/2010/main" val="28461359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D01585F5-374D-3F76-47CB-8351A3F084ED}"/>
              </a:ext>
            </a:extLst>
          </p:cNvPr>
          <p:cNvSpPr>
            <a:spLocks noChangeArrowheads="1"/>
          </p:cNvSpPr>
          <p:nvPr/>
        </p:nvSpPr>
        <p:spPr bwMode="auto">
          <a:xfrm>
            <a:off x="231228" y="148518"/>
            <a:ext cx="11750565" cy="64325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900" b="1" i="0" u="sng" strike="noStrike" cap="none" normalizeH="0" baseline="0" noProof="0" dirty="0">
                <a:ln>
                  <a:noFill/>
                </a:ln>
                <a:solidFill>
                  <a:srgbClr val="0A0A0A"/>
                </a:solidFill>
                <a:effectLst/>
                <a:latin typeface="Arial" panose="020B0604020202020204" pitchFamily="34" charset="0"/>
                <a:cs typeface="Arial" panose="020B0604020202020204" pitchFamily="34" charset="0"/>
              </a:rPr>
              <a:t>Задание:</a:t>
            </a:r>
            <a:r>
              <a:rPr kumimoji="0" lang="ru-RU" sz="1900" b="0" i="0" u="sng" strike="noStrike" cap="none" normalizeH="0" baseline="0" noProof="0" dirty="0">
                <a:ln>
                  <a:noFill/>
                </a:ln>
                <a:solidFill>
                  <a:srgbClr val="0A0A0A"/>
                </a:solidFill>
                <a:effectLst/>
                <a:latin typeface="Arial" panose="020B0604020202020204" pitchFamily="34" charset="0"/>
                <a:cs typeface="Arial" panose="020B0604020202020204" pitchFamily="34" charset="0"/>
              </a:rPr>
              <a:t> Замените глаголы в скобках подходящими по смыслу деепричастиями.</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Проехать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несколько километров по скоростной трассе, я остановился отдохнуть. </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Оттолкнуть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меня, незнакомец поспешил к выходу из метро.</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Где-то вдалеке, будто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жаловаться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гудел ночной поезд.</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Пройти</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несколько шагов, туристы остановились, </a:t>
            </a:r>
            <a:r>
              <a:rPr lang="ru-RU" sz="1900" dirty="0">
                <a:solidFill>
                  <a:srgbClr val="0A0A0A"/>
                </a:solidFill>
                <a:latin typeface="Arial" panose="020B0604020202020204" pitchFamily="34" charset="0"/>
                <a:cs typeface="Arial" panose="020B0604020202020204" pitchFamily="34" charset="0"/>
              </a:rPr>
              <a:t>ч</a:t>
            </a:r>
            <a:r>
              <a:rPr kumimoji="0" lang="ru-RU" sz="1900" b="0" i="0" u="none" strike="noStrike" cap="none" normalizeH="0" baseline="0" noProof="0" dirty="0" err="1">
                <a:ln>
                  <a:noFill/>
                </a:ln>
                <a:solidFill>
                  <a:srgbClr val="0A0A0A"/>
                </a:solidFill>
                <a:effectLst/>
                <a:latin typeface="Arial" panose="020B0604020202020204" pitchFamily="34" charset="0"/>
                <a:cs typeface="Arial" panose="020B0604020202020204" pitchFamily="34" charset="0"/>
              </a:rPr>
              <a:t>тобы</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свериться с навигатором.</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В этом легко убедиться,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проделать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простой тест на сайте.</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Было решено уйти, не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дожидаться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окончания презентации.</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Здороваться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со всеми, менеджер вежливо кивал коллегам.</a:t>
            </a: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Вернуться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домой поздно, он, не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переодеваться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сразу сел за ноутбук.</a:t>
            </a: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Слушать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музыку в наушниках, он лежал на диване.</a:t>
            </a: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Дождаться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подтверждения заказа, она отправилась в пункт выдачи.</a:t>
            </a:r>
          </a:p>
          <a:p>
            <a:pPr marL="0" marR="0" lvl="0" indent="0" algn="l" defTabSz="914400" rtl="0" eaLnBrk="0" fontAlgn="base" latinLnBrk="0" hangingPunct="0">
              <a:lnSpc>
                <a:spcPct val="100000"/>
              </a:lnSpc>
              <a:spcBef>
                <a:spcPct val="0"/>
              </a:spcBef>
              <a:spcAft>
                <a:spcPct val="0"/>
              </a:spcAft>
              <a:buClrTx/>
              <a:buSzTx/>
              <a:buFontTx/>
              <a:buAutoNum type="arabicPeriod" startAt="11"/>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Друзья поссорились и разошлись, не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прощаться</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12"/>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Проработать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три года в крупной компании, он решил открыть своё дело.</a:t>
            </a:r>
          </a:p>
          <a:p>
            <a:pPr marL="0" marR="0" lvl="0" indent="0" algn="l" defTabSz="914400" rtl="0" eaLnBrk="0" fontAlgn="base" latinLnBrk="0" hangingPunct="0">
              <a:lnSpc>
                <a:spcPct val="100000"/>
              </a:lnSpc>
              <a:spcBef>
                <a:spcPct val="0"/>
              </a:spcBef>
              <a:spcAft>
                <a:spcPct val="0"/>
              </a:spcAft>
              <a:buClrTx/>
              <a:buSzTx/>
              <a:buFontTx/>
              <a:buAutoNum type="arabicPeriod" startAt="13"/>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Многие думают, что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прочитать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сообщение, нужно сразу на него ответить.</a:t>
            </a:r>
          </a:p>
          <a:p>
            <a:pPr marL="0" marR="0" lvl="0" indent="0" algn="l" defTabSz="914400" rtl="0" eaLnBrk="0" fontAlgn="base" latinLnBrk="0" hangingPunct="0">
              <a:lnSpc>
                <a:spcPct val="100000"/>
              </a:lnSpc>
              <a:spcBef>
                <a:spcPct val="0"/>
              </a:spcBef>
              <a:spcAft>
                <a:spcPct val="0"/>
              </a:spcAft>
              <a:buClrTx/>
              <a:buSzTx/>
              <a:buFontTx/>
              <a:buAutoNum type="arabicPeriod" startAt="14"/>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Мы медленно шли в темноте, ничего не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различать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впереди.</a:t>
            </a:r>
          </a:p>
          <a:p>
            <a:pPr marL="0" marR="0" lvl="0" indent="0" algn="l" defTabSz="914400" rtl="0" eaLnBrk="0" fontAlgn="base" latinLnBrk="0" hangingPunct="0">
              <a:lnSpc>
                <a:spcPct val="100000"/>
              </a:lnSpc>
              <a:spcBef>
                <a:spcPct val="0"/>
              </a:spcBef>
              <a:spcAft>
                <a:spcPct val="0"/>
              </a:spcAft>
              <a:buClrTx/>
              <a:buSzTx/>
              <a:buFontTx/>
              <a:buAutoNum type="arabicPeriod" startAt="15"/>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Он вышел из офиса, не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сказать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ни слова коллегам.</a:t>
            </a:r>
          </a:p>
          <a:p>
            <a:pPr marL="0" marR="0" lvl="0" indent="0" algn="l" defTabSz="914400" rtl="0" eaLnBrk="0" fontAlgn="base" latinLnBrk="0" hangingPunct="0">
              <a:lnSpc>
                <a:spcPct val="100000"/>
              </a:lnSpc>
              <a:spcBef>
                <a:spcPct val="0"/>
              </a:spcBef>
              <a:spcAft>
                <a:spcPct val="0"/>
              </a:spcAft>
              <a:buClrTx/>
              <a:buSzTx/>
              <a:buFontTx/>
              <a:buAutoNum type="arabicPeriod" startAt="16"/>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Закончить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проект, команда отправилась праздновать успех.</a:t>
            </a:r>
          </a:p>
          <a:p>
            <a:pPr marL="0" marR="0" lvl="0" indent="0" algn="l" defTabSz="914400" rtl="0" eaLnBrk="0" fontAlgn="base" latinLnBrk="0" hangingPunct="0">
              <a:lnSpc>
                <a:spcPct val="100000"/>
              </a:lnSpc>
              <a:spcBef>
                <a:spcPct val="0"/>
              </a:spcBef>
              <a:spcAft>
                <a:spcPct val="0"/>
              </a:spcAft>
              <a:buClrTx/>
              <a:buSzTx/>
              <a:buFontTx/>
              <a:buAutoNum type="arabicPeriod" startAt="17"/>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Разговаривать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с братом по видеосвязи, я передал ему твою просьбу.</a:t>
            </a:r>
          </a:p>
          <a:p>
            <a:pPr marL="0" marR="0" lvl="0" indent="0" algn="l" defTabSz="914400" rtl="0" eaLnBrk="0" fontAlgn="base" latinLnBrk="0" hangingPunct="0">
              <a:lnSpc>
                <a:spcPct val="100000"/>
              </a:lnSpc>
              <a:spcBef>
                <a:spcPct val="0"/>
              </a:spcBef>
              <a:spcAft>
                <a:spcPct val="0"/>
              </a:spcAft>
              <a:buClrTx/>
              <a:buSzTx/>
              <a:buFontTx/>
              <a:buAutoNum type="arabicPeriod" startAt="18"/>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Держать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в руке смартфон, курьер ждал клиента у входа в подъезд.</a:t>
            </a:r>
          </a:p>
          <a:p>
            <a:pPr marL="0" marR="0" lvl="0" indent="0" algn="l" defTabSz="914400" rtl="0" eaLnBrk="0" fontAlgn="base" latinLnBrk="0" hangingPunct="0">
              <a:lnSpc>
                <a:spcPct val="100000"/>
              </a:lnSpc>
              <a:spcBef>
                <a:spcPct val="0"/>
              </a:spcBef>
              <a:spcAft>
                <a:spcPct val="0"/>
              </a:spcAft>
              <a:buClrTx/>
              <a:buSzTx/>
              <a:buFontTx/>
              <a:buAutoNum type="arabicPeriod" startAt="19"/>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Проверить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почту, она составила план на день.</a:t>
            </a:r>
          </a:p>
          <a:p>
            <a:pPr marL="0" marR="0" lvl="0" indent="0" algn="l" defTabSz="914400" rtl="0" eaLnBrk="0" fontAlgn="base" latinLnBrk="0" hangingPunct="0">
              <a:lnSpc>
                <a:spcPct val="100000"/>
              </a:lnSpc>
              <a:spcBef>
                <a:spcPct val="0"/>
              </a:spcBef>
              <a:spcAft>
                <a:spcPct val="0"/>
              </a:spcAft>
              <a:buClrTx/>
              <a:buSzTx/>
              <a:buFontTx/>
              <a:buAutoNum type="arabicPeriod" startAt="20"/>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Сидеть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в коворкинге, студент внимательно слушал лекцию в Zoom.</a:t>
            </a:r>
          </a:p>
          <a:p>
            <a:pPr marL="0" marR="0" lvl="0" indent="0" algn="l" defTabSz="914400" rtl="0" eaLnBrk="0" fontAlgn="base" latinLnBrk="0" hangingPunct="0">
              <a:lnSpc>
                <a:spcPct val="100000"/>
              </a:lnSpc>
              <a:spcBef>
                <a:spcPct val="0"/>
              </a:spcBef>
              <a:spcAft>
                <a:spcPct val="0"/>
              </a:spcAft>
              <a:buClrTx/>
              <a:buSzTx/>
              <a:buFontTx/>
              <a:buAutoNum type="arabicPeriod" startAt="21"/>
              <a:tabLst/>
            </a:pP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Он продолжал печатать текст, не (</a:t>
            </a:r>
            <a:r>
              <a:rPr kumimoji="0" lang="ru-RU" sz="19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смотреть</a:t>
            </a:r>
            <a:r>
              <a:rPr kumimoji="0" lang="ru-RU" sz="19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на клавиатуру.</a:t>
            </a:r>
            <a:endParaRPr kumimoji="0" lang="ru-RU" sz="19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715774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35BB9E6-FBD6-8E95-D329-5BA2FDAB3C28}"/>
              </a:ext>
            </a:extLst>
          </p:cNvPr>
          <p:cNvSpPr>
            <a:spLocks noChangeArrowheads="1"/>
          </p:cNvSpPr>
          <p:nvPr/>
        </p:nvSpPr>
        <p:spPr bwMode="auto">
          <a:xfrm>
            <a:off x="491266" y="497647"/>
            <a:ext cx="11209468" cy="55399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Образец:</a:t>
            </a: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a:t>
            </a:r>
            <a:r>
              <a:rPr kumimoji="0" lang="ru-RU" sz="2000" b="0" i="1"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Я заварил кофе и сел за рабочий стол. — Заварив кофе, я сел за рабочий стол.</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Менеджер просмотрел уведомления в почте и начал отвечать на важные письма.</a:t>
            </a: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Он был опытным специалистом и всегда помогал новым сотрудникам в отделе.</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Он вышел из приложения и отложил телефон в сторону.</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Мы гуляли по набережной и обсуждали планы на летний отпуск.</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Блогер смонтировал новое видео и сразу загрузил его на канал.</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Девушка выбирала продукты в супермаркете и внимательно изучала состав на упаковках.</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Бизнесмен отдавал часть дохода в благотворительные фонды и чувствовал себя причастным к важному делу.</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lang="ru-RU" sz="2000" dirty="0">
                <a:solidFill>
                  <a:srgbClr val="0A0A0A"/>
                </a:solidFill>
                <a:latin typeface="Arial" panose="020B0604020202020204" pitchFamily="34" charset="0"/>
                <a:cs typeface="Arial" panose="020B0604020202020204" pitchFamily="34" charset="0"/>
              </a:rPr>
              <a:t> </a:t>
            </a: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Пассажиры стояли в очереди на посадку и проверяли свои электронные билеты.</a:t>
            </a:r>
          </a:p>
          <a:p>
            <a:pPr marL="0" marR="0" lvl="0" indent="0" algn="l" defTabSz="914400" rtl="0" eaLnBrk="0" fontAlgn="base" latinLnBrk="0" hangingPunct="0">
              <a:lnSpc>
                <a:spcPct val="100000"/>
              </a:lnSpc>
              <a:spcBef>
                <a:spcPct val="0"/>
              </a:spcBef>
              <a:spcAft>
                <a:spcPct val="0"/>
              </a:spcAft>
              <a:buClrTx/>
              <a:buSzTx/>
              <a:buFontTx/>
              <a:buAutoNum type="arabicPeriod" startAt="9"/>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Команда обсудила детали проекта и перешла к распределению задач.</a:t>
            </a:r>
          </a:p>
          <a:p>
            <a:pPr marL="0" marR="0" lvl="0" indent="0" algn="l" defTabSz="914400" rtl="0" eaLnBrk="0" fontAlgn="base" latinLnBrk="0" hangingPunct="0">
              <a:lnSpc>
                <a:spcPct val="100000"/>
              </a:lnSpc>
              <a:spcBef>
                <a:spcPct val="0"/>
              </a:spcBef>
              <a:spcAft>
                <a:spcPct val="0"/>
              </a:spcAft>
              <a:buClrTx/>
              <a:buSzTx/>
              <a:buFontTx/>
              <a:buAutoNum type="arabicPeriod" startAt="10"/>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Программист исправлял ошибки в коде и делал короткие перерывы на отдых.</a:t>
            </a:r>
          </a:p>
          <a:p>
            <a:pPr marL="0" marR="0" lvl="0" indent="0" algn="l" defTabSz="914400" rtl="0" eaLnBrk="0" fontAlgn="base" latinLnBrk="0" hangingPunct="0">
              <a:lnSpc>
                <a:spcPct val="100000"/>
              </a:lnSpc>
              <a:spcBef>
                <a:spcPct val="0"/>
              </a:spcBef>
              <a:spcAft>
                <a:spcPct val="0"/>
              </a:spcAft>
              <a:buClrTx/>
              <a:buSzTx/>
              <a:buFontTx/>
              <a:buAutoNum type="arabicPeriod" startAt="11"/>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Анна купила абонемент в спортзал и решила начать тренировки с понедельника.</a:t>
            </a:r>
          </a:p>
          <a:p>
            <a:pPr marL="0" marR="0" lvl="0" indent="0" algn="l" defTabSz="914400" rtl="0" eaLnBrk="0" fontAlgn="base" latinLnBrk="0" hangingPunct="0">
              <a:lnSpc>
                <a:spcPct val="100000"/>
              </a:lnSpc>
              <a:spcBef>
                <a:spcPct val="0"/>
              </a:spcBef>
              <a:spcAft>
                <a:spcPct val="0"/>
              </a:spcAft>
              <a:buClrTx/>
              <a:buSzTx/>
              <a:buFontTx/>
              <a:buAutoNum type="arabicPeriod" startAt="12"/>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Туристы шли по лесной тропе и наслаждались тишиной и свежим воздухом.</a:t>
            </a:r>
          </a:p>
          <a:p>
            <a:pPr marL="0" marR="0" lvl="0" indent="0" algn="l" defTabSz="914400" rtl="0" eaLnBrk="0" fontAlgn="base" latinLnBrk="0" hangingPunct="0">
              <a:lnSpc>
                <a:spcPct val="100000"/>
              </a:lnSpc>
              <a:spcBef>
                <a:spcPct val="0"/>
              </a:spcBef>
              <a:spcAft>
                <a:spcPct val="0"/>
              </a:spcAft>
              <a:buClrTx/>
              <a:buSzTx/>
              <a:buFontTx/>
              <a:buAutoNum type="arabicPeriod" startAt="13"/>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Водитель припарковал автомобиль и направился к входу в торговый центр.</a:t>
            </a:r>
          </a:p>
          <a:p>
            <a:pPr marL="0" marR="0" lvl="0" indent="0" algn="l" defTabSz="914400" rtl="0" eaLnBrk="0" fontAlgn="base" latinLnBrk="0" hangingPunct="0">
              <a:lnSpc>
                <a:spcPct val="100000"/>
              </a:lnSpc>
              <a:spcBef>
                <a:spcPct val="0"/>
              </a:spcBef>
              <a:spcAft>
                <a:spcPct val="0"/>
              </a:spcAft>
              <a:buClrTx/>
              <a:buSzTx/>
              <a:buFontTx/>
              <a:buAutoNum type="arabicPeriod" startAt="14"/>
              <a:tabLst/>
            </a:pPr>
            <a:r>
              <a:rPr kumimoji="0" lang="ru-RU" sz="2000" b="0" i="0" u="none" strike="noStrike" cap="none" normalizeH="0" baseline="0" noProof="0" dirty="0">
                <a:ln>
                  <a:noFill/>
                </a:ln>
                <a:solidFill>
                  <a:srgbClr val="0A0A0A"/>
                </a:solidFill>
                <a:effectLst/>
                <a:latin typeface="Arial" panose="020B0604020202020204" pitchFamily="34" charset="0"/>
                <a:cs typeface="Arial" panose="020B0604020202020204" pitchFamily="34" charset="0"/>
              </a:rPr>
              <a:t> Он готовил ужин на кухне и слушал интересный подкаст.</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noProof="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93079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54FA88F-9468-BE0C-9926-4EA851E07E04}"/>
              </a:ext>
            </a:extLst>
          </p:cNvPr>
          <p:cNvSpPr txBox="1"/>
          <p:nvPr/>
        </p:nvSpPr>
        <p:spPr>
          <a:xfrm>
            <a:off x="562303" y="520963"/>
            <a:ext cx="11067393" cy="5632311"/>
          </a:xfrm>
          <a:prstGeom prst="rect">
            <a:avLst/>
          </a:prstGeom>
          <a:noFill/>
        </p:spPr>
        <p:txBody>
          <a:bodyPr wrap="square">
            <a:spAutoFit/>
          </a:bodyPr>
          <a:lstStyle/>
          <a:p>
            <a:pPr algn="just"/>
            <a:r>
              <a:rPr lang="ru-RU" sz="2000" b="1" kern="0" dirty="0">
                <a:solidFill>
                  <a:srgbClr val="0A0A0A"/>
                </a:solidFill>
                <a:effectLst/>
                <a:latin typeface="Arial" panose="020B0604020202020204" pitchFamily="34" charset="0"/>
                <a:ea typeface="Times New Roman" panose="02020603050405020304" pitchFamily="18" charset="0"/>
              </a:rPr>
              <a:t>Переведите на русский язык, используя деепричастие:</a:t>
            </a:r>
          </a:p>
          <a:p>
            <a:pPr algn="just"/>
            <a:endParaRPr lang="ru-RU" sz="2000" kern="0" dirty="0">
              <a:solidFill>
                <a:srgbClr val="0A0A0A"/>
              </a:solidFill>
              <a:latin typeface="Arial" panose="020B0604020202020204" pitchFamily="34" charset="0"/>
              <a:ea typeface="Times New Roman" panose="02020603050405020304" pitchFamily="18" charset="0"/>
            </a:endParaRPr>
          </a:p>
          <a:p>
            <a:pPr algn="just"/>
            <a:r>
              <a:rPr lang="ru-RU" sz="2000" kern="0" dirty="0">
                <a:solidFill>
                  <a:srgbClr val="0A0A0A"/>
                </a:solidFill>
                <a:effectLst/>
                <a:latin typeface="Arial" panose="020B0604020202020204" pitchFamily="34" charset="0"/>
                <a:ea typeface="Times New Roman" panose="02020603050405020304" pitchFamily="18" charset="0"/>
              </a:rPr>
              <a:t>1. </a:t>
            </a:r>
            <a:r>
              <a:rPr lang="cs-CZ" sz="2000" kern="0" dirty="0">
                <a:solidFill>
                  <a:srgbClr val="0A0A0A"/>
                </a:solidFill>
                <a:effectLst/>
                <a:latin typeface="Arial" panose="020B0604020202020204" pitchFamily="34" charset="0"/>
                <a:ea typeface="Times New Roman" panose="02020603050405020304" pitchFamily="18" charset="0"/>
              </a:rPr>
              <a:t>Jakmile ho uviděl, hned se zastavil. 2. Když se přestěhoval do nového bytu, začal žít jinak. 3. Sestra si prohlížela staré fotky a u toho se lehce usmívala. 4. Vycítil její rozpaky, a tak raději změnil téma rozhovoru. 5. Jakmile uslyšela kroky za dveřmi, vyběhla do předsíně. 6. Když se blíže seznámili, stali se dobrými přáteli. 7. Pracovali jsme usilovně a nevšímali si toho, co se děje kolem nás. 8. Když se vraceli z města, potkali svého souseda. 9. Když jsme přijížděli k vesnici, už zdaleka jsme slyšeli hluk. 10. Hmotnost všech těles </a:t>
            </a:r>
            <a:r>
              <a:rPr lang="ru-RU" sz="2000" kern="0" dirty="0">
                <a:solidFill>
                  <a:srgbClr val="0A0A0A"/>
                </a:solidFill>
                <a:effectLst/>
                <a:latin typeface="Arial" panose="020B0604020202020204" pitchFamily="34" charset="0"/>
                <a:ea typeface="Times New Roman" panose="02020603050405020304" pitchFamily="18" charset="0"/>
              </a:rPr>
              <a:t>(предметы)</a:t>
            </a:r>
            <a:r>
              <a:rPr lang="cs-CZ" sz="2000" kern="0" dirty="0">
                <a:solidFill>
                  <a:srgbClr val="0A0A0A"/>
                </a:solidFill>
                <a:effectLst/>
                <a:latin typeface="Arial" panose="020B0604020202020204" pitchFamily="34" charset="0"/>
                <a:ea typeface="Times New Roman" panose="02020603050405020304" pitchFamily="18" charset="0"/>
              </a:rPr>
              <a:t> určujeme tak, že je vážíme. 11. Když si odložil věci, sedl si k pracovnímu stolu. 12. Designérka tvořila nový návrh (</a:t>
            </a:r>
            <a:r>
              <a:rPr lang="ru-RU" sz="2000" kern="0" dirty="0">
                <a:solidFill>
                  <a:srgbClr val="0A0A0A"/>
                </a:solidFill>
                <a:effectLst/>
                <a:latin typeface="Arial" panose="020B0604020202020204" pitchFamily="34" charset="0"/>
                <a:ea typeface="Times New Roman" panose="02020603050405020304" pitchFamily="18" charset="0"/>
              </a:rPr>
              <a:t>проект, эскиз</a:t>
            </a:r>
            <a:r>
              <a:rPr lang="cs-CZ" sz="2000" kern="0" dirty="0">
                <a:solidFill>
                  <a:srgbClr val="0A0A0A"/>
                </a:solidFill>
                <a:effectLst/>
                <a:latin typeface="Arial" panose="020B0604020202020204" pitchFamily="34" charset="0"/>
                <a:ea typeface="Times New Roman" panose="02020603050405020304" pitchFamily="18" charset="0"/>
              </a:rPr>
              <a:t>) a pečlivě zvažovala každou barvu. 13. Po krátkém odpočinku jsme se vydali na další cestu. 14. Vysvětloval svůj nový projekt klidně a beze spěchu. 15. Po návratu z práce seděla nad úkoly dlouho do noci. 16. Když se konečně uzdravila, hned se vrátila ke svým projektům. 17. Reaguji na váš e-mail a v příloze vám zasílám chybějící informace. 18. Jestliže dobře znáte cestu, přijdete na místo ještě před polednem. 19. Pokud pracuješ systematicky, dosáhneš brzy skvělých výsledků. 20. Když si prostudoval všechny materiály, sestavil podrobný plán. 21. Ještě jako student si našel brigádu. 22. Když kurýr odevzdával objednávku, usmál se na zákazníka. 23. Uznal svou chybu a hned se omluvil kolegům. 24. Jakmile ředitel uviděl novou prezentaci, okamžitě schválil rozpočet.</a:t>
            </a:r>
            <a:endParaRPr lang="cs-CZ" sz="2000" dirty="0"/>
          </a:p>
        </p:txBody>
      </p:sp>
    </p:spTree>
    <p:extLst>
      <p:ext uri="{BB962C8B-B14F-4D97-AF65-F5344CB8AC3E}">
        <p14:creationId xmlns:p14="http://schemas.microsoft.com/office/powerpoint/2010/main" val="2969008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47695" y="651471"/>
            <a:ext cx="2096610" cy="804466"/>
          </a:xfrm>
        </p:spPr>
        <p:txBody>
          <a:bodyPr>
            <a:normAutofit/>
          </a:bodyPr>
          <a:lstStyle/>
          <a:p>
            <a:pPr algn="ctr"/>
            <a:r>
              <a:rPr lang="ru-RU" sz="2200" b="1" dirty="0">
                <a:solidFill>
                  <a:srgbClr val="00B050"/>
                </a:solidFill>
                <a:latin typeface="Arial" panose="020B0604020202020204" pitchFamily="34" charset="0"/>
                <a:cs typeface="Arial" panose="020B0604020202020204" pitchFamily="34" charset="0"/>
              </a:rPr>
              <a:t>ПРИЧАСТИЕ</a:t>
            </a:r>
            <a:endParaRPr lang="cs-CZ" sz="2200" b="1" dirty="0">
              <a:solidFill>
                <a:srgbClr val="00B050"/>
              </a:solidFill>
              <a:latin typeface="Arial" panose="020B0604020202020204" pitchFamily="34" charset="0"/>
              <a:cs typeface="Arial" panose="020B0604020202020204" pitchFamily="34" charset="0"/>
            </a:endParaRPr>
          </a:p>
        </p:txBody>
      </p:sp>
      <p:sp>
        <p:nvSpPr>
          <p:cNvPr id="3" name="Zástupný symbol pro obsah 2"/>
          <p:cNvSpPr>
            <a:spLocks noGrp="1"/>
          </p:cNvSpPr>
          <p:nvPr>
            <p:ph idx="1"/>
          </p:nvPr>
        </p:nvSpPr>
        <p:spPr>
          <a:xfrm>
            <a:off x="1066800" y="1619643"/>
            <a:ext cx="10174014" cy="3740633"/>
          </a:xfrm>
        </p:spPr>
        <p:txBody>
          <a:bodyPr vert="horz" anchor="t">
            <a:noAutofit/>
          </a:bodyPr>
          <a:lstStyle/>
          <a:p>
            <a:pPr marL="0" indent="0">
              <a:buNone/>
            </a:pPr>
            <a:r>
              <a:rPr lang="ru-RU" sz="2200" b="1" dirty="0">
                <a:latin typeface="Arial" panose="020B0604020202020204" pitchFamily="34" charset="0"/>
                <a:cs typeface="Arial" panose="020B0604020202020204" pitchFamily="34" charset="0"/>
              </a:rPr>
              <a:t>Причастие это неспрягаемая форма глагола. </a:t>
            </a:r>
          </a:p>
          <a:p>
            <a:pPr algn="just">
              <a:buFont typeface="Wingdings" panose="05000000000000000000" pitchFamily="2" charset="2"/>
              <a:buChar char="§"/>
            </a:pPr>
            <a:r>
              <a:rPr lang="ru-RU" sz="2200" u="sng" dirty="0">
                <a:latin typeface="Arial" panose="020B0604020202020204" pitchFamily="34" charset="0"/>
                <a:cs typeface="Arial" panose="020B0604020202020204" pitchFamily="34" charset="0"/>
              </a:rPr>
              <a:t>Обозначает действие как признак предмета</a:t>
            </a:r>
            <a:r>
              <a:rPr lang="ru-RU" sz="2200" dirty="0">
                <a:latin typeface="Arial" panose="020B0604020202020204" pitchFamily="34" charset="0"/>
                <a:cs typeface="Arial" panose="020B0604020202020204" pitchFamily="34" charset="0"/>
              </a:rPr>
              <a:t>. </a:t>
            </a:r>
          </a:p>
          <a:p>
            <a:pPr marL="0" indent="0" algn="just">
              <a:buNone/>
            </a:pPr>
            <a:r>
              <a:rPr lang="ru-RU" sz="4000" b="1" dirty="0">
                <a:latin typeface="Arial" panose="020B0604020202020204" pitchFamily="34" charset="0"/>
                <a:cs typeface="Arial" panose="020B0604020202020204" pitchFamily="34" charset="0"/>
              </a:rPr>
              <a:t>→ </a:t>
            </a:r>
            <a:r>
              <a:rPr lang="ru-RU" sz="2200" dirty="0">
                <a:latin typeface="Arial" panose="020B0604020202020204" pitchFamily="34" charset="0"/>
                <a:ea typeface="Times New Roman"/>
                <a:cs typeface="Arial" panose="020B0604020202020204" pitchFamily="34" charset="0"/>
              </a:rPr>
              <a:t>Синтаксическая функция: определение, </a:t>
            </a:r>
            <a:r>
              <a:rPr lang="ru-RU" sz="2200" dirty="0" err="1">
                <a:latin typeface="Arial" panose="020B0604020202020204" pitchFamily="34" charset="0"/>
                <a:ea typeface="Times New Roman"/>
                <a:cs typeface="Arial" panose="020B0604020202020204" pitchFamily="34" charset="0"/>
              </a:rPr>
              <a:t>дуплексив</a:t>
            </a:r>
            <a:r>
              <a:rPr lang="ru-RU" sz="2200" dirty="0">
                <a:latin typeface="Arial" panose="020B0604020202020204" pitchFamily="34" charset="0"/>
                <a:ea typeface="Times New Roman"/>
                <a:cs typeface="Arial" panose="020B0604020202020204" pitchFamily="34" charset="0"/>
              </a:rPr>
              <a:t>.</a:t>
            </a:r>
            <a:endParaRPr lang="ru-RU" sz="2200" b="1" dirty="0">
              <a:latin typeface="Arial" panose="020B0604020202020204" pitchFamily="34" charset="0"/>
              <a:cs typeface="Arial" panose="020B0604020202020204" pitchFamily="34" charset="0"/>
            </a:endParaRPr>
          </a:p>
          <a:p>
            <a:pPr algn="just">
              <a:buFont typeface="Wingdings" panose="05000000000000000000" pitchFamily="2" charset="2"/>
              <a:buChar char="§"/>
            </a:pPr>
            <a:r>
              <a:rPr lang="ru-RU" sz="2200" dirty="0">
                <a:latin typeface="Arial" panose="020B0604020202020204" pitchFamily="34" charset="0"/>
                <a:cs typeface="Arial" panose="020B0604020202020204" pitchFamily="34" charset="0"/>
              </a:rPr>
              <a:t>Обладает </a:t>
            </a:r>
            <a:r>
              <a:rPr lang="ru-RU" sz="2200" dirty="0">
                <a:latin typeface="Arial" panose="020B0604020202020204" pitchFamily="34" charset="0"/>
                <a:ea typeface="Times New Roman"/>
                <a:cs typeface="Arial" panose="020B0604020202020204" pitchFamily="34" charset="0"/>
              </a:rPr>
              <a:t>признаками как глагола, так и прилагательного.</a:t>
            </a:r>
          </a:p>
          <a:p>
            <a:pPr algn="just">
              <a:buFont typeface="Wingdings" panose="05000000000000000000" pitchFamily="2" charset="2"/>
              <a:buChar char="§"/>
            </a:pPr>
            <a:endParaRPr lang="ru-RU" sz="2200" dirty="0">
              <a:latin typeface="Arial" panose="020B0604020202020204" pitchFamily="34" charset="0"/>
              <a:ea typeface="Times New Roman"/>
              <a:cs typeface="Arial" panose="020B0604020202020204" pitchFamily="34" charset="0"/>
            </a:endParaRPr>
          </a:p>
          <a:p>
            <a:pPr marL="0" indent="0" algn="just">
              <a:buNone/>
            </a:pPr>
            <a:r>
              <a:rPr lang="ru-RU" sz="2200" u="sng" dirty="0">
                <a:solidFill>
                  <a:srgbClr val="0070C0"/>
                </a:solidFill>
                <a:latin typeface="Arial" panose="020B0604020202020204" pitchFamily="34" charset="0"/>
                <a:ea typeface="Times New Roman"/>
                <a:cs typeface="Arial" panose="020B0604020202020204" pitchFamily="34" charset="0"/>
              </a:rPr>
              <a:t>Глагольные категории</a:t>
            </a:r>
            <a:r>
              <a:rPr lang="ru-RU" sz="2200" dirty="0">
                <a:solidFill>
                  <a:srgbClr val="0070C0"/>
                </a:solidFill>
                <a:latin typeface="Arial" panose="020B0604020202020204" pitchFamily="34" charset="0"/>
                <a:ea typeface="Times New Roman"/>
                <a:cs typeface="Arial" panose="020B0604020202020204" pitchFamily="34" charset="0"/>
              </a:rPr>
              <a:t>: </a:t>
            </a:r>
            <a:r>
              <a:rPr lang="ru-RU" sz="2200" b="1" dirty="0">
                <a:latin typeface="Arial" panose="020B0604020202020204" pitchFamily="34" charset="0"/>
                <a:ea typeface="Times New Roman"/>
                <a:cs typeface="Arial" panose="020B0604020202020204" pitchFamily="34" charset="0"/>
              </a:rPr>
              <a:t>вид, залог, время</a:t>
            </a:r>
            <a:r>
              <a:rPr lang="ru-RU" sz="2200" dirty="0">
                <a:latin typeface="Arial" panose="020B0604020202020204" pitchFamily="34" charset="0"/>
                <a:ea typeface="Times New Roman"/>
                <a:cs typeface="Arial" panose="020B0604020202020204" pitchFamily="34" charset="0"/>
              </a:rPr>
              <a:t>.</a:t>
            </a:r>
          </a:p>
          <a:p>
            <a:pPr marL="0" indent="0" algn="just">
              <a:buNone/>
            </a:pPr>
            <a:r>
              <a:rPr lang="ru-RU" sz="2200" u="sng" dirty="0">
                <a:solidFill>
                  <a:srgbClr val="0070C0"/>
                </a:solidFill>
                <a:latin typeface="Arial" panose="020B0604020202020204" pitchFamily="34" charset="0"/>
                <a:ea typeface="Times New Roman"/>
                <a:cs typeface="Arial" panose="020B0604020202020204" pitchFamily="34" charset="0"/>
              </a:rPr>
              <a:t>Категории прилагательного</a:t>
            </a:r>
            <a:r>
              <a:rPr lang="ru-RU" sz="2200" dirty="0">
                <a:solidFill>
                  <a:srgbClr val="0070C0"/>
                </a:solidFill>
                <a:latin typeface="Arial" panose="020B0604020202020204" pitchFamily="34" charset="0"/>
                <a:ea typeface="Times New Roman"/>
                <a:cs typeface="Arial" panose="020B0604020202020204" pitchFamily="34" charset="0"/>
              </a:rPr>
              <a:t>: </a:t>
            </a:r>
            <a:r>
              <a:rPr lang="ru-RU" sz="2200" b="1" dirty="0">
                <a:latin typeface="Arial" panose="020B0604020202020204" pitchFamily="34" charset="0"/>
                <a:ea typeface="Times New Roman"/>
                <a:cs typeface="Arial" panose="020B0604020202020204" pitchFamily="34" charset="0"/>
              </a:rPr>
              <a:t>род, число, падеж, краткие формы</a:t>
            </a:r>
            <a:r>
              <a:rPr lang="ru-RU" sz="2200" dirty="0">
                <a:latin typeface="Arial" panose="020B0604020202020204" pitchFamily="34" charset="0"/>
                <a:ea typeface="Times New Roman"/>
                <a:cs typeface="Arial" panose="020B0604020202020204" pitchFamily="34" charset="0"/>
              </a:rPr>
              <a:t>.</a:t>
            </a:r>
          </a:p>
          <a:p>
            <a:pPr marL="0" indent="0" algn="just">
              <a:buNone/>
            </a:pPr>
            <a:endParaRPr lang="ru-RU" sz="2200"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8633992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242874" y="1196753"/>
            <a:ext cx="9721048" cy="4093428"/>
          </a:xfrm>
          <a:prstGeom prst="rect">
            <a:avLst/>
          </a:prstGeom>
        </p:spPr>
        <p:txBody>
          <a:bodyPr wrap="square">
            <a:spAutoFit/>
          </a:bodyPr>
          <a:lstStyle/>
          <a:p>
            <a:pPr lvl="0"/>
            <a:r>
              <a:rPr lang="ru-RU" sz="2000" dirty="0">
                <a:solidFill>
                  <a:prstClr val="black"/>
                </a:solidFill>
                <a:latin typeface="Arial" panose="020B0604020202020204" pitchFamily="34" charset="0"/>
                <a:ea typeface="Times New Roman"/>
                <a:cs typeface="Arial" panose="020B0604020202020204" pitchFamily="34" charset="0"/>
              </a:rPr>
              <a:t>Эта форма глагола </a:t>
            </a:r>
            <a:r>
              <a:rPr lang="ru-RU" sz="2000" dirty="0">
                <a:latin typeface="Arial" panose="020B0604020202020204" pitchFamily="34" charset="0"/>
                <a:ea typeface="Times New Roman"/>
                <a:cs typeface="Arial" panose="020B0604020202020204" pitchFamily="34" charset="0"/>
              </a:rPr>
              <a:t>играет важную роль в грамматической системе РЯ, т.к. </a:t>
            </a:r>
            <a:r>
              <a:rPr lang="ru-RU" sz="2000" b="1" dirty="0">
                <a:latin typeface="Arial" panose="020B0604020202020204" pitchFamily="34" charset="0"/>
                <a:ea typeface="Times New Roman"/>
                <a:cs typeface="Arial" panose="020B0604020202020204" pitchFamily="34" charset="0"/>
              </a:rPr>
              <a:t>русский язык часто отдает предпочтение неопределенным формам глагола</a:t>
            </a:r>
            <a:r>
              <a:rPr lang="ru-RU" sz="2000" dirty="0">
                <a:latin typeface="Arial" panose="020B0604020202020204" pitchFamily="34" charset="0"/>
                <a:ea typeface="Times New Roman"/>
                <a:cs typeface="Arial" panose="020B0604020202020204" pitchFamily="34" charset="0"/>
              </a:rPr>
              <a:t> в случаях, где </a:t>
            </a:r>
            <a:r>
              <a:rPr lang="ru-RU" sz="2000" b="1" dirty="0">
                <a:latin typeface="Arial" panose="020B0604020202020204" pitchFamily="34" charset="0"/>
                <a:ea typeface="Times New Roman"/>
                <a:cs typeface="Arial" panose="020B0604020202020204" pitchFamily="34" charset="0"/>
              </a:rPr>
              <a:t>в ЧЯ имеют место придаточные предложения</a:t>
            </a:r>
            <a:r>
              <a:rPr lang="ru-RU"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ea typeface="Times New Roman"/>
              <a:cs typeface="Arial" panose="020B0604020202020204" pitchFamily="34" charset="0"/>
            </a:endParaRPr>
          </a:p>
          <a:p>
            <a:pPr algn="just"/>
            <a:r>
              <a:rPr lang="ru-RU" sz="2000" dirty="0">
                <a:latin typeface="Arial" panose="020B0604020202020204" pitchFamily="34" charset="0"/>
                <a:ea typeface="Times New Roman"/>
                <a:cs typeface="Arial" panose="020B0604020202020204" pitchFamily="34" charset="0"/>
              </a:rPr>
              <a:t> </a:t>
            </a:r>
            <a:endParaRPr lang="cs-CZ" sz="2000" dirty="0">
              <a:latin typeface="Arial" panose="020B0604020202020204" pitchFamily="34" charset="0"/>
              <a:ea typeface="Times New Roman"/>
              <a:cs typeface="Arial" panose="020B0604020202020204" pitchFamily="34" charset="0"/>
            </a:endParaRPr>
          </a:p>
          <a:p>
            <a:pPr algn="just"/>
            <a:r>
              <a:rPr lang="ru-RU" sz="2000" b="1" u="sng" dirty="0">
                <a:solidFill>
                  <a:srgbClr val="00B050"/>
                </a:solidFill>
                <a:latin typeface="Arial" panose="020B0604020202020204" pitchFamily="34" charset="0"/>
                <a:ea typeface="Times New Roman"/>
                <a:cs typeface="Arial" panose="020B0604020202020204" pitchFamily="34" charset="0"/>
              </a:rPr>
              <a:t>Действительные причастия</a:t>
            </a:r>
            <a:r>
              <a:rPr lang="ru-RU" sz="2000" b="1" dirty="0">
                <a:solidFill>
                  <a:srgbClr val="00B05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выражают процессуальный признак. Это </a:t>
            </a:r>
            <a:r>
              <a:rPr lang="ru-RU" sz="2000" b="1" dirty="0">
                <a:latin typeface="Arial" panose="020B0604020202020204" pitchFamily="34" charset="0"/>
                <a:ea typeface="Times New Roman"/>
                <a:cs typeface="Arial" panose="020B0604020202020204" pitchFamily="34" charset="0"/>
              </a:rPr>
              <a:t>производящий действие</a:t>
            </a:r>
            <a:r>
              <a:rPr lang="ru-RU" sz="2000" dirty="0">
                <a:latin typeface="Arial" panose="020B0604020202020204" pitchFamily="34" charset="0"/>
                <a:ea typeface="Times New Roman"/>
                <a:cs typeface="Arial" panose="020B0604020202020204" pitchFamily="34" charset="0"/>
              </a:rPr>
              <a:t>. </a:t>
            </a:r>
          </a:p>
          <a:p>
            <a:pPr algn="just"/>
            <a:r>
              <a:rPr lang="ru-RU" sz="2000" i="1" dirty="0">
                <a:latin typeface="Arial" panose="020B0604020202020204" pitchFamily="34" charset="0"/>
                <a:ea typeface="Times New Roman"/>
                <a:cs typeface="Arial" panose="020B0604020202020204" pitchFamily="34" charset="0"/>
              </a:rPr>
              <a:t>Певец, поющий арию. </a:t>
            </a:r>
          </a:p>
          <a:p>
            <a:pPr algn="just"/>
            <a:r>
              <a:rPr lang="ru-RU" sz="2000" u="sng" dirty="0">
                <a:latin typeface="Arial" panose="020B0604020202020204" pitchFamily="34" charset="0"/>
                <a:ea typeface="Times New Roman"/>
                <a:cs typeface="Arial" panose="020B0604020202020204" pitchFamily="34" charset="0"/>
              </a:rPr>
              <a:t>Они образуются от не/переходных глаголов</a:t>
            </a:r>
            <a:r>
              <a:rPr lang="ru-RU"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ea typeface="Times New Roman"/>
              <a:cs typeface="Arial" panose="020B0604020202020204" pitchFamily="34" charset="0"/>
            </a:endParaRPr>
          </a:p>
          <a:p>
            <a:pPr algn="just"/>
            <a:r>
              <a:rPr lang="ru-RU" sz="2000" dirty="0">
                <a:latin typeface="Arial" panose="020B0604020202020204" pitchFamily="34" charset="0"/>
                <a:ea typeface="Times New Roman"/>
                <a:cs typeface="Arial" panose="020B0604020202020204" pitchFamily="34" charset="0"/>
              </a:rPr>
              <a:t> </a:t>
            </a:r>
            <a:endParaRPr lang="cs-CZ" sz="2000" dirty="0">
              <a:latin typeface="Arial" panose="020B0604020202020204" pitchFamily="34" charset="0"/>
              <a:ea typeface="Times New Roman"/>
              <a:cs typeface="Arial" panose="020B0604020202020204" pitchFamily="34" charset="0"/>
            </a:endParaRPr>
          </a:p>
          <a:p>
            <a:r>
              <a:rPr lang="ru-RU" sz="2000" b="1" u="sng" dirty="0">
                <a:solidFill>
                  <a:srgbClr val="00B050"/>
                </a:solidFill>
                <a:latin typeface="Arial" panose="020B0604020202020204" pitchFamily="34" charset="0"/>
                <a:ea typeface="Times New Roman"/>
                <a:cs typeface="Arial" panose="020B0604020202020204" pitchFamily="34" charset="0"/>
              </a:rPr>
              <a:t>Страдательные причастия</a:t>
            </a:r>
            <a:r>
              <a:rPr lang="ru-RU" sz="2000" dirty="0">
                <a:solidFill>
                  <a:srgbClr val="00B050"/>
                </a:solidFill>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выражают также процессуальный признак. Это </a:t>
            </a:r>
            <a:r>
              <a:rPr lang="ru-RU" sz="2000" b="1" dirty="0">
                <a:latin typeface="Arial" panose="020B0604020202020204" pitchFamily="34" charset="0"/>
                <a:ea typeface="Times New Roman"/>
                <a:cs typeface="Arial" panose="020B0604020202020204" pitchFamily="34" charset="0"/>
              </a:rPr>
              <a:t>испытывающий действие</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являющийся результатом </a:t>
            </a:r>
            <a:r>
              <a:rPr lang="ru-RU" sz="2000" dirty="0">
                <a:latin typeface="Arial" panose="020B0604020202020204" pitchFamily="34" charset="0"/>
                <a:ea typeface="Times New Roman"/>
                <a:cs typeface="Arial" panose="020B0604020202020204" pitchFamily="34" charset="0"/>
              </a:rPr>
              <a:t>действия. </a:t>
            </a:r>
          </a:p>
          <a:p>
            <a:r>
              <a:rPr lang="ru-RU" sz="2000" i="1" dirty="0">
                <a:latin typeface="Arial" panose="020B0604020202020204" pitchFamily="34" charset="0"/>
                <a:ea typeface="Times New Roman"/>
                <a:cs typeface="Arial" panose="020B0604020202020204" pitchFamily="34" charset="0"/>
              </a:rPr>
              <a:t>оторванный лоскут, потерянный мяч</a:t>
            </a:r>
          </a:p>
          <a:p>
            <a:r>
              <a:rPr lang="ru-RU" sz="2000" u="sng" dirty="0">
                <a:latin typeface="Arial" panose="020B0604020202020204" pitchFamily="34" charset="0"/>
                <a:ea typeface="Times New Roman"/>
                <a:cs typeface="Arial" panose="020B0604020202020204" pitchFamily="34" charset="0"/>
              </a:rPr>
              <a:t>Они образуются только от переходных глаголов</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съесть, прочитать</a:t>
            </a:r>
            <a:r>
              <a:rPr lang="ru-RU"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ea typeface="Times New Roman"/>
              <a:cs typeface="Arial" panose="020B0604020202020204" pitchFamily="34" charset="0"/>
            </a:endParaRPr>
          </a:p>
        </p:txBody>
      </p:sp>
    </p:spTree>
    <p:extLst>
      <p:ext uri="{BB962C8B-B14F-4D97-AF65-F5344CB8AC3E}">
        <p14:creationId xmlns:p14="http://schemas.microsoft.com/office/powerpoint/2010/main" val="32290997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185041" y="1911015"/>
            <a:ext cx="9821917" cy="2677656"/>
          </a:xfrm>
          <a:prstGeom prst="rect">
            <a:avLst/>
          </a:prstGeom>
        </p:spPr>
        <p:txBody>
          <a:bodyPr wrap="square">
            <a:spAutoFit/>
          </a:bodyPr>
          <a:lstStyle/>
          <a:p>
            <a:r>
              <a:rPr lang="ru-RU" sz="2100" b="1" dirty="0">
                <a:latin typeface="Arial" panose="020B0604020202020204" pitchFamily="34" charset="0"/>
                <a:ea typeface="Times New Roman"/>
                <a:cs typeface="Arial" panose="020B0604020202020204" pitchFamily="34" charset="0"/>
              </a:rPr>
              <a:t>Причастие + зависимые слова = причастный оборот. </a:t>
            </a:r>
          </a:p>
          <a:p>
            <a:r>
              <a:rPr lang="ru-RU" sz="2100" dirty="0">
                <a:latin typeface="Arial" panose="020B0604020202020204" pitchFamily="34" charset="0"/>
                <a:ea typeface="Times New Roman"/>
                <a:cs typeface="Arial" panose="020B0604020202020204" pitchFamily="34" charset="0"/>
              </a:rPr>
              <a:t>Если он стоит перед определяемым словом, то не выделяется запятыми, если после – выделяется. </a:t>
            </a:r>
          </a:p>
          <a:p>
            <a:endParaRPr lang="ru-RU" sz="2100" dirty="0">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100" i="1" dirty="0">
                <a:latin typeface="Arial" panose="020B0604020202020204" pitchFamily="34" charset="0"/>
                <a:ea typeface="Times New Roman"/>
                <a:cs typeface="Arial" panose="020B0604020202020204" pitchFamily="34" charset="0"/>
              </a:rPr>
              <a:t>Преступления, совершенные этим заключенным, ужасны.</a:t>
            </a:r>
          </a:p>
          <a:p>
            <a:pPr marL="285750" indent="-285750">
              <a:buFont typeface="Arial" panose="020B0604020202020204" pitchFamily="34" charset="0"/>
              <a:buChar char="•"/>
            </a:pPr>
            <a:r>
              <a:rPr lang="ru-RU" sz="2100" i="1" dirty="0">
                <a:latin typeface="Arial" panose="020B0604020202020204" pitchFamily="34" charset="0"/>
                <a:ea typeface="Times New Roman"/>
                <a:cs typeface="Arial" panose="020B0604020202020204" pitchFamily="34" charset="0"/>
              </a:rPr>
              <a:t>Совершенные заключенным преступления ужасны</a:t>
            </a:r>
            <a:r>
              <a:rPr lang="ru-RU" sz="2100" dirty="0">
                <a:latin typeface="Arial" panose="020B0604020202020204" pitchFamily="34" charset="0"/>
                <a:ea typeface="Times New Roman"/>
                <a:cs typeface="Arial" panose="020B0604020202020204" pitchFamily="34" charset="0"/>
              </a:rPr>
              <a:t>.</a:t>
            </a:r>
          </a:p>
          <a:p>
            <a:endParaRPr lang="ru-RU" sz="2100" dirty="0">
              <a:latin typeface="Times New Roman"/>
              <a:ea typeface="Times New Roman"/>
            </a:endParaRPr>
          </a:p>
          <a:p>
            <a:endParaRPr lang="cs-CZ" sz="2100" dirty="0">
              <a:latin typeface="Times New Roman"/>
              <a:ea typeface="Times New Roman"/>
            </a:endParaRPr>
          </a:p>
        </p:txBody>
      </p:sp>
    </p:spTree>
    <p:extLst>
      <p:ext uri="{BB962C8B-B14F-4D97-AF65-F5344CB8AC3E}">
        <p14:creationId xmlns:p14="http://schemas.microsoft.com/office/powerpoint/2010/main" val="39487911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p:cNvSpPr>
            <a:spLocks noGrp="1"/>
          </p:cNvSpPr>
          <p:nvPr>
            <p:ph type="title"/>
          </p:nvPr>
        </p:nvSpPr>
        <p:spPr>
          <a:xfrm>
            <a:off x="2943535" y="392131"/>
            <a:ext cx="5674311" cy="919876"/>
          </a:xfrm>
        </p:spPr>
        <p:txBody>
          <a:bodyPr>
            <a:normAutofit/>
          </a:bodyPr>
          <a:lstStyle/>
          <a:p>
            <a:pPr algn="ctr"/>
            <a:r>
              <a:rPr lang="ru-RU" sz="2400" b="1" dirty="0">
                <a:solidFill>
                  <a:srgbClr val="00B050"/>
                </a:solidFill>
                <a:latin typeface="Arial" panose="020B0604020202020204" pitchFamily="34" charset="0"/>
                <a:cs typeface="Arial" panose="020B0604020202020204" pitchFamily="34" charset="0"/>
              </a:rPr>
              <a:t>Способы образования причастий</a:t>
            </a:r>
            <a:endParaRPr lang="cs-CZ" sz="2400" b="1" dirty="0">
              <a:solidFill>
                <a:srgbClr val="00B050"/>
              </a:solidFill>
              <a:latin typeface="Arial" panose="020B0604020202020204" pitchFamily="34" charset="0"/>
              <a:cs typeface="Arial" panose="020B0604020202020204" pitchFamily="34" charset="0"/>
            </a:endParaRPr>
          </a:p>
        </p:txBody>
      </p:sp>
      <p:graphicFrame>
        <p:nvGraphicFramePr>
          <p:cNvPr id="5" name="Zástupný symbol pro obsah 4"/>
          <p:cNvGraphicFramePr>
            <a:graphicFrameLocks noGrp="1"/>
          </p:cNvGraphicFramePr>
          <p:nvPr>
            <p:ph idx="1"/>
            <p:extLst>
              <p:ext uri="{D42A27DB-BD31-4B8C-83A1-F6EECF244321}">
                <p14:modId xmlns:p14="http://schemas.microsoft.com/office/powerpoint/2010/main" val="2017704806"/>
              </p:ext>
            </p:extLst>
          </p:nvPr>
        </p:nvGraphicFramePr>
        <p:xfrm>
          <a:off x="1231291" y="1267862"/>
          <a:ext cx="9561251" cy="4501685"/>
        </p:xfrm>
        <a:graphic>
          <a:graphicData uri="http://schemas.openxmlformats.org/drawingml/2006/table">
            <a:tbl>
              <a:tblPr firstRow="1" firstCol="1" lastRow="1" lastCol="1" bandRow="1" bandCol="1"/>
              <a:tblGrid>
                <a:gridCol w="1298442">
                  <a:extLst>
                    <a:ext uri="{9D8B030D-6E8A-4147-A177-3AD203B41FA5}">
                      <a16:colId xmlns:a16="http://schemas.microsoft.com/office/drawing/2014/main" val="20000"/>
                    </a:ext>
                  </a:extLst>
                </a:gridCol>
                <a:gridCol w="786933">
                  <a:extLst>
                    <a:ext uri="{9D8B030D-6E8A-4147-A177-3AD203B41FA5}">
                      <a16:colId xmlns:a16="http://schemas.microsoft.com/office/drawing/2014/main" val="20001"/>
                    </a:ext>
                  </a:extLst>
                </a:gridCol>
                <a:gridCol w="2557537">
                  <a:extLst>
                    <a:ext uri="{9D8B030D-6E8A-4147-A177-3AD203B41FA5}">
                      <a16:colId xmlns:a16="http://schemas.microsoft.com/office/drawing/2014/main" val="20002"/>
                    </a:ext>
                  </a:extLst>
                </a:gridCol>
                <a:gridCol w="2754270">
                  <a:extLst>
                    <a:ext uri="{9D8B030D-6E8A-4147-A177-3AD203B41FA5}">
                      <a16:colId xmlns:a16="http://schemas.microsoft.com/office/drawing/2014/main" val="20003"/>
                    </a:ext>
                  </a:extLst>
                </a:gridCol>
                <a:gridCol w="2164069">
                  <a:extLst>
                    <a:ext uri="{9D8B030D-6E8A-4147-A177-3AD203B41FA5}">
                      <a16:colId xmlns:a16="http://schemas.microsoft.com/office/drawing/2014/main" val="20004"/>
                    </a:ext>
                  </a:extLst>
                </a:gridCol>
              </a:tblGrid>
              <a:tr h="441489">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 </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noProof="0" dirty="0">
                          <a:effectLst/>
                          <a:latin typeface="Arial" panose="020B0604020202020204" pitchFamily="34" charset="0"/>
                          <a:ea typeface="Times New Roman"/>
                          <a:cs typeface="Arial" panose="020B0604020202020204" pitchFamily="34" charset="0"/>
                        </a:rPr>
                        <a:t>Действительные</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Страдательные</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 </a:t>
                      </a:r>
                      <a:r>
                        <a:rPr lang="bg-BG" sz="2100" dirty="0">
                          <a:effectLst/>
                          <a:latin typeface="Arial" panose="020B0604020202020204" pitchFamily="34" charset="0"/>
                          <a:ea typeface="Times New Roman"/>
                          <a:cs typeface="Arial" panose="020B0604020202020204" pitchFamily="34" charset="0"/>
                        </a:rPr>
                        <a:t>Краткие формы</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103583">
                <a:tc>
                  <a:txBody>
                    <a:bodyPr/>
                    <a:lstStyle/>
                    <a:p>
                      <a:pPr>
                        <a:lnSpc>
                          <a:spcPct val="107000"/>
                        </a:lnSpc>
                        <a:spcAft>
                          <a:spcPts val="0"/>
                        </a:spcAft>
                      </a:pPr>
                      <a:r>
                        <a:rPr lang="ru-RU" sz="2100">
                          <a:effectLst/>
                          <a:latin typeface="Arial" panose="020B0604020202020204" pitchFamily="34" charset="0"/>
                          <a:ea typeface="Times New Roman"/>
                          <a:cs typeface="Arial" panose="020B0604020202020204" pitchFamily="34" charset="0"/>
                        </a:rPr>
                        <a:t>Наст. вр.</a:t>
                      </a:r>
                      <a:endParaRPr lang="cs-CZ" sz="21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РЯ</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говор</a:t>
                      </a:r>
                      <a:r>
                        <a:rPr lang="ru-RU" sz="2100" b="1" dirty="0">
                          <a:effectLst/>
                          <a:latin typeface="Arial" panose="020B0604020202020204" pitchFamily="34" charset="0"/>
                          <a:ea typeface="Times New Roman"/>
                          <a:cs typeface="Arial" panose="020B0604020202020204" pitchFamily="34" charset="0"/>
                        </a:rPr>
                        <a:t>ящ</a:t>
                      </a:r>
                      <a:r>
                        <a:rPr lang="ru-RU" sz="2100" dirty="0">
                          <a:effectLst/>
                          <a:latin typeface="Arial" panose="020B0604020202020204" pitchFamily="34" charset="0"/>
                          <a:ea typeface="Times New Roman"/>
                          <a:cs typeface="Arial" panose="020B0604020202020204" pitchFamily="34" charset="0"/>
                        </a:rPr>
                        <a:t>ий, крич</a:t>
                      </a:r>
                      <a:r>
                        <a:rPr lang="ru-RU" sz="2100" b="1" dirty="0">
                          <a:effectLst/>
                          <a:latin typeface="Arial" panose="020B0604020202020204" pitchFamily="34" charset="0"/>
                          <a:ea typeface="Times New Roman"/>
                          <a:cs typeface="Arial" panose="020B0604020202020204" pitchFamily="34" charset="0"/>
                        </a:rPr>
                        <a:t>ащ</a:t>
                      </a:r>
                      <a:r>
                        <a:rPr lang="ru-RU" sz="2100" dirty="0">
                          <a:effectLst/>
                          <a:latin typeface="Arial" panose="020B0604020202020204" pitchFamily="34" charset="0"/>
                          <a:ea typeface="Times New Roman"/>
                          <a:cs typeface="Arial" panose="020B0604020202020204" pitchFamily="34" charset="0"/>
                        </a:rPr>
                        <a:t>ий</a:t>
                      </a:r>
                      <a:endParaRPr lang="cs-CZ" sz="2100" dirty="0">
                        <a:effectLst/>
                        <a:latin typeface="Arial" panose="020B0604020202020204" pitchFamily="34" charset="0"/>
                        <a:ea typeface="Times New Roman"/>
                        <a:cs typeface="Arial" panose="020B0604020202020204" pitchFamily="34" charset="0"/>
                      </a:endParaRPr>
                    </a:p>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пиш</a:t>
                      </a:r>
                      <a:r>
                        <a:rPr lang="ru-RU" sz="2100" b="1" dirty="0">
                          <a:effectLst/>
                          <a:latin typeface="Arial" panose="020B0604020202020204" pitchFamily="34" charset="0"/>
                          <a:ea typeface="Times New Roman"/>
                          <a:cs typeface="Arial" panose="020B0604020202020204" pitchFamily="34" charset="0"/>
                        </a:rPr>
                        <a:t>ущ</a:t>
                      </a:r>
                      <a:r>
                        <a:rPr lang="ru-RU" sz="2100" dirty="0">
                          <a:effectLst/>
                          <a:latin typeface="Arial" panose="020B0604020202020204" pitchFamily="34" charset="0"/>
                          <a:ea typeface="Times New Roman"/>
                          <a:cs typeface="Arial" panose="020B0604020202020204" pitchFamily="34" charset="0"/>
                        </a:rPr>
                        <a:t>ий, расцвета</a:t>
                      </a:r>
                      <a:r>
                        <a:rPr lang="ru-RU" sz="2100" b="1" dirty="0">
                          <a:effectLst/>
                          <a:latin typeface="Arial" panose="020B0604020202020204" pitchFamily="34" charset="0"/>
                          <a:ea typeface="Times New Roman"/>
                          <a:cs typeface="Arial" panose="020B0604020202020204" pitchFamily="34" charset="0"/>
                        </a:rPr>
                        <a:t>ющ</a:t>
                      </a:r>
                      <a:r>
                        <a:rPr lang="ru-RU" sz="2100" dirty="0">
                          <a:effectLst/>
                          <a:latin typeface="Arial" panose="020B0604020202020204" pitchFamily="34" charset="0"/>
                          <a:ea typeface="Times New Roman"/>
                          <a:cs typeface="Arial" panose="020B0604020202020204" pitchFamily="34" charset="0"/>
                        </a:rPr>
                        <a:t>ий</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выбира</a:t>
                      </a:r>
                      <a:r>
                        <a:rPr lang="ru-RU" sz="2100" b="1" dirty="0">
                          <a:effectLst/>
                          <a:latin typeface="Arial" panose="020B0604020202020204" pitchFamily="34" charset="0"/>
                          <a:ea typeface="Times New Roman"/>
                          <a:cs typeface="Arial" panose="020B0604020202020204" pitchFamily="34" charset="0"/>
                        </a:rPr>
                        <a:t>ем</a:t>
                      </a:r>
                      <a:r>
                        <a:rPr lang="ru-RU" sz="2100" dirty="0">
                          <a:effectLst/>
                          <a:latin typeface="Arial" panose="020B0604020202020204" pitchFamily="34" charset="0"/>
                          <a:ea typeface="Times New Roman"/>
                          <a:cs typeface="Arial" panose="020B0604020202020204" pitchFamily="34" charset="0"/>
                        </a:rPr>
                        <a:t>ый, нес</a:t>
                      </a:r>
                      <a:r>
                        <a:rPr lang="ru-RU" sz="2100" b="1" dirty="0">
                          <a:effectLst/>
                          <a:latin typeface="Arial" panose="020B0604020202020204" pitchFamily="34" charset="0"/>
                          <a:ea typeface="Times New Roman"/>
                          <a:cs typeface="Arial" panose="020B0604020202020204" pitchFamily="34" charset="0"/>
                        </a:rPr>
                        <a:t>ом</a:t>
                      </a:r>
                      <a:r>
                        <a:rPr lang="ru-RU" sz="2100" dirty="0">
                          <a:effectLst/>
                          <a:latin typeface="Arial" panose="020B0604020202020204" pitchFamily="34" charset="0"/>
                          <a:ea typeface="Times New Roman"/>
                          <a:cs typeface="Arial" panose="020B0604020202020204" pitchFamily="34" charset="0"/>
                        </a:rPr>
                        <a:t>ый производ</a:t>
                      </a:r>
                      <a:r>
                        <a:rPr lang="ru-RU" sz="2100" b="1" dirty="0">
                          <a:effectLst/>
                          <a:latin typeface="Arial" panose="020B0604020202020204" pitchFamily="34" charset="0"/>
                          <a:ea typeface="Times New Roman"/>
                          <a:cs typeface="Arial" panose="020B0604020202020204" pitchFamily="34" charset="0"/>
                        </a:rPr>
                        <a:t>им</a:t>
                      </a:r>
                      <a:r>
                        <a:rPr lang="ru-RU" sz="2100" dirty="0">
                          <a:effectLst/>
                          <a:latin typeface="Arial" panose="020B0604020202020204" pitchFamily="34" charset="0"/>
                          <a:ea typeface="Times New Roman"/>
                          <a:cs typeface="Arial" panose="020B0604020202020204" pitchFamily="34" charset="0"/>
                        </a:rPr>
                        <a:t>ый</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выбира</a:t>
                      </a:r>
                      <a:r>
                        <a:rPr lang="ru-RU" sz="2100" b="1" dirty="0">
                          <a:effectLst/>
                          <a:latin typeface="Arial" panose="020B0604020202020204" pitchFamily="34" charset="0"/>
                          <a:ea typeface="Times New Roman"/>
                          <a:cs typeface="Arial" panose="020B0604020202020204" pitchFamily="34" charset="0"/>
                        </a:rPr>
                        <a:t>ем</a:t>
                      </a:r>
                    </a:p>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кара</a:t>
                      </a:r>
                      <a:r>
                        <a:rPr lang="ru-RU" sz="2100" b="1" dirty="0">
                          <a:effectLst/>
                          <a:latin typeface="Arial" panose="020B0604020202020204" pitchFamily="34" charset="0"/>
                          <a:ea typeface="Times New Roman"/>
                          <a:cs typeface="Arial" panose="020B0604020202020204" pitchFamily="34" charset="0"/>
                        </a:rPr>
                        <a:t>ем</a:t>
                      </a:r>
                    </a:p>
                    <a:p>
                      <a:pPr>
                        <a:lnSpc>
                          <a:spcPct val="107000"/>
                        </a:lnSpc>
                        <a:spcAft>
                          <a:spcPts val="0"/>
                        </a:spcAft>
                      </a:pPr>
                      <a:r>
                        <a:rPr lang="ru-RU" sz="2100" b="0" dirty="0">
                          <a:effectLst/>
                          <a:latin typeface="Arial" panose="020B0604020202020204" pitchFamily="34" charset="0"/>
                          <a:ea typeface="Times New Roman"/>
                          <a:cs typeface="Arial" panose="020B0604020202020204" pitchFamily="34" charset="0"/>
                        </a:rPr>
                        <a:t>влек</a:t>
                      </a:r>
                      <a:r>
                        <a:rPr lang="ru-RU" sz="2100" b="1" dirty="0">
                          <a:effectLst/>
                          <a:latin typeface="Arial" panose="020B0604020202020204" pitchFamily="34" charset="0"/>
                          <a:ea typeface="Times New Roman"/>
                          <a:cs typeface="Arial" panose="020B0604020202020204" pitchFamily="34" charset="0"/>
                        </a:rPr>
                        <a:t>ом</a:t>
                      </a:r>
                    </a:p>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гон</a:t>
                      </a:r>
                      <a:r>
                        <a:rPr lang="ru-RU" sz="2100" b="1" dirty="0">
                          <a:effectLst/>
                          <a:latin typeface="Arial" panose="020B0604020202020204" pitchFamily="34" charset="0"/>
                          <a:ea typeface="Times New Roman"/>
                          <a:cs typeface="Arial" panose="020B0604020202020204" pitchFamily="34" charset="0"/>
                        </a:rPr>
                        <a:t>им</a:t>
                      </a:r>
                    </a:p>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люб</a:t>
                      </a:r>
                      <a:r>
                        <a:rPr lang="ru-RU" sz="2100" b="1" dirty="0">
                          <a:effectLst/>
                          <a:latin typeface="Arial" panose="020B0604020202020204" pitchFamily="34" charset="0"/>
                          <a:ea typeface="Times New Roman"/>
                          <a:cs typeface="Arial" panose="020B0604020202020204" pitchFamily="34" charset="0"/>
                        </a:rPr>
                        <a:t>им</a:t>
                      </a:r>
                      <a:r>
                        <a:rPr lang="cs-CZ" sz="2100" dirty="0">
                          <a:effectLst/>
                          <a:latin typeface="Arial" panose="020B0604020202020204" pitchFamily="34" charset="0"/>
                          <a:ea typeface="Times New Roman"/>
                          <a:cs typeface="Arial" panose="020B0604020202020204" pitchFamily="34" charset="0"/>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67861">
                <a:tc>
                  <a:txBody>
                    <a:bodyPr/>
                    <a:lstStyle/>
                    <a:p>
                      <a:pPr>
                        <a:lnSpc>
                          <a:spcPct val="107000"/>
                        </a:lnSpc>
                        <a:spcAft>
                          <a:spcPts val="0"/>
                        </a:spcAft>
                      </a:pPr>
                      <a:r>
                        <a:rPr lang="ru-RU" sz="2100">
                          <a:effectLst/>
                          <a:latin typeface="Arial" panose="020B0604020202020204" pitchFamily="34" charset="0"/>
                          <a:ea typeface="Times New Roman"/>
                          <a:cs typeface="Arial" panose="020B0604020202020204" pitchFamily="34" charset="0"/>
                        </a:rPr>
                        <a:t> </a:t>
                      </a:r>
                      <a:endParaRPr lang="cs-CZ" sz="21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ЧЯ</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dělaj</a:t>
                      </a:r>
                      <a:r>
                        <a:rPr lang="cs-CZ" sz="2100" b="1" dirty="0">
                          <a:effectLst/>
                          <a:latin typeface="Arial" panose="020B0604020202020204" pitchFamily="34" charset="0"/>
                          <a:ea typeface="Times New Roman"/>
                          <a:cs typeface="Arial" panose="020B0604020202020204" pitchFamily="34" charset="0"/>
                        </a:rPr>
                        <a:t>íc</a:t>
                      </a:r>
                      <a:r>
                        <a:rPr lang="cs-CZ" sz="2100" b="0" dirty="0">
                          <a:effectLst/>
                          <a:latin typeface="Arial" panose="020B0604020202020204" pitchFamily="34" charset="0"/>
                          <a:ea typeface="Times New Roman"/>
                          <a:cs typeface="Arial" panose="020B0604020202020204" pitchFamily="34" charset="0"/>
                        </a:rPr>
                        <a:t>í</a:t>
                      </a:r>
                      <a:r>
                        <a:rPr lang="cs-CZ" sz="2100" dirty="0">
                          <a:effectLst/>
                          <a:latin typeface="Arial" panose="020B0604020202020204" pitchFamily="34" charset="0"/>
                          <a:ea typeface="Times New Roman"/>
                          <a:cs typeface="Arial" panose="020B0604020202020204" pitchFamily="34" charset="0"/>
                        </a:rPr>
                        <a:t>, čt</a:t>
                      </a:r>
                      <a:r>
                        <a:rPr lang="cs-CZ" sz="2100" b="1" dirty="0">
                          <a:effectLst/>
                          <a:latin typeface="Arial" panose="020B0604020202020204" pitchFamily="34" charset="0"/>
                          <a:ea typeface="Times New Roman"/>
                          <a:cs typeface="Arial" panose="020B0604020202020204" pitchFamily="34" charset="0"/>
                        </a:rPr>
                        <a:t>ouc</a:t>
                      </a:r>
                      <a:r>
                        <a:rPr lang="cs-CZ" sz="2100" b="0" dirty="0">
                          <a:effectLst/>
                          <a:latin typeface="Arial" panose="020B0604020202020204" pitchFamily="34" charset="0"/>
                          <a:ea typeface="Times New Roman"/>
                          <a:cs typeface="Arial" panose="020B0604020202020204" pitchFamily="34" charset="0"/>
                        </a:rPr>
                        <a:t>í</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připravova</a:t>
                      </a:r>
                      <a:r>
                        <a:rPr lang="cs-CZ" sz="2100" b="1" dirty="0">
                          <a:effectLst/>
                          <a:latin typeface="Arial" panose="020B0604020202020204" pitchFamily="34" charset="0"/>
                          <a:ea typeface="Times New Roman"/>
                          <a:cs typeface="Arial" panose="020B0604020202020204" pitchFamily="34" charset="0"/>
                        </a:rPr>
                        <a:t>n</a:t>
                      </a:r>
                      <a:r>
                        <a:rPr lang="cs-CZ" sz="2100" b="0" dirty="0">
                          <a:effectLst/>
                          <a:latin typeface="Arial" panose="020B0604020202020204" pitchFamily="34" charset="0"/>
                          <a:ea typeface="Times New Roman"/>
                          <a:cs typeface="Arial" panose="020B0604020202020204" pitchFamily="34" charset="0"/>
                        </a:rPr>
                        <a:t>ý</a:t>
                      </a:r>
                      <a:r>
                        <a:rPr lang="cs-CZ" sz="2100" dirty="0">
                          <a:effectLst/>
                          <a:latin typeface="Arial" panose="020B0604020202020204" pitchFamily="34" charset="0"/>
                          <a:ea typeface="Times New Roman"/>
                          <a:cs typeface="Arial" panose="020B0604020202020204" pitchFamily="34" charset="0"/>
                        </a:rPr>
                        <a:t>, čte</a:t>
                      </a:r>
                      <a:r>
                        <a:rPr lang="cs-CZ" sz="2100" b="1" dirty="0">
                          <a:effectLst/>
                          <a:latin typeface="Arial" panose="020B0604020202020204" pitchFamily="34" charset="0"/>
                          <a:ea typeface="Times New Roman"/>
                          <a:cs typeface="Arial" panose="020B0604020202020204" pitchFamily="34" charset="0"/>
                        </a:rPr>
                        <a:t>n</a:t>
                      </a:r>
                      <a:r>
                        <a:rPr lang="cs-CZ" sz="2100" b="0" dirty="0">
                          <a:effectLst/>
                          <a:latin typeface="Arial" panose="020B0604020202020204" pitchFamily="34" charset="0"/>
                          <a:ea typeface="Times New Roman"/>
                          <a:cs typeface="Arial" panose="020B0604020202020204" pitchFamily="34" charset="0"/>
                        </a:rPr>
                        <a:t>ý</a:t>
                      </a:r>
                      <a:r>
                        <a:rPr lang="cs-CZ" sz="2100" dirty="0">
                          <a:effectLst/>
                          <a:latin typeface="Arial" panose="020B0604020202020204" pitchFamily="34" charset="0"/>
                          <a:ea typeface="Times New Roman"/>
                          <a:cs typeface="Arial" panose="020B0604020202020204" pitchFamily="34" charset="0"/>
                        </a:rPr>
                        <a:t>, </a:t>
                      </a:r>
                      <a:r>
                        <a:rPr lang="cs-CZ" sz="2100" b="0" dirty="0">
                          <a:effectLst/>
                          <a:latin typeface="Arial" panose="020B0604020202020204" pitchFamily="34" charset="0"/>
                          <a:ea typeface="Times New Roman"/>
                          <a:cs typeface="Arial" panose="020B0604020202020204" pitchFamily="34" charset="0"/>
                        </a:rPr>
                        <a:t>kry</a:t>
                      </a:r>
                      <a:r>
                        <a:rPr lang="cs-CZ" sz="2100" b="1" dirty="0">
                          <a:effectLst/>
                          <a:latin typeface="Arial" panose="020B0604020202020204" pitchFamily="34" charset="0"/>
                          <a:ea typeface="Times New Roman"/>
                          <a:cs typeface="Arial" panose="020B0604020202020204" pitchFamily="34" charset="0"/>
                        </a:rPr>
                        <a:t>t</a:t>
                      </a:r>
                      <a:r>
                        <a:rPr lang="cs-CZ" sz="2100" b="0" dirty="0">
                          <a:effectLst/>
                          <a:latin typeface="Arial" panose="020B0604020202020204" pitchFamily="34" charset="0"/>
                          <a:ea typeface="Times New Roman"/>
                          <a:cs typeface="Arial" panose="020B0604020202020204" pitchFamily="34" charset="0"/>
                        </a:rPr>
                        <a:t>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připravová</a:t>
                      </a:r>
                      <a:r>
                        <a:rPr lang="cs-CZ" sz="2100" b="1" dirty="0">
                          <a:effectLst/>
                          <a:latin typeface="Arial" panose="020B0604020202020204" pitchFamily="34" charset="0"/>
                          <a:ea typeface="Times New Roman"/>
                          <a:cs typeface="Arial" panose="020B0604020202020204" pitchFamily="34" charset="0"/>
                        </a:rPr>
                        <a:t>n</a:t>
                      </a:r>
                      <a:r>
                        <a:rPr lang="cs-CZ" sz="2100" dirty="0">
                          <a:effectLst/>
                          <a:latin typeface="Arial" panose="020B0604020202020204" pitchFamily="34" charset="0"/>
                          <a:ea typeface="Times New Roman"/>
                          <a:cs typeface="Arial" panose="020B0604020202020204" pitchFamily="34" charset="0"/>
                        </a:rPr>
                        <a:t>, čte</a:t>
                      </a:r>
                      <a:r>
                        <a:rPr lang="cs-CZ" sz="2100" b="1" dirty="0">
                          <a:effectLst/>
                          <a:latin typeface="Arial" panose="020B0604020202020204" pitchFamily="34" charset="0"/>
                          <a:ea typeface="Times New Roman"/>
                          <a:cs typeface="Arial" panose="020B0604020202020204" pitchFamily="34" charset="0"/>
                        </a:rPr>
                        <a:t>n</a:t>
                      </a:r>
                      <a:r>
                        <a:rPr lang="cs-CZ" sz="2100" dirty="0">
                          <a:effectLst/>
                          <a:latin typeface="Arial" panose="020B0604020202020204" pitchFamily="34" charset="0"/>
                          <a:ea typeface="Times New Roman"/>
                          <a:cs typeface="Arial" panose="020B0604020202020204" pitchFamily="34" charset="0"/>
                        </a:rPr>
                        <a:t>, kry</a:t>
                      </a:r>
                      <a:r>
                        <a:rPr lang="cs-CZ" sz="2100" b="1" dirty="0">
                          <a:effectLst/>
                          <a:latin typeface="Arial" panose="020B0604020202020204" pitchFamily="34" charset="0"/>
                          <a:ea typeface="Times New Roman"/>
                          <a:cs typeface="Arial" panose="020B0604020202020204" pitchFamily="34" charset="0"/>
                        </a:rPr>
                        <a:t>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103583">
                <a:tc>
                  <a:txBody>
                    <a:bodyPr/>
                    <a:lstStyle/>
                    <a:p>
                      <a:pPr>
                        <a:lnSpc>
                          <a:spcPct val="107000"/>
                        </a:lnSpc>
                        <a:spcAft>
                          <a:spcPts val="0"/>
                        </a:spcAft>
                      </a:pPr>
                      <a:r>
                        <a:rPr lang="ru-RU" sz="2100">
                          <a:effectLst/>
                          <a:latin typeface="Arial" panose="020B0604020202020204" pitchFamily="34" charset="0"/>
                          <a:ea typeface="Times New Roman"/>
                          <a:cs typeface="Arial" panose="020B0604020202020204" pitchFamily="34" charset="0"/>
                        </a:rPr>
                        <a:t>Прош. вр.</a:t>
                      </a:r>
                      <a:endParaRPr lang="cs-CZ" sz="21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РЯ.</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сдела</a:t>
                      </a:r>
                      <a:r>
                        <a:rPr lang="ru-RU" sz="2100" b="1" dirty="0">
                          <a:effectLst/>
                          <a:latin typeface="Arial" panose="020B0604020202020204" pitchFamily="34" charset="0"/>
                          <a:ea typeface="Times New Roman"/>
                          <a:cs typeface="Arial" panose="020B0604020202020204" pitchFamily="34" charset="0"/>
                        </a:rPr>
                        <a:t>вш</a:t>
                      </a:r>
                      <a:r>
                        <a:rPr lang="ru-RU" sz="2100" dirty="0">
                          <a:effectLst/>
                          <a:latin typeface="Arial" panose="020B0604020202020204" pitchFamily="34" charset="0"/>
                          <a:ea typeface="Times New Roman"/>
                          <a:cs typeface="Arial" panose="020B0604020202020204" pitchFamily="34" charset="0"/>
                        </a:rPr>
                        <a:t>ий, говори</a:t>
                      </a:r>
                      <a:r>
                        <a:rPr lang="ru-RU" sz="2100" b="1" dirty="0">
                          <a:effectLst/>
                          <a:latin typeface="Arial" panose="020B0604020202020204" pitchFamily="34" charset="0"/>
                          <a:ea typeface="Times New Roman"/>
                          <a:cs typeface="Arial" panose="020B0604020202020204" pitchFamily="34" charset="0"/>
                        </a:rPr>
                        <a:t>вш</a:t>
                      </a:r>
                      <a:r>
                        <a:rPr lang="ru-RU" sz="2100" dirty="0">
                          <a:effectLst/>
                          <a:latin typeface="Arial" panose="020B0604020202020204" pitchFamily="34" charset="0"/>
                          <a:ea typeface="Times New Roman"/>
                          <a:cs typeface="Arial" panose="020B0604020202020204" pitchFamily="34" charset="0"/>
                        </a:rPr>
                        <a:t>ий</a:t>
                      </a:r>
                      <a:endParaRPr lang="cs-CZ" sz="2100" dirty="0">
                        <a:effectLst/>
                        <a:latin typeface="Arial" panose="020B0604020202020204" pitchFamily="34" charset="0"/>
                        <a:ea typeface="Times New Roman"/>
                        <a:cs typeface="Arial" panose="020B0604020202020204" pitchFamily="34" charset="0"/>
                      </a:endParaRPr>
                    </a:p>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принес</a:t>
                      </a:r>
                      <a:r>
                        <a:rPr lang="ru-RU" sz="2100" b="1" dirty="0">
                          <a:effectLst/>
                          <a:latin typeface="Arial" panose="020B0604020202020204" pitchFamily="34" charset="0"/>
                          <a:ea typeface="Times New Roman"/>
                          <a:cs typeface="Arial" panose="020B0604020202020204" pitchFamily="34" charset="0"/>
                        </a:rPr>
                        <a:t>ш</a:t>
                      </a:r>
                      <a:r>
                        <a:rPr lang="ru-RU" sz="2100" dirty="0">
                          <a:effectLst/>
                          <a:latin typeface="Arial" panose="020B0604020202020204" pitchFamily="34" charset="0"/>
                          <a:ea typeface="Times New Roman"/>
                          <a:cs typeface="Arial" panose="020B0604020202020204" pitchFamily="34" charset="0"/>
                        </a:rPr>
                        <a:t>ий, испек</a:t>
                      </a:r>
                      <a:r>
                        <a:rPr lang="ru-RU" sz="2100" b="1" dirty="0">
                          <a:effectLst/>
                          <a:latin typeface="Arial" panose="020B0604020202020204" pitchFamily="34" charset="0"/>
                          <a:ea typeface="Times New Roman"/>
                          <a:cs typeface="Arial" panose="020B0604020202020204" pitchFamily="34" charset="0"/>
                        </a:rPr>
                        <a:t>ш</a:t>
                      </a:r>
                      <a:r>
                        <a:rPr lang="ru-RU" sz="2100" dirty="0">
                          <a:effectLst/>
                          <a:latin typeface="Arial" panose="020B0604020202020204" pitchFamily="34" charset="0"/>
                          <a:ea typeface="Times New Roman"/>
                          <a:cs typeface="Arial" panose="020B0604020202020204" pitchFamily="34" charset="0"/>
                        </a:rPr>
                        <a:t>ий</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сдела</a:t>
                      </a:r>
                      <a:r>
                        <a:rPr lang="ru-RU" sz="2100" b="1" dirty="0">
                          <a:effectLst/>
                          <a:latin typeface="Arial" panose="020B0604020202020204" pitchFamily="34" charset="0"/>
                          <a:ea typeface="Times New Roman"/>
                          <a:cs typeface="Arial" panose="020B0604020202020204" pitchFamily="34" charset="0"/>
                        </a:rPr>
                        <a:t>нн</a:t>
                      </a:r>
                      <a:r>
                        <a:rPr lang="ru-RU" sz="2100" dirty="0">
                          <a:effectLst/>
                          <a:latin typeface="Arial" panose="020B0604020202020204" pitchFamily="34" charset="0"/>
                          <a:ea typeface="Times New Roman"/>
                          <a:cs typeface="Arial" panose="020B0604020202020204" pitchFamily="34" charset="0"/>
                        </a:rPr>
                        <a:t>ый, составл</a:t>
                      </a:r>
                      <a:r>
                        <a:rPr lang="ru-RU" sz="2100" b="1" dirty="0">
                          <a:effectLst/>
                          <a:latin typeface="Arial" panose="020B0604020202020204" pitchFamily="34" charset="0"/>
                          <a:ea typeface="Times New Roman"/>
                          <a:cs typeface="Arial" panose="020B0604020202020204" pitchFamily="34" charset="0"/>
                        </a:rPr>
                        <a:t>енн</a:t>
                      </a:r>
                      <a:r>
                        <a:rPr lang="ru-RU" sz="2100" dirty="0">
                          <a:effectLst/>
                          <a:latin typeface="Arial" panose="020B0604020202020204" pitchFamily="34" charset="0"/>
                          <a:ea typeface="Times New Roman"/>
                          <a:cs typeface="Arial" panose="020B0604020202020204" pitchFamily="34" charset="0"/>
                        </a:rPr>
                        <a:t>ый</a:t>
                      </a:r>
                      <a:endParaRPr lang="cs-CZ" sz="2100" dirty="0">
                        <a:effectLst/>
                        <a:latin typeface="Arial" panose="020B0604020202020204" pitchFamily="34" charset="0"/>
                        <a:ea typeface="Times New Roman"/>
                        <a:cs typeface="Arial" panose="020B0604020202020204" pitchFamily="34" charset="0"/>
                      </a:endParaRPr>
                    </a:p>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привез</a:t>
                      </a:r>
                      <a:r>
                        <a:rPr lang="ru-RU" sz="2100" b="1" dirty="0">
                          <a:effectLst/>
                          <a:latin typeface="Arial" panose="020B0604020202020204" pitchFamily="34" charset="0"/>
                          <a:ea typeface="Times New Roman"/>
                          <a:cs typeface="Arial" panose="020B0604020202020204" pitchFamily="34" charset="0"/>
                        </a:rPr>
                        <a:t>ённ</a:t>
                      </a:r>
                      <a:r>
                        <a:rPr lang="ru-RU" sz="2100" dirty="0">
                          <a:effectLst/>
                          <a:latin typeface="Arial" panose="020B0604020202020204" pitchFamily="34" charset="0"/>
                          <a:ea typeface="Times New Roman"/>
                          <a:cs typeface="Arial" panose="020B0604020202020204" pitchFamily="34" charset="0"/>
                        </a:rPr>
                        <a:t>ый, приня</a:t>
                      </a:r>
                      <a:r>
                        <a:rPr lang="ru-RU" sz="2100" b="1" dirty="0">
                          <a:effectLst/>
                          <a:latin typeface="Arial" panose="020B0604020202020204" pitchFamily="34" charset="0"/>
                          <a:ea typeface="Times New Roman"/>
                          <a:cs typeface="Arial" panose="020B0604020202020204" pitchFamily="34" charset="0"/>
                        </a:rPr>
                        <a:t>т</a:t>
                      </a:r>
                      <a:r>
                        <a:rPr lang="ru-RU" sz="2100" dirty="0">
                          <a:effectLst/>
                          <a:latin typeface="Arial" panose="020B0604020202020204" pitchFamily="34" charset="0"/>
                          <a:ea typeface="Times New Roman"/>
                          <a:cs typeface="Arial" panose="020B0604020202020204" pitchFamily="34" charset="0"/>
                        </a:rPr>
                        <a:t>ый</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с</a:t>
                      </a:r>
                      <a:r>
                        <a:rPr lang="cs-CZ" sz="2100" dirty="0" err="1">
                          <a:effectLst/>
                          <a:latin typeface="Arial" panose="020B0604020202020204" pitchFamily="34" charset="0"/>
                          <a:ea typeface="Times New Roman"/>
                          <a:cs typeface="Arial" panose="020B0604020202020204" pitchFamily="34" charset="0"/>
                        </a:rPr>
                        <a:t>дела</a:t>
                      </a:r>
                      <a:r>
                        <a:rPr lang="cs-CZ" sz="2100" b="1" dirty="0" err="1">
                          <a:effectLst/>
                          <a:latin typeface="Arial" panose="020B0604020202020204" pitchFamily="34" charset="0"/>
                          <a:ea typeface="Times New Roman"/>
                          <a:cs typeface="Arial" panose="020B0604020202020204" pitchFamily="34" charset="0"/>
                        </a:rPr>
                        <a:t>н</a:t>
                      </a:r>
                      <a:r>
                        <a:rPr lang="cs-CZ" sz="2100" dirty="0">
                          <a:effectLst/>
                          <a:latin typeface="Arial" panose="020B0604020202020204" pitchFamily="34" charset="0"/>
                          <a:ea typeface="Times New Roman"/>
                          <a:cs typeface="Arial" panose="020B0604020202020204" pitchFamily="34" charset="0"/>
                        </a:rPr>
                        <a:t>,</a:t>
                      </a:r>
                      <a:r>
                        <a:rPr lang="ru-RU" sz="2100" dirty="0">
                          <a:effectLst/>
                          <a:latin typeface="Arial" panose="020B0604020202020204" pitchFamily="34" charset="0"/>
                          <a:ea typeface="Times New Roman"/>
                          <a:cs typeface="Arial" panose="020B0604020202020204" pitchFamily="34" charset="0"/>
                        </a:rPr>
                        <a:t> составл</a:t>
                      </a:r>
                      <a:r>
                        <a:rPr lang="ru-RU" sz="2100" b="1" dirty="0">
                          <a:effectLst/>
                          <a:latin typeface="Arial" panose="020B0604020202020204" pitchFamily="34" charset="0"/>
                          <a:ea typeface="Times New Roman"/>
                          <a:cs typeface="Arial" panose="020B0604020202020204" pitchFamily="34" charset="0"/>
                        </a:rPr>
                        <a:t>ен</a:t>
                      </a:r>
                      <a:r>
                        <a:rPr lang="ru-RU" sz="2100" dirty="0">
                          <a:effectLst/>
                          <a:latin typeface="Arial" panose="020B0604020202020204" pitchFamily="34" charset="0"/>
                          <a:ea typeface="Times New Roman"/>
                          <a:cs typeface="Arial" panose="020B0604020202020204" pitchFamily="34" charset="0"/>
                        </a:rPr>
                        <a:t>, заключ</a:t>
                      </a:r>
                      <a:r>
                        <a:rPr lang="ru-RU" sz="2100" b="1" dirty="0">
                          <a:effectLst/>
                          <a:latin typeface="Arial" panose="020B0604020202020204" pitchFamily="34" charset="0"/>
                          <a:ea typeface="Times New Roman"/>
                          <a:cs typeface="Arial" panose="020B0604020202020204" pitchFamily="34" charset="0"/>
                        </a:rPr>
                        <a:t>ён</a:t>
                      </a:r>
                      <a:r>
                        <a:rPr lang="ru-RU" sz="2100" dirty="0">
                          <a:effectLst/>
                          <a:latin typeface="Arial" panose="020B0604020202020204" pitchFamily="34" charset="0"/>
                          <a:ea typeface="Times New Roman"/>
                          <a:cs typeface="Arial" panose="020B0604020202020204" pitchFamily="34" charset="0"/>
                        </a:rPr>
                        <a:t>,</a:t>
                      </a:r>
                      <a:r>
                        <a:rPr lang="ru-RU" sz="2100" b="1" dirty="0">
                          <a:effectLst/>
                          <a:latin typeface="Arial" panose="020B0604020202020204" pitchFamily="34" charset="0"/>
                          <a:ea typeface="Times New Roman"/>
                          <a:cs typeface="Arial" panose="020B0604020202020204" pitchFamily="34" charset="0"/>
                        </a:rPr>
                        <a:t> </a:t>
                      </a:r>
                      <a:r>
                        <a:rPr lang="ru-RU" sz="2100" dirty="0">
                          <a:effectLst/>
                          <a:latin typeface="Arial" panose="020B0604020202020204" pitchFamily="34" charset="0"/>
                          <a:ea typeface="Times New Roman"/>
                          <a:cs typeface="Arial" panose="020B0604020202020204" pitchFamily="34" charset="0"/>
                        </a:rPr>
                        <a:t>приня</a:t>
                      </a:r>
                      <a:r>
                        <a:rPr lang="ru-RU" sz="2100" b="1" dirty="0">
                          <a:effectLst/>
                          <a:latin typeface="Arial" panose="020B0604020202020204" pitchFamily="34" charset="0"/>
                          <a:ea typeface="Times New Roman"/>
                          <a:cs typeface="Arial" panose="020B0604020202020204" pitchFamily="34" charset="0"/>
                        </a:rPr>
                        <a:t>т</a:t>
                      </a:r>
                      <a:r>
                        <a:rPr lang="ru-RU" sz="2100" dirty="0">
                          <a:effectLst/>
                          <a:latin typeface="Arial" panose="020B0604020202020204" pitchFamily="34" charset="0"/>
                          <a:ea typeface="Times New Roman"/>
                          <a:cs typeface="Arial" panose="020B0604020202020204" pitchFamily="34" charset="0"/>
                        </a:rPr>
                        <a:t> </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67861">
                <a:tc>
                  <a:txBody>
                    <a:bodyPr/>
                    <a:lstStyle/>
                    <a:p>
                      <a:pPr>
                        <a:lnSpc>
                          <a:spcPct val="107000"/>
                        </a:lnSpc>
                        <a:spcAft>
                          <a:spcPts val="0"/>
                        </a:spcAft>
                      </a:pPr>
                      <a:r>
                        <a:rPr lang="ru-RU" sz="2100">
                          <a:effectLst/>
                          <a:latin typeface="Arial" panose="020B0604020202020204" pitchFamily="34" charset="0"/>
                          <a:ea typeface="Times New Roman"/>
                          <a:cs typeface="Arial" panose="020B0604020202020204" pitchFamily="34" charset="0"/>
                        </a:rPr>
                        <a:t> </a:t>
                      </a:r>
                      <a:endParaRPr lang="cs-CZ" sz="210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2100" dirty="0">
                          <a:effectLst/>
                          <a:latin typeface="Arial" panose="020B0604020202020204" pitchFamily="34" charset="0"/>
                          <a:ea typeface="Times New Roman"/>
                          <a:cs typeface="Arial" panose="020B0604020202020204" pitchFamily="34" charset="0"/>
                        </a:rPr>
                        <a:t>ЧЯ</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uděla</a:t>
                      </a:r>
                      <a:r>
                        <a:rPr lang="cs-CZ" sz="2100" b="1" dirty="0">
                          <a:effectLst/>
                          <a:latin typeface="Arial" panose="020B0604020202020204" pitchFamily="34" charset="0"/>
                          <a:ea typeface="Times New Roman"/>
                          <a:cs typeface="Arial" panose="020B0604020202020204" pitchFamily="34" charset="0"/>
                        </a:rPr>
                        <a:t>vš</a:t>
                      </a:r>
                      <a:r>
                        <a:rPr lang="cs-CZ" sz="2100" b="0" dirty="0">
                          <a:effectLst/>
                          <a:latin typeface="Arial" panose="020B0604020202020204" pitchFamily="34" charset="0"/>
                          <a:ea typeface="Times New Roman"/>
                          <a:cs typeface="Arial" panose="020B0604020202020204" pitchFamily="34" charset="0"/>
                        </a:rPr>
                        <a:t>í</a:t>
                      </a:r>
                      <a:r>
                        <a:rPr lang="cs-CZ" sz="2100" dirty="0">
                          <a:effectLst/>
                          <a:latin typeface="Arial" panose="020B0604020202020204" pitchFamily="34" charset="0"/>
                          <a:ea typeface="Times New Roman"/>
                          <a:cs typeface="Arial" panose="020B0604020202020204" pitchFamily="34" charset="0"/>
                        </a:rPr>
                        <a:t>, </a:t>
                      </a:r>
                      <a:r>
                        <a:rPr lang="cs-CZ" sz="2100" b="0" dirty="0">
                          <a:effectLst/>
                          <a:latin typeface="Arial" panose="020B0604020202020204" pitchFamily="34" charset="0"/>
                          <a:ea typeface="Times New Roman"/>
                          <a:cs typeface="Arial" panose="020B0604020202020204" pitchFamily="34" charset="0"/>
                        </a:rPr>
                        <a:t>odkvet</a:t>
                      </a:r>
                      <a:r>
                        <a:rPr lang="cs-CZ" sz="2100" b="1" dirty="0">
                          <a:effectLst/>
                          <a:latin typeface="Arial" panose="020B0604020202020204" pitchFamily="34" charset="0"/>
                          <a:ea typeface="Times New Roman"/>
                          <a:cs typeface="Arial" panose="020B0604020202020204" pitchFamily="34" charset="0"/>
                        </a:rPr>
                        <a:t>l</a:t>
                      </a:r>
                      <a:r>
                        <a:rPr lang="cs-CZ" sz="2100" b="0" dirty="0">
                          <a:effectLst/>
                          <a:latin typeface="Arial" panose="020B0604020202020204" pitchFamily="34" charset="0"/>
                          <a:ea typeface="Times New Roman"/>
                          <a:cs typeface="Arial" panose="020B0604020202020204" pitchFamily="34" charset="0"/>
                        </a:rPr>
                        <a:t>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sníže</a:t>
                      </a:r>
                      <a:r>
                        <a:rPr lang="cs-CZ" sz="2100" b="1" dirty="0">
                          <a:effectLst/>
                          <a:latin typeface="Arial" panose="020B0604020202020204" pitchFamily="34" charset="0"/>
                          <a:ea typeface="Times New Roman"/>
                          <a:cs typeface="Arial" panose="020B0604020202020204" pitchFamily="34" charset="0"/>
                        </a:rPr>
                        <a:t>n</a:t>
                      </a:r>
                      <a:r>
                        <a:rPr lang="cs-CZ" sz="2100" b="0" dirty="0">
                          <a:effectLst/>
                          <a:latin typeface="Arial" panose="020B0604020202020204" pitchFamily="34" charset="0"/>
                          <a:ea typeface="Times New Roman"/>
                          <a:cs typeface="Arial" panose="020B0604020202020204" pitchFamily="34" charset="0"/>
                        </a:rPr>
                        <a:t>ý</a:t>
                      </a:r>
                      <a:r>
                        <a:rPr lang="cs-CZ" sz="2100" dirty="0">
                          <a:effectLst/>
                          <a:latin typeface="Arial" panose="020B0604020202020204" pitchFamily="34" charset="0"/>
                          <a:ea typeface="Times New Roman"/>
                          <a:cs typeface="Arial" panose="020B0604020202020204" pitchFamily="34" charset="0"/>
                        </a:rPr>
                        <a:t>, </a:t>
                      </a:r>
                      <a:r>
                        <a:rPr lang="cs-CZ" sz="2100" b="0" dirty="0">
                          <a:effectLst/>
                          <a:latin typeface="Arial" panose="020B0604020202020204" pitchFamily="34" charset="0"/>
                          <a:ea typeface="Times New Roman"/>
                          <a:cs typeface="Arial" panose="020B0604020202020204" pitchFamily="34" charset="0"/>
                        </a:rPr>
                        <a:t>přija</a:t>
                      </a:r>
                      <a:r>
                        <a:rPr lang="cs-CZ" sz="2100" b="1" dirty="0">
                          <a:effectLst/>
                          <a:latin typeface="Arial" panose="020B0604020202020204" pitchFamily="34" charset="0"/>
                          <a:ea typeface="Times New Roman"/>
                          <a:cs typeface="Arial" panose="020B0604020202020204" pitchFamily="34" charset="0"/>
                        </a:rPr>
                        <a:t>t</a:t>
                      </a:r>
                      <a:r>
                        <a:rPr lang="cs-CZ" sz="2100" b="0" dirty="0">
                          <a:effectLst/>
                          <a:latin typeface="Arial" panose="020B0604020202020204" pitchFamily="34" charset="0"/>
                          <a:ea typeface="Times New Roman"/>
                          <a:cs typeface="Arial" panose="020B0604020202020204" pitchFamily="34" charset="0"/>
                        </a:rPr>
                        <a:t>ý</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cs-CZ" sz="2100" dirty="0">
                          <a:effectLst/>
                          <a:latin typeface="Arial" panose="020B0604020202020204" pitchFamily="34" charset="0"/>
                          <a:ea typeface="Times New Roman"/>
                          <a:cs typeface="Arial" panose="020B0604020202020204" pitchFamily="34" charset="0"/>
                        </a:rPr>
                        <a:t>d</a:t>
                      </a:r>
                      <a:r>
                        <a:rPr lang="ru-RU" sz="2100" dirty="0" err="1">
                          <a:effectLst/>
                          <a:latin typeface="Arial" panose="020B0604020202020204" pitchFamily="34" charset="0"/>
                          <a:ea typeface="Times New Roman"/>
                          <a:cs typeface="Arial" panose="020B0604020202020204" pitchFamily="34" charset="0"/>
                        </a:rPr>
                        <a:t>ělá</a:t>
                      </a:r>
                      <a:r>
                        <a:rPr lang="ru-RU" sz="2100" b="1" dirty="0" err="1">
                          <a:effectLst/>
                          <a:latin typeface="Arial" panose="020B0604020202020204" pitchFamily="34" charset="0"/>
                          <a:ea typeface="Times New Roman"/>
                          <a:cs typeface="Arial" panose="020B0604020202020204" pitchFamily="34" charset="0"/>
                        </a:rPr>
                        <a:t>n</a:t>
                      </a:r>
                      <a:r>
                        <a:rPr lang="ru-RU" sz="2100" dirty="0">
                          <a:effectLst/>
                          <a:latin typeface="Arial" panose="020B0604020202020204" pitchFamily="34" charset="0"/>
                          <a:ea typeface="Times New Roman"/>
                          <a:cs typeface="Arial" panose="020B0604020202020204" pitchFamily="34" charset="0"/>
                        </a:rPr>
                        <a:t>, </a:t>
                      </a:r>
                      <a:r>
                        <a:rPr lang="ru-RU" sz="2100" dirty="0" err="1">
                          <a:effectLst/>
                          <a:latin typeface="Arial" panose="020B0604020202020204" pitchFamily="34" charset="0"/>
                          <a:ea typeface="Times New Roman"/>
                          <a:cs typeface="Arial" panose="020B0604020202020204" pitchFamily="34" charset="0"/>
                        </a:rPr>
                        <a:t>bi</a:t>
                      </a:r>
                      <a:r>
                        <a:rPr lang="ru-RU" sz="2100" b="1" dirty="0" err="1">
                          <a:effectLst/>
                          <a:latin typeface="Arial" panose="020B0604020202020204" pitchFamily="34" charset="0"/>
                          <a:ea typeface="Times New Roman"/>
                          <a:cs typeface="Arial" panose="020B0604020202020204" pitchFamily="34" charset="0"/>
                        </a:rPr>
                        <a:t>t</a:t>
                      </a:r>
                      <a:endParaRPr lang="cs-CZ" sz="2100" dirty="0">
                        <a:effectLst/>
                        <a:latin typeface="Arial" panose="020B0604020202020204" pitchFamily="34" charset="0"/>
                        <a:ea typeface="Times New Roman"/>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02038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délník 5"/>
          <p:cNvSpPr/>
          <p:nvPr/>
        </p:nvSpPr>
        <p:spPr>
          <a:xfrm>
            <a:off x="598427" y="516147"/>
            <a:ext cx="11052290" cy="5016758"/>
          </a:xfrm>
          <a:prstGeom prst="rect">
            <a:avLst/>
          </a:prstGeom>
        </p:spPr>
        <p:txBody>
          <a:bodyPr wrap="square">
            <a:spAutoFit/>
          </a:bodyPr>
          <a:lstStyle/>
          <a:p>
            <a:pPr marL="342900" indent="-342900" algn="jus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Чешские инклюзивные формы не знают противопоставления по категории числа, в то время как русские обнаруживают следы двойственного числа. </a:t>
            </a:r>
          </a:p>
          <a:p>
            <a:pPr algn="just"/>
            <a:r>
              <a:rPr lang="ru-RU" sz="2000" dirty="0">
                <a:latin typeface="Arial" panose="020B0604020202020204" pitchFamily="34" charset="0"/>
                <a:ea typeface="Times New Roman"/>
                <a:cs typeface="Arial" panose="020B0604020202020204" pitchFamily="34" charset="0"/>
              </a:rPr>
              <a:t>Причем </a:t>
            </a:r>
            <a:r>
              <a:rPr lang="ru-RU" sz="2000" u="sng" dirty="0">
                <a:latin typeface="Arial" panose="020B0604020202020204" pitchFamily="34" charset="0"/>
                <a:ea typeface="Times New Roman"/>
                <a:cs typeface="Arial" panose="020B0604020202020204" pitchFamily="34" charset="0"/>
              </a:rPr>
              <a:t>русские формы типа </a:t>
            </a:r>
            <a:r>
              <a:rPr lang="ru-RU" sz="2000" i="1" u="sng" dirty="0">
                <a:latin typeface="Arial" panose="020B0604020202020204" pitchFamily="34" charset="0"/>
                <a:ea typeface="Times New Roman"/>
                <a:cs typeface="Arial" panose="020B0604020202020204" pitchFamily="34" charset="0"/>
              </a:rPr>
              <a:t>пойдём</a:t>
            </a:r>
            <a:r>
              <a:rPr lang="ru-RU" sz="2000" u="sng" dirty="0">
                <a:latin typeface="Arial" panose="020B0604020202020204" pitchFamily="34" charset="0"/>
                <a:ea typeface="Times New Roman"/>
                <a:cs typeface="Arial" panose="020B0604020202020204" pitchFamily="34" charset="0"/>
              </a:rPr>
              <a:t> омонимичны формам изъявительного наклонения</a:t>
            </a:r>
            <a:r>
              <a:rPr lang="ru-RU" sz="2000" dirty="0">
                <a:latin typeface="Arial" panose="020B0604020202020204" pitchFamily="34" charset="0"/>
                <a:ea typeface="Times New Roman"/>
                <a:cs typeface="Arial" panose="020B0604020202020204" pitchFamily="34" charset="0"/>
              </a:rPr>
              <a:t>. </a:t>
            </a:r>
          </a:p>
          <a:p>
            <a:pPr algn="just"/>
            <a:endParaRPr lang="ru-RU" sz="2000" dirty="0">
              <a:latin typeface="Arial" panose="020B0604020202020204" pitchFamily="34" charset="0"/>
              <a:ea typeface="Times New Roman"/>
              <a:cs typeface="Arial" panose="020B0604020202020204" pitchFamily="34" charset="0"/>
            </a:endParaRPr>
          </a:p>
          <a:p>
            <a:pPr marL="342900" indent="-342900" algn="jus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Русским описательным формам также соответствуют выражения типа: </a:t>
            </a:r>
            <a:r>
              <a:rPr lang="ru-RU" sz="2000" i="1" dirty="0">
                <a:latin typeface="Arial" panose="020B0604020202020204" pitchFamily="34" charset="0"/>
                <a:ea typeface="Times New Roman"/>
                <a:cs typeface="Arial" panose="020B0604020202020204" pitchFamily="34" charset="0"/>
              </a:rPr>
              <a:t>Pojď si zazpívat!</a:t>
            </a:r>
            <a:r>
              <a:rPr lang="ru-RU" sz="2000" dirty="0">
                <a:latin typeface="Arial" panose="020B0604020202020204" pitchFamily="34" charset="0"/>
                <a:ea typeface="Times New Roman"/>
                <a:cs typeface="Arial" panose="020B0604020202020204" pitchFamily="34" charset="0"/>
              </a:rPr>
              <a:t> x </a:t>
            </a:r>
            <a:r>
              <a:rPr lang="ru-RU" sz="2000" i="1" dirty="0">
                <a:latin typeface="Arial" panose="020B0604020202020204" pitchFamily="34" charset="0"/>
                <a:ea typeface="Times New Roman"/>
                <a:cs typeface="Arial" panose="020B0604020202020204" pitchFamily="34" charset="0"/>
              </a:rPr>
              <a:t>Pojďte si zazpívat!</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Pojďte, zazpíváme si!</a:t>
            </a:r>
            <a:r>
              <a:rPr lang="ru-RU" sz="2000" dirty="0">
                <a:latin typeface="Arial" panose="020B0604020202020204" pitchFamily="34" charset="0"/>
                <a:ea typeface="Times New Roman"/>
                <a:cs typeface="Arial" panose="020B0604020202020204" pitchFamily="34" charset="0"/>
              </a:rPr>
              <a:t>. </a:t>
            </a:r>
          </a:p>
          <a:p>
            <a:pPr algn="just"/>
            <a:endParaRPr lang="ru-RU"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b="1" dirty="0">
                <a:latin typeface="Arial" panose="020B0604020202020204" pitchFamily="34" charset="0"/>
                <a:ea typeface="Times New Roman"/>
                <a:cs typeface="Arial" panose="020B0604020202020204" pitchFamily="34" charset="0"/>
              </a:rPr>
              <a:t>Так называемый императив 3 лица является средством непрямого побуждения.</a:t>
            </a:r>
          </a:p>
          <a:p>
            <a:r>
              <a:rPr lang="ru-RU" sz="2000" dirty="0">
                <a:latin typeface="Arial" panose="020B0604020202020204" pitchFamily="34" charset="0"/>
                <a:ea typeface="Times New Roman"/>
                <a:cs typeface="Arial" panose="020B0604020202020204" pitchFamily="34" charset="0"/>
              </a:rPr>
              <a:t> </a:t>
            </a: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В РЯ обыкновенно используется частица </a:t>
            </a:r>
            <a:r>
              <a:rPr lang="ru-RU" sz="2000" b="1" i="1" dirty="0">
                <a:latin typeface="Arial" panose="020B0604020202020204" pitchFamily="34" charset="0"/>
                <a:ea typeface="Times New Roman"/>
                <a:cs typeface="Arial" panose="020B0604020202020204" pitchFamily="34" charset="0"/>
              </a:rPr>
              <a:t>пусть</a:t>
            </a:r>
            <a:r>
              <a:rPr lang="ru-RU" sz="2000" dirty="0">
                <a:latin typeface="Arial" panose="020B0604020202020204" pitchFamily="34" charset="0"/>
                <a:ea typeface="Times New Roman"/>
                <a:cs typeface="Arial" panose="020B0604020202020204" pitchFamily="34" charset="0"/>
              </a:rPr>
              <a:t> (напр.: </a:t>
            </a:r>
            <a:r>
              <a:rPr lang="ru-RU" sz="2000" i="1" dirty="0">
                <a:latin typeface="Arial" panose="020B0604020202020204" pitchFamily="34" charset="0"/>
                <a:ea typeface="Times New Roman"/>
                <a:cs typeface="Arial" panose="020B0604020202020204" pitchFamily="34" charset="0"/>
              </a:rPr>
              <a:t>Пусть твои родители не опаздывают.</a:t>
            </a:r>
            <a:r>
              <a:rPr lang="ru-RU" sz="2000" dirty="0">
                <a:latin typeface="Arial" panose="020B0604020202020204" pitchFamily="34" charset="0"/>
                <a:ea typeface="Times New Roman"/>
                <a:cs typeface="Arial" panose="020B0604020202020204" pitchFamily="34" charset="0"/>
              </a:rPr>
              <a:t>), в чешском – частица </a:t>
            </a:r>
            <a:r>
              <a:rPr lang="ru-RU" sz="2000" b="1" i="1" dirty="0">
                <a:latin typeface="Arial" panose="020B0604020202020204" pitchFamily="34" charset="0"/>
                <a:ea typeface="Times New Roman"/>
                <a:cs typeface="Arial" panose="020B0604020202020204" pitchFamily="34" charset="0"/>
              </a:rPr>
              <a:t>ať</a:t>
            </a:r>
            <a:r>
              <a:rPr lang="ru-RU" sz="2000" b="1" dirty="0">
                <a:latin typeface="Arial" panose="020B0604020202020204" pitchFamily="34" charset="0"/>
                <a:ea typeface="Times New Roman"/>
                <a:cs typeface="Arial" panose="020B0604020202020204" pitchFamily="34" charset="0"/>
              </a:rPr>
              <a:t> </a:t>
            </a:r>
            <a:r>
              <a:rPr lang="ru-RU" sz="2000" dirty="0">
                <a:latin typeface="Arial" panose="020B0604020202020204" pitchFamily="34" charset="0"/>
                <a:ea typeface="Times New Roman"/>
                <a:cs typeface="Arial" panose="020B0604020202020204" pitchFamily="34" charset="0"/>
              </a:rPr>
              <a:t>(напр.: </a:t>
            </a:r>
            <a:r>
              <a:rPr lang="ru-RU" sz="2000" i="1" dirty="0">
                <a:latin typeface="Arial" panose="020B0604020202020204" pitchFamily="34" charset="0"/>
                <a:ea typeface="Times New Roman"/>
                <a:cs typeface="Arial" panose="020B0604020202020204" pitchFamily="34" charset="0"/>
              </a:rPr>
              <a:t>Ať přijde!</a:t>
            </a:r>
            <a:r>
              <a:rPr lang="ru-RU" sz="2000" dirty="0">
                <a:latin typeface="Arial" panose="020B0604020202020204" pitchFamily="34" charset="0"/>
                <a:ea typeface="Times New Roman"/>
                <a:cs typeface="Arial" panose="020B0604020202020204" pitchFamily="34" charset="0"/>
              </a:rPr>
              <a:t>). </a:t>
            </a: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Кроме того ЧЯ располагает частицей </a:t>
            </a:r>
            <a:r>
              <a:rPr lang="ru-RU" sz="2000" b="1" i="1" dirty="0">
                <a:latin typeface="Arial" panose="020B0604020202020204" pitchFamily="34" charset="0"/>
                <a:ea typeface="Times New Roman"/>
                <a:cs typeface="Arial" panose="020B0604020202020204" pitchFamily="34" charset="0"/>
              </a:rPr>
              <a:t>nechť</a:t>
            </a:r>
            <a:r>
              <a:rPr lang="ru-RU" sz="2000" dirty="0">
                <a:latin typeface="Arial" panose="020B0604020202020204" pitchFamily="34" charset="0"/>
                <a:ea typeface="Times New Roman"/>
                <a:cs typeface="Arial" panose="020B0604020202020204" pitchFamily="34" charset="0"/>
              </a:rPr>
              <a:t>, принадлежащей книжному стилю (нет соответствия в РЯ). </a:t>
            </a:r>
          </a:p>
          <a:p>
            <a:pPr marL="285750" indent="-285750">
              <a:buFont typeface="Arial" panose="020B0604020202020204" pitchFamily="34" charset="0"/>
              <a:buChar char="•"/>
            </a:pPr>
            <a:endParaRPr lang="ru-RU" sz="2000" dirty="0">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В ЧЯ, в отличие от русского, возможно также выражение непрямого побуждения, которое адресату озвучивает говорящий (напр.: </a:t>
            </a:r>
            <a:r>
              <a:rPr lang="ru-RU" sz="2000" i="1" dirty="0">
                <a:latin typeface="Arial" panose="020B0604020202020204" pitchFamily="34" charset="0"/>
                <a:ea typeface="Times New Roman"/>
                <a:cs typeface="Arial" panose="020B0604020202020204" pitchFamily="34" charset="0"/>
              </a:rPr>
              <a:t>Máme/máš/mám jít hned k doktorovi!</a:t>
            </a:r>
            <a:r>
              <a:rPr lang="ru-RU" sz="2000" dirty="0">
                <a:latin typeface="Arial" panose="020B0604020202020204" pitchFamily="34" charset="0"/>
                <a:ea typeface="Times New Roman"/>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9443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91510" y="712137"/>
            <a:ext cx="11408979" cy="5509200"/>
          </a:xfrm>
          <a:prstGeom prst="rect">
            <a:avLst/>
          </a:prstGeom>
        </p:spPr>
        <p:txBody>
          <a:bodyPr wrap="square">
            <a:spAutoFit/>
          </a:bodyPr>
          <a:lstStyle/>
          <a:p>
            <a:pPr lvl="0"/>
            <a:r>
              <a:rPr lang="ru-RU" sz="2200" b="1" u="sng" dirty="0">
                <a:solidFill>
                  <a:srgbClr val="0070C0"/>
                </a:solidFill>
                <a:latin typeface="Arial" panose="020B0604020202020204" pitchFamily="34" charset="0"/>
                <a:ea typeface="SimHei" panose="02010609060101010101" pitchFamily="49" charset="-122"/>
                <a:cs typeface="Arial" panose="020B0604020202020204" pitchFamily="34" charset="0"/>
              </a:rPr>
              <a:t>Причастия НАСТ. ВР. </a:t>
            </a:r>
            <a:r>
              <a:rPr lang="ru-RU" sz="2200" u="sng" dirty="0">
                <a:solidFill>
                  <a:prstClr val="black"/>
                </a:solidFill>
                <a:latin typeface="Arial" panose="020B0604020202020204" pitchFamily="34" charset="0"/>
                <a:ea typeface="SimHei" panose="02010609060101010101" pitchFamily="49" charset="-122"/>
                <a:cs typeface="Arial" panose="020B0604020202020204" pitchFamily="34" charset="0"/>
              </a:rPr>
              <a:t>Образуются от основы настоящего времени </a:t>
            </a:r>
            <a:r>
              <a:rPr lang="ru-RU" sz="2200" b="1" u="sng" dirty="0">
                <a:solidFill>
                  <a:prstClr val="black"/>
                </a:solidFill>
                <a:latin typeface="Arial" panose="020B0604020202020204" pitchFamily="34" charset="0"/>
                <a:ea typeface="SimHei" panose="02010609060101010101" pitchFamily="49" charset="-122"/>
                <a:cs typeface="Arial" panose="020B0604020202020204" pitchFamily="34" charset="0"/>
              </a:rPr>
              <a:t>глаголов НСВ</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p>
          <a:p>
            <a:pPr lvl="0"/>
            <a:endParaRPr lang="cs-CZ" sz="2200" dirty="0">
              <a:solidFill>
                <a:prstClr val="black"/>
              </a:solidFill>
              <a:latin typeface="Arial" panose="020B0604020202020204" pitchFamily="34" charset="0"/>
              <a:ea typeface="SimHei" panose="02010609060101010101" pitchFamily="49" charset="-122"/>
              <a:cs typeface="Arial" panose="020B0604020202020204" pitchFamily="34" charset="0"/>
            </a:endParaRPr>
          </a:p>
          <a:p>
            <a:pPr lvl="0"/>
            <a:r>
              <a:rPr lang="ru-RU" sz="2200" b="1" dirty="0">
                <a:solidFill>
                  <a:srgbClr val="002060"/>
                </a:solidFill>
                <a:latin typeface="Arial" panose="020B0604020202020204" pitchFamily="34" charset="0"/>
                <a:ea typeface="SimHei" panose="02010609060101010101" pitchFamily="49" charset="-122"/>
                <a:cs typeface="Arial" panose="020B0604020202020204" pitchFamily="34" charset="0"/>
              </a:rPr>
              <a:t>Действительные</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причастия настоящего времени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cs-CZ" sz="2200" dirty="0">
                <a:solidFill>
                  <a:prstClr val="black"/>
                </a:solidFill>
                <a:latin typeface="Arial" panose="020B0604020202020204" pitchFamily="34" charset="0"/>
                <a:ea typeface="SimHei" panose="02010609060101010101" pitchFamily="49" charset="-122"/>
                <a:cs typeface="Arial" panose="020B0604020202020204" pitchFamily="34" charset="0"/>
              </a:rPr>
              <a:t>přídavná jména slovesná přítomná činná</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endParaRPr lang="cs-CZ" sz="2200" dirty="0">
              <a:solidFill>
                <a:prstClr val="black"/>
              </a:solidFill>
              <a:latin typeface="Arial" panose="020B0604020202020204" pitchFamily="34" charset="0"/>
              <a:ea typeface="SimHei" panose="02010609060101010101" pitchFamily="49" charset="-122"/>
              <a:cs typeface="Arial" panose="020B0604020202020204" pitchFamily="34" charset="0"/>
            </a:endParaRPr>
          </a:p>
          <a:p>
            <a:pPr marL="342900" lvl="0" indent="-342900">
              <a:buFont typeface="Wingdings" panose="05000000000000000000" pitchFamily="2" charset="2"/>
              <a:buChar char="§"/>
            </a:pPr>
            <a:r>
              <a:rPr lang="ru-RU" sz="2200" u="sng" dirty="0">
                <a:solidFill>
                  <a:prstClr val="black"/>
                </a:solidFill>
                <a:latin typeface="Arial" panose="020B0604020202020204" pitchFamily="34" charset="0"/>
                <a:ea typeface="SimHei" panose="02010609060101010101" pitchFamily="49" charset="-122"/>
                <a:cs typeface="Arial" panose="020B0604020202020204" pitchFamily="34" charset="0"/>
              </a:rPr>
              <a:t>От глаголов 1 </a:t>
            </a:r>
            <a:r>
              <a:rPr lang="ru-RU" sz="2200" u="sng" dirty="0" err="1">
                <a:solidFill>
                  <a:prstClr val="black"/>
                </a:solidFill>
                <a:latin typeface="Arial" panose="020B0604020202020204" pitchFamily="34" charset="0"/>
                <a:ea typeface="SimHei" panose="02010609060101010101" pitchFamily="49" charset="-122"/>
                <a:cs typeface="Arial" panose="020B0604020202020204" pitchFamily="34" charset="0"/>
              </a:rPr>
              <a:t>спр</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a:t>
            </a:r>
            <a:r>
              <a:rPr lang="ru-RU" sz="2200" b="1" dirty="0" err="1">
                <a:solidFill>
                  <a:prstClr val="black"/>
                </a:solidFill>
                <a:latin typeface="Arial" panose="020B0604020202020204" pitchFamily="34" charset="0"/>
                <a:ea typeface="SimHei" panose="02010609060101010101" pitchFamily="49" charset="-122"/>
                <a:cs typeface="Arial" panose="020B0604020202020204" pitchFamily="34" charset="0"/>
              </a:rPr>
              <a:t>ущ</a:t>
            </a:r>
            <a:r>
              <a:rPr lang="cs-CZ" sz="2200" b="1"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(после</a:t>
            </a:r>
            <a:r>
              <a:rPr lang="cs-CZ" sz="2200"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твердого и шипящего)</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b="1" dirty="0" err="1">
                <a:solidFill>
                  <a:prstClr val="black"/>
                </a:solidFill>
                <a:latin typeface="Arial" panose="020B0604020202020204" pitchFamily="34" charset="0"/>
                <a:ea typeface="SimHei" panose="02010609060101010101" pitchFamily="49" charset="-122"/>
                <a:cs typeface="Arial" panose="020B0604020202020204" pitchFamily="34" charset="0"/>
              </a:rPr>
              <a:t>ющ</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(после мягкого и </a:t>
            </a:r>
            <a:r>
              <a:rPr lang="cs-CZ" sz="2200" b="1" dirty="0">
                <a:solidFill>
                  <a:prstClr val="black"/>
                </a:solidFill>
                <a:latin typeface="Arial" panose="020B0604020202020204" pitchFamily="34" charset="0"/>
                <a:ea typeface="SimHei" panose="02010609060101010101" pitchFamily="49" charset="-122"/>
                <a:cs typeface="Arial" panose="020B0604020202020204" pitchFamily="34" charset="0"/>
              </a:rPr>
              <a:t>–j</a:t>
            </a:r>
            <a:r>
              <a:rPr lang="cs-CZ" sz="2200"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окончание прил. (</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ид</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ущ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 пиш</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ущ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 кол</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ющ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 чита</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ющ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endParaRPr lang="cs-CZ" sz="2200" dirty="0">
              <a:solidFill>
                <a:prstClr val="black"/>
              </a:solidFill>
              <a:latin typeface="Arial" panose="020B0604020202020204" pitchFamily="34" charset="0"/>
              <a:ea typeface="SimHei" panose="02010609060101010101" pitchFamily="49" charset="-122"/>
              <a:cs typeface="Arial" panose="020B0604020202020204" pitchFamily="34" charset="0"/>
            </a:endParaRPr>
          </a:p>
          <a:p>
            <a:pPr marL="342900" lvl="0" indent="-342900">
              <a:buFont typeface="Wingdings" panose="05000000000000000000" pitchFamily="2" charset="2"/>
              <a:buChar char="§"/>
            </a:pPr>
            <a:r>
              <a:rPr lang="ru-RU" sz="2200" u="sng" dirty="0">
                <a:solidFill>
                  <a:prstClr val="black"/>
                </a:solidFill>
                <a:latin typeface="Arial" panose="020B0604020202020204" pitchFamily="34" charset="0"/>
                <a:ea typeface="SimHei" panose="02010609060101010101" pitchFamily="49" charset="-122"/>
                <a:cs typeface="Arial" panose="020B0604020202020204" pitchFamily="34" charset="0"/>
              </a:rPr>
              <a:t>От глаголов 2 </a:t>
            </a:r>
            <a:r>
              <a:rPr lang="ru-RU" sz="2200" u="sng" dirty="0" err="1">
                <a:solidFill>
                  <a:prstClr val="black"/>
                </a:solidFill>
                <a:latin typeface="Arial" panose="020B0604020202020204" pitchFamily="34" charset="0"/>
                <a:ea typeface="SimHei" panose="02010609060101010101" pitchFamily="49" charset="-122"/>
                <a:cs typeface="Arial" panose="020B0604020202020204" pitchFamily="34" charset="0"/>
              </a:rPr>
              <a:t>спр</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a:t>
            </a:r>
            <a:r>
              <a:rPr lang="ru-RU" sz="2200" b="1" dirty="0" err="1">
                <a:solidFill>
                  <a:prstClr val="black"/>
                </a:solidFill>
                <a:latin typeface="Arial" panose="020B0604020202020204" pitchFamily="34" charset="0"/>
                <a:ea typeface="SimHei" panose="02010609060101010101" pitchFamily="49" charset="-122"/>
                <a:cs typeface="Arial" panose="020B0604020202020204" pitchFamily="34" charset="0"/>
              </a:rPr>
              <a:t>ащ</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(после твердого и шипящего), </a:t>
            </a:r>
            <a:r>
              <a:rPr lang="ru-RU" sz="2200" b="1" dirty="0" err="1">
                <a:solidFill>
                  <a:prstClr val="black"/>
                </a:solidFill>
                <a:latin typeface="Arial" panose="020B0604020202020204" pitchFamily="34" charset="0"/>
                <a:ea typeface="SimHei" panose="02010609060101010101" pitchFamily="49" charset="-122"/>
                <a:cs typeface="Arial" panose="020B0604020202020204" pitchFamily="34" charset="0"/>
              </a:rPr>
              <a:t>ящ</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(после мягкого и </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cs-CZ" sz="2200" b="1" dirty="0">
                <a:solidFill>
                  <a:prstClr val="black"/>
                </a:solidFill>
                <a:latin typeface="Arial" panose="020B0604020202020204" pitchFamily="34" charset="0"/>
                <a:ea typeface="SimHei" panose="02010609060101010101" pitchFamily="49" charset="-122"/>
                <a:cs typeface="Arial" panose="020B0604020202020204" pitchFamily="34" charset="0"/>
              </a:rPr>
              <a:t>j</a:t>
            </a:r>
            <a:r>
              <a:rPr lang="cs-CZ" sz="2200"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окончание прил</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прос</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ящ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 стро</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ящ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 леж</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ащ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 крич</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ащ</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ий</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endParaRPr lang="cs-CZ" sz="2200" dirty="0">
              <a:solidFill>
                <a:prstClr val="black"/>
              </a:solidFill>
              <a:latin typeface="Arial" panose="020B0604020202020204" pitchFamily="34" charset="0"/>
              <a:ea typeface="SimHei" panose="02010609060101010101" pitchFamily="49" charset="-122"/>
              <a:cs typeface="Arial" panose="020B0604020202020204" pitchFamily="34" charset="0"/>
            </a:endParaRPr>
          </a:p>
          <a:p>
            <a:pPr lvl="0"/>
            <a:endParaRPr lang="ru-RU" sz="2200" b="1" dirty="0">
              <a:solidFill>
                <a:srgbClr val="002060"/>
              </a:solidFill>
              <a:latin typeface="Arial" panose="020B0604020202020204" pitchFamily="34" charset="0"/>
              <a:ea typeface="SimHei" panose="02010609060101010101" pitchFamily="49" charset="-122"/>
              <a:cs typeface="Arial" panose="020B0604020202020204" pitchFamily="34" charset="0"/>
            </a:endParaRPr>
          </a:p>
          <a:p>
            <a:pPr lvl="0"/>
            <a:r>
              <a:rPr lang="ru-RU" sz="2200" b="1" dirty="0">
                <a:solidFill>
                  <a:srgbClr val="002060"/>
                </a:solidFill>
                <a:latin typeface="Arial" panose="020B0604020202020204" pitchFamily="34" charset="0"/>
                <a:ea typeface="SimHei" panose="02010609060101010101" pitchFamily="49" charset="-122"/>
                <a:cs typeface="Arial" panose="020B0604020202020204" pitchFamily="34" charset="0"/>
              </a:rPr>
              <a:t>Страдательные</a:t>
            </a:r>
            <a:r>
              <a:rPr lang="ru-RU" sz="2200" dirty="0">
                <a:solidFill>
                  <a:srgbClr val="002060"/>
                </a:solidFill>
                <a:latin typeface="Arial" panose="020B0604020202020204" pitchFamily="34" charset="0"/>
                <a:ea typeface="SimHei" panose="02010609060101010101" pitchFamily="49" charset="-122"/>
                <a:cs typeface="Arial" panose="020B0604020202020204" pitchFamily="34" charset="0"/>
              </a:rPr>
              <a:t> </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причастия настоящего времени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r>
              <a:rPr lang="cs-CZ" sz="2200" dirty="0">
                <a:solidFill>
                  <a:prstClr val="black"/>
                </a:solidFill>
                <a:latin typeface="Arial" panose="020B0604020202020204" pitchFamily="34" charset="0"/>
                <a:ea typeface="SimHei" panose="02010609060101010101" pitchFamily="49" charset="-122"/>
                <a:cs typeface="Arial" panose="020B0604020202020204" pitchFamily="34" charset="0"/>
              </a:rPr>
              <a:t>přídavná jména slovesná přítomná trpná</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a:t>
            </a:r>
            <a:endParaRPr lang="cs-CZ" sz="2200" dirty="0">
              <a:solidFill>
                <a:srgbClr val="002060"/>
              </a:solidFill>
              <a:latin typeface="Arial" panose="020B0604020202020204" pitchFamily="34" charset="0"/>
              <a:ea typeface="SimHei" panose="02010609060101010101" pitchFamily="49" charset="-122"/>
              <a:cs typeface="Arial" panose="020B0604020202020204" pitchFamily="34" charset="0"/>
            </a:endParaRPr>
          </a:p>
          <a:p>
            <a:pPr marL="342900" lvl="0" indent="-342900">
              <a:buFont typeface="Wingdings" panose="05000000000000000000" pitchFamily="2" charset="2"/>
              <a:buChar char="§"/>
            </a:pPr>
            <a:r>
              <a:rPr lang="ru-RU" sz="2200" u="sng" dirty="0">
                <a:solidFill>
                  <a:prstClr val="black"/>
                </a:solidFill>
                <a:latin typeface="Arial" panose="020B0604020202020204" pitchFamily="34" charset="0"/>
                <a:ea typeface="SimHei" panose="02010609060101010101" pitchFamily="49" charset="-122"/>
                <a:cs typeface="Arial" panose="020B0604020202020204" pitchFamily="34" charset="0"/>
              </a:rPr>
              <a:t>От глаголов 1 </a:t>
            </a:r>
            <a:r>
              <a:rPr lang="ru-RU" sz="2200" u="sng" dirty="0" err="1">
                <a:solidFill>
                  <a:prstClr val="black"/>
                </a:solidFill>
                <a:latin typeface="Arial" panose="020B0604020202020204" pitchFamily="34" charset="0"/>
                <a:ea typeface="SimHei" panose="02010609060101010101" pitchFamily="49" charset="-122"/>
                <a:cs typeface="Arial" panose="020B0604020202020204" pitchFamily="34" charset="0"/>
              </a:rPr>
              <a:t>спр</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ом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(архаично)</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 ем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окончание прил. (нес</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ом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 вед</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ом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 чита</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ем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 организу</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ем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a:t>
            </a:r>
          </a:p>
          <a:p>
            <a:pPr lvl="0"/>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глаголы с –</a:t>
            </a:r>
            <a:r>
              <a:rPr lang="ru-RU" sz="2200" dirty="0" err="1">
                <a:solidFill>
                  <a:prstClr val="black"/>
                </a:solidFill>
                <a:latin typeface="Arial" panose="020B0604020202020204" pitchFamily="34" charset="0"/>
                <a:ea typeface="SimHei" panose="02010609060101010101" pitchFamily="49" charset="-122"/>
                <a:cs typeface="Arial" panose="020B0604020202020204" pitchFamily="34" charset="0"/>
              </a:rPr>
              <a:t>ава</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перед</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ава</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емый, позн</a:t>
            </a:r>
            <a:r>
              <a:rPr lang="ru-RU" sz="2200" b="1" i="1" dirty="0">
                <a:solidFill>
                  <a:prstClr val="black"/>
                </a:solidFill>
                <a:latin typeface="Arial" panose="020B0604020202020204" pitchFamily="34" charset="0"/>
                <a:ea typeface="SimHei" panose="02010609060101010101" pitchFamily="49" charset="-122"/>
                <a:cs typeface="Arial" panose="020B0604020202020204" pitchFamily="34" charset="0"/>
              </a:rPr>
              <a:t>ава</a:t>
            </a:r>
            <a:r>
              <a:rPr lang="ru-RU" sz="2200" i="1" dirty="0">
                <a:solidFill>
                  <a:prstClr val="black"/>
                </a:solidFill>
                <a:latin typeface="Arial" panose="020B0604020202020204" pitchFamily="34" charset="0"/>
                <a:ea typeface="SimHei" panose="02010609060101010101" pitchFamily="49" charset="-122"/>
                <a:cs typeface="Arial" panose="020B0604020202020204" pitchFamily="34" charset="0"/>
              </a:rPr>
              <a:t>емый</a:t>
            </a:r>
            <a:endParaRPr lang="cs-CZ" sz="2200" i="1" dirty="0">
              <a:solidFill>
                <a:prstClr val="black"/>
              </a:solidFill>
              <a:latin typeface="Arial" panose="020B0604020202020204" pitchFamily="34" charset="0"/>
              <a:ea typeface="SimHei" panose="02010609060101010101" pitchFamily="49" charset="-122"/>
              <a:cs typeface="Arial" panose="020B0604020202020204" pitchFamily="34" charset="0"/>
            </a:endParaRPr>
          </a:p>
          <a:p>
            <a:pPr marL="342900" lvl="0" indent="-342900">
              <a:buFont typeface="Wingdings" panose="05000000000000000000" pitchFamily="2" charset="2"/>
              <a:buChar char="§"/>
            </a:pPr>
            <a:r>
              <a:rPr lang="ru-RU" sz="2200" u="sng" dirty="0">
                <a:solidFill>
                  <a:prstClr val="black"/>
                </a:solidFill>
                <a:latin typeface="Arial" panose="020B0604020202020204" pitchFamily="34" charset="0"/>
                <a:ea typeface="SimHei" panose="02010609060101010101" pitchFamily="49" charset="-122"/>
                <a:cs typeface="Arial" panose="020B0604020202020204" pitchFamily="34" charset="0"/>
              </a:rPr>
              <a:t>От глаголов 2 </a:t>
            </a:r>
            <a:r>
              <a:rPr lang="ru-RU" sz="2200" u="sng" dirty="0" err="1">
                <a:solidFill>
                  <a:prstClr val="black"/>
                </a:solidFill>
                <a:latin typeface="Arial" panose="020B0604020202020204" pitchFamily="34" charset="0"/>
                <a:ea typeface="SimHei" panose="02010609060101010101" pitchFamily="49" charset="-122"/>
                <a:cs typeface="Arial" panose="020B0604020202020204" pitchFamily="34" charset="0"/>
              </a:rPr>
              <a:t>спр</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им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 окончание прил</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(люб</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им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 хран</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им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 слыш</a:t>
            </a:r>
            <a:r>
              <a:rPr lang="ru-RU" sz="2200" b="1" dirty="0">
                <a:solidFill>
                  <a:prstClr val="black"/>
                </a:solidFill>
                <a:latin typeface="Arial" panose="020B0604020202020204" pitchFamily="34" charset="0"/>
                <a:ea typeface="SimHei" panose="02010609060101010101" pitchFamily="49" charset="-122"/>
                <a:cs typeface="Arial" panose="020B0604020202020204" pitchFamily="34" charset="0"/>
              </a:rPr>
              <a:t>им</a:t>
            </a:r>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ый)</a:t>
            </a:r>
            <a:endParaRPr lang="cs-CZ" sz="2200" dirty="0">
              <a:solidFill>
                <a:prstClr val="black"/>
              </a:solidFill>
              <a:latin typeface="Arial" panose="020B0604020202020204" pitchFamily="34" charset="0"/>
              <a:ea typeface="SimHei" panose="02010609060101010101" pitchFamily="49" charset="-122"/>
              <a:cs typeface="Arial" panose="020B0604020202020204" pitchFamily="34" charset="0"/>
            </a:endParaRPr>
          </a:p>
          <a:p>
            <a:pPr lvl="0"/>
            <a:r>
              <a:rPr lang="ru-RU" sz="2200" dirty="0">
                <a:solidFill>
                  <a:prstClr val="black"/>
                </a:solidFill>
                <a:latin typeface="Arial" panose="020B0604020202020204" pitchFamily="34" charset="0"/>
                <a:ea typeface="SimHei" panose="02010609060101010101" pitchFamily="49" charset="-122"/>
                <a:cs typeface="Arial" panose="020B0604020202020204" pitchFamily="34" charset="0"/>
              </a:rPr>
              <a:t> </a:t>
            </a:r>
          </a:p>
        </p:txBody>
      </p:sp>
    </p:spTree>
    <p:extLst>
      <p:ext uri="{BB962C8B-B14F-4D97-AF65-F5344CB8AC3E}">
        <p14:creationId xmlns:p14="http://schemas.microsoft.com/office/powerpoint/2010/main" val="9707944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BBBF87B-3F8E-C48C-8905-A26AC0EDE0E9}"/>
              </a:ext>
            </a:extLst>
          </p:cNvPr>
          <p:cNvSpPr txBox="1"/>
          <p:nvPr/>
        </p:nvSpPr>
        <p:spPr>
          <a:xfrm>
            <a:off x="378372" y="405095"/>
            <a:ext cx="11393214" cy="57169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150" b="1" i="0" u="sng" strike="noStrike" kern="1200" cap="none" spc="0" normalizeH="0" baseline="0" noProof="0" dirty="0">
                <a:ln>
                  <a:noFill/>
                </a:ln>
                <a:solidFill>
                  <a:srgbClr val="0070C0"/>
                </a:solidFill>
                <a:effectLst/>
                <a:uLnTx/>
                <a:uFillTx/>
                <a:latin typeface="Arial" panose="020B0604020202020204" pitchFamily="34" charset="0"/>
                <a:ea typeface="SimHei" panose="02010609060101010101" pitchFamily="49" charset="-122"/>
                <a:cs typeface="Arial" panose="020B0604020202020204" pitchFamily="34" charset="0"/>
              </a:rPr>
              <a:t>Причастия ПРОШЕДШ. ВР</a:t>
            </a:r>
            <a:r>
              <a:rPr kumimoji="0" lang="ru-RU" sz="2150" b="1"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бразуются от основы инфинитива</a:t>
            </a:r>
            <a:r>
              <a:rPr lang="cs-CZ" sz="2150" u="sng" dirty="0">
                <a:solidFill>
                  <a:prstClr val="black"/>
                </a:solidFill>
                <a:latin typeface="Arial" panose="020B0604020202020204" pitchFamily="34" charset="0"/>
                <a:ea typeface="SimHei" panose="02010609060101010101" pitchFamily="49" charset="-122"/>
                <a:cs typeface="Arial" panose="020B0604020202020204" pitchFamily="34" charset="0"/>
              </a:rPr>
              <a:t> /</a:t>
            </a:r>
            <a:r>
              <a:rPr lang="ru-RU" sz="2150" u="sng" dirty="0">
                <a:solidFill>
                  <a:prstClr val="black"/>
                </a:solidFill>
                <a:latin typeface="Arial" panose="020B0604020202020204" pitchFamily="34" charset="0"/>
                <a:ea typeface="SimHei" panose="02010609060101010101" pitchFamily="49" charset="-122"/>
                <a:cs typeface="Arial" panose="020B0604020202020204" pitchFamily="34" charset="0"/>
              </a:rPr>
              <a:t> прош. </a:t>
            </a:r>
            <a:r>
              <a:rPr lang="ru-RU" sz="2150" u="sng" dirty="0" err="1">
                <a:solidFill>
                  <a:prstClr val="black"/>
                </a:solidFill>
                <a:latin typeface="Arial" panose="020B0604020202020204" pitchFamily="34" charset="0"/>
                <a:ea typeface="SimHei" panose="02010609060101010101" pitchFamily="49" charset="-122"/>
                <a:cs typeface="Arial" panose="020B0604020202020204" pitchFamily="34" charset="0"/>
              </a:rPr>
              <a:t>вр</a:t>
            </a:r>
            <a:r>
              <a:rPr lang="ru-RU" sz="2150" u="sng" dirty="0">
                <a:solidFill>
                  <a:prstClr val="black"/>
                </a:solidFill>
                <a:latin typeface="Arial" panose="020B0604020202020204" pitchFamily="34" charset="0"/>
                <a:ea typeface="SimHei" panose="02010609060101010101" pitchFamily="49" charset="-122"/>
                <a:cs typeface="Arial" panose="020B0604020202020204" pitchFamily="34" charset="0"/>
              </a:rPr>
              <a:t>.</a:t>
            </a:r>
            <a:r>
              <a:rPr kumimoji="0" lang="cs-CZ"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1"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глаголов СВ и НСВ</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150" b="1" i="0" u="none" strike="noStrike" kern="1200" cap="none" spc="0" normalizeH="0" baseline="0" noProof="0" dirty="0">
                <a:ln>
                  <a:noFill/>
                </a:ln>
                <a:solidFill>
                  <a:srgbClr val="002060"/>
                </a:solidFill>
                <a:effectLst/>
                <a:uLnTx/>
                <a:uFillTx/>
                <a:latin typeface="Arial" panose="020B0604020202020204" pitchFamily="34" charset="0"/>
                <a:ea typeface="SimHei" panose="02010609060101010101" pitchFamily="49" charset="-122"/>
                <a:cs typeface="Arial" panose="020B0604020202020204" pitchFamily="34" charset="0"/>
              </a:rPr>
              <a:t>Действительные</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причастия прошедшего времени (</a:t>
            </a:r>
            <a:r>
              <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přídavná jména slovesná</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minulá činná</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endPar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 исходе основы инфинитива на гласный → </a:t>
            </a:r>
            <a:r>
              <a:rPr kumimoji="0" lang="ru-RU" sz="2150" b="1"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окончание прил. (написа</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укры</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тяну</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носи</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укра</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е</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cs-CZ"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 исходе основы прошедшего времени на согласный (глаголы типа: привыкнуть, замёрзнуть, умереть, вытереть →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 окончание прил. (</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привык</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замерз</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умер</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вытер</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 исходе основы настоящего времени (глаголы типа: </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принести, влезть, сберечь, жечь</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на согласный →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 </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окончание прил. (</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принес</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влез</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сберёг</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жёг</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p>
          <a:p>
            <a:pPr marR="0" lvl="0" algn="l" defTabSz="914400" rtl="0" eaLnBrk="1" fontAlgn="auto" latinLnBrk="0" hangingPunct="1">
              <a:lnSpc>
                <a:spcPct val="100000"/>
              </a:lnSpc>
              <a:spcBef>
                <a:spcPts val="0"/>
              </a:spcBef>
              <a:spcAft>
                <a:spcPts val="0"/>
              </a:spcAft>
              <a:buClrTx/>
              <a:buSzTx/>
              <a:tabLst/>
              <a:defRPr/>
            </a:pP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 лёг</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рос</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 ШЕД</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Ш</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ИЙ</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p:txBody>
      </p:sp>
    </p:spTree>
    <p:extLst>
      <p:ext uri="{BB962C8B-B14F-4D97-AF65-F5344CB8AC3E}">
        <p14:creationId xmlns:p14="http://schemas.microsoft.com/office/powerpoint/2010/main" val="2198566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6616E08-8727-68A0-38C3-F51F1ACAB019}"/>
              </a:ext>
            </a:extLst>
          </p:cNvPr>
          <p:cNvSpPr txBox="1"/>
          <p:nvPr/>
        </p:nvSpPr>
        <p:spPr>
          <a:xfrm>
            <a:off x="409903" y="336347"/>
            <a:ext cx="11372193" cy="604780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150" b="1" i="0" u="sng" strike="noStrike" kern="1200" cap="none" spc="0" normalizeH="0" baseline="0" noProof="0" dirty="0">
                <a:ln>
                  <a:noFill/>
                </a:ln>
                <a:solidFill>
                  <a:srgbClr val="0070C0"/>
                </a:solidFill>
                <a:effectLst/>
                <a:uLnTx/>
                <a:uFillTx/>
                <a:latin typeface="Arial" panose="020B0604020202020204" pitchFamily="34" charset="0"/>
                <a:ea typeface="SimHei" panose="02010609060101010101" pitchFamily="49" charset="-122"/>
                <a:cs typeface="Arial" panose="020B0604020202020204" pitchFamily="34" charset="0"/>
              </a:rPr>
              <a:t>Причастия ПРОШЕДШ. ВР</a:t>
            </a:r>
            <a:r>
              <a:rPr kumimoji="0" lang="ru-RU" sz="2150" b="1"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образуются от основы инфинитива</a:t>
            </a:r>
            <a:r>
              <a:rPr kumimoji="0" lang="cs-CZ"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прош. </a:t>
            </a:r>
            <a:r>
              <a:rPr lang="ru-RU" sz="2150" u="sng" dirty="0">
                <a:solidFill>
                  <a:prstClr val="black"/>
                </a:solidFill>
                <a:latin typeface="Arial" panose="020B0604020202020204" pitchFamily="34" charset="0"/>
                <a:ea typeface="SimHei" panose="02010609060101010101" pitchFamily="49" charset="-122"/>
                <a:cs typeface="Arial" panose="020B0604020202020204" pitchFamily="34" charset="0"/>
              </a:rPr>
              <a:t>в</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р. (иногда наст. </a:t>
            </a:r>
            <a:r>
              <a:rPr kumimoji="0" lang="ru-RU" sz="2150" b="0" i="0" u="sng"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вр</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r>
              <a:rPr kumimoji="0" lang="cs-CZ"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1"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глаголов СВ и НСВ</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2150" b="1" dirty="0">
              <a:solidFill>
                <a:srgbClr val="002060"/>
              </a:solidFill>
              <a:latin typeface="Arial" panose="020B0604020202020204" pitchFamily="34" charset="0"/>
              <a:ea typeface="SimHei" panose="02010609060101010101" pitchFamily="49"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150" b="1" i="0" u="none" strike="noStrike" kern="1200" cap="none" spc="0" normalizeH="0" baseline="0" noProof="0" dirty="0">
                <a:ln>
                  <a:noFill/>
                </a:ln>
                <a:solidFill>
                  <a:srgbClr val="002060"/>
                </a:solidFill>
                <a:effectLst/>
                <a:uLnTx/>
                <a:uFillTx/>
                <a:latin typeface="Arial" panose="020B0604020202020204" pitchFamily="34" charset="0"/>
                <a:ea typeface="SimHei" panose="02010609060101010101" pitchFamily="49" charset="-122"/>
                <a:cs typeface="Arial" panose="020B0604020202020204" pitchFamily="34" charset="0"/>
              </a:rPr>
              <a:t>Страдательные</a:t>
            </a:r>
            <a:r>
              <a:rPr kumimoji="0" lang="ru-RU" sz="2150" b="0" i="0" u="none" strike="noStrike" kern="1200" cap="none" spc="0" normalizeH="0" baseline="0" noProof="0" dirty="0">
                <a:ln>
                  <a:noFill/>
                </a:ln>
                <a:solidFill>
                  <a:srgbClr val="002060"/>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причастия прошедшего времени </a:t>
            </a:r>
            <a:r>
              <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(přídavná jména slovesná</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minulá trpná)</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endParaRPr kumimoji="0" lang="cs-CZ"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от основы инф. глаголов на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r>
              <a:rPr kumimoji="0" lang="ru-RU" sz="2150" b="1"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нуть</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(продуктивные типа </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растянуть</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и непродуктивные типа </a:t>
            </a:r>
            <a:r>
              <a:rPr kumimoji="0" lang="ru-RU" sz="215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достигнуть</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многих непродуктивных групп и единичных глаголов </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 </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окончание прил. (растя</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ну</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достиг</a:t>
            </a:r>
            <a:r>
              <a:rPr kumimoji="0" lang="ru-RU" sz="2150" b="0" i="0"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ну</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заня</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поня</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нача</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закры</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сши</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взя</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нача</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би</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спе</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от основы </a:t>
            </a:r>
            <a:r>
              <a:rPr kumimoji="0" lang="ru-RU" sz="2150" b="0"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прошедш</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0"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вр</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запер</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стер</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a:t>
            </a:r>
            <a:r>
              <a:rPr kumimoji="0" lang="ru-RU" sz="2150" b="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cs-CZ" sz="2150" b="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от основ </a:t>
            </a:r>
            <a:r>
              <a:rPr kumimoji="0" lang="ru-RU" sz="2150" b="0"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настоящ</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lang="ru-RU" sz="2150" dirty="0">
                <a:solidFill>
                  <a:prstClr val="black"/>
                </a:solidFill>
                <a:latin typeface="Arial" panose="020B0604020202020204" pitchFamily="34" charset="0"/>
                <a:ea typeface="SimHei" panose="02010609060101010101" pitchFamily="49" charset="-122"/>
                <a:cs typeface="Arial" panose="020B0604020202020204" pitchFamily="34" charset="0"/>
              </a:rPr>
              <a:t>в</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р. на согласный (</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съесть, унести, найти, испечь</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и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–ить, -</a:t>
            </a:r>
            <a:r>
              <a:rPr kumimoji="0" lang="ru-RU" sz="2150" b="1"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еть</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ЕНН, ЁНН </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окончание прил. (</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постро</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енн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законч</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енн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a:t>
            </a:r>
            <a:r>
              <a:rPr lang="ru-RU" sz="2150" i="1" dirty="0">
                <a:solidFill>
                  <a:prstClr val="black"/>
                </a:solidFill>
                <a:latin typeface="Arial" panose="020B0604020202020204" pitchFamily="34" charset="0"/>
                <a:ea typeface="SimHei" panose="02010609060101010101" pitchFamily="49" charset="-122"/>
                <a:cs typeface="Arial" panose="020B0604020202020204" pitchFamily="34" charset="0"/>
              </a:rPr>
              <a:t> смотре</a:t>
            </a:r>
            <a:r>
              <a:rPr lang="ru-RU" sz="2150" b="1" i="1" dirty="0">
                <a:solidFill>
                  <a:prstClr val="black"/>
                </a:solidFill>
                <a:latin typeface="Arial" panose="020B0604020202020204" pitchFamily="34" charset="0"/>
                <a:ea typeface="SimHei" panose="02010609060101010101" pitchFamily="49" charset="-122"/>
                <a:cs typeface="Arial" panose="020B0604020202020204" pitchFamily="34" charset="0"/>
              </a:rPr>
              <a:t>нн</a:t>
            </a:r>
            <a:r>
              <a:rPr lang="ru-RU" sz="2150" i="1" dirty="0">
                <a:solidFill>
                  <a:prstClr val="black"/>
                </a:solidFill>
                <a:latin typeface="Arial" panose="020B0604020202020204" pitchFamily="34" charset="0"/>
                <a:ea typeface="SimHei" panose="02010609060101010101" pitchFamily="49" charset="-122"/>
                <a:cs typeface="Arial" panose="020B0604020202020204" pitchFamily="34" charset="0"/>
              </a:rPr>
              <a:t>ый</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унес</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ённ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испеч</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ённ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съед</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енн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найд</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енн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унес</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ённ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от глаголов с основой инф. на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–а</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0"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т.е</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на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r>
              <a:rPr kumimoji="0" lang="ru-RU" sz="2150" b="1" i="0" u="none" strike="noStrike" kern="1200" cap="none" spc="0" normalizeH="0" baseline="0" noProof="0" dirty="0" err="1">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ать</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-ять</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50" b="1"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НН </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 окончание прил. (</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прочита</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писа</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сдела</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нарис</a:t>
            </a:r>
            <a:r>
              <a:rPr kumimoji="0" lang="ru-RU" sz="2150" b="0" i="1" u="sng"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ова</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 расстреля</a:t>
            </a:r>
            <a:r>
              <a:rPr kumimoji="0" lang="ru-RU" sz="2150" b="1"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нн</a:t>
            </a:r>
            <a:r>
              <a:rPr kumimoji="0" lang="ru-RU" sz="2150" b="0" i="1"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ый</a:t>
            </a:r>
            <a:r>
              <a:rPr kumimoji="0" lang="ru-RU" sz="2150" b="0" i="0" u="none" strike="noStrike" kern="1200" cap="none" spc="0" normalizeH="0" baseline="0" noProof="0" dirty="0">
                <a:ln>
                  <a:noFill/>
                </a:ln>
                <a:solidFill>
                  <a:prstClr val="black"/>
                </a:solidFill>
                <a:effectLst/>
                <a:uLnTx/>
                <a:uFillTx/>
                <a:latin typeface="Arial" panose="020B0604020202020204" pitchFamily="34" charset="0"/>
                <a:ea typeface="SimHei" panose="02010609060101010101" pitchFamily="49" charset="-122"/>
                <a:cs typeface="Arial" panose="020B0604020202020204" pitchFamily="34" charset="0"/>
              </a:rPr>
              <a:t>)</a:t>
            </a:r>
            <a:endParaRPr kumimoji="0" lang="cs-CZ" sz="2150" b="0" i="0" u="none" strike="noStrike" kern="1200" cap="none" spc="0" normalizeH="0" baseline="0" noProof="0" dirty="0">
              <a:ln>
                <a:noFill/>
              </a:ln>
              <a:solidFill>
                <a:srgbClr val="000000"/>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49436085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FC6DDE6-B7D8-4083-CB7E-519199E69F55}"/>
              </a:ext>
            </a:extLst>
          </p:cNvPr>
          <p:cNvSpPr txBox="1"/>
          <p:nvPr/>
        </p:nvSpPr>
        <p:spPr>
          <a:xfrm>
            <a:off x="672661" y="783020"/>
            <a:ext cx="10936014" cy="4708981"/>
          </a:xfrm>
          <a:prstGeom prst="rect">
            <a:avLst/>
          </a:prstGeom>
          <a:noFill/>
        </p:spPr>
        <p:txBody>
          <a:bodyPr wrap="square">
            <a:spAutoFit/>
          </a:bodyPr>
          <a:lstStyle/>
          <a:p>
            <a:r>
              <a:rPr lang="ru-RU" sz="2000" b="1" i="0" u="sng" dirty="0">
                <a:solidFill>
                  <a:srgbClr val="303030"/>
                </a:solidFill>
                <a:effectLst/>
                <a:latin typeface="Arial" panose="020B0604020202020204" pitchFamily="34" charset="0"/>
                <a:cs typeface="Arial" panose="020B0604020202020204" pitchFamily="34" charset="0"/>
              </a:rPr>
              <a:t>Краткие страдательные причастия </a:t>
            </a:r>
            <a:r>
              <a:rPr lang="ru-RU" sz="2000" b="0" i="0" dirty="0">
                <a:solidFill>
                  <a:srgbClr val="303030"/>
                </a:solidFill>
                <a:effectLst/>
                <a:latin typeface="Arial" panose="020B0604020202020204" pitchFamily="34" charset="0"/>
                <a:cs typeface="Arial" panose="020B0604020202020204" pitchFamily="34" charset="0"/>
              </a:rPr>
              <a:t>(</a:t>
            </a:r>
            <a:r>
              <a:rPr lang="cs-CZ" sz="2000" b="0" i="0" dirty="0">
                <a:solidFill>
                  <a:srgbClr val="303030"/>
                </a:solidFill>
                <a:effectLst/>
                <a:latin typeface="Arial" panose="020B0604020202020204" pitchFamily="34" charset="0"/>
                <a:cs typeface="Arial" panose="020B0604020202020204" pitchFamily="34" charset="0"/>
              </a:rPr>
              <a:t>příčestí trpná</a:t>
            </a:r>
            <a:r>
              <a:rPr lang="ru-RU" sz="2000" b="0" i="0" dirty="0">
                <a:solidFill>
                  <a:srgbClr val="303030"/>
                </a:solidFill>
                <a:effectLst/>
                <a:latin typeface="Arial" panose="020B0604020202020204" pitchFamily="34" charset="0"/>
                <a:cs typeface="Arial" panose="020B0604020202020204" pitchFamily="34" charset="0"/>
              </a:rPr>
              <a:t>)</a:t>
            </a:r>
          </a:p>
          <a:p>
            <a:endParaRPr lang="ru-RU" sz="2000" b="0" i="0" dirty="0">
              <a:solidFill>
                <a:srgbClr val="303030"/>
              </a:solidFill>
              <a:effectLst/>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b="0" i="0" dirty="0">
                <a:solidFill>
                  <a:srgbClr val="303030"/>
                </a:solidFill>
                <a:effectLst/>
                <a:latin typeface="Arial" panose="020B0604020202020204" pitchFamily="34" charset="0"/>
                <a:cs typeface="Arial" panose="020B0604020202020204" pitchFamily="34" charset="0"/>
              </a:rPr>
              <a:t>Страдательные причастия настоящего и прошедшего времени имеют </a:t>
            </a:r>
            <a:r>
              <a:rPr lang="ru-RU" sz="2000" b="1" i="0" dirty="0">
                <a:solidFill>
                  <a:srgbClr val="303030"/>
                </a:solidFill>
                <a:effectLst/>
                <a:latin typeface="Arial" panose="020B0604020202020204" pitchFamily="34" charset="0"/>
                <a:cs typeface="Arial" panose="020B0604020202020204" pitchFamily="34" charset="0"/>
              </a:rPr>
              <a:t>полную</a:t>
            </a:r>
            <a:r>
              <a:rPr lang="ru-RU" sz="2000" b="0" i="0" dirty="0">
                <a:solidFill>
                  <a:srgbClr val="303030"/>
                </a:solidFill>
                <a:effectLst/>
                <a:latin typeface="Arial" panose="020B0604020202020204" pitchFamily="34" charset="0"/>
                <a:cs typeface="Arial" panose="020B0604020202020204" pitchFamily="34" charset="0"/>
              </a:rPr>
              <a:t> и </a:t>
            </a:r>
            <a:r>
              <a:rPr lang="ru-RU" sz="2000" b="1" i="0" dirty="0">
                <a:solidFill>
                  <a:srgbClr val="303030"/>
                </a:solidFill>
                <a:effectLst/>
                <a:latin typeface="Arial" panose="020B0604020202020204" pitchFamily="34" charset="0"/>
                <a:cs typeface="Arial" panose="020B0604020202020204" pitchFamily="34" charset="0"/>
              </a:rPr>
              <a:t>краткую формы</a:t>
            </a:r>
            <a:r>
              <a:rPr lang="ru-RU" sz="2000" b="0" i="0" dirty="0">
                <a:solidFill>
                  <a:srgbClr val="303030"/>
                </a:solidFill>
                <a:effectLst/>
                <a:latin typeface="Arial" panose="020B0604020202020204" pitchFamily="34" charset="0"/>
                <a:cs typeface="Arial" panose="020B0604020202020204" pitchFamily="34" charset="0"/>
              </a:rPr>
              <a:t>: </a:t>
            </a:r>
            <a:r>
              <a:rPr lang="ru-RU" sz="2000" b="0" i="1" dirty="0">
                <a:solidFill>
                  <a:srgbClr val="303030"/>
                </a:solidFill>
                <a:effectLst/>
                <a:latin typeface="Arial" panose="020B0604020202020204" pitchFamily="34" charset="0"/>
                <a:cs typeface="Arial" panose="020B0604020202020204" pitchFamily="34" charset="0"/>
              </a:rPr>
              <a:t>написа</a:t>
            </a:r>
            <a:r>
              <a:rPr lang="ru-RU" sz="2000" b="1" i="1" dirty="0">
                <a:solidFill>
                  <a:srgbClr val="303030"/>
                </a:solidFill>
                <a:effectLst/>
                <a:latin typeface="Arial" panose="020B0604020202020204" pitchFamily="34" charset="0"/>
                <a:cs typeface="Arial" panose="020B0604020202020204" pitchFamily="34" charset="0"/>
              </a:rPr>
              <a:t>нн</a:t>
            </a:r>
            <a:r>
              <a:rPr lang="ru-RU" sz="2000" b="0" i="1" dirty="0">
                <a:solidFill>
                  <a:srgbClr val="303030"/>
                </a:solidFill>
                <a:effectLst/>
                <a:latin typeface="Arial" panose="020B0604020202020204" pitchFamily="34" charset="0"/>
                <a:cs typeface="Arial" panose="020B0604020202020204" pitchFamily="34" charset="0"/>
              </a:rPr>
              <a:t>ое мною письмо — письмо написа</a:t>
            </a:r>
            <a:r>
              <a:rPr lang="ru-RU" sz="2000" b="1" i="1" dirty="0">
                <a:solidFill>
                  <a:srgbClr val="303030"/>
                </a:solidFill>
                <a:effectLst/>
                <a:latin typeface="Arial" panose="020B0604020202020204" pitchFamily="34" charset="0"/>
                <a:cs typeface="Arial" panose="020B0604020202020204" pitchFamily="34" charset="0"/>
              </a:rPr>
              <a:t>н</a:t>
            </a:r>
            <a:r>
              <a:rPr lang="ru-RU" sz="2000" b="0" i="1" dirty="0">
                <a:solidFill>
                  <a:srgbClr val="303030"/>
                </a:solidFill>
                <a:effectLst/>
                <a:latin typeface="Arial" panose="020B0604020202020204" pitchFamily="34" charset="0"/>
                <a:cs typeface="Arial" panose="020B0604020202020204" pitchFamily="34" charset="0"/>
              </a:rPr>
              <a:t>о мною</a:t>
            </a:r>
            <a:r>
              <a:rPr lang="ru-RU" sz="2000" b="0" i="0" dirty="0">
                <a:solidFill>
                  <a:srgbClr val="303030"/>
                </a:solidFill>
                <a:effectLst/>
                <a:latin typeface="Arial" panose="020B0604020202020204" pitchFamily="34" charset="0"/>
                <a:cs typeface="Arial" panose="020B0604020202020204" pitchFamily="34" charset="0"/>
              </a:rPr>
              <a:t>. </a:t>
            </a:r>
          </a:p>
          <a:p>
            <a:r>
              <a:rPr lang="ru-RU" sz="2000" dirty="0">
                <a:solidFill>
                  <a:srgbClr val="303030"/>
                </a:solidFill>
                <a:latin typeface="Arial" panose="020B0604020202020204" pitchFamily="34" charset="0"/>
                <a:cs typeface="Arial" panose="020B0604020202020204" pitchFamily="34" charset="0"/>
              </a:rPr>
              <a:t>Причастия наст. </a:t>
            </a:r>
            <a:r>
              <a:rPr lang="ru-RU" sz="2000" dirty="0" err="1">
                <a:solidFill>
                  <a:srgbClr val="303030"/>
                </a:solidFill>
                <a:latin typeface="Arial" panose="020B0604020202020204" pitchFamily="34" charset="0"/>
                <a:cs typeface="Arial" panose="020B0604020202020204" pitchFamily="34" charset="0"/>
              </a:rPr>
              <a:t>вр</a:t>
            </a:r>
            <a:r>
              <a:rPr lang="ru-RU" sz="2000" dirty="0">
                <a:solidFill>
                  <a:srgbClr val="303030"/>
                </a:solidFill>
                <a:latin typeface="Arial" panose="020B0604020202020204" pitchFamily="34" charset="0"/>
                <a:cs typeface="Arial" panose="020B0604020202020204" pitchFamily="34" charset="0"/>
              </a:rPr>
              <a:t>. почти всегда стилистически маркированы, напр. </a:t>
            </a:r>
            <a:r>
              <a:rPr lang="ru-RU" sz="2000" i="1" dirty="0">
                <a:solidFill>
                  <a:srgbClr val="303030"/>
                </a:solidFill>
                <a:latin typeface="Arial" panose="020B0604020202020204" pitchFamily="34" charset="0"/>
                <a:cs typeface="Arial" panose="020B0604020202020204" pitchFamily="34" charset="0"/>
              </a:rPr>
              <a:t>гоним, избираем</a:t>
            </a:r>
          </a:p>
          <a:p>
            <a:endParaRPr lang="ru-RU" sz="2000" b="0" i="1" dirty="0">
              <a:solidFill>
                <a:srgbClr val="303030"/>
              </a:solidFill>
              <a:effectLst/>
              <a:latin typeface="Arial" panose="020B0604020202020204" pitchFamily="34" charset="0"/>
              <a:cs typeface="Arial" panose="020B0604020202020204" pitchFamily="34" charset="0"/>
            </a:endParaRPr>
          </a:p>
          <a:p>
            <a:r>
              <a:rPr lang="ru-RU" sz="2000" b="0" i="1" dirty="0">
                <a:solidFill>
                  <a:srgbClr val="303030"/>
                </a:solidFill>
                <a:effectLst/>
                <a:latin typeface="Arial" panose="020B0604020202020204" pitchFamily="34" charset="0"/>
                <a:cs typeface="Arial" panose="020B0604020202020204" pitchFamily="34" charset="0"/>
              </a:rPr>
              <a:t>запер</a:t>
            </a:r>
            <a:r>
              <a:rPr lang="ru-RU" sz="2000" b="1" i="1" dirty="0">
                <a:solidFill>
                  <a:srgbClr val="303030"/>
                </a:solidFill>
                <a:effectLst/>
                <a:latin typeface="Arial" panose="020B0604020202020204" pitchFamily="34" charset="0"/>
                <a:cs typeface="Arial" panose="020B0604020202020204" pitchFamily="34" charset="0"/>
              </a:rPr>
              <a:t>т</a:t>
            </a:r>
            <a:r>
              <a:rPr lang="ru-RU" sz="2000" b="0" i="1" dirty="0">
                <a:solidFill>
                  <a:srgbClr val="303030"/>
                </a:solidFill>
                <a:effectLst/>
                <a:latin typeface="Arial" panose="020B0604020202020204" pitchFamily="34" charset="0"/>
                <a:cs typeface="Arial" panose="020B0604020202020204" pitchFamily="34" charset="0"/>
              </a:rPr>
              <a:t>ый – запер</a:t>
            </a:r>
            <a:r>
              <a:rPr lang="ru-RU" sz="2000" b="1" i="1" dirty="0">
                <a:solidFill>
                  <a:srgbClr val="303030"/>
                </a:solidFill>
                <a:effectLst/>
                <a:latin typeface="Arial" panose="020B0604020202020204" pitchFamily="34" charset="0"/>
                <a:cs typeface="Arial" panose="020B0604020202020204" pitchFamily="34" charset="0"/>
              </a:rPr>
              <a:t>т</a:t>
            </a:r>
          </a:p>
          <a:p>
            <a:r>
              <a:rPr lang="ru-RU" sz="2000" i="1" dirty="0">
                <a:solidFill>
                  <a:srgbClr val="303030"/>
                </a:solidFill>
                <a:latin typeface="Arial" panose="020B0604020202020204" pitchFamily="34" charset="0"/>
                <a:cs typeface="Arial" panose="020B0604020202020204" pitchFamily="34" charset="0"/>
              </a:rPr>
              <a:t>законче</a:t>
            </a:r>
            <a:r>
              <a:rPr lang="ru-RU" sz="2000" b="1" i="1" dirty="0">
                <a:solidFill>
                  <a:srgbClr val="303030"/>
                </a:solidFill>
                <a:latin typeface="Arial" panose="020B0604020202020204" pitchFamily="34" charset="0"/>
                <a:cs typeface="Arial" panose="020B0604020202020204" pitchFamily="34" charset="0"/>
              </a:rPr>
              <a:t>нн</a:t>
            </a:r>
            <a:r>
              <a:rPr lang="ru-RU" sz="2000" i="1" dirty="0">
                <a:solidFill>
                  <a:srgbClr val="303030"/>
                </a:solidFill>
                <a:latin typeface="Arial" panose="020B0604020202020204" pitchFamily="34" charset="0"/>
                <a:cs typeface="Arial" panose="020B0604020202020204" pitchFamily="34" charset="0"/>
              </a:rPr>
              <a:t>ый – законче</a:t>
            </a:r>
            <a:r>
              <a:rPr lang="ru-RU" sz="2000" b="1" i="1" dirty="0">
                <a:solidFill>
                  <a:srgbClr val="303030"/>
                </a:solidFill>
                <a:latin typeface="Arial" panose="020B0604020202020204" pitchFamily="34" charset="0"/>
                <a:cs typeface="Arial" panose="020B0604020202020204" pitchFamily="34" charset="0"/>
              </a:rPr>
              <a:t>н</a:t>
            </a:r>
          </a:p>
          <a:p>
            <a:r>
              <a:rPr lang="ru-RU" sz="2000" b="0" i="1" dirty="0">
                <a:solidFill>
                  <a:srgbClr val="303030"/>
                </a:solidFill>
                <a:effectLst/>
                <a:latin typeface="Arial" panose="020B0604020202020204" pitchFamily="34" charset="0"/>
                <a:cs typeface="Arial" panose="020B0604020202020204" pitchFamily="34" charset="0"/>
              </a:rPr>
              <a:t>прочита</a:t>
            </a:r>
            <a:r>
              <a:rPr lang="ru-RU" sz="2000" b="1" i="1" dirty="0">
                <a:solidFill>
                  <a:srgbClr val="303030"/>
                </a:solidFill>
                <a:effectLst/>
                <a:latin typeface="Arial" panose="020B0604020202020204" pitchFamily="34" charset="0"/>
                <a:cs typeface="Arial" panose="020B0604020202020204" pitchFamily="34" charset="0"/>
              </a:rPr>
              <a:t>нн</a:t>
            </a:r>
            <a:r>
              <a:rPr lang="ru-RU" sz="2000" b="0" i="1" dirty="0">
                <a:solidFill>
                  <a:srgbClr val="303030"/>
                </a:solidFill>
                <a:effectLst/>
                <a:latin typeface="Arial" panose="020B0604020202020204" pitchFamily="34" charset="0"/>
                <a:cs typeface="Arial" panose="020B0604020202020204" pitchFamily="34" charset="0"/>
              </a:rPr>
              <a:t>ый - прочита</a:t>
            </a:r>
            <a:r>
              <a:rPr lang="ru-RU" sz="2000" b="1" i="1" dirty="0">
                <a:solidFill>
                  <a:srgbClr val="303030"/>
                </a:solidFill>
                <a:effectLst/>
                <a:latin typeface="Arial" panose="020B0604020202020204" pitchFamily="34" charset="0"/>
                <a:cs typeface="Arial" panose="020B0604020202020204" pitchFamily="34" charset="0"/>
              </a:rPr>
              <a:t>н</a:t>
            </a:r>
          </a:p>
          <a:p>
            <a:endParaRPr lang="ru-RU" sz="2000" dirty="0">
              <a:solidFill>
                <a:srgbClr val="30303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b="0" i="0" dirty="0">
                <a:solidFill>
                  <a:srgbClr val="303030"/>
                </a:solidFill>
                <a:effectLst/>
                <a:latin typeface="Arial" panose="020B0604020202020204" pitchFamily="34" charset="0"/>
                <a:cs typeface="Arial" panose="020B0604020202020204" pitchFamily="34" charset="0"/>
              </a:rPr>
              <a:t>Краткие причастия обладают теми же грамматическими свойствами, что и краткие прилагательные:</a:t>
            </a:r>
          </a:p>
          <a:p>
            <a:pPr marL="342900" indent="-342900">
              <a:buFont typeface="Arial" panose="020B0604020202020204" pitchFamily="34" charset="0"/>
              <a:buChar char="•"/>
            </a:pPr>
            <a:r>
              <a:rPr lang="ru-RU" sz="2000" b="0" i="0" dirty="0">
                <a:solidFill>
                  <a:srgbClr val="303030"/>
                </a:solidFill>
                <a:effectLst/>
                <a:latin typeface="Arial" panose="020B0604020202020204" pitchFamily="34" charset="0"/>
                <a:cs typeface="Arial" panose="020B0604020202020204" pitchFamily="34" charset="0"/>
              </a:rPr>
              <a:t>не изменяются по падежам</a:t>
            </a:r>
          </a:p>
          <a:p>
            <a:pPr marL="342900" indent="-342900">
              <a:buFont typeface="Arial" panose="020B0604020202020204" pitchFamily="34" charset="0"/>
              <a:buChar char="•"/>
            </a:pPr>
            <a:r>
              <a:rPr lang="ru-RU" sz="2000" b="0" i="0" dirty="0">
                <a:solidFill>
                  <a:srgbClr val="303030"/>
                </a:solidFill>
                <a:effectLst/>
                <a:latin typeface="Arial" panose="020B0604020202020204" pitchFamily="34" charset="0"/>
                <a:cs typeface="Arial" panose="020B0604020202020204" pitchFamily="34" charset="0"/>
              </a:rPr>
              <a:t>выступают в предложении преимущественно в функции именной части предиката.</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674647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38688" y="1397674"/>
            <a:ext cx="10315852" cy="4062651"/>
          </a:xfrm>
          <a:prstGeom prst="rect">
            <a:avLst/>
          </a:prstGeom>
        </p:spPr>
        <p:txBody>
          <a:bodyPr wrap="square" anchor="t">
            <a:spAutoFit/>
          </a:bodyPr>
          <a:lstStyle/>
          <a:p>
            <a:pPr marL="285750" indent="-285750" algn="jus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Основное </a:t>
            </a:r>
            <a:r>
              <a:rPr lang="ru-RU" sz="2000" b="1" dirty="0">
                <a:latin typeface="Arial" panose="020B0604020202020204" pitchFamily="34" charset="0"/>
                <a:ea typeface="Times New Roman"/>
                <a:cs typeface="Arial" panose="020B0604020202020204" pitchFamily="34" charset="0"/>
              </a:rPr>
              <a:t>отличие между системами </a:t>
            </a:r>
            <a:r>
              <a:rPr lang="cs-CZ" sz="2000" b="1" dirty="0" err="1">
                <a:latin typeface="Arial" panose="020B0604020202020204" pitchFamily="34" charset="0"/>
                <a:ea typeface="Times New Roman"/>
                <a:cs typeface="Arial" panose="020B0604020202020204" pitchFamily="34" charset="0"/>
              </a:rPr>
              <a:t>действительных</a:t>
            </a:r>
            <a:r>
              <a:rPr lang="cs-CZ" sz="2000" b="1"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причастий </a:t>
            </a:r>
            <a:r>
              <a:rPr lang="ru-RU" sz="2000" dirty="0">
                <a:latin typeface="Arial" panose="020B0604020202020204" pitchFamily="34" charset="0"/>
                <a:ea typeface="Times New Roman"/>
                <a:cs typeface="Arial" panose="020B0604020202020204" pitchFamily="34" charset="0"/>
              </a:rPr>
              <a:t>в РЯ и ЧЯ </a:t>
            </a:r>
            <a:r>
              <a:rPr lang="ru-RU" sz="2000" b="1" dirty="0">
                <a:latin typeface="Arial" panose="020B0604020202020204" pitchFamily="34" charset="0"/>
                <a:ea typeface="Times New Roman"/>
                <a:cs typeface="Arial" panose="020B0604020202020204" pitchFamily="34" charset="0"/>
              </a:rPr>
              <a:t>касается не структуры форм, а неодинаковой распространенности и стилистической окраски</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Действительные причастия прошедшего времени </a:t>
            </a:r>
            <a:r>
              <a:rPr lang="ru-RU" sz="2000" dirty="0">
                <a:latin typeface="Arial" panose="020B0604020202020204" pitchFamily="34" charset="0"/>
                <a:ea typeface="Times New Roman"/>
                <a:cs typeface="Arial" panose="020B0604020202020204" pitchFamily="34" charset="0"/>
              </a:rPr>
              <a:t>являются в ЧЯ книжными и довольно редкими формами.</a:t>
            </a:r>
          </a:p>
          <a:p>
            <a:pPr algn="just"/>
            <a:endParaRPr lang="cs-CZ" sz="2000" dirty="0">
              <a:latin typeface="Arial" panose="020B0604020202020204" pitchFamily="34" charset="0"/>
              <a:ea typeface="Times New Roman"/>
              <a:cs typeface="Arial" panose="020B0604020202020204" pitchFamily="34" charset="0"/>
            </a:endParaRPr>
          </a:p>
          <a:p>
            <a:pPr marL="285750" indent="-285750" algn="just">
              <a:buFont typeface="Wingdings" panose="05000000000000000000" pitchFamily="2" charset="2"/>
              <a:buChar char="§"/>
            </a:pPr>
            <a:r>
              <a:rPr lang="ru-RU" sz="2000" b="1" dirty="0">
                <a:latin typeface="Arial" panose="020B0604020202020204" pitchFamily="34" charset="0"/>
                <a:ea typeface="Times New Roman"/>
                <a:cs typeface="Arial" panose="020B0604020202020204" pitchFamily="34" charset="0"/>
              </a:rPr>
              <a:t>Страдательные причастия обоих языков заметно отличаются по структуре</a:t>
            </a:r>
            <a:r>
              <a:rPr lang="ru-RU" sz="2000" dirty="0">
                <a:latin typeface="Arial" panose="020B0604020202020204" pitchFamily="34" charset="0"/>
                <a:ea typeface="Times New Roman"/>
                <a:cs typeface="Arial" panose="020B0604020202020204" pitchFamily="34" charset="0"/>
              </a:rPr>
              <a:t>: в ЧЯ нет типа </a:t>
            </a:r>
            <a:r>
              <a:rPr lang="ru-RU" sz="2000" i="1" dirty="0">
                <a:latin typeface="Arial" panose="020B0604020202020204" pitchFamily="34" charset="0"/>
                <a:ea typeface="Times New Roman"/>
                <a:cs typeface="Arial" panose="020B0604020202020204" pitchFamily="34" charset="0"/>
              </a:rPr>
              <a:t>выбираемый</a:t>
            </a:r>
            <a:r>
              <a:rPr lang="ru-RU" sz="2000" dirty="0">
                <a:latin typeface="Arial" panose="020B0604020202020204" pitchFamily="34" charset="0"/>
                <a:ea typeface="Times New Roman"/>
                <a:cs typeface="Arial" panose="020B0604020202020204" pitchFamily="34" charset="0"/>
              </a:rPr>
              <a:t>, зато имеются формы на </a:t>
            </a:r>
            <a:r>
              <a:rPr lang="ru-RU" sz="2000" b="1" dirty="0">
                <a:latin typeface="Arial" panose="020B0604020202020204" pitchFamily="34" charset="0"/>
                <a:ea typeface="Times New Roman"/>
                <a:cs typeface="Arial" panose="020B0604020202020204" pitchFamily="34" charset="0"/>
              </a:rPr>
              <a:t>–</a:t>
            </a:r>
            <a:r>
              <a:rPr lang="cs-CZ" sz="2000" b="1" dirty="0">
                <a:latin typeface="Arial" panose="020B0604020202020204" pitchFamily="34" charset="0"/>
                <a:ea typeface="Times New Roman"/>
                <a:cs typeface="Arial" panose="020B0604020202020204" pitchFamily="34" charset="0"/>
              </a:rPr>
              <a:t>n-</a:t>
            </a:r>
            <a:r>
              <a:rPr lang="cs-CZ" sz="2000" dirty="0">
                <a:latin typeface="Arial" panose="020B0604020202020204" pitchFamily="34" charset="0"/>
                <a:ea typeface="Times New Roman"/>
                <a:cs typeface="Arial" panose="020B0604020202020204" pitchFamily="34" charset="0"/>
              </a:rPr>
              <a:t>, </a:t>
            </a:r>
            <a:r>
              <a:rPr lang="cs-CZ" sz="2000" b="1" dirty="0">
                <a:latin typeface="Arial" panose="020B0604020202020204" pitchFamily="34" charset="0"/>
                <a:ea typeface="Times New Roman"/>
                <a:cs typeface="Arial" panose="020B0604020202020204" pitchFamily="34" charset="0"/>
              </a:rPr>
              <a:t>-en-,</a:t>
            </a:r>
            <a:r>
              <a:rPr lang="cs-CZ" sz="2000" dirty="0">
                <a:latin typeface="Arial" panose="020B0604020202020204" pitchFamily="34" charset="0"/>
                <a:ea typeface="Times New Roman"/>
                <a:cs typeface="Arial" panose="020B0604020202020204" pitchFamily="34" charset="0"/>
              </a:rPr>
              <a:t> </a:t>
            </a:r>
            <a:r>
              <a:rPr lang="cs-CZ" sz="2000" b="1" dirty="0">
                <a:latin typeface="Arial" panose="020B0604020202020204" pitchFamily="34" charset="0"/>
                <a:ea typeface="Times New Roman"/>
                <a:cs typeface="Arial" panose="020B0604020202020204" pitchFamily="34" charset="0"/>
              </a:rPr>
              <a:t>-t-</a:t>
            </a:r>
            <a:r>
              <a:rPr lang="ru-RU" sz="2000" dirty="0">
                <a:latin typeface="Arial" panose="020B0604020202020204" pitchFamily="34" charset="0"/>
                <a:ea typeface="Times New Roman"/>
                <a:cs typeface="Arial" panose="020B0604020202020204" pitchFamily="34" charset="0"/>
              </a:rPr>
              <a:t>, которые образуются от глаголов как СВ, так и НСВ (напр.: </a:t>
            </a:r>
            <a:r>
              <a:rPr lang="cs-CZ" sz="2000" i="1" dirty="0">
                <a:latin typeface="Arial" panose="020B0604020202020204" pitchFamily="34" charset="0"/>
                <a:ea typeface="Times New Roman"/>
                <a:cs typeface="Arial" panose="020B0604020202020204" pitchFamily="34" charset="0"/>
              </a:rPr>
              <a:t>připravovaný</a:t>
            </a:r>
            <a:r>
              <a:rPr lang="cs-CZ" sz="2000" dirty="0">
                <a:latin typeface="Arial" panose="020B0604020202020204" pitchFamily="34" charset="0"/>
                <a:ea typeface="Times New Roman"/>
                <a:cs typeface="Arial" panose="020B0604020202020204" pitchFamily="34" charset="0"/>
              </a:rPr>
              <a:t> x </a:t>
            </a:r>
            <a:r>
              <a:rPr lang="cs-CZ" sz="2000" i="1" dirty="0">
                <a:latin typeface="Arial" panose="020B0604020202020204" pitchFamily="34" charset="0"/>
                <a:ea typeface="Times New Roman"/>
                <a:cs typeface="Arial" panose="020B0604020202020204" pitchFamily="34" charset="0"/>
              </a:rPr>
              <a:t>připravený</a:t>
            </a:r>
            <a:r>
              <a:rPr lang="ru-RU"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endParaRPr lang="ru-RU" sz="2000" dirty="0">
              <a:latin typeface="Arial" panose="020B0604020202020204" pitchFamily="34" charset="0"/>
              <a:ea typeface="Times New Roman"/>
              <a:cs typeface="Arial" panose="020B0604020202020204" pitchFamily="34" charset="0"/>
            </a:endParaRPr>
          </a:p>
          <a:p>
            <a:pPr marL="285750" indent="-285750">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В отличие от ЧЯ </a:t>
            </a:r>
            <a:r>
              <a:rPr lang="ru-RU" sz="2000" b="1" dirty="0">
                <a:latin typeface="Arial" panose="020B0604020202020204" pitchFamily="34" charset="0"/>
                <a:ea typeface="Times New Roman"/>
                <a:cs typeface="Arial" panose="020B0604020202020204" pitchFamily="34" charset="0"/>
              </a:rPr>
              <a:t>возвратные действительные причастия </a:t>
            </a:r>
            <a:r>
              <a:rPr lang="ru-RU" sz="2000" dirty="0">
                <a:latin typeface="Arial" panose="020B0604020202020204" pitchFamily="34" charset="0"/>
                <a:ea typeface="Times New Roman"/>
                <a:cs typeface="Arial" panose="020B0604020202020204" pitchFamily="34" charset="0"/>
              </a:rPr>
              <a:t>(напр.: </a:t>
            </a:r>
            <a:r>
              <a:rPr lang="ru-RU" sz="2000" i="1" dirty="0">
                <a:latin typeface="Arial" panose="020B0604020202020204" pitchFamily="34" charset="0"/>
                <a:ea typeface="Times New Roman"/>
                <a:cs typeface="Arial" panose="020B0604020202020204" pitchFamily="34" charset="0"/>
              </a:rPr>
              <a:t>строящийся/строившийся </a:t>
            </a:r>
            <a:r>
              <a:rPr lang="ru-RU" sz="2000" dirty="0">
                <a:latin typeface="Arial" panose="020B0604020202020204" pitchFamily="34" charset="0"/>
                <a:ea typeface="Times New Roman"/>
                <a:cs typeface="Arial" panose="020B0604020202020204" pitchFamily="34" charset="0"/>
              </a:rPr>
              <a:t>х </a:t>
            </a:r>
            <a:r>
              <a:rPr lang="cs-CZ" sz="2000" i="1" dirty="0">
                <a:latin typeface="Arial" panose="020B0604020202020204" pitchFamily="34" charset="0"/>
                <a:ea typeface="Times New Roman"/>
                <a:cs typeface="Arial" panose="020B0604020202020204" pitchFamily="34" charset="0"/>
              </a:rPr>
              <a:t>stavěný</a:t>
            </a:r>
            <a:r>
              <a:rPr lang="ru-RU" sz="2000" dirty="0">
                <a:latin typeface="Arial" panose="020B0604020202020204" pitchFamily="34" charset="0"/>
                <a:ea typeface="Times New Roman"/>
                <a:cs typeface="Arial" panose="020B0604020202020204" pitchFamily="34" charset="0"/>
              </a:rPr>
              <a:t>) употребляются в РЯ в функции страдательных</a:t>
            </a:r>
            <a:r>
              <a:rPr lang="cs-CZ" sz="2000" dirty="0">
                <a:latin typeface="Arial" panose="020B0604020202020204" pitchFamily="34" charset="0"/>
                <a:ea typeface="Times New Roman"/>
                <a:cs typeface="Arial" panose="020B0604020202020204" pitchFamily="34" charset="0"/>
              </a:rPr>
              <a:t>. </a:t>
            </a:r>
            <a:r>
              <a:rPr lang="cs-CZ" sz="2000" u="sng" dirty="0">
                <a:latin typeface="Arial" panose="020B0604020202020204" pitchFamily="34" charset="0"/>
                <a:ea typeface="Times New Roman"/>
                <a:cs typeface="Arial" panose="020B0604020202020204" pitchFamily="34" charset="0"/>
              </a:rPr>
              <a:t>Stavěný - </a:t>
            </a:r>
            <a:r>
              <a:rPr lang="ru-RU" sz="2000" u="sng" dirty="0">
                <a:latin typeface="Arial" panose="020B0604020202020204" pitchFamily="34" charset="0"/>
                <a:ea typeface="Times New Roman"/>
                <a:cs typeface="Arial" panose="020B0604020202020204" pitchFamily="34" charset="0"/>
              </a:rPr>
              <a:t>страдательное причастие</a:t>
            </a:r>
            <a:r>
              <a:rPr lang="cs-CZ" sz="2000" u="sng" dirty="0">
                <a:latin typeface="Arial" panose="020B0604020202020204" pitchFamily="34" charset="0"/>
                <a:ea typeface="Times New Roman"/>
                <a:cs typeface="Arial" panose="020B0604020202020204" pitchFamily="34" charset="0"/>
              </a:rPr>
              <a:t>.</a:t>
            </a:r>
            <a:r>
              <a:rPr lang="ru-RU" sz="2000" dirty="0">
                <a:latin typeface="Arial" panose="020B0604020202020204" pitchFamily="34" charset="0"/>
                <a:ea typeface="Times New Roman"/>
                <a:cs typeface="Arial" panose="020B0604020202020204" pitchFamily="34" charset="0"/>
              </a:rPr>
              <a:t> </a:t>
            </a:r>
            <a:br>
              <a:rPr lang="ru-RU" dirty="0">
                <a:latin typeface="Times New Roman"/>
                <a:ea typeface="Times New Roman"/>
              </a:rPr>
            </a:br>
            <a:endParaRPr lang="ru-RU" dirty="0">
              <a:latin typeface="Times New Roman"/>
              <a:ea typeface="Times New Roman"/>
            </a:endParaRPr>
          </a:p>
        </p:txBody>
      </p:sp>
    </p:spTree>
    <p:extLst>
      <p:ext uri="{BB962C8B-B14F-4D97-AF65-F5344CB8AC3E}">
        <p14:creationId xmlns:p14="http://schemas.microsoft.com/office/powerpoint/2010/main" val="7021824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179401F-145A-0393-62FA-86BFB9C9C4EE}"/>
              </a:ext>
            </a:extLst>
          </p:cNvPr>
          <p:cNvSpPr txBox="1"/>
          <p:nvPr/>
        </p:nvSpPr>
        <p:spPr>
          <a:xfrm>
            <a:off x="378373" y="298720"/>
            <a:ext cx="11613930" cy="5940088"/>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Действительные причастия настоящего времени </a:t>
            </a:r>
          </a:p>
          <a:p>
            <a:r>
              <a:rPr lang="ru-RU" sz="2000" b="1" dirty="0">
                <a:latin typeface="Arial" panose="020B0604020202020204" pitchFamily="34" charset="0"/>
                <a:cs typeface="Arial" panose="020B0604020202020204" pitchFamily="34" charset="0"/>
              </a:rPr>
              <a:t>Образец: </a:t>
            </a:r>
            <a:r>
              <a:rPr lang="ru-RU" sz="2000" i="1" dirty="0">
                <a:latin typeface="Arial" panose="020B0604020202020204" pitchFamily="34" charset="0"/>
                <a:cs typeface="Arial" panose="020B0604020202020204" pitchFamily="34" charset="0"/>
              </a:rPr>
              <a:t>Студент, который пишет тест, очень сосредоточен. — Студент, пишущий тест, очень сосредоточен.</a:t>
            </a:r>
          </a:p>
          <a:p>
            <a:endParaRPr lang="ru-RU" sz="2000" dirty="0">
              <a:latin typeface="Arial" panose="020B0604020202020204" pitchFamily="34" charset="0"/>
              <a:cs typeface="Arial" panose="020B0604020202020204" pitchFamily="34" charset="0"/>
            </a:endParaRPr>
          </a:p>
          <a:p>
            <a:pPr marL="342900" indent="-342900">
              <a:buFont typeface="+mj-lt"/>
              <a:buAutoNum type="arabicPeriod"/>
            </a:pPr>
            <a:r>
              <a:rPr lang="ru-RU" sz="2000" dirty="0">
                <a:latin typeface="Arial" panose="020B0604020202020204" pitchFamily="34" charset="0"/>
                <a:cs typeface="Arial" panose="020B0604020202020204" pitchFamily="34" charset="0"/>
              </a:rPr>
              <a:t>Программист, который разрабатывает это приложение, работает удалённо.</a:t>
            </a:r>
          </a:p>
          <a:p>
            <a:pPr marL="342900" indent="-342900">
              <a:buFont typeface="+mj-lt"/>
              <a:buAutoNum type="arabicPeriod"/>
            </a:pPr>
            <a:r>
              <a:rPr lang="ru-RU" sz="2000" dirty="0">
                <a:latin typeface="Arial" panose="020B0604020202020204" pitchFamily="34" charset="0"/>
                <a:cs typeface="Arial" panose="020B0604020202020204" pitchFamily="34" charset="0"/>
              </a:rPr>
              <a:t>Мы часто заказываем еду в кафе, которое находится рядом с офисом.</a:t>
            </a:r>
          </a:p>
          <a:p>
            <a:pPr marL="342900" indent="-342900">
              <a:buFont typeface="+mj-lt"/>
              <a:buAutoNum type="arabicPeriod"/>
            </a:pPr>
            <a:r>
              <a:rPr lang="ru-RU" sz="2000" dirty="0">
                <a:latin typeface="Arial" panose="020B0604020202020204" pitchFamily="34" charset="0"/>
                <a:cs typeface="Arial" panose="020B0604020202020204" pitchFamily="34" charset="0"/>
              </a:rPr>
              <a:t>Клиенты, которые ждут ответа от поддержки, начинают нервничать.</a:t>
            </a:r>
          </a:p>
          <a:p>
            <a:pPr marL="342900" indent="-342900">
              <a:buFont typeface="+mj-lt"/>
              <a:buAutoNum type="arabicPeriod"/>
            </a:pPr>
            <a:r>
              <a:rPr lang="ru-RU" sz="2000" dirty="0">
                <a:latin typeface="Arial" panose="020B0604020202020204" pitchFamily="34" charset="0"/>
                <a:cs typeface="Arial" panose="020B0604020202020204" pitchFamily="34" charset="0"/>
              </a:rPr>
              <a:t>Выставка, которая проходит сейчас в центре города, посвящена нейросетям.</a:t>
            </a:r>
          </a:p>
          <a:p>
            <a:pPr marL="342900" indent="-342900">
              <a:buFont typeface="+mj-lt"/>
              <a:buAutoNum type="arabicPeriod"/>
            </a:pPr>
            <a:r>
              <a:rPr lang="ru-RU" sz="2000" dirty="0">
                <a:latin typeface="Arial" panose="020B0604020202020204" pitchFamily="34" charset="0"/>
                <a:cs typeface="Arial" panose="020B0604020202020204" pitchFamily="34" charset="0"/>
              </a:rPr>
              <a:t>Люди, которые живут в мегаполисах, часто страдают от стресса.</a:t>
            </a:r>
          </a:p>
          <a:p>
            <a:pPr marL="342900" indent="-342900">
              <a:buFont typeface="+mj-lt"/>
              <a:buAutoNum type="arabicPeriod"/>
            </a:pPr>
            <a:r>
              <a:rPr lang="ru-RU" sz="2000" dirty="0">
                <a:latin typeface="Arial" panose="020B0604020202020204" pitchFamily="34" charset="0"/>
                <a:cs typeface="Arial" panose="020B0604020202020204" pitchFamily="34" charset="0"/>
              </a:rPr>
              <a:t>Я читаю статью, которая объясняет правила цифровой безопасности.</a:t>
            </a:r>
          </a:p>
          <a:p>
            <a:pPr marL="342900" indent="-342900">
              <a:buFont typeface="+mj-lt"/>
              <a:buAutoNum type="arabicPeriod"/>
            </a:pPr>
            <a:r>
              <a:rPr lang="ru-RU" sz="2000" dirty="0">
                <a:latin typeface="Arial" panose="020B0604020202020204" pitchFamily="34" charset="0"/>
                <a:cs typeface="Arial" panose="020B0604020202020204" pitchFamily="34" charset="0"/>
              </a:rPr>
              <a:t>Курьер, который везёт наш заказ, скоро будет на месте.</a:t>
            </a:r>
          </a:p>
          <a:p>
            <a:pPr marL="342900" indent="-342900">
              <a:buFont typeface="+mj-lt"/>
              <a:buAutoNum type="arabicPeriod"/>
            </a:pPr>
            <a:r>
              <a:rPr lang="ru-RU" sz="2000" dirty="0">
                <a:latin typeface="Arial" panose="020B0604020202020204" pitchFamily="34" charset="0"/>
                <a:cs typeface="Arial" panose="020B0604020202020204" pitchFamily="34" charset="0"/>
              </a:rPr>
              <a:t>Студенты, которые изучают русский язык как иностранный, делают большие успехи.</a:t>
            </a:r>
          </a:p>
          <a:p>
            <a:pPr marL="342900" indent="-342900">
              <a:buFont typeface="+mj-lt"/>
              <a:buAutoNum type="arabicPeriod"/>
            </a:pPr>
            <a:r>
              <a:rPr lang="ru-RU" sz="2000" dirty="0">
                <a:latin typeface="Arial" panose="020B0604020202020204" pitchFamily="34" charset="0"/>
                <a:cs typeface="Arial" panose="020B0604020202020204" pitchFamily="34" charset="0"/>
              </a:rPr>
              <a:t>Компания ищет специалистов, которые владеют английским и китайским языками.</a:t>
            </a:r>
          </a:p>
          <a:p>
            <a:pPr marL="342900" indent="-342900">
              <a:buFont typeface="+mj-lt"/>
              <a:buAutoNum type="arabicPeriod"/>
            </a:pPr>
            <a:r>
              <a:rPr lang="ru-RU" sz="2000" dirty="0">
                <a:latin typeface="Arial" panose="020B0604020202020204" pitchFamily="34" charset="0"/>
                <a:cs typeface="Arial" panose="020B0604020202020204" pitchFamily="34" charset="0"/>
              </a:rPr>
              <a:t> Музыка, которая звучит из наушников соседа, мешает мне сосредоточиться.</a:t>
            </a:r>
          </a:p>
          <a:p>
            <a:pPr marL="342900" indent="-342900">
              <a:buFont typeface="+mj-lt"/>
              <a:buAutoNum type="arabicPeriod"/>
            </a:pPr>
            <a:r>
              <a:rPr lang="ru-RU" sz="2000" dirty="0">
                <a:latin typeface="Arial" panose="020B0604020202020204" pitchFamily="34" charset="0"/>
                <a:cs typeface="Arial" panose="020B0604020202020204" pitchFamily="34" charset="0"/>
              </a:rPr>
              <a:t> Блогер, который ведет этот канал, профессионально занимается видеомонтажом.</a:t>
            </a:r>
          </a:p>
          <a:p>
            <a:pPr marL="342900" indent="-342900">
              <a:buFont typeface="+mj-lt"/>
              <a:buAutoNum type="arabicPeriod"/>
            </a:pPr>
            <a:r>
              <a:rPr lang="ru-RU" sz="2000" dirty="0">
                <a:latin typeface="Arial" panose="020B0604020202020204" pitchFamily="34" charset="0"/>
                <a:cs typeface="Arial" panose="020B0604020202020204" pitchFamily="34" charset="0"/>
              </a:rPr>
              <a:t> Пассажиры, которые путешествуют с домашними животными, должны соблюдать правила перевозки.</a:t>
            </a:r>
          </a:p>
          <a:p>
            <a:pPr marL="342900" indent="-342900">
              <a:buFont typeface="+mj-lt"/>
              <a:buAutoNum type="arabicPeriod"/>
            </a:pPr>
            <a:r>
              <a:rPr lang="ru-RU" sz="2000" dirty="0">
                <a:latin typeface="Arial" panose="020B0604020202020204" pitchFamily="34" charset="0"/>
                <a:cs typeface="Arial" panose="020B0604020202020204" pitchFamily="34" charset="0"/>
              </a:rPr>
              <a:t> Подписчики, которые оставляют комментарии под постом, участвуют в розыгрыше призов.</a:t>
            </a:r>
          </a:p>
          <a:p>
            <a:pPr marL="342900" indent="-342900">
              <a:buFont typeface="+mj-lt"/>
              <a:buAutoNum type="arabicPeriod"/>
            </a:pPr>
            <a:r>
              <a:rPr lang="ru-RU" sz="2000" dirty="0">
                <a:latin typeface="Arial" panose="020B0604020202020204" pitchFamily="34" charset="0"/>
                <a:cs typeface="Arial" panose="020B0604020202020204" pitchFamily="34" charset="0"/>
              </a:rPr>
              <a:t> Государство поддерживает стартапы, которые занимаются переработкой пластика.</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82320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E25146F-DE6F-7951-57EE-108667C0D0E9}"/>
              </a:ext>
            </a:extLst>
          </p:cNvPr>
          <p:cNvSpPr txBox="1"/>
          <p:nvPr/>
        </p:nvSpPr>
        <p:spPr>
          <a:xfrm>
            <a:off x="725214" y="995287"/>
            <a:ext cx="10331669" cy="4401205"/>
          </a:xfrm>
          <a:prstGeom prst="rect">
            <a:avLst/>
          </a:prstGeom>
          <a:noFill/>
        </p:spPr>
        <p:txBody>
          <a:bodyPr wrap="square">
            <a:spAutoFit/>
          </a:bodyPr>
          <a:lstStyle/>
          <a:p>
            <a:pPr algn="just"/>
            <a:r>
              <a:rPr lang="ru-RU" sz="2000" b="1" dirty="0">
                <a:latin typeface="Arial" panose="020B0604020202020204" pitchFamily="34" charset="0"/>
                <a:cs typeface="Arial" panose="020B0604020202020204" pitchFamily="34" charset="0"/>
              </a:rPr>
              <a:t>Действительные причастия настоящего времени </a:t>
            </a:r>
          </a:p>
          <a:p>
            <a:pPr algn="just"/>
            <a:r>
              <a:rPr lang="ru-RU" sz="2000" dirty="0">
                <a:latin typeface="Arial" panose="020B0604020202020204" pitchFamily="34" charset="0"/>
                <a:cs typeface="Arial" panose="020B0604020202020204" pitchFamily="34" charset="0"/>
              </a:rPr>
              <a:t>Переведите.</a:t>
            </a:r>
          </a:p>
          <a:p>
            <a:pPr algn="just"/>
            <a:endParaRPr lang="ru-RU" sz="2000" dirty="0">
              <a:latin typeface="Arial" panose="020B0604020202020204" pitchFamily="34" charset="0"/>
              <a:cs typeface="Arial" panose="020B0604020202020204" pitchFamily="34" charset="0"/>
            </a:endParaRPr>
          </a:p>
          <a:p>
            <a:pPr algn="just"/>
            <a:r>
              <a:rPr lang="ru-RU" sz="2000" dirty="0">
                <a:latin typeface="Arial" panose="020B0604020202020204" pitchFamily="34" charset="0"/>
                <a:cs typeface="Arial" panose="020B0604020202020204" pitchFamily="34" charset="0"/>
              </a:rPr>
              <a:t>1. </a:t>
            </a:r>
            <a:r>
              <a:rPr lang="cs-CZ" sz="2000" dirty="0">
                <a:latin typeface="Arial" panose="020B0604020202020204" pitchFamily="34" charset="0"/>
                <a:cs typeface="Arial" panose="020B0604020202020204" pitchFamily="34" charset="0"/>
              </a:rPr>
              <a:t>Lidé, kteří pijí kávu z vlastních kelímků, pomáhají přírodě. 2. Firma hledá manažera, který mluví plynule třemi jazyky. 3. Studenti, kteří píšou test v online systému, nesmí používat mobil. 4. Špatně stojící auto bude odtaženo</a:t>
            </a:r>
            <a:r>
              <a:rPr lang="ru-RU" sz="2000" dirty="0">
                <a:latin typeface="Arial" panose="020B0604020202020204" pitchFamily="34" charset="0"/>
                <a:cs typeface="Arial" panose="020B0604020202020204" pitchFamily="34" charset="0"/>
              </a:rPr>
              <a:t> (эвакуировать)</a:t>
            </a:r>
            <a:r>
              <a:rPr lang="cs-CZ" sz="2000" dirty="0">
                <a:latin typeface="Arial" panose="020B0604020202020204" pitchFamily="34" charset="0"/>
                <a:cs typeface="Arial" panose="020B0604020202020204" pitchFamily="34" charset="0"/>
              </a:rPr>
              <a:t>. 5. Cestující, kteří letí do Prahy, se musí dostavit k bráně. 6. Algoritmus, který vybírá doporučený obsah</a:t>
            </a:r>
            <a:r>
              <a:rPr lang="ru-RU" sz="2000" dirty="0">
                <a:latin typeface="Arial" panose="020B0604020202020204" pitchFamily="34" charset="0"/>
                <a:cs typeface="Arial" panose="020B0604020202020204" pitchFamily="34" charset="0"/>
              </a:rPr>
              <a:t> (контент)</a:t>
            </a:r>
            <a:r>
              <a:rPr lang="cs-CZ" sz="2000" dirty="0">
                <a:latin typeface="Arial" panose="020B0604020202020204" pitchFamily="34" charset="0"/>
                <a:cs typeface="Arial" panose="020B0604020202020204" pitchFamily="34" charset="0"/>
              </a:rPr>
              <a:t>, se neustále učí. 7. Rodiče, kteří vychovávají malé děti, často trpí nedostatkem spánku. 8. Vědci, kteří zkoumají klimatické změny, varují před oteplováním. 9. Turisté, kteří navštěvují historické centrum, si rádi fotí památky. 10. Ten muž, který sedí u vedlejšího stolu, je slavný spisovatel. 11. Systém, který řídí dopravu ve městě, potřebuje aktualizaci. 12. Lidé, kteří vedou velké týmy, musí mít vynikající komunikační schopnosti. 13. Hosté, kteří bydlí v tomto hotelu, mají přístup do bazénu zdarma. 14. Novinář, který připravuje reportáž o kryptoměnách, hledá odborníky.</a:t>
            </a:r>
          </a:p>
        </p:txBody>
      </p:sp>
    </p:spTree>
    <p:extLst>
      <p:ext uri="{BB962C8B-B14F-4D97-AF65-F5344CB8AC3E}">
        <p14:creationId xmlns:p14="http://schemas.microsoft.com/office/powerpoint/2010/main" val="39749827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6C9FEE-5D9A-8DD0-FB82-8BB5E20287B2}"/>
              </a:ext>
            </a:extLst>
          </p:cNvPr>
          <p:cNvSpPr txBox="1"/>
          <p:nvPr/>
        </p:nvSpPr>
        <p:spPr>
          <a:xfrm>
            <a:off x="357352" y="305068"/>
            <a:ext cx="11655972" cy="5586145"/>
          </a:xfrm>
          <a:prstGeom prst="rect">
            <a:avLst/>
          </a:prstGeom>
          <a:noFill/>
        </p:spPr>
        <p:txBody>
          <a:bodyPr wrap="square">
            <a:spAutoFit/>
          </a:bodyPr>
          <a:lstStyle/>
          <a:p>
            <a:r>
              <a:rPr kumimoji="0" lang="ru-RU" sz="2100" b="1"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Страдательные</a:t>
            </a:r>
            <a:r>
              <a:rPr kumimoji="0" lang="ru-RU" sz="21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00" b="1"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причастия настоящего времени</a:t>
            </a:r>
          </a:p>
          <a:p>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Замените конструкцию со словом </a:t>
            </a:r>
            <a:r>
              <a:rPr kumimoji="0" lang="ru-RU" sz="2100" i="1"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который</a:t>
            </a: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 страдательным причастием настоящего времени.</a:t>
            </a:r>
          </a:p>
          <a:p>
            <a:endPar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endParaRP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Проблема, которую мы обсуждаем на собрании, очень важна.</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Напиток, который все любят, теперь стоит дороже.</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Проект, который компания реализует, помогает экологии.</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Условия, которые клиент выдвигает, нам не подходят.</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Правила, которые школа устанавливает, обязательны для всех.</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Данные, которые система обрабатывает, защищены паролем.</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Товары, которые покупатели часто выбирают, отмечены знаком качества.</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Текст, который автор редактирует, скоро будет опубликован.</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Языки, которые студенты изучают в этом вузе, очень востребованы.</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Музыка, которую мы слышим из зала, успокаивает.</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Исследователь, которого вела жажда открытий, отправился в экспедицию.</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Он действовал так, потому что его влекло чувство любви.</a:t>
            </a:r>
          </a:p>
          <a:p>
            <a:pPr marL="457200" indent="-457200">
              <a:buFont typeface="+mj-lt"/>
              <a:buAutoNum type="arabicPeriod"/>
            </a:pPr>
            <a:r>
              <a:rPr kumimoji="0" lang="ru-RU" sz="210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План, который сейчас составляет отдел маркетинга, должен быть готов к среде.</a:t>
            </a:r>
          </a:p>
        </p:txBody>
      </p:sp>
    </p:spTree>
    <p:extLst>
      <p:ext uri="{BB962C8B-B14F-4D97-AF65-F5344CB8AC3E}">
        <p14:creationId xmlns:p14="http://schemas.microsoft.com/office/powerpoint/2010/main" val="1791923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FCBCCAF-16CB-A878-1DC7-268AD6E6E6B1}"/>
              </a:ext>
            </a:extLst>
          </p:cNvPr>
          <p:cNvSpPr txBox="1"/>
          <p:nvPr/>
        </p:nvSpPr>
        <p:spPr>
          <a:xfrm>
            <a:off x="725213" y="1064283"/>
            <a:ext cx="10668000" cy="429348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1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Страдательные</a:t>
            </a:r>
            <a:r>
              <a:rPr kumimoji="0" lang="ru-RU" sz="2100" b="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1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причастия настоящего времени</a:t>
            </a:r>
          </a:p>
          <a:p>
            <a:r>
              <a:rPr lang="ru-RU" sz="2100" dirty="0">
                <a:latin typeface="Arial" panose="020B0604020202020204" pitchFamily="34" charset="0"/>
                <a:cs typeface="Arial" panose="020B0604020202020204" pitchFamily="34" charset="0"/>
              </a:rPr>
              <a:t>Переведите.</a:t>
            </a:r>
          </a:p>
          <a:p>
            <a:endParaRPr lang="ru-RU" sz="2100" dirty="0">
              <a:latin typeface="Arial" panose="020B0604020202020204" pitchFamily="34" charset="0"/>
              <a:cs typeface="Arial" panose="020B0604020202020204" pitchFamily="34" charset="0"/>
            </a:endParaRPr>
          </a:p>
          <a:p>
            <a:pPr algn="just"/>
            <a:r>
              <a:rPr lang="ru-RU" sz="2100" dirty="0">
                <a:latin typeface="Arial" panose="020B0604020202020204" pitchFamily="34" charset="0"/>
                <a:cs typeface="Arial" panose="020B0604020202020204" pitchFamily="34" charset="0"/>
              </a:rPr>
              <a:t>1. </a:t>
            </a:r>
            <a:r>
              <a:rPr lang="cs-CZ" sz="2100" dirty="0">
                <a:latin typeface="Arial" panose="020B0604020202020204" pitchFamily="34" charset="0"/>
                <a:cs typeface="Arial" panose="020B0604020202020204" pitchFamily="34" charset="0"/>
              </a:rPr>
              <a:t>Otázka řešená na dnešní poradě je velmi složitá. 2. Aplikace vyvíjená naším týmem bude brzy v </a:t>
            </a:r>
            <a:r>
              <a:rPr lang="cs-CZ" sz="2100" dirty="0" err="1">
                <a:latin typeface="Arial" panose="020B0604020202020204" pitchFamily="34" charset="0"/>
                <a:cs typeface="Arial" panose="020B0604020202020204" pitchFamily="34" charset="0"/>
              </a:rPr>
              <a:t>App</a:t>
            </a:r>
            <a:r>
              <a:rPr lang="cs-CZ" sz="2100" dirty="0">
                <a:latin typeface="Arial" panose="020B0604020202020204" pitchFamily="34" charset="0"/>
                <a:cs typeface="Arial" panose="020B0604020202020204" pitchFamily="34" charset="0"/>
              </a:rPr>
              <a:t> </a:t>
            </a:r>
            <a:r>
              <a:rPr lang="cs-CZ" sz="2100" dirty="0" err="1">
                <a:latin typeface="Arial" panose="020B0604020202020204" pitchFamily="34" charset="0"/>
                <a:cs typeface="Arial" panose="020B0604020202020204" pitchFamily="34" charset="0"/>
              </a:rPr>
              <a:t>Store</a:t>
            </a:r>
            <a:r>
              <a:rPr lang="cs-CZ" sz="2100" dirty="0">
                <a:latin typeface="Arial" panose="020B0604020202020204" pitchFamily="34" charset="0"/>
                <a:cs typeface="Arial" panose="020B0604020202020204" pitchFamily="34" charset="0"/>
              </a:rPr>
              <a:t>. 3. Výpočet hledané</a:t>
            </a:r>
            <a:r>
              <a:rPr lang="ru-RU" sz="2100" dirty="0">
                <a:latin typeface="Arial" panose="020B0604020202020204" pitchFamily="34" charset="0"/>
                <a:cs typeface="Arial" panose="020B0604020202020204" pitchFamily="34" charset="0"/>
              </a:rPr>
              <a:t> (искать)</a:t>
            </a:r>
            <a:r>
              <a:rPr lang="cs-CZ" sz="2100" dirty="0">
                <a:latin typeface="Arial" panose="020B0604020202020204" pitchFamily="34" charset="0"/>
                <a:cs typeface="Arial" panose="020B0604020202020204" pitchFamily="34" charset="0"/>
              </a:rPr>
              <a:t> veličiny zabral studentům více času, než se čekalo. 4. Dokumenty podepisované ředitelem musí být v pořádku. 5. Metody používané v moderní medicíně se neustále mění. 6. Zboží zasílané kurýrem dorazí do dvou dnů. 7. Časopis odebíraný</a:t>
            </a:r>
            <a:r>
              <a:rPr lang="ru-RU" sz="2100" dirty="0">
                <a:latin typeface="Arial" panose="020B0604020202020204" pitchFamily="34" charset="0"/>
                <a:cs typeface="Arial" panose="020B0604020202020204" pitchFamily="34" charset="0"/>
              </a:rPr>
              <a:t> (выписывать)</a:t>
            </a:r>
            <a:r>
              <a:rPr lang="cs-CZ" sz="2100" dirty="0">
                <a:latin typeface="Arial" panose="020B0604020202020204" pitchFamily="34" charset="0"/>
                <a:cs typeface="Arial" panose="020B0604020202020204" pitchFamily="34" charset="0"/>
              </a:rPr>
              <a:t> mnoha čtenáři změnil svůj design. 8. Rozhodnutí přijímané vedením ovlivní všechny zaměstnance. 9. Objektivně posuzovaná</a:t>
            </a:r>
            <a:r>
              <a:rPr lang="ru-RU" sz="2100" dirty="0">
                <a:latin typeface="Arial" panose="020B0604020202020204" pitchFamily="34" charset="0"/>
                <a:cs typeface="Arial" panose="020B0604020202020204" pitchFamily="34" charset="0"/>
              </a:rPr>
              <a:t> (оценивать, рассматривать)</a:t>
            </a:r>
            <a:r>
              <a:rPr lang="cs-CZ" sz="2100" dirty="0">
                <a:latin typeface="Arial" panose="020B0604020202020204" pitchFamily="34" charset="0"/>
                <a:cs typeface="Arial" panose="020B0604020202020204" pitchFamily="34" charset="0"/>
              </a:rPr>
              <a:t> fakta jsou základem analýzy. 10. Chyby opravované korektorem jsou v textu barevně zvýrazněny.</a:t>
            </a:r>
            <a:r>
              <a:rPr lang="ru-RU" sz="2100" dirty="0">
                <a:latin typeface="Arial" panose="020B0604020202020204" pitchFamily="34" charset="0"/>
                <a:cs typeface="Arial" panose="020B0604020202020204" pitchFamily="34" charset="0"/>
              </a:rPr>
              <a:t> 11. </a:t>
            </a:r>
            <a:r>
              <a:rPr lang="cs-CZ" sz="2100" dirty="0">
                <a:latin typeface="Arial" panose="020B0604020202020204" pitchFamily="34" charset="0"/>
                <a:cs typeface="Arial" panose="020B0604020202020204" pitchFamily="34" charset="0"/>
              </a:rPr>
              <a:t>Přednášený předmět je klíčový pro budoucí vývojáře</a:t>
            </a:r>
            <a:r>
              <a:rPr lang="ru-RU" sz="2100" dirty="0">
                <a:latin typeface="Arial" panose="020B0604020202020204" pitchFamily="34" charset="0"/>
                <a:cs typeface="Arial" panose="020B0604020202020204" pitchFamily="34" charset="0"/>
              </a:rPr>
              <a:t> (разработчики)</a:t>
            </a:r>
            <a:r>
              <a:rPr lang="cs-CZ" sz="2100" dirty="0">
                <a:latin typeface="Arial" panose="020B0604020202020204" pitchFamily="34" charset="0"/>
                <a:cs typeface="Arial" panose="020B0604020202020204" pitchFamily="34" charset="0"/>
              </a:rPr>
              <a:t>.</a:t>
            </a:r>
            <a:r>
              <a:rPr lang="ru-RU" sz="2100" dirty="0">
                <a:latin typeface="Arial" panose="020B0604020202020204" pitchFamily="34" charset="0"/>
                <a:cs typeface="Arial" panose="020B0604020202020204" pitchFamily="34" charset="0"/>
              </a:rPr>
              <a:t> 12. </a:t>
            </a:r>
            <a:r>
              <a:rPr lang="cs-CZ" sz="2100" dirty="0">
                <a:latin typeface="Arial" panose="020B0604020202020204" pitchFamily="34" charset="0"/>
                <a:cs typeface="Arial" panose="020B0604020202020204" pitchFamily="34" charset="0"/>
              </a:rPr>
              <a:t>Vědci se snaží vytvořit systémy, které nejsou závislé na lidském faktoru.</a:t>
            </a:r>
          </a:p>
        </p:txBody>
      </p:sp>
    </p:spTree>
    <p:extLst>
      <p:ext uri="{BB962C8B-B14F-4D97-AF65-F5344CB8AC3E}">
        <p14:creationId xmlns:p14="http://schemas.microsoft.com/office/powerpoint/2010/main" val="207354684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856961B-C0F2-3071-F990-6039D462D22D}"/>
              </a:ext>
            </a:extLst>
          </p:cNvPr>
          <p:cNvSpPr txBox="1"/>
          <p:nvPr/>
        </p:nvSpPr>
        <p:spPr>
          <a:xfrm>
            <a:off x="315309" y="305068"/>
            <a:ext cx="11619188" cy="6247864"/>
          </a:xfrm>
          <a:prstGeom prst="rect">
            <a:avLst/>
          </a:prstGeom>
          <a:noFill/>
        </p:spPr>
        <p:txBody>
          <a:bodyPr wrap="square">
            <a:spAutoFit/>
          </a:bodyPr>
          <a:lstStyle/>
          <a:p>
            <a:r>
              <a:rPr kumimoji="0" lang="ru-RU" sz="2000" b="1"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Действительные причастия прошедшего времени</a:t>
            </a:r>
            <a:endParaRPr lang="ru-RU" sz="2000" dirty="0">
              <a:latin typeface="Arial" panose="020B0604020202020204" pitchFamily="34" charset="0"/>
              <a:ea typeface="SimHei" panose="02010609060101010101" pitchFamily="49" charset="-122"/>
              <a:cs typeface="Arial" panose="020B0604020202020204" pitchFamily="34" charset="0"/>
            </a:endParaRPr>
          </a:p>
          <a:p>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Образец: </a:t>
            </a:r>
            <a:r>
              <a:rPr kumimoji="0" lang="ru-RU" sz="2000" b="0" i="1"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Студент, который прочитал статью, готов к дискуссии. — Студент, прочитавший статью, готов к дискуссии.</a:t>
            </a:r>
          </a:p>
          <a:p>
            <a:endPar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endParaRP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Туристы, которые приехали в Прагу на выходные, сразу отправились на Карлов мост.</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Программист, который вырос в небольшой деревне, теперь работает в Кремниевой долине.</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Девушка, которая принесла документы в офис, забыла поставить подпись.</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Фильм, который шёл в кинотеатрах всё лето, наконец-то появился в сети.</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Инвестор, который купил акции компании год назад, получил большую прибыль.</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Мужчина, который спас ребёнка во время пожара, получил награду.</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Пассажиры, которые опоздали на рейс, ждали следующего вылета в аэропорту.</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Писатель, который умер в безвестности, стал знаменитым спустя сто лет.</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Студенты, которые сдали проект раньше срока, получили дополнительные баллы.</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Кошка, которая залезла на высокое дерево, не могла спуститься самостоятельно.</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Курьер, который привёз заказ, оставил его у двери.</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Команда, которая проиграла в финале, выглядела очень расстроенной.</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Ребёнок, который исчез из поля зрения родителей, нашёлся на детской площадке.</a:t>
            </a:r>
          </a:p>
          <a:p>
            <a:pPr marL="457200" indent="-457200">
              <a:buFont typeface="+mj-lt"/>
              <a:buAutoNum type="arabicPeriod"/>
            </a:pPr>
            <a:r>
              <a:rPr kumimoji="0" lang="ru-RU" sz="2000" b="0" i="0" u="none" strike="noStrike" kern="1200" cap="none" spc="0" normalizeH="0" baseline="0" noProof="0" dirty="0">
                <a:ln>
                  <a:noFill/>
                </a:ln>
                <a:effectLst/>
                <a:uLnTx/>
                <a:uFillTx/>
                <a:latin typeface="Arial" panose="020B0604020202020204" pitchFamily="34" charset="0"/>
                <a:ea typeface="SimHei" panose="02010609060101010101" pitchFamily="49" charset="-122"/>
                <a:cs typeface="Arial" panose="020B0604020202020204" pitchFamily="34" charset="0"/>
              </a:rPr>
              <a:t>Дизайнер, который создал этот логотип, получил международную премию.</a:t>
            </a:r>
          </a:p>
          <a:p>
            <a:pPr marL="457200" indent="-457200">
              <a:buFont typeface="+mj-lt"/>
              <a:buAutoNum type="arabicPeriod"/>
            </a:pPr>
            <a:r>
              <a:rPr lang="ru-RU" sz="2000" dirty="0">
                <a:latin typeface="Arial" panose="020B0604020202020204" pitchFamily="34" charset="0"/>
                <a:cs typeface="Arial" panose="020B0604020202020204" pitchFamily="34" charset="0"/>
              </a:rPr>
              <a:t>Специалист, который привык работать в режиме многозадачности, легко справился с проектом.</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1036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7A338919-D414-40E1-95F0-1DCD6533E4D6}"/>
              </a:ext>
            </a:extLst>
          </p:cNvPr>
          <p:cNvSpPr/>
          <p:nvPr/>
        </p:nvSpPr>
        <p:spPr>
          <a:xfrm>
            <a:off x="1278384" y="1536174"/>
            <a:ext cx="9345227" cy="3785652"/>
          </a:xfrm>
          <a:prstGeom prst="rect">
            <a:avLst/>
          </a:prstGeom>
        </p:spPr>
        <p:txBody>
          <a:bodyPr wrap="square">
            <a:spAutoFit/>
          </a:bodyPr>
          <a:lstStyle/>
          <a:p>
            <a:pPr marL="342900" indent="-34290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Императив глаголов НСВ располагает в РЯ функцией, не характерной для чешского императива, </a:t>
            </a:r>
            <a:r>
              <a:rPr lang="ru-RU" sz="2000" u="sng" dirty="0">
                <a:latin typeface="Arial" panose="020B0604020202020204" pitchFamily="34" charset="0"/>
                <a:ea typeface="Times New Roman"/>
                <a:cs typeface="Arial" panose="020B0604020202020204" pitchFamily="34" charset="0"/>
              </a:rPr>
              <a:t>с его помощью концепт может быть представлен как уже известный говорящим (благодаря чему формы императива приобретают значение вежливости или нетерпения)</a:t>
            </a:r>
            <a:r>
              <a:rPr lang="ru-RU" sz="2000" dirty="0">
                <a:latin typeface="Arial" panose="020B0604020202020204" pitchFamily="34" charset="0"/>
                <a:ea typeface="Times New Roman"/>
                <a:cs typeface="Arial" panose="020B0604020202020204" pitchFamily="34" charset="0"/>
              </a:rPr>
              <a:t>. </a:t>
            </a:r>
            <a:endParaRPr lang="cs-CZ" sz="2000" dirty="0">
              <a:latin typeface="Arial" panose="020B0604020202020204" pitchFamily="34" charset="0"/>
              <a:ea typeface="Times New Roman"/>
              <a:cs typeface="Arial" panose="020B0604020202020204" pitchFamily="34" charset="0"/>
            </a:endParaRPr>
          </a:p>
          <a:p>
            <a:pPr indent="228600" algn="just">
              <a:spcAft>
                <a:spcPts val="0"/>
              </a:spcAft>
            </a:pPr>
            <a:endParaRPr lang="ru-RU" sz="2000" dirty="0">
              <a:latin typeface="Arial" panose="020B0604020202020204" pitchFamily="34" charset="0"/>
              <a:ea typeface="Times New Roman"/>
              <a:cs typeface="Arial" panose="020B0604020202020204" pitchFamily="34" charset="0"/>
            </a:endParaRPr>
          </a:p>
          <a:p>
            <a:pPr marL="342900" indent="-342900" algn="just">
              <a:spcAft>
                <a:spcPts val="0"/>
              </a:spcAft>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Поэтому если говорить о распространенности отдельных форм императива, в </a:t>
            </a:r>
            <a:r>
              <a:rPr lang="ru-RU" sz="2000" b="1" dirty="0">
                <a:latin typeface="Arial" panose="020B0604020202020204" pitchFamily="34" charset="0"/>
                <a:ea typeface="Times New Roman"/>
                <a:cs typeface="Arial" panose="020B0604020202020204" pitchFamily="34" charset="0"/>
              </a:rPr>
              <a:t>РЯ намного чаще чем в ЧЯ употребляются формы НСВ вида </a:t>
            </a:r>
            <a:r>
              <a:rPr lang="ru-RU" sz="2000" dirty="0">
                <a:latin typeface="Arial" panose="020B0604020202020204" pitchFamily="34" charset="0"/>
                <a:ea typeface="Times New Roman"/>
                <a:cs typeface="Arial" panose="020B0604020202020204" pitchFamily="34" charset="0"/>
              </a:rPr>
              <a:t>(напр.: </a:t>
            </a:r>
            <a:r>
              <a:rPr lang="ru-RU" sz="2000" i="1" dirty="0">
                <a:latin typeface="Arial" panose="020B0604020202020204" pitchFamily="34" charset="0"/>
                <a:ea typeface="Times New Roman"/>
                <a:cs typeface="Arial" panose="020B0604020202020204" pitchFamily="34" charset="0"/>
              </a:rPr>
              <a:t>Раздевайтесь</a:t>
            </a:r>
            <a:r>
              <a:rPr lang="ru-RU" sz="2000" dirty="0">
                <a:latin typeface="Arial" panose="020B0604020202020204" pitchFamily="34" charset="0"/>
                <a:ea typeface="Times New Roman"/>
                <a:cs typeface="Arial" panose="020B0604020202020204" pitchFamily="34" charset="0"/>
              </a:rPr>
              <a:t>. Х </a:t>
            </a:r>
            <a:r>
              <a:rPr lang="ru-RU" sz="2000" i="1" dirty="0" err="1">
                <a:latin typeface="Arial" panose="020B0604020202020204" pitchFamily="34" charset="0"/>
                <a:ea typeface="Times New Roman"/>
                <a:cs typeface="Arial" panose="020B0604020202020204" pitchFamily="34" charset="0"/>
              </a:rPr>
              <a:t>Odložte</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si</a:t>
            </a:r>
            <a:r>
              <a:rPr lang="ru-RU" sz="2000" dirty="0">
                <a:latin typeface="Arial" panose="020B0604020202020204" pitchFamily="34" charset="0"/>
                <a:ea typeface="Times New Roman"/>
                <a:cs typeface="Arial" panose="020B0604020202020204" pitchFamily="34" charset="0"/>
              </a:rPr>
              <a:t>.; </a:t>
            </a:r>
            <a:r>
              <a:rPr lang="ru-RU" sz="2000" i="1" dirty="0">
                <a:latin typeface="Arial" panose="020B0604020202020204" pitchFamily="34" charset="0"/>
                <a:ea typeface="Times New Roman"/>
                <a:cs typeface="Arial" panose="020B0604020202020204" pitchFamily="34" charset="0"/>
              </a:rPr>
              <a:t>Ложись!</a:t>
            </a:r>
            <a:r>
              <a:rPr lang="ru-RU" sz="2000" dirty="0">
                <a:latin typeface="Arial" panose="020B0604020202020204" pitchFamily="34" charset="0"/>
                <a:ea typeface="Times New Roman"/>
                <a:cs typeface="Arial" panose="020B0604020202020204" pitchFamily="34" charset="0"/>
              </a:rPr>
              <a:t> х </a:t>
            </a:r>
            <a:r>
              <a:rPr lang="cs-CZ" sz="2000" i="1" dirty="0">
                <a:latin typeface="Arial" panose="020B0604020202020204" pitchFamily="34" charset="0"/>
                <a:ea typeface="Times New Roman"/>
                <a:cs typeface="Arial" panose="020B0604020202020204" pitchFamily="34" charset="0"/>
              </a:rPr>
              <a:t>Lehni si!</a:t>
            </a:r>
            <a:r>
              <a:rPr lang="ru-RU" sz="2000" dirty="0">
                <a:latin typeface="Arial" panose="020B0604020202020204" pitchFamily="34" charset="0"/>
                <a:ea typeface="Times New Roman"/>
                <a:cs typeface="Arial" panose="020B0604020202020204" pitchFamily="34" charset="0"/>
              </a:rPr>
              <a:t>).</a:t>
            </a:r>
          </a:p>
          <a:p>
            <a:pPr indent="228600" algn="just">
              <a:spcAft>
                <a:spcPts val="0"/>
              </a:spcAft>
            </a:pPr>
            <a:endParaRPr lang="cs-CZ" sz="2000" dirty="0">
              <a:latin typeface="Arial" panose="020B0604020202020204" pitchFamily="34" charset="0"/>
              <a:ea typeface="Times New Roman"/>
              <a:cs typeface="Arial" panose="020B0604020202020204" pitchFamily="34" charset="0"/>
            </a:endParaRPr>
          </a:p>
          <a:p>
            <a:pPr marL="342900" indent="-342900">
              <a:buFont typeface="Wingdings" panose="05000000000000000000" pitchFamily="2" charset="2"/>
              <a:buChar char="§"/>
            </a:pPr>
            <a:r>
              <a:rPr lang="ru-RU" sz="2000" dirty="0">
                <a:latin typeface="Arial" panose="020B0604020202020204" pitchFamily="34" charset="0"/>
                <a:ea typeface="Times New Roman"/>
                <a:cs typeface="Arial" panose="020B0604020202020204" pitchFamily="34" charset="0"/>
              </a:rPr>
              <a:t>!!! Однако это </a:t>
            </a:r>
            <a:r>
              <a:rPr lang="ru-RU" sz="2000" u="sng" dirty="0">
                <a:latin typeface="Arial" panose="020B0604020202020204" pitchFamily="34" charset="0"/>
                <a:ea typeface="Times New Roman"/>
                <a:cs typeface="Arial" panose="020B0604020202020204" pitchFamily="34" charset="0"/>
              </a:rPr>
              <a:t>не касается отрицательных конструкций</a:t>
            </a:r>
            <a:r>
              <a:rPr lang="ru-RU" sz="2000" dirty="0">
                <a:latin typeface="Arial" panose="020B0604020202020204" pitchFamily="34" charset="0"/>
                <a:ea typeface="Times New Roman"/>
                <a:cs typeface="Arial" panose="020B0604020202020204" pitchFamily="34" charset="0"/>
              </a:rPr>
              <a:t>, где в качестве оппозиции к утвердительным конструкциям преобладает НСВ (напр.: </a:t>
            </a:r>
            <a:r>
              <a:rPr lang="ru-RU" sz="2000" i="1" dirty="0">
                <a:latin typeface="Arial" panose="020B0604020202020204" pitchFamily="34" charset="0"/>
                <a:ea typeface="Times New Roman"/>
                <a:cs typeface="Arial" panose="020B0604020202020204" pitchFamily="34" charset="0"/>
              </a:rPr>
              <a:t>Сядь!</a:t>
            </a:r>
            <a:r>
              <a:rPr lang="ru-RU" sz="2000" dirty="0">
                <a:latin typeface="Arial" panose="020B0604020202020204" pitchFamily="34" charset="0"/>
                <a:ea typeface="Times New Roman"/>
                <a:cs typeface="Arial" panose="020B0604020202020204" pitchFamily="34" charset="0"/>
              </a:rPr>
              <a:t> / </a:t>
            </a:r>
            <a:r>
              <a:rPr lang="ru-RU" sz="2000" i="1" dirty="0">
                <a:latin typeface="Arial" panose="020B0604020202020204" pitchFamily="34" charset="0"/>
                <a:ea typeface="Times New Roman"/>
                <a:cs typeface="Arial" panose="020B0604020202020204" pitchFamily="34" charset="0"/>
              </a:rPr>
              <a:t>Не садись! </a:t>
            </a:r>
            <a:r>
              <a:rPr lang="ru-RU" sz="2000" dirty="0">
                <a:latin typeface="Arial" panose="020B0604020202020204" pitchFamily="34" charset="0"/>
                <a:ea typeface="Times New Roman"/>
                <a:cs typeface="Arial" panose="020B0604020202020204" pitchFamily="34" charset="0"/>
              </a:rPr>
              <a:t>х </a:t>
            </a:r>
            <a:r>
              <a:rPr lang="cs-CZ" sz="2000" i="1" dirty="0">
                <a:latin typeface="Arial" panose="020B0604020202020204" pitchFamily="34" charset="0"/>
                <a:ea typeface="Times New Roman"/>
                <a:cs typeface="Arial" panose="020B0604020202020204" pitchFamily="34" charset="0"/>
              </a:rPr>
              <a:t>Hoď! </a:t>
            </a:r>
            <a:r>
              <a:rPr lang="cs-CZ" sz="2000" dirty="0">
                <a:latin typeface="Arial" panose="020B0604020202020204" pitchFamily="34" charset="0"/>
                <a:ea typeface="Times New Roman"/>
                <a:cs typeface="Arial" panose="020B0604020202020204" pitchFamily="34" charset="0"/>
              </a:rPr>
              <a:t>/</a:t>
            </a:r>
            <a:r>
              <a:rPr lang="cs-CZ" sz="2000" i="1" dirty="0">
                <a:latin typeface="Arial" panose="020B0604020202020204" pitchFamily="34" charset="0"/>
                <a:ea typeface="Times New Roman"/>
                <a:cs typeface="Arial" panose="020B0604020202020204" pitchFamily="34" charset="0"/>
              </a:rPr>
              <a:t> Neházej!</a:t>
            </a:r>
            <a:r>
              <a:rPr lang="ru-RU" sz="2000" dirty="0">
                <a:latin typeface="Arial" panose="020B0604020202020204" pitchFamily="34" charset="0"/>
                <a:ea typeface="Times New Roman"/>
                <a:cs typeface="Arial" panose="020B0604020202020204" pitchFamily="34" charset="0"/>
              </a:rPr>
              <a:t>).</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35816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DB20624-597C-1566-BEC4-1EA4B11DB45C}"/>
              </a:ext>
            </a:extLst>
          </p:cNvPr>
          <p:cNvSpPr txBox="1"/>
          <p:nvPr/>
        </p:nvSpPr>
        <p:spPr>
          <a:xfrm>
            <a:off x="646387" y="625393"/>
            <a:ext cx="10804635" cy="4939814"/>
          </a:xfrm>
          <a:prstGeom prst="rect">
            <a:avLst/>
          </a:prstGeom>
          <a:noFill/>
        </p:spPr>
        <p:txBody>
          <a:bodyPr wrap="square">
            <a:spAutoFit/>
          </a:bodyPr>
          <a:lstStyle/>
          <a:p>
            <a:pPr algn="just"/>
            <a:r>
              <a:rPr lang="bg-BG" sz="2100" b="1" dirty="0">
                <a:latin typeface="Arial" panose="020B0604020202020204" pitchFamily="34" charset="0"/>
                <a:cs typeface="Arial" panose="020B0604020202020204" pitchFamily="34" charset="0"/>
              </a:rPr>
              <a:t>Действительные причастия прошедшего времени </a:t>
            </a:r>
            <a:endParaRPr lang="ru-RU" sz="2100" b="1" dirty="0">
              <a:latin typeface="Arial" panose="020B0604020202020204" pitchFamily="34" charset="0"/>
              <a:cs typeface="Arial" panose="020B0604020202020204" pitchFamily="34" charset="0"/>
            </a:endParaRPr>
          </a:p>
          <a:p>
            <a:pPr algn="just"/>
            <a:r>
              <a:rPr lang="bg-BG" sz="2100" dirty="0">
                <a:latin typeface="Arial" panose="020B0604020202020204" pitchFamily="34" charset="0"/>
                <a:cs typeface="Arial" panose="020B0604020202020204" pitchFamily="34" charset="0"/>
              </a:rPr>
              <a:t>Переведите.</a:t>
            </a:r>
          </a:p>
          <a:p>
            <a:pPr algn="just"/>
            <a:endParaRPr lang="ru-RU" sz="2100" dirty="0">
              <a:latin typeface="Arial" panose="020B0604020202020204" pitchFamily="34" charset="0"/>
              <a:cs typeface="Arial" panose="020B0604020202020204" pitchFamily="34" charset="0"/>
            </a:endParaRPr>
          </a:p>
          <a:p>
            <a:pPr algn="just"/>
            <a:endParaRPr lang="ru-RU" sz="2100" dirty="0">
              <a:latin typeface="Arial" panose="020B0604020202020204" pitchFamily="34" charset="0"/>
              <a:cs typeface="Arial" panose="020B0604020202020204" pitchFamily="34" charset="0"/>
            </a:endParaRPr>
          </a:p>
          <a:p>
            <a:pPr algn="just"/>
            <a:r>
              <a:rPr lang="ru-RU" sz="2100" dirty="0">
                <a:latin typeface="Arial" panose="020B0604020202020204" pitchFamily="34" charset="0"/>
                <a:cs typeface="Arial" panose="020B0604020202020204" pitchFamily="34" charset="0"/>
              </a:rPr>
              <a:t>1. </a:t>
            </a:r>
            <a:r>
              <a:rPr lang="cs-CZ" sz="2100" dirty="0">
                <a:latin typeface="Arial" panose="020B0604020202020204" pitchFamily="34" charset="0"/>
                <a:cs typeface="Arial" panose="020B0604020202020204" pitchFamily="34" charset="0"/>
              </a:rPr>
              <a:t>Turisté, kteří zmizeli v horách, se naštěstí sami vrátili.</a:t>
            </a:r>
            <a:r>
              <a:rPr lang="ru-RU" sz="2100" dirty="0">
                <a:latin typeface="Arial" panose="020B0604020202020204" pitchFamily="34" charset="0"/>
                <a:cs typeface="Arial" panose="020B0604020202020204" pitchFamily="34" charset="0"/>
              </a:rPr>
              <a:t> 2. </a:t>
            </a:r>
            <a:r>
              <a:rPr lang="cs-CZ" sz="2100" dirty="0">
                <a:latin typeface="Arial" panose="020B0604020202020204" pitchFamily="34" charset="0"/>
                <a:cs typeface="Arial" panose="020B0604020202020204" pitchFamily="34" charset="0"/>
              </a:rPr>
              <a:t>Žena, která vstoupila do sálu jako poslední, upoutala pozornost všech.</a:t>
            </a:r>
            <a:r>
              <a:rPr lang="ru-RU" sz="2100" dirty="0">
                <a:latin typeface="Arial" panose="020B0604020202020204" pitchFamily="34" charset="0"/>
                <a:cs typeface="Arial" panose="020B0604020202020204" pitchFamily="34" charset="0"/>
              </a:rPr>
              <a:t> 3. </a:t>
            </a:r>
            <a:r>
              <a:rPr lang="cs-CZ" sz="2100" dirty="0">
                <a:latin typeface="Arial" panose="020B0604020202020204" pitchFamily="34" charset="0"/>
                <a:cs typeface="Arial" panose="020B0604020202020204" pitchFamily="34" charset="0"/>
              </a:rPr>
              <a:t>Vědec, který dosáhl převratných výsledků, byl nominován na cenu.</a:t>
            </a:r>
            <a:r>
              <a:rPr lang="ru-RU" sz="2100" dirty="0">
                <a:latin typeface="Arial" panose="020B0604020202020204" pitchFamily="34" charset="0"/>
                <a:cs typeface="Arial" panose="020B0604020202020204" pitchFamily="34" charset="0"/>
              </a:rPr>
              <a:t> 4. </a:t>
            </a:r>
            <a:r>
              <a:rPr lang="cs-CZ" sz="2100" dirty="0">
                <a:latin typeface="Arial" panose="020B0604020202020204" pitchFamily="34" charset="0"/>
                <a:cs typeface="Arial" panose="020B0604020202020204" pitchFamily="34" charset="0"/>
              </a:rPr>
              <a:t>Řidič, který narazil do svodidel, vyvázl bez zranění.</a:t>
            </a:r>
            <a:r>
              <a:rPr lang="ru-RU" sz="2100" dirty="0">
                <a:latin typeface="Arial" panose="020B0604020202020204" pitchFamily="34" charset="0"/>
                <a:cs typeface="Arial" panose="020B0604020202020204" pitchFamily="34" charset="0"/>
              </a:rPr>
              <a:t> 5. </a:t>
            </a:r>
            <a:r>
              <a:rPr lang="cs-CZ" sz="2100" dirty="0">
                <a:latin typeface="Arial" panose="020B0604020202020204" pitchFamily="34" charset="0"/>
                <a:cs typeface="Arial" panose="020B0604020202020204" pitchFamily="34" charset="0"/>
              </a:rPr>
              <a:t>Lidé, kteří přežili silné zemětřesení, dostali humanitární pomoc.</a:t>
            </a:r>
            <a:r>
              <a:rPr lang="ru-RU" sz="2100" dirty="0">
                <a:latin typeface="Arial" panose="020B0604020202020204" pitchFamily="34" charset="0"/>
                <a:cs typeface="Arial" panose="020B0604020202020204" pitchFamily="34" charset="0"/>
              </a:rPr>
              <a:t> 6. </a:t>
            </a:r>
            <a:r>
              <a:rPr lang="cs-CZ" sz="2100" dirty="0">
                <a:latin typeface="Arial" panose="020B0604020202020204" pitchFamily="34" charset="0"/>
                <a:cs typeface="Arial" panose="020B0604020202020204" pitchFamily="34" charset="0"/>
              </a:rPr>
              <a:t>Firma, která zkrachovala během krize, byla znovu prodána.</a:t>
            </a:r>
            <a:r>
              <a:rPr lang="ru-RU" sz="2100" dirty="0">
                <a:latin typeface="Arial" panose="020B0604020202020204" pitchFamily="34" charset="0"/>
                <a:cs typeface="Arial" panose="020B0604020202020204" pitchFamily="34" charset="0"/>
              </a:rPr>
              <a:t> 7. </a:t>
            </a:r>
            <a:r>
              <a:rPr lang="cs-CZ" sz="2100" dirty="0">
                <a:latin typeface="Arial" panose="020B0604020202020204" pitchFamily="34" charset="0"/>
                <a:cs typeface="Arial" panose="020B0604020202020204" pitchFamily="34" charset="0"/>
              </a:rPr>
              <a:t>Chlapec, který ukradl v obchodě čokoládu, se později přiznal.</a:t>
            </a:r>
            <a:r>
              <a:rPr lang="ru-RU" sz="2100" dirty="0">
                <a:latin typeface="Arial" panose="020B0604020202020204" pitchFamily="34" charset="0"/>
                <a:cs typeface="Arial" panose="020B0604020202020204" pitchFamily="34" charset="0"/>
              </a:rPr>
              <a:t> 8. </a:t>
            </a:r>
            <a:r>
              <a:rPr lang="cs-CZ" sz="2100" dirty="0">
                <a:latin typeface="Arial" panose="020B0604020202020204" pitchFamily="34" charset="0"/>
                <a:cs typeface="Arial" panose="020B0604020202020204" pitchFamily="34" charset="0"/>
              </a:rPr>
              <a:t>Studentka, která zapomněla doma heslo k portálu, se nemohla přihlásit.</a:t>
            </a:r>
            <a:r>
              <a:rPr lang="ru-RU" sz="2100" dirty="0">
                <a:latin typeface="Arial" panose="020B0604020202020204" pitchFamily="34" charset="0"/>
                <a:cs typeface="Arial" panose="020B0604020202020204" pitchFamily="34" charset="0"/>
              </a:rPr>
              <a:t> 9. </a:t>
            </a:r>
            <a:r>
              <a:rPr lang="cs-CZ" sz="2100" dirty="0">
                <a:latin typeface="Arial" panose="020B0604020202020204" pitchFamily="34" charset="0"/>
                <a:cs typeface="Arial" panose="020B0604020202020204" pitchFamily="34" charset="0"/>
              </a:rPr>
              <a:t>Hosté, kteří snědli všechno, vypadali velmi spokojeně.</a:t>
            </a:r>
            <a:r>
              <a:rPr lang="ru-RU" sz="2100" dirty="0">
                <a:latin typeface="Arial" panose="020B0604020202020204" pitchFamily="34" charset="0"/>
                <a:cs typeface="Arial" panose="020B0604020202020204" pitchFamily="34" charset="0"/>
              </a:rPr>
              <a:t> 10. </a:t>
            </a:r>
            <a:r>
              <a:rPr lang="cs-CZ" sz="2100" dirty="0">
                <a:latin typeface="Arial" panose="020B0604020202020204" pitchFamily="34" charset="0"/>
                <a:cs typeface="Arial" panose="020B0604020202020204" pitchFamily="34" charset="0"/>
              </a:rPr>
              <a:t>Politik, který odstoupil</a:t>
            </a:r>
            <a:r>
              <a:rPr lang="ru-RU" sz="2100" dirty="0">
                <a:latin typeface="Arial" panose="020B0604020202020204" pitchFamily="34" charset="0"/>
                <a:cs typeface="Arial" panose="020B0604020202020204" pitchFamily="34" charset="0"/>
              </a:rPr>
              <a:t> (уйти в отставку)</a:t>
            </a:r>
            <a:r>
              <a:rPr lang="cs-CZ" sz="2100" dirty="0">
                <a:latin typeface="Arial" panose="020B0604020202020204" pitchFamily="34" charset="0"/>
                <a:cs typeface="Arial" panose="020B0604020202020204" pitchFamily="34" charset="0"/>
              </a:rPr>
              <a:t>, odmítl situaci komentovat.</a:t>
            </a:r>
            <a:r>
              <a:rPr lang="ru-RU" sz="2100" dirty="0">
                <a:latin typeface="Arial" panose="020B0604020202020204" pitchFamily="34" charset="0"/>
                <a:cs typeface="Arial" panose="020B0604020202020204" pitchFamily="34" charset="0"/>
              </a:rPr>
              <a:t> 11. </a:t>
            </a:r>
            <a:r>
              <a:rPr lang="cs-CZ" sz="2100" dirty="0">
                <a:latin typeface="Arial" panose="020B0604020202020204" pitchFamily="34" charset="0"/>
                <a:cs typeface="Arial" panose="020B0604020202020204" pitchFamily="34" charset="0"/>
              </a:rPr>
              <a:t>Dělníci, kteří postavili tento most za rekordní čas, dostali odměnu.</a:t>
            </a:r>
            <a:r>
              <a:rPr lang="ru-RU" sz="2100" dirty="0">
                <a:latin typeface="Arial" panose="020B0604020202020204" pitchFamily="34" charset="0"/>
                <a:cs typeface="Arial" panose="020B0604020202020204" pitchFamily="34" charset="0"/>
              </a:rPr>
              <a:t> 12. </a:t>
            </a:r>
            <a:r>
              <a:rPr lang="cs-CZ" sz="2100" dirty="0">
                <a:latin typeface="Arial" panose="020B0604020202020204" pitchFamily="34" charset="0"/>
                <a:cs typeface="Arial" panose="020B0604020202020204" pitchFamily="34" charset="0"/>
              </a:rPr>
              <a:t>Muž, který přivedl na recepci svého psa, musel počkat venku.</a:t>
            </a:r>
            <a:r>
              <a:rPr lang="ru-RU" sz="2100" dirty="0">
                <a:latin typeface="Arial" panose="020B0604020202020204" pitchFamily="34" charset="0"/>
                <a:cs typeface="Arial" panose="020B0604020202020204" pitchFamily="34" charset="0"/>
              </a:rPr>
              <a:t> 13. </a:t>
            </a:r>
            <a:r>
              <a:rPr lang="cs-CZ" sz="2100" dirty="0">
                <a:latin typeface="Arial" panose="020B0604020202020204" pitchFamily="34" charset="0"/>
                <a:cs typeface="Arial" panose="020B0604020202020204" pitchFamily="34" charset="0"/>
              </a:rPr>
              <a:t>Bezdomovec, který přelezl vysoký plot, si roztrhl tričko.</a:t>
            </a:r>
            <a:r>
              <a:rPr lang="ru-RU" sz="2100" dirty="0">
                <a:latin typeface="Arial" panose="020B0604020202020204" pitchFamily="34" charset="0"/>
                <a:cs typeface="Arial" panose="020B0604020202020204" pitchFamily="34" charset="0"/>
              </a:rPr>
              <a:t> 14. </a:t>
            </a:r>
            <a:r>
              <a:rPr lang="cs-CZ" sz="2100" dirty="0">
                <a:latin typeface="Arial" panose="020B0604020202020204" pitchFamily="34" charset="0"/>
                <a:cs typeface="Arial" panose="020B0604020202020204" pitchFamily="34" charset="0"/>
              </a:rPr>
              <a:t>Manažer, který přeložil</a:t>
            </a:r>
            <a:r>
              <a:rPr lang="ru-RU" sz="2100" dirty="0">
                <a:latin typeface="Arial" panose="020B0604020202020204" pitchFamily="34" charset="0"/>
                <a:cs typeface="Arial" panose="020B0604020202020204" pitchFamily="34" charset="0"/>
              </a:rPr>
              <a:t> (перенести</a:t>
            </a:r>
            <a:r>
              <a:rPr lang="cs-CZ" sz="2100" dirty="0">
                <a:latin typeface="Arial" panose="020B0604020202020204" pitchFamily="34" charset="0"/>
                <a:cs typeface="Arial" panose="020B0604020202020204" pitchFamily="34" charset="0"/>
              </a:rPr>
              <a:t>) schůzku na příští týden, se všem omluvil</a:t>
            </a:r>
            <a:r>
              <a:rPr lang="ru-RU" sz="2100" dirty="0">
                <a:latin typeface="Arial" panose="020B0604020202020204" pitchFamily="34" charset="0"/>
                <a:cs typeface="Arial" panose="020B0604020202020204" pitchFamily="34" charset="0"/>
              </a:rPr>
              <a:t>.</a:t>
            </a:r>
            <a:endParaRPr lang="cs-CZ" sz="2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276373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7D685F-4C7C-1913-2A35-F1366112F9FF}"/>
              </a:ext>
            </a:extLst>
          </p:cNvPr>
          <p:cNvSpPr txBox="1"/>
          <p:nvPr/>
        </p:nvSpPr>
        <p:spPr>
          <a:xfrm>
            <a:off x="430924" y="448582"/>
            <a:ext cx="11014841" cy="563231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Страдательные</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причастия прошедшего времени</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Образец:</a:t>
            </a: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000" i="1"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Проект, который завершили вчера, сдали заказчику. — Проект, завершённый вчера, сдали заказчику.</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Письмо, которое отправили по ошибке, вернулось отправителю.</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Кофе, который сварили пять минут назад, уже остыл.</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Ошибка, которую обнаружили в коде, была исправлена программистом.</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Квартира, которую сняли на долгий срок, находилась в центре города.</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Стакан, который разбили во время обеда, быстро заменили.</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Договор, который подписали стороны, вступил в силу немедленно.</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Продукты, которые купили в фермерском магазине, были очень свежими.</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Статья, которую перевели на пять языков, стала вирусной в интернете.</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Заказ, который привезли вовремя, очень порадовал клиента.</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Вопрос, который решили на собрании, больше не обсуждался.</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Презентация, которую открыли на большом экране, выглядела эффектно.</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Книга, которую прочитали миллионы людей, изменила их взгляды на мир.</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Окна, которые вымыли утром, ярко блестели на солнце.</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Мероприятие, которое отменили из-за дождя, перенесли на следующую неделю.</a:t>
            </a:r>
          </a:p>
        </p:txBody>
      </p:sp>
    </p:spTree>
    <p:extLst>
      <p:ext uri="{BB962C8B-B14F-4D97-AF65-F5344CB8AC3E}">
        <p14:creationId xmlns:p14="http://schemas.microsoft.com/office/powerpoint/2010/main" val="29788902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3F659-866D-3240-2046-C6ECF53593FA}"/>
            </a:ext>
          </a:extLst>
        </p:cNvPr>
        <p:cNvGrpSpPr/>
        <p:nvPr/>
      </p:nvGrpSpPr>
      <p:grpSpPr>
        <a:xfrm>
          <a:off x="0" y="0"/>
          <a:ext cx="0" cy="0"/>
          <a:chOff x="0" y="0"/>
          <a:chExt cx="0" cy="0"/>
        </a:xfrm>
      </p:grpSpPr>
      <p:sp>
        <p:nvSpPr>
          <p:cNvPr id="3" name="TextovéPole 2">
            <a:extLst>
              <a:ext uri="{FF2B5EF4-FFF2-40B4-BE49-F238E27FC236}">
                <a16:creationId xmlns:a16="http://schemas.microsoft.com/office/drawing/2014/main" id="{F916BB5F-7B54-C57B-C026-8ED902295B28}"/>
              </a:ext>
            </a:extLst>
          </p:cNvPr>
          <p:cNvSpPr txBox="1"/>
          <p:nvPr/>
        </p:nvSpPr>
        <p:spPr>
          <a:xfrm>
            <a:off x="725213" y="737617"/>
            <a:ext cx="10452539" cy="470898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Страдательные</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ru-RU" sz="2000" b="1"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причастия прошедшего времени</a:t>
            </a:r>
          </a:p>
          <a:p>
            <a:pPr marL="0" marR="0" lvl="0" indent="0" algn="just" defTabSz="914400" rtl="0" eaLnBrk="1" fontAlgn="auto" latinLnBrk="0" hangingPunct="1">
              <a:lnSpc>
                <a:spcPct val="100000"/>
              </a:lnSpc>
              <a:spcBef>
                <a:spcPts val="0"/>
              </a:spcBef>
              <a:spcAft>
                <a:spcPts val="0"/>
              </a:spcAft>
              <a:buClrTx/>
              <a:buSzTx/>
              <a:buFontTx/>
              <a:buNone/>
              <a:tabLst/>
              <a:defRPr/>
            </a:pPr>
            <a:r>
              <a:rPr lang="ru-RU" sz="2000" b="1" dirty="0">
                <a:solidFill>
                  <a:srgbClr val="000000"/>
                </a:solidFill>
                <a:latin typeface="Arial" panose="020B0604020202020204" pitchFamily="34" charset="0"/>
                <a:ea typeface="SimHei" panose="02010609060101010101" pitchFamily="49" charset="-122"/>
                <a:cs typeface="Arial" panose="020B0604020202020204" pitchFamily="34" charset="0"/>
              </a:rPr>
              <a:t>Переведите.</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ru-RU" sz="2000" b="1" dirty="0">
              <a:solidFill>
                <a:srgbClr val="000000"/>
              </a:solidFill>
              <a:latin typeface="Arial" panose="020B0604020202020204" pitchFamily="34" charset="0"/>
              <a:ea typeface="SimHei" panose="02010609060101010101" pitchFamily="49" charset="-122"/>
              <a:cs typeface="Arial" panose="020B0604020202020204" pitchFamily="34" charset="0"/>
            </a:endParaRPr>
          </a:p>
          <a:p>
            <a:pPr lvl="0" algn="just">
              <a:defRPr/>
            </a:pP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1. </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Balíček zabalený v dárkovém papíře ležel na stole v předsíni. 2. </a:t>
            </a:r>
            <a:r>
              <a:rPr kumimoji="0" lang="pl-PL"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Smlouva podepsaná oběma stranami byla uložena do archivu.</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3. Problém vyřešený na dnešní poradě už nikoho neznepokojoval. 4. Auto zapůjčené</a:t>
            </a: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(арендовать, взять на прокат)</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v autopůjčovně musíme vrátit do pátečního večera. 5. Fotografie pořízené na dovolené v Itálii konečně</a:t>
            </a: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dal na sociální sítě. 6. Dům postavený před dvěma lety byl včera úspěšně prodán. 7. Kniha zapomenutá v kavárně na stole stále čeká na svého majitele. 8. Plán navržený marketingovým oddělením byl schválen. 9. Oblečení vyprané v nové pračce vypadalo jako nové. 10. Konference zorganizovaná našimi studenty měla u odborníků velký úspěch. 11. Stromy vysazené v městském parku minulý podzim krásně rozkvetly. 12. Dokumenty vytištěné na barevné tiskárně jsme už připravili k odeslání. 13</a:t>
            </a:r>
            <a:r>
              <a:rPr lang="cs-CZ" sz="2000" dirty="0">
                <a:solidFill>
                  <a:srgbClr val="000000"/>
                </a:solidFill>
                <a:latin typeface="Arial" panose="020B0604020202020204" pitchFamily="34" charset="0"/>
                <a:ea typeface="SimHei" panose="02010609060101010101" pitchFamily="49" charset="-122"/>
                <a:cs typeface="Arial" panose="020B0604020202020204" pitchFamily="34" charset="0"/>
              </a:rPr>
              <a:t>. Dělníci dnes ráno museli vyměnit okna </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rozbitá při včerejší bouřce. 14. Píseň složená </a:t>
            </a:r>
            <a:r>
              <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(сочинить)</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 speciálně pro tento film </a:t>
            </a:r>
            <a:r>
              <a:rPr lang="cs-CZ" sz="2000" dirty="0">
                <a:solidFill>
                  <a:srgbClr val="000000"/>
                </a:solidFill>
                <a:latin typeface="Arial" panose="020B0604020202020204" pitchFamily="34" charset="0"/>
                <a:ea typeface="SimHei" panose="02010609060101010101" pitchFamily="49" charset="-122"/>
                <a:cs typeface="Arial" panose="020B0604020202020204" pitchFamily="34" charset="0"/>
              </a:rPr>
              <a:t>se okamžitě stala hitem</a:t>
            </a:r>
            <a:r>
              <a:rPr kumimoji="0" lang="cs-CZ"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rPr>
              <a:t>.</a:t>
            </a:r>
            <a:endParaRPr kumimoji="0" lang="ru-RU" sz="2000" i="0" u="none" strike="noStrike" kern="1200" cap="none" spc="0" normalizeH="0" baseline="0" noProof="0" dirty="0">
              <a:ln>
                <a:noFill/>
              </a:ln>
              <a:solidFill>
                <a:srgbClr val="000000"/>
              </a:solidFill>
              <a:effectLst/>
              <a:uLnTx/>
              <a:uFillTx/>
              <a:latin typeface="Arial" panose="020B0604020202020204" pitchFamily="34" charset="0"/>
              <a:ea typeface="SimHei" panose="02010609060101010101" pitchFamily="49" charset="-122"/>
              <a:cs typeface="Arial" panose="020B0604020202020204" pitchFamily="34" charset="0"/>
            </a:endParaRPr>
          </a:p>
        </p:txBody>
      </p:sp>
    </p:spTree>
    <p:extLst>
      <p:ext uri="{BB962C8B-B14F-4D97-AF65-F5344CB8AC3E}">
        <p14:creationId xmlns:p14="http://schemas.microsoft.com/office/powerpoint/2010/main" val="200311631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C09EC46-2C2B-F7CB-16A5-9F0334232E3A}"/>
              </a:ext>
            </a:extLst>
          </p:cNvPr>
          <p:cNvSpPr txBox="1"/>
          <p:nvPr/>
        </p:nvSpPr>
        <p:spPr>
          <a:xfrm>
            <a:off x="882870" y="642852"/>
            <a:ext cx="9869214" cy="5355312"/>
          </a:xfrm>
          <a:prstGeom prst="rect">
            <a:avLst/>
          </a:prstGeom>
          <a:noFill/>
        </p:spPr>
        <p:txBody>
          <a:bodyPr wrap="square">
            <a:spAutoFit/>
          </a:bodyPr>
          <a:lstStyle/>
          <a:p>
            <a:r>
              <a:rPr lang="ru-RU" sz="1900" b="1" dirty="0">
                <a:latin typeface="Arial" panose="020B0604020202020204" pitchFamily="34" charset="0"/>
                <a:cs typeface="Arial" panose="020B0604020202020204" pitchFamily="34" charset="0"/>
              </a:rPr>
              <a:t>Краткие страдательные причастия </a:t>
            </a:r>
          </a:p>
          <a:p>
            <a:r>
              <a:rPr lang="ru-RU" sz="1900" b="1" dirty="0">
                <a:latin typeface="Arial" panose="020B0604020202020204" pitchFamily="34" charset="0"/>
                <a:cs typeface="Arial" panose="020B0604020202020204" pitchFamily="34" charset="0"/>
              </a:rPr>
              <a:t>Задание: Переформулируйте предложения по образцу. </a:t>
            </a:r>
            <a:endParaRPr lang="ru-RU" sz="1900" dirty="0">
              <a:latin typeface="Arial" panose="020B0604020202020204" pitchFamily="34" charset="0"/>
              <a:cs typeface="Arial" panose="020B0604020202020204" pitchFamily="34" charset="0"/>
            </a:endParaRPr>
          </a:p>
          <a:p>
            <a:r>
              <a:rPr lang="ru-RU" sz="1900" dirty="0">
                <a:latin typeface="Arial" panose="020B0604020202020204" pitchFamily="34" charset="0"/>
                <a:cs typeface="Arial" panose="020B0604020202020204" pitchFamily="34" charset="0"/>
              </a:rPr>
              <a:t>Образец: Заказ, который оплатили. — Заказ оплачен.</a:t>
            </a:r>
          </a:p>
          <a:p>
            <a:endParaRPr lang="ru-RU" sz="1900" dirty="0">
              <a:latin typeface="Arial" panose="020B0604020202020204" pitchFamily="34" charset="0"/>
              <a:cs typeface="Arial" panose="020B0604020202020204" pitchFamily="34" charset="0"/>
            </a:endParaRPr>
          </a:p>
          <a:p>
            <a:pPr marL="342900" indent="-342900">
              <a:buFont typeface="+mj-lt"/>
              <a:buAutoNum type="arabicPeriod"/>
            </a:pPr>
            <a:r>
              <a:rPr lang="ru-RU" sz="1900" dirty="0">
                <a:latin typeface="Arial" panose="020B0604020202020204" pitchFamily="34" charset="0"/>
                <a:cs typeface="Arial" panose="020B0604020202020204" pitchFamily="34" charset="0"/>
              </a:rPr>
              <a:t>Текст, который сократили. </a:t>
            </a:r>
          </a:p>
          <a:p>
            <a:pPr marL="342900" indent="-342900">
              <a:buFont typeface="+mj-lt"/>
              <a:buAutoNum type="arabicPeriod"/>
            </a:pPr>
            <a:r>
              <a:rPr lang="ru-RU" sz="1900" dirty="0">
                <a:latin typeface="Arial" panose="020B0604020202020204" pitchFamily="34" charset="0"/>
                <a:cs typeface="Arial" panose="020B0604020202020204" pitchFamily="34" charset="0"/>
              </a:rPr>
              <a:t>Документы, которые утеряли. </a:t>
            </a:r>
          </a:p>
          <a:p>
            <a:pPr marL="342900" indent="-342900">
              <a:buFont typeface="+mj-lt"/>
              <a:buAutoNum type="arabicPeriod"/>
            </a:pPr>
            <a:r>
              <a:rPr lang="ru-RU" sz="1900" dirty="0">
                <a:latin typeface="Arial" panose="020B0604020202020204" pitchFamily="34" charset="0"/>
                <a:cs typeface="Arial" panose="020B0604020202020204" pitchFamily="34" charset="0"/>
              </a:rPr>
              <a:t>Код, который взломали. </a:t>
            </a:r>
          </a:p>
          <a:p>
            <a:pPr marL="342900" indent="-342900">
              <a:buFont typeface="+mj-lt"/>
              <a:buAutoNum type="arabicPeriod"/>
            </a:pPr>
            <a:r>
              <a:rPr lang="ru-RU" sz="1900" dirty="0">
                <a:latin typeface="Arial" panose="020B0604020202020204" pitchFamily="34" charset="0"/>
                <a:cs typeface="Arial" panose="020B0604020202020204" pitchFamily="34" charset="0"/>
              </a:rPr>
              <a:t>Приложение, которое обновили. </a:t>
            </a:r>
          </a:p>
          <a:p>
            <a:pPr marL="342900" indent="-342900">
              <a:buFont typeface="+mj-lt"/>
              <a:buAutoNum type="arabicPeriod"/>
            </a:pPr>
            <a:r>
              <a:rPr lang="ru-RU" sz="1900" dirty="0">
                <a:latin typeface="Arial" panose="020B0604020202020204" pitchFamily="34" charset="0"/>
                <a:cs typeface="Arial" panose="020B0604020202020204" pitchFamily="34" charset="0"/>
              </a:rPr>
              <a:t>Здание, которое снесли. </a:t>
            </a:r>
          </a:p>
          <a:p>
            <a:pPr marL="342900" indent="-342900">
              <a:buFont typeface="+mj-lt"/>
              <a:buAutoNum type="arabicPeriod"/>
            </a:pPr>
            <a:r>
              <a:rPr lang="ru-RU" sz="1900" dirty="0">
                <a:latin typeface="Arial" panose="020B0604020202020204" pitchFamily="34" charset="0"/>
                <a:cs typeface="Arial" panose="020B0604020202020204" pitchFamily="34" charset="0"/>
              </a:rPr>
              <a:t>Дерево, которое сломали. </a:t>
            </a:r>
          </a:p>
          <a:p>
            <a:pPr marL="342900" indent="-342900">
              <a:buFont typeface="+mj-lt"/>
              <a:buAutoNum type="arabicPeriod"/>
            </a:pPr>
            <a:r>
              <a:rPr lang="ru-RU" sz="1900" dirty="0">
                <a:latin typeface="Arial" panose="020B0604020202020204" pitchFamily="34" charset="0"/>
                <a:cs typeface="Arial" panose="020B0604020202020204" pitchFamily="34" charset="0"/>
              </a:rPr>
              <a:t>Фотография, которую отфотошопили. </a:t>
            </a:r>
          </a:p>
          <a:p>
            <a:pPr marL="342900" indent="-342900">
              <a:buFont typeface="+mj-lt"/>
              <a:buAutoNum type="arabicPeriod"/>
            </a:pPr>
            <a:r>
              <a:rPr lang="ru-RU" sz="1900" dirty="0">
                <a:latin typeface="Arial" panose="020B0604020202020204" pitchFamily="34" charset="0"/>
                <a:cs typeface="Arial" panose="020B0604020202020204" pitchFamily="34" charset="0"/>
              </a:rPr>
              <a:t>Подкаст, который записали. </a:t>
            </a:r>
          </a:p>
          <a:p>
            <a:pPr marL="342900" indent="-342900">
              <a:buFont typeface="+mj-lt"/>
              <a:buAutoNum type="arabicPeriod"/>
            </a:pPr>
            <a:r>
              <a:rPr lang="ru-RU" sz="1900" dirty="0">
                <a:latin typeface="Arial" panose="020B0604020202020204" pitchFamily="34" charset="0"/>
                <a:cs typeface="Arial" panose="020B0604020202020204" pitchFamily="34" charset="0"/>
              </a:rPr>
              <a:t>Правила, которые нарушили. </a:t>
            </a:r>
          </a:p>
          <a:p>
            <a:pPr marL="342900" indent="-342900">
              <a:buFont typeface="+mj-lt"/>
              <a:buAutoNum type="arabicPeriod"/>
            </a:pPr>
            <a:r>
              <a:rPr lang="ru-RU" sz="1900" dirty="0">
                <a:latin typeface="Arial" panose="020B0604020202020204" pitchFamily="34" charset="0"/>
                <a:cs typeface="Arial" panose="020B0604020202020204" pitchFamily="34" charset="0"/>
              </a:rPr>
              <a:t> Сумма, которую зачислили. </a:t>
            </a:r>
          </a:p>
          <a:p>
            <a:pPr marL="342900" indent="-342900">
              <a:buFont typeface="+mj-lt"/>
              <a:buAutoNum type="arabicPeriod"/>
            </a:pPr>
            <a:r>
              <a:rPr lang="ru-RU" sz="1900" dirty="0">
                <a:latin typeface="Arial" panose="020B0604020202020204" pitchFamily="34" charset="0"/>
                <a:cs typeface="Arial" panose="020B0604020202020204" pitchFamily="34" charset="0"/>
              </a:rPr>
              <a:t> Виза, которую одобрили. </a:t>
            </a:r>
          </a:p>
          <a:p>
            <a:pPr marL="342900" indent="-342900">
              <a:buFont typeface="+mj-lt"/>
              <a:buAutoNum type="arabicPeriod"/>
            </a:pPr>
            <a:r>
              <a:rPr lang="ru-RU" sz="1900" dirty="0">
                <a:latin typeface="Arial" panose="020B0604020202020204" pitchFamily="34" charset="0"/>
                <a:cs typeface="Arial" panose="020B0604020202020204" pitchFamily="34" charset="0"/>
              </a:rPr>
              <a:t> Контракт, который расторгли. </a:t>
            </a:r>
          </a:p>
          <a:p>
            <a:pPr marL="342900" indent="-342900">
              <a:buFont typeface="+mj-lt"/>
              <a:buAutoNum type="arabicPeriod"/>
            </a:pPr>
            <a:r>
              <a:rPr lang="ru-RU" sz="1900" dirty="0">
                <a:latin typeface="Arial" panose="020B0604020202020204" pitchFamily="34" charset="0"/>
                <a:cs typeface="Arial" panose="020B0604020202020204" pitchFamily="34" charset="0"/>
              </a:rPr>
              <a:t> Товар, который уценили. </a:t>
            </a:r>
          </a:p>
          <a:p>
            <a:pPr marL="342900" indent="-342900">
              <a:buFont typeface="+mj-lt"/>
              <a:buAutoNum type="arabicPeriod"/>
            </a:pPr>
            <a:r>
              <a:rPr lang="ru-RU" sz="1900" dirty="0">
                <a:latin typeface="Arial" panose="020B0604020202020204" pitchFamily="34" charset="0"/>
                <a:cs typeface="Arial" panose="020B0604020202020204" pitchFamily="34" charset="0"/>
              </a:rPr>
              <a:t> Вечеринка, которую перенесли. </a:t>
            </a:r>
            <a:endParaRPr lang="cs-CZ" sz="19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5927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958FCE5-81D5-2A7A-E58B-2FE6D5CAA070}"/>
              </a:ext>
            </a:extLst>
          </p:cNvPr>
          <p:cNvSpPr txBox="1"/>
          <p:nvPr/>
        </p:nvSpPr>
        <p:spPr>
          <a:xfrm>
            <a:off x="325820" y="311940"/>
            <a:ext cx="11482552" cy="5647700"/>
          </a:xfrm>
          <a:prstGeom prst="rect">
            <a:avLst/>
          </a:prstGeom>
          <a:noFill/>
        </p:spPr>
        <p:txBody>
          <a:bodyPr wrap="square">
            <a:spAutoFit/>
          </a:bodyPr>
          <a:lstStyle/>
          <a:p>
            <a:r>
              <a:rPr lang="ru-RU" sz="1900" b="1" dirty="0">
                <a:latin typeface="Arial" panose="020B0604020202020204" pitchFamily="34" charset="0"/>
                <a:cs typeface="Arial" panose="020B0604020202020204" pitchFamily="34" charset="0"/>
              </a:rPr>
              <a:t>Сборное упражнение №1. Задание: </a:t>
            </a:r>
            <a:r>
              <a:rPr lang="ru-RU" sz="1900" dirty="0">
                <a:latin typeface="Arial" panose="020B0604020202020204" pitchFamily="34" charset="0"/>
                <a:cs typeface="Arial" panose="020B0604020202020204" pitchFamily="34" charset="0"/>
              </a:rPr>
              <a:t>Переформулируйте предложения, заменяя конструкцию со словом «который» причастным оборотом. </a:t>
            </a:r>
            <a:r>
              <a:rPr lang="ru-RU" sz="1900" b="1" dirty="0">
                <a:latin typeface="Arial" panose="020B0604020202020204" pitchFamily="34" charset="0"/>
                <a:cs typeface="Arial" panose="020B0604020202020204" pitchFamily="34" charset="0"/>
              </a:rPr>
              <a:t>Обратите внимание на падеж существительного</a:t>
            </a:r>
            <a:r>
              <a:rPr lang="ru-RU" sz="1900" dirty="0">
                <a:latin typeface="Arial" panose="020B0604020202020204" pitchFamily="34" charset="0"/>
                <a:cs typeface="Arial" panose="020B0604020202020204" pitchFamily="34" charset="0"/>
              </a:rPr>
              <a:t>, к которому относится причастие.</a:t>
            </a:r>
          </a:p>
          <a:p>
            <a:endParaRPr lang="ru-RU" sz="1900" dirty="0">
              <a:latin typeface="Arial" panose="020B0604020202020204" pitchFamily="34" charset="0"/>
              <a:cs typeface="Arial" panose="020B0604020202020204" pitchFamily="34" charset="0"/>
            </a:endParaRPr>
          </a:p>
          <a:p>
            <a:pPr marL="457200" indent="-457200">
              <a:buFont typeface="+mj-lt"/>
              <a:buAutoNum type="arabicPeriod"/>
            </a:pPr>
            <a:r>
              <a:rPr lang="ru-RU" sz="1900" dirty="0">
                <a:latin typeface="Arial" panose="020B0604020202020204" pitchFamily="34" charset="0"/>
                <a:cs typeface="Arial" panose="020B0604020202020204" pitchFamily="34" charset="0"/>
              </a:rPr>
              <a:t>Мы долго любовались закатом, который окрасил небо в ярко-оранжевый цвет.</a:t>
            </a:r>
          </a:p>
          <a:p>
            <a:pPr marL="457200" indent="-457200">
              <a:buFont typeface="+mj-lt"/>
              <a:buAutoNum type="arabicPeriod"/>
            </a:pPr>
            <a:r>
              <a:rPr lang="ru-RU" sz="1900" dirty="0">
                <a:latin typeface="Arial" panose="020B0604020202020204" pitchFamily="34" charset="0"/>
                <a:cs typeface="Arial" panose="020B0604020202020204" pitchFamily="34" charset="0"/>
              </a:rPr>
              <a:t>Директор обратился к сотрудникам, которые занимаются анализом рыночных трендов.</a:t>
            </a:r>
          </a:p>
          <a:p>
            <a:pPr marL="457200" indent="-457200">
              <a:buFont typeface="+mj-lt"/>
              <a:buAutoNum type="arabicPeriod"/>
            </a:pPr>
            <a:r>
              <a:rPr lang="ru-RU" sz="1900" dirty="0">
                <a:latin typeface="Arial" panose="020B0604020202020204" pitchFamily="34" charset="0"/>
                <a:cs typeface="Arial" panose="020B0604020202020204" pitchFamily="34" charset="0"/>
              </a:rPr>
              <a:t>В статье нет информации о налогах, которые взимают при покупке недвижимости за рубежом.</a:t>
            </a:r>
          </a:p>
          <a:p>
            <a:pPr marL="457200" indent="-457200">
              <a:buFont typeface="+mj-lt"/>
              <a:buAutoNum type="arabicPeriod"/>
            </a:pPr>
            <a:r>
              <a:rPr lang="ru-RU" sz="1900" dirty="0">
                <a:latin typeface="Arial" panose="020B0604020202020204" pitchFamily="34" charset="0"/>
                <a:cs typeface="Arial" panose="020B0604020202020204" pitchFamily="34" charset="0"/>
              </a:rPr>
              <a:t>Я горжусь своим братом, который добился выдающихся результатов в науке.</a:t>
            </a:r>
          </a:p>
          <a:p>
            <a:pPr marL="457200" indent="-457200">
              <a:buFont typeface="+mj-lt"/>
              <a:buAutoNum type="arabicPeriod"/>
            </a:pPr>
            <a:r>
              <a:rPr lang="ru-RU" sz="1900" dirty="0">
                <a:latin typeface="Arial" panose="020B0604020202020204" pitchFamily="34" charset="0"/>
                <a:cs typeface="Arial" panose="020B0604020202020204" pitchFamily="34" charset="0"/>
              </a:rPr>
              <a:t>Нам нужно обсудить детали проекта, который утвердили на прошлом заседании.</a:t>
            </a:r>
          </a:p>
          <a:p>
            <a:pPr marL="457200" indent="-457200">
              <a:buFont typeface="+mj-lt"/>
              <a:buAutoNum type="arabicPeriod"/>
            </a:pPr>
            <a:r>
              <a:rPr lang="ru-RU" sz="1900" dirty="0">
                <a:latin typeface="Arial" panose="020B0604020202020204" pitchFamily="34" charset="0"/>
                <a:cs typeface="Arial" panose="020B0604020202020204" pitchFamily="34" charset="0"/>
              </a:rPr>
              <a:t>Он не любит говорить о людях, которые постоянно жалуются на свою жизнь.</a:t>
            </a:r>
          </a:p>
          <a:p>
            <a:pPr marL="457200" indent="-457200">
              <a:buFont typeface="+mj-lt"/>
              <a:buAutoNum type="arabicPeriod"/>
            </a:pPr>
            <a:r>
              <a:rPr lang="ru-RU" sz="1900" dirty="0">
                <a:latin typeface="Arial" panose="020B0604020202020204" pitchFamily="34" charset="0"/>
                <a:cs typeface="Arial" panose="020B0604020202020204" pitchFamily="34" charset="0"/>
              </a:rPr>
              <a:t>Мы отправили уведомление клиентам, которые забронировали отель через приложение.</a:t>
            </a:r>
          </a:p>
          <a:p>
            <a:pPr marL="457200" indent="-457200">
              <a:buFont typeface="+mj-lt"/>
              <a:buAutoNum type="arabicPeriod"/>
            </a:pPr>
            <a:r>
              <a:rPr lang="ru-RU" sz="1900" dirty="0">
                <a:latin typeface="Arial" panose="020B0604020202020204" pitchFamily="34" charset="0"/>
                <a:cs typeface="Arial" panose="020B0604020202020204" pitchFamily="34" charset="0"/>
              </a:rPr>
              <a:t>Учёные ищут решение для проблем, которые вызваны глобальным потеплением.</a:t>
            </a:r>
          </a:p>
          <a:p>
            <a:pPr marL="457200" indent="-457200">
              <a:buFont typeface="+mj-lt"/>
              <a:buAutoNum type="arabicPeriod"/>
            </a:pPr>
            <a:r>
              <a:rPr lang="ru-RU" sz="1900" dirty="0">
                <a:latin typeface="Arial" panose="020B0604020202020204" pitchFamily="34" charset="0"/>
                <a:cs typeface="Arial" panose="020B0604020202020204" pitchFamily="34" charset="0"/>
              </a:rPr>
              <a:t>Она пользуется косметикой, которую производят исключительно из натуральных ингредиентов.</a:t>
            </a:r>
          </a:p>
          <a:p>
            <a:pPr marL="457200" indent="-457200">
              <a:buFont typeface="+mj-lt"/>
              <a:buAutoNum type="arabicPeriod"/>
            </a:pPr>
            <a:r>
              <a:rPr lang="ru-RU" sz="1900" dirty="0">
                <a:latin typeface="Arial" panose="020B0604020202020204" pitchFamily="34" charset="0"/>
                <a:cs typeface="Arial" panose="020B0604020202020204" pitchFamily="34" charset="0"/>
              </a:rPr>
              <a:t>Это стало сюрпризом для коллег, которые не ожидали такого быстрого карьерного роста.</a:t>
            </a:r>
          </a:p>
          <a:p>
            <a:pPr marL="457200" indent="-457200">
              <a:buFont typeface="+mj-lt"/>
              <a:buAutoNum type="arabicPeriod"/>
            </a:pPr>
            <a:r>
              <a:rPr lang="ru-RU" sz="1900" dirty="0">
                <a:latin typeface="Arial" panose="020B0604020202020204" pitchFamily="34" charset="0"/>
                <a:cs typeface="Arial" panose="020B0604020202020204" pitchFamily="34" charset="0"/>
              </a:rPr>
              <a:t>Эксперт прокомментировал закон, который сейчас обсуждают в правительстве.</a:t>
            </a:r>
          </a:p>
          <a:p>
            <a:pPr marL="457200" indent="-457200">
              <a:buFont typeface="+mj-lt"/>
              <a:buAutoNum type="arabicPeriod"/>
            </a:pPr>
            <a:r>
              <a:rPr lang="ru-RU" sz="1900" dirty="0">
                <a:latin typeface="Arial" panose="020B0604020202020204" pitchFamily="34" charset="0"/>
                <a:cs typeface="Arial" panose="020B0604020202020204" pitchFamily="34" charset="0"/>
              </a:rPr>
              <a:t>Мы встретились с инженерами, которые спроектировали этот уникальный мост.</a:t>
            </a:r>
          </a:p>
          <a:p>
            <a:pPr marL="457200" indent="-457200">
              <a:buFont typeface="+mj-lt"/>
              <a:buAutoNum type="arabicPeriod"/>
            </a:pPr>
            <a:r>
              <a:rPr lang="ru-RU" sz="1900" dirty="0">
                <a:latin typeface="Arial" panose="020B0604020202020204" pitchFamily="34" charset="0"/>
                <a:cs typeface="Arial" panose="020B0604020202020204" pitchFamily="34" charset="0"/>
              </a:rPr>
              <a:t>В учебнике не было глав, которые посвятили современному искусству.</a:t>
            </a:r>
          </a:p>
          <a:p>
            <a:pPr marL="457200" indent="-457200">
              <a:buFont typeface="+mj-lt"/>
              <a:buAutoNum type="arabicPeriod"/>
            </a:pPr>
            <a:r>
              <a:rPr lang="ru-RU" sz="1900" dirty="0">
                <a:latin typeface="Arial" panose="020B0604020202020204" pitchFamily="34" charset="0"/>
                <a:cs typeface="Arial" panose="020B0604020202020204" pitchFamily="34" charset="0"/>
              </a:rPr>
              <a:t>Трудно спорить с фактами, которые система фиксирует в режиме реального времени.</a:t>
            </a:r>
          </a:p>
        </p:txBody>
      </p:sp>
    </p:spTree>
    <p:extLst>
      <p:ext uri="{BB962C8B-B14F-4D97-AF65-F5344CB8AC3E}">
        <p14:creationId xmlns:p14="http://schemas.microsoft.com/office/powerpoint/2010/main" val="38086679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841F70DB-B08A-E0F0-16FC-202610F54AA2}"/>
              </a:ext>
            </a:extLst>
          </p:cNvPr>
          <p:cNvSpPr txBox="1"/>
          <p:nvPr/>
        </p:nvSpPr>
        <p:spPr>
          <a:xfrm>
            <a:off x="483474" y="524353"/>
            <a:ext cx="11261836" cy="5324535"/>
          </a:xfrm>
          <a:prstGeom prst="rect">
            <a:avLst/>
          </a:prstGeom>
          <a:noFill/>
        </p:spPr>
        <p:txBody>
          <a:bodyPr wrap="square">
            <a:spAutoFit/>
          </a:bodyPr>
          <a:lstStyle/>
          <a:p>
            <a:r>
              <a:rPr lang="ru-RU" sz="2000" b="1" dirty="0">
                <a:latin typeface="Arial" panose="020B0604020202020204" pitchFamily="34" charset="0"/>
                <a:cs typeface="Arial" panose="020B0604020202020204" pitchFamily="34" charset="0"/>
              </a:rPr>
              <a:t>Сборное упражнение №2. Задание</a:t>
            </a:r>
            <a:r>
              <a:rPr lang="ru-RU" sz="2000" dirty="0">
                <a:latin typeface="Arial" panose="020B0604020202020204" pitchFamily="34" charset="0"/>
                <a:cs typeface="Arial" panose="020B0604020202020204" pitchFamily="34" charset="0"/>
              </a:rPr>
              <a:t>: Переформулируйте предложения, заменяя конструкцию со словом «который» причастным оборотом. </a:t>
            </a:r>
            <a:r>
              <a:rPr lang="ru-RU" sz="2000" b="1" dirty="0">
                <a:latin typeface="Arial" panose="020B0604020202020204" pitchFamily="34" charset="0"/>
                <a:cs typeface="Arial" panose="020B0604020202020204" pitchFamily="34" charset="0"/>
              </a:rPr>
              <a:t>Обратите внимание на падеж существительного</a:t>
            </a:r>
            <a:r>
              <a:rPr lang="ru-RU" sz="2000" dirty="0">
                <a:latin typeface="Arial" panose="020B0604020202020204" pitchFamily="34" charset="0"/>
                <a:cs typeface="Arial" panose="020B0604020202020204" pitchFamily="34" charset="0"/>
              </a:rPr>
              <a:t>, к которому относится причастие.</a:t>
            </a:r>
          </a:p>
          <a:p>
            <a:endParaRPr lang="ru-RU" sz="2000" dirty="0">
              <a:latin typeface="Arial" panose="020B0604020202020204" pitchFamily="34" charset="0"/>
              <a:cs typeface="Arial" panose="020B0604020202020204" pitchFamily="34" charset="0"/>
            </a:endParaRPr>
          </a:p>
          <a:p>
            <a:endParaRPr lang="ru-RU" sz="2000" dirty="0">
              <a:latin typeface="Arial" panose="020B0604020202020204" pitchFamily="34" charset="0"/>
              <a:cs typeface="Arial" panose="020B0604020202020204" pitchFamily="34" charset="0"/>
            </a:endParaRPr>
          </a:p>
          <a:p>
            <a:pPr marL="457200" indent="-457200">
              <a:buFont typeface="+mj-lt"/>
              <a:buAutoNum type="arabicPeriod"/>
            </a:pPr>
            <a:r>
              <a:rPr lang="ru-RU" sz="2000" dirty="0">
                <a:latin typeface="Arial" panose="020B0604020202020204" pitchFamily="34" charset="0"/>
                <a:cs typeface="Arial" panose="020B0604020202020204" pitchFamily="34" charset="0"/>
              </a:rPr>
              <a:t>Мы искренне сочувствуем людям, которые пострадали от наводнения.</a:t>
            </a:r>
          </a:p>
          <a:p>
            <a:pPr marL="457200" indent="-457200">
              <a:buFont typeface="+mj-lt"/>
              <a:buAutoNum type="arabicPeriod"/>
            </a:pPr>
            <a:r>
              <a:rPr lang="ru-RU" sz="2000" dirty="0">
                <a:latin typeface="Arial" panose="020B0604020202020204" pitchFamily="34" charset="0"/>
                <a:cs typeface="Arial" panose="020B0604020202020204" pitchFamily="34" charset="0"/>
              </a:rPr>
              <a:t>В кофейне не оказалось десертов, которые так любит моя сестра.</a:t>
            </a:r>
          </a:p>
          <a:p>
            <a:pPr marL="457200" indent="-457200">
              <a:buFont typeface="+mj-lt"/>
              <a:buAutoNum type="arabicPeriod"/>
            </a:pPr>
            <a:r>
              <a:rPr lang="ru-RU" sz="2000" dirty="0">
                <a:latin typeface="Arial" panose="020B0604020202020204" pitchFamily="34" charset="0"/>
                <a:cs typeface="Arial" panose="020B0604020202020204" pitchFamily="34" charset="0"/>
              </a:rPr>
              <a:t>Полиция разыскивает свидетелей аварии, которая произошла вчера вечером.</a:t>
            </a:r>
          </a:p>
          <a:p>
            <a:pPr marL="457200" indent="-457200">
              <a:buFont typeface="+mj-lt"/>
              <a:buAutoNum type="arabicPeriod"/>
            </a:pPr>
            <a:r>
              <a:rPr lang="ru-RU" sz="2000" dirty="0">
                <a:latin typeface="Arial" panose="020B0604020202020204" pitchFamily="34" charset="0"/>
                <a:cs typeface="Arial" panose="020B0604020202020204" pitchFamily="34" charset="0"/>
              </a:rPr>
              <a:t>Вы должны строго следовать инструкциям, которые прилагаются к этому прибору.</a:t>
            </a:r>
          </a:p>
          <a:p>
            <a:pPr marL="457200" indent="-457200">
              <a:buFont typeface="+mj-lt"/>
              <a:buAutoNum type="arabicPeriod"/>
            </a:pPr>
            <a:r>
              <a:rPr lang="ru-RU" sz="2000" dirty="0">
                <a:latin typeface="Arial" panose="020B0604020202020204" pitchFamily="34" charset="0"/>
                <a:cs typeface="Arial" panose="020B0604020202020204" pitchFamily="34" charset="0"/>
              </a:rPr>
              <a:t>Журналист написал статью о волонтёрах, которые помогают бездомным животным.</a:t>
            </a:r>
          </a:p>
          <a:p>
            <a:pPr marL="457200" indent="-457200">
              <a:buFont typeface="+mj-lt"/>
              <a:buAutoNum type="arabicPeriod"/>
            </a:pPr>
            <a:r>
              <a:rPr lang="ru-RU" sz="2000" dirty="0">
                <a:latin typeface="Arial" panose="020B0604020202020204" pitchFamily="34" charset="0"/>
                <a:cs typeface="Arial" panose="020B0604020202020204" pitchFamily="34" charset="0"/>
              </a:rPr>
              <a:t>Нам нужно восстановить файлы, которые мы случайно удалили из облака.</a:t>
            </a:r>
          </a:p>
          <a:p>
            <a:pPr marL="457200" indent="-457200">
              <a:buFont typeface="+mj-lt"/>
              <a:buAutoNum type="arabicPeriod"/>
            </a:pPr>
            <a:r>
              <a:rPr lang="ru-RU" sz="2000" dirty="0">
                <a:latin typeface="Arial" panose="020B0604020202020204" pitchFamily="34" charset="0"/>
                <a:cs typeface="Arial" panose="020B0604020202020204" pitchFamily="34" charset="0"/>
              </a:rPr>
              <a:t>Пассажиры недовольны изменениями, которые авиакомпания внесла в расписание.</a:t>
            </a:r>
          </a:p>
          <a:p>
            <a:pPr marL="457200" indent="-457200">
              <a:buFont typeface="+mj-lt"/>
              <a:buAutoNum type="arabicPeriod"/>
            </a:pPr>
            <a:r>
              <a:rPr lang="ru-RU" sz="2000" dirty="0">
                <a:latin typeface="Arial" panose="020B0604020202020204" pitchFamily="34" charset="0"/>
                <a:cs typeface="Arial" panose="020B0604020202020204" pitchFamily="34" charset="0"/>
              </a:rPr>
              <a:t>Трудно найти общий язык с человеком, который не признаёт своих ошибок.</a:t>
            </a:r>
          </a:p>
          <a:p>
            <a:pPr marL="457200" indent="-457200">
              <a:buFont typeface="+mj-lt"/>
              <a:buAutoNum type="arabicPeriod"/>
            </a:pPr>
            <a:r>
              <a:rPr lang="ru-RU" sz="2000" dirty="0">
                <a:latin typeface="Arial" panose="020B0604020202020204" pitchFamily="34" charset="0"/>
                <a:cs typeface="Arial" panose="020B0604020202020204" pitchFamily="34" charset="0"/>
              </a:rPr>
              <a:t>В музее мы видели картины, которые привезли из частных коллекций Европы.</a:t>
            </a:r>
          </a:p>
          <a:p>
            <a:pPr marL="457200" indent="-457200">
              <a:buFont typeface="+mj-lt"/>
              <a:buAutoNum type="arabicPeriod"/>
            </a:pPr>
            <a:r>
              <a:rPr lang="ru-RU" sz="2000" dirty="0">
                <a:latin typeface="Arial" panose="020B0604020202020204" pitchFamily="34" charset="0"/>
                <a:cs typeface="Arial" panose="020B0604020202020204" pitchFamily="34" charset="0"/>
              </a:rPr>
              <a:t>Он с интересом наблюдал за птицами, которые строили гнездо на дереве.</a:t>
            </a:r>
          </a:p>
          <a:p>
            <a:pPr marL="457200" indent="-457200">
              <a:buFont typeface="+mj-lt"/>
              <a:buAutoNum type="arabicPeriod"/>
            </a:pPr>
            <a:r>
              <a:rPr lang="ru-RU" sz="2000" dirty="0">
                <a:latin typeface="Arial" panose="020B0604020202020204" pitchFamily="34" charset="0"/>
                <a:cs typeface="Arial" panose="020B0604020202020204" pitchFamily="34" charset="0"/>
              </a:rPr>
              <a:t>Программа рассчитана на предпринимателей, которые открывают свой первый бизнес.</a:t>
            </a:r>
          </a:p>
          <a:p>
            <a:pPr marL="457200" indent="-457200">
              <a:buFont typeface="+mj-lt"/>
              <a:buAutoNum type="arabicPeriod"/>
            </a:pPr>
            <a:r>
              <a:rPr lang="ru-RU" sz="2000" dirty="0">
                <a:latin typeface="Arial" panose="020B0604020202020204" pitchFamily="34" charset="0"/>
                <a:cs typeface="Arial" panose="020B0604020202020204" pitchFamily="34" charset="0"/>
              </a:rPr>
              <a:t>Она была разочарована финалом книги, который автор изменил в последний момент.</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856496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2098" y="338090"/>
            <a:ext cx="11472040" cy="6310061"/>
          </a:xfrm>
          <a:prstGeom prst="rect">
            <a:avLst/>
          </a:prstGeom>
        </p:spPr>
        <p:txBody>
          <a:bodyPr wrap="square">
            <a:spAutoFit/>
          </a:bodyPr>
          <a:lstStyle/>
          <a:p>
            <a:pPr>
              <a:lnSpc>
                <a:spcPct val="115000"/>
              </a:lnSpc>
              <a:spcAft>
                <a:spcPts val="1000"/>
              </a:spcAft>
            </a:pPr>
            <a:r>
              <a:rPr lang="ru-RU" sz="1900" b="1" dirty="0">
                <a:latin typeface="Arial" panose="020B0604020202020204" pitchFamily="34" charset="0"/>
                <a:ea typeface="Calibri"/>
                <a:cs typeface="Arial" panose="020B0604020202020204" pitchFamily="34" charset="0"/>
              </a:rPr>
              <a:t>Сборное упражнение №3. Переформулируйте, используя причастие, и переведите на чешский язык</a:t>
            </a:r>
            <a:endParaRPr lang="cs-CZ" sz="1900" b="1"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Студенты, которые опоздали на лекцию, не поняли вопроса.</a:t>
            </a:r>
            <a:endParaRPr lang="cs-CZ" sz="1900"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Сегодня мы с вами посмотрим новые районы, которые были построены в девяностые годы.</a:t>
            </a:r>
            <a:endParaRPr lang="cs-CZ" sz="1900"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Толпы людей движутся к храму, который расположен на высоком холме.</a:t>
            </a:r>
            <a:endParaRPr lang="cs-CZ" sz="1900"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Лаборантка, которая работает здесь, живет у Степановых.</a:t>
            </a:r>
            <a:endParaRPr lang="cs-CZ" sz="1900"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Рентген был одним из первых ученых, которые получили Нобелевскую премию.</a:t>
            </a:r>
            <a:endParaRPr lang="cs-CZ" sz="1900"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Для того, чтобы начать реконструкцию театра, нам необходимо получить документ, который будет подписан министром культуры.</a:t>
            </a:r>
            <a:endParaRPr lang="cs-CZ" sz="1900" dirty="0">
              <a:latin typeface="Arial" panose="020B0604020202020204" pitchFamily="34" charset="0"/>
              <a:ea typeface="Calibri"/>
              <a:cs typeface="Arial" panose="020B0604020202020204" pitchFamily="34" charset="0"/>
            </a:endParaRP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Танец, который исполняет балерина, всем нравится.</a:t>
            </a: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Наши статьи были помещены в журнале, который издается в Брно.</a:t>
            </a: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В комнате, которая была освещена свечами было очень уютно.</a:t>
            </a: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Кандидат, которого выдвигает наша партия, должен быть избран!</a:t>
            </a:r>
          </a:p>
          <a:p>
            <a:pPr marL="342900" indent="-34290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В тумане чернел предмет, который мы плохо видели издалека.</a:t>
            </a:r>
            <a:endParaRPr lang="cs-CZ" sz="19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0569201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32155" y="415643"/>
            <a:ext cx="9055223" cy="6026714"/>
          </a:xfrm>
          <a:prstGeom prst="rect">
            <a:avLst/>
          </a:prstGeom>
        </p:spPr>
        <p:txBody>
          <a:bodyPr wrap="square">
            <a:spAutoFit/>
          </a:bodyPr>
          <a:lstStyle/>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Lidé vřele vítali hokejisty, kteří se vrátili ze zahraničí.</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Dlouho jsem přemýšlel o tom, co jsem si přečetl.</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Výrazy označené hvězdičkou se naučte zpaměti.</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Klonovaná zvířata mají sníženou imunitu.</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Profesor podtrhl vlnovkou nedostatečně zformulovanou definici.</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Nemohli jsme najit dárky, které jsme schovali ještě v létě.</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Domy postavené v padesátých letech se budou brzy bourat.</a:t>
            </a:r>
          </a:p>
          <a:p>
            <a:pPr marL="285750" indent="-285750">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Peníze určené na nákup hraček jsme poslali do Čečenska.</a:t>
            </a:r>
            <a:endParaRPr lang="ru-RU" sz="2000" dirty="0">
              <a:latin typeface="Arial" panose="020B0604020202020204" pitchFamily="34" charset="0"/>
              <a:ea typeface="Calibri"/>
              <a:cs typeface="Arial" panose="020B0604020202020204" pitchFamily="34" charset="0"/>
            </a:endParaRP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Skupina vědců zkoumajících tento problém dosáhla vynikajících úspěchů.</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Mezi lidmi, vycházejícími z kina jsem uviděl známého.</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Studenti, kteří pracují pravidelně, dosahují lepších výsledků.</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Musíme překonat všechny potíže, které se vyskytují na naší cestě.</a:t>
            </a:r>
          </a:p>
          <a:p>
            <a:pPr marL="285750" indent="-285750">
              <a:lnSpc>
                <a:spcPct val="150000"/>
              </a:lnSpc>
              <a:buFont typeface="Courier New" panose="02070309020205020404" pitchFamily="49" charset="0"/>
              <a:buChar char="o"/>
            </a:pPr>
            <a:r>
              <a:rPr lang="cs-CZ" sz="2000" dirty="0">
                <a:latin typeface="Arial" panose="020B0604020202020204" pitchFamily="34" charset="0"/>
                <a:cs typeface="Arial" panose="020B0604020202020204" pitchFamily="34" charset="0"/>
              </a:rPr>
              <a:t>Potřebujeme specialisty, kteří rozumějí své práci.</a:t>
            </a:r>
          </a:p>
        </p:txBody>
      </p:sp>
    </p:spTree>
    <p:extLst>
      <p:ext uri="{BB962C8B-B14F-4D97-AF65-F5344CB8AC3E}">
        <p14:creationId xmlns:p14="http://schemas.microsoft.com/office/powerpoint/2010/main" val="258540379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62C5F6C-84F6-AEE5-6ED1-4AE7F3FC2F5D}"/>
              </a:ext>
            </a:extLst>
          </p:cNvPr>
          <p:cNvSpPr txBox="1"/>
          <p:nvPr/>
        </p:nvSpPr>
        <p:spPr>
          <a:xfrm>
            <a:off x="1897118" y="1489685"/>
            <a:ext cx="7709338" cy="1590885"/>
          </a:xfrm>
          <a:prstGeom prst="rect">
            <a:avLst/>
          </a:prstGeom>
          <a:noFill/>
        </p:spPr>
        <p:txBody>
          <a:bodyPr wrap="square">
            <a:spAutoFit/>
          </a:bodyPr>
          <a:lstStyle/>
          <a:p>
            <a:pPr marR="0" lvl="0" algn="just" defTabSz="914400" rtl="0" eaLnBrk="1" fontAlgn="auto" latinLnBrk="0" hangingPunct="1">
              <a:lnSpc>
                <a:spcPct val="107000"/>
              </a:lnSpc>
              <a:spcBef>
                <a:spcPts val="0"/>
              </a:spcBef>
              <a:spcAft>
                <a:spcPts val="800"/>
              </a:spcAft>
              <a:buClrTx/>
              <a:buSzTx/>
              <a:tabLst/>
              <a:defRPr/>
            </a:pPr>
            <a:r>
              <a:rPr kumimoji="0" lang="ru-RU" sz="2000" b="1" i="0" u="sng"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Глагол может выступать как </a:t>
            </a:r>
            <a:r>
              <a:rPr kumimoji="0" lang="ru-RU" sz="2000" b="1" i="0" u="sng" strike="noStrike" kern="1200" cap="none" spc="0" normalizeH="0" baseline="0" noProof="0" dirty="0">
                <a:ln>
                  <a:noFill/>
                </a:ln>
                <a:solidFill>
                  <a:srgbClr val="00B050"/>
                </a:solidFill>
                <a:effectLst/>
                <a:uLnTx/>
                <a:uFillTx/>
                <a:latin typeface="Arial" panose="020B0604020202020204" pitchFamily="34" charset="0"/>
                <a:ea typeface="Calibri"/>
                <a:cs typeface="Arial" panose="020B0604020202020204" pitchFamily="34" charset="0"/>
              </a:rPr>
              <a:t>компонент коллокаций</a:t>
            </a:r>
            <a:endParaRPr kumimoji="0" lang="cs-CZ" sz="2000" b="1" i="0" u="sng" strike="noStrike" kern="1200" cap="none" spc="0" normalizeH="0" baseline="0" noProof="0" dirty="0">
              <a:ln>
                <a:noFill/>
              </a:ln>
              <a:solidFill>
                <a:srgbClr val="00B050"/>
              </a:solidFill>
              <a:effectLst/>
              <a:uLnTx/>
              <a:uFillTx/>
              <a:latin typeface="Arial" panose="020B0604020202020204" pitchFamily="34" charset="0"/>
              <a:ea typeface="Calibri"/>
              <a:cs typeface="Arial" panose="020B060402020202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u-RU" sz="2000" b="0" i="1"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подвергать критике</a:t>
            </a: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 х </a:t>
            </a:r>
            <a:r>
              <a:rPr kumimoji="0" lang="ru-RU" sz="2000" b="0" i="1" u="none" strike="noStrike" kern="1200" cap="none" spc="0" normalizeH="0" baseline="0" noProof="0" dirty="0" err="1">
                <a:ln>
                  <a:noFill/>
                </a:ln>
                <a:solidFill>
                  <a:srgbClr val="000000"/>
                </a:solidFill>
                <a:effectLst/>
                <a:uLnTx/>
                <a:uFillTx/>
                <a:latin typeface="Arial" panose="020B0604020202020204" pitchFamily="34" charset="0"/>
                <a:ea typeface="Calibri"/>
                <a:cs typeface="Arial" panose="020B0604020202020204" pitchFamily="34" charset="0"/>
              </a:rPr>
              <a:t>kritizovat</a:t>
            </a:r>
            <a:endParaRPr kumimoji="0" lang="cs-CZ" sz="2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ru-RU" sz="2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rPr>
              <a:t>В подавляющем числе случаев русским глагольным коллокациям соответствуют чешские несоставные выражения.</a:t>
            </a:r>
            <a:endParaRPr kumimoji="0" lang="cs-CZ" sz="2000" b="0" i="0" u="none" strike="noStrike" kern="1200" cap="none" spc="0" normalizeH="0" baseline="0" noProof="0" dirty="0">
              <a:ln>
                <a:noFill/>
              </a:ln>
              <a:solidFill>
                <a:srgbClr val="000000"/>
              </a:solidFill>
              <a:effectLst/>
              <a:uLnTx/>
              <a:uFillTx/>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12118330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6229" y="368169"/>
            <a:ext cx="11461072" cy="5945923"/>
          </a:xfrm>
          <a:prstGeom prst="rect">
            <a:avLst/>
          </a:prstGeom>
        </p:spPr>
        <p:txBody>
          <a:bodyPr wrap="square">
            <a:spAutoFit/>
          </a:bodyPr>
          <a:lstStyle/>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Vzájemné sympatie snad </a:t>
            </a:r>
            <a:r>
              <a:rPr lang="cs-CZ" sz="2000" b="1" dirty="0">
                <a:latin typeface="Arial" panose="020B0604020202020204" pitchFamily="34" charset="0"/>
                <a:ea typeface="Calibri"/>
                <a:cs typeface="Arial" panose="020B0604020202020204" pitchFamily="34" charset="0"/>
              </a:rPr>
              <a:t>pramení</a:t>
            </a:r>
            <a:r>
              <a:rPr lang="cs-CZ" sz="2000" dirty="0">
                <a:latin typeface="Arial" panose="020B0604020202020204" pitchFamily="34" charset="0"/>
                <a:ea typeface="Calibri"/>
                <a:cs typeface="Arial" panose="020B0604020202020204" pitchFamily="34" charset="0"/>
              </a:rPr>
              <a:t> ze sdílených traumat z dětství.</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 Přinejmenším na tomto snímku však rodinná idylka </a:t>
            </a:r>
            <a:r>
              <a:rPr lang="cs-CZ" sz="2000" b="1" dirty="0">
                <a:latin typeface="Arial" panose="020B0604020202020204" pitchFamily="34" charset="0"/>
                <a:ea typeface="Calibri"/>
                <a:cs typeface="Arial" panose="020B0604020202020204" pitchFamily="34" charset="0"/>
              </a:rPr>
              <a:t>klame</a:t>
            </a:r>
            <a:r>
              <a:rPr lang="cs-CZ" sz="2000" dirty="0">
                <a:latin typeface="Arial" panose="020B0604020202020204" pitchFamily="34" charset="0"/>
                <a:ea typeface="Calibri"/>
                <a:cs typeface="Arial" panose="020B0604020202020204" pitchFamily="34" charset="0"/>
              </a:rPr>
              <a:t>: párům tučňáků se totiž rodí vždy jen jediné mládě.</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Знаете, кто первым </a:t>
            </a:r>
            <a:r>
              <a:rPr lang="ru-RU" sz="2000" b="1" dirty="0">
                <a:latin typeface="Arial" panose="020B0604020202020204" pitchFamily="34" charset="0"/>
                <a:ea typeface="Calibri"/>
                <a:cs typeface="Arial" panose="020B0604020202020204" pitchFamily="34" charset="0"/>
              </a:rPr>
              <a:t>ввел в употребление </a:t>
            </a:r>
            <a:r>
              <a:rPr lang="ru-RU" sz="2000" dirty="0">
                <a:latin typeface="Arial" panose="020B0604020202020204" pitchFamily="34" charset="0"/>
                <a:ea typeface="Calibri"/>
                <a:cs typeface="Arial" panose="020B0604020202020204" pitchFamily="34" charset="0"/>
              </a:rPr>
              <a:t>термин «Советы»? </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Дом был старый, стены </a:t>
            </a:r>
            <a:r>
              <a:rPr lang="ru-RU" sz="2000" b="1" dirty="0">
                <a:latin typeface="Arial" panose="020B0604020202020204" pitchFamily="34" charset="0"/>
                <a:ea typeface="Calibri"/>
                <a:cs typeface="Arial" panose="020B0604020202020204" pitchFamily="34" charset="0"/>
              </a:rPr>
              <a:t>дали трещину</a:t>
            </a:r>
            <a:r>
              <a:rPr lang="ru-RU" sz="2000" dirty="0">
                <a:latin typeface="Arial" panose="020B0604020202020204" pitchFamily="34" charset="0"/>
                <a:ea typeface="Calibri"/>
                <a:cs typeface="Arial" panose="020B0604020202020204" pitchFamily="34" charset="0"/>
              </a:rPr>
              <a:t>, комиссия выясняла степень угрозы.</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Сами производители лекарств считают, что </a:t>
            </a:r>
            <a:r>
              <a:rPr lang="ru-RU" sz="2000" b="1" dirty="0">
                <a:latin typeface="Arial" panose="020B0604020202020204" pitchFamily="34" charset="0"/>
                <a:ea typeface="Calibri"/>
                <a:cs typeface="Arial" panose="020B0604020202020204" pitchFamily="34" charset="0"/>
              </a:rPr>
              <a:t>давать оценку </a:t>
            </a:r>
            <a:r>
              <a:rPr lang="ru-RU" sz="2000" dirty="0">
                <a:latin typeface="Arial" panose="020B0604020202020204" pitchFamily="34" charset="0"/>
                <a:ea typeface="Calibri"/>
                <a:cs typeface="Arial" panose="020B0604020202020204" pitchFamily="34" charset="0"/>
              </a:rPr>
              <a:t>новой системе рано.</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Donald </a:t>
            </a:r>
            <a:r>
              <a:rPr lang="cs-CZ" sz="2000" dirty="0" err="1">
                <a:latin typeface="Arial" panose="020B0604020202020204" pitchFamily="34" charset="0"/>
                <a:ea typeface="Calibri"/>
                <a:cs typeface="Arial" panose="020B0604020202020204" pitchFamily="34" charset="0"/>
              </a:rPr>
              <a:t>Trump</a:t>
            </a:r>
            <a:r>
              <a:rPr lang="cs-CZ" sz="2000" dirty="0">
                <a:latin typeface="Arial" panose="020B0604020202020204" pitchFamily="34" charset="0"/>
                <a:ea typeface="Calibri"/>
                <a:cs typeface="Arial" panose="020B0604020202020204" pitchFamily="34" charset="0"/>
              </a:rPr>
              <a:t> </a:t>
            </a:r>
            <a:r>
              <a:rPr lang="cs-CZ" sz="2000" b="1" dirty="0">
                <a:latin typeface="Arial" panose="020B0604020202020204" pitchFamily="34" charset="0"/>
                <a:ea typeface="Calibri"/>
                <a:cs typeface="Arial" panose="020B0604020202020204" pitchFamily="34" charset="0"/>
              </a:rPr>
              <a:t>přísahá</a:t>
            </a:r>
            <a:r>
              <a:rPr lang="cs-CZ" sz="2000" dirty="0">
                <a:latin typeface="Arial" panose="020B0604020202020204" pitchFamily="34" charset="0"/>
                <a:ea typeface="Calibri"/>
                <a:cs typeface="Arial" panose="020B0604020202020204" pitchFamily="34" charset="0"/>
              </a:rPr>
              <a:t> na Bibli během své inaugurace.</a:t>
            </a:r>
          </a:p>
          <a:p>
            <a:pPr marL="285750" indent="-285750">
              <a:lnSpc>
                <a:spcPct val="115000"/>
              </a:lnSpc>
              <a:spcAft>
                <a:spcPts val="1000"/>
              </a:spcAft>
              <a:buFont typeface="Courier New" panose="02070309020205020404" pitchFamily="49" charset="0"/>
              <a:buChar char="o"/>
            </a:pPr>
            <a:r>
              <a:rPr lang="cs-CZ" sz="2000" b="1" dirty="0">
                <a:latin typeface="Arial" panose="020B0604020202020204" pitchFamily="34" charset="0"/>
                <a:ea typeface="Calibri"/>
                <a:cs typeface="Arial" panose="020B0604020202020204" pitchFamily="34" charset="0"/>
              </a:rPr>
              <a:t>Tváří se překvapeně</a:t>
            </a:r>
            <a:r>
              <a:rPr lang="cs-CZ" sz="2000" dirty="0">
                <a:latin typeface="Arial" panose="020B0604020202020204" pitchFamily="34" charset="0"/>
                <a:ea typeface="Calibri"/>
                <a:cs typeface="Arial" panose="020B0604020202020204" pitchFamily="34" charset="0"/>
              </a:rPr>
              <a:t>, něco jí jakoby chybí, nechápe, co se děje, ztrácí rovnováhu a sedá si.</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„Ne tak hlasitě,“ </a:t>
            </a:r>
            <a:r>
              <a:rPr lang="cs-CZ" sz="2000" b="1" dirty="0">
                <a:latin typeface="Arial" panose="020B0604020202020204" pitchFamily="34" charset="0"/>
                <a:ea typeface="Calibri"/>
                <a:cs typeface="Arial" panose="020B0604020202020204" pitchFamily="34" charset="0"/>
              </a:rPr>
              <a:t>napomíná</a:t>
            </a:r>
            <a:r>
              <a:rPr lang="cs-CZ" sz="2000" dirty="0">
                <a:latin typeface="Arial" panose="020B0604020202020204" pitchFamily="34" charset="0"/>
                <a:ea typeface="Calibri"/>
                <a:cs typeface="Arial" panose="020B0604020202020204" pitchFamily="34" charset="0"/>
              </a:rPr>
              <a:t> mě Erik.</a:t>
            </a:r>
            <a:endParaRPr lang="ru-RU"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На рынке платины имеет место риск увеличения дефицита.</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Austrálie disponuje téměř 40 procenty světových zásob uranu, ale její podíl na trhu činí jen 19 procent.</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a:t>
            </a:r>
            <a:r>
              <a:rPr lang="ru-RU" sz="2000" dirty="0">
                <a:latin typeface="Arial" panose="020B0604020202020204" pitchFamily="34" charset="0"/>
                <a:ea typeface="Calibri"/>
                <a:cs typeface="Arial" panose="020B0604020202020204" pitchFamily="34" charset="0"/>
              </a:rPr>
              <a:t>Английские банкиры тоже навели справки», ― сказал он скромно.</a:t>
            </a:r>
          </a:p>
        </p:txBody>
      </p:sp>
    </p:spTree>
    <p:extLst>
      <p:ext uri="{BB962C8B-B14F-4D97-AF65-F5344CB8AC3E}">
        <p14:creationId xmlns:p14="http://schemas.microsoft.com/office/powerpoint/2010/main" val="939143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DFF6BD3-277F-4F64-9426-B817EDA849C0}"/>
              </a:ext>
            </a:extLst>
          </p:cNvPr>
          <p:cNvSpPr/>
          <p:nvPr/>
        </p:nvSpPr>
        <p:spPr>
          <a:xfrm>
            <a:off x="966952" y="1461597"/>
            <a:ext cx="10310647" cy="3170099"/>
          </a:xfrm>
          <a:prstGeom prst="rect">
            <a:avLst/>
          </a:prstGeom>
        </p:spPr>
        <p:txBody>
          <a:bodyPr wrap="square">
            <a:spAutoFit/>
          </a:bodyPr>
          <a:lstStyle/>
          <a:p>
            <a:r>
              <a:rPr lang="ru-RU" sz="2000" dirty="0">
                <a:latin typeface="Arial" panose="020B0604020202020204" pitchFamily="34" charset="0"/>
                <a:ea typeface="Times New Roman"/>
                <a:cs typeface="Arial" panose="020B0604020202020204" pitchFamily="34" charset="0"/>
              </a:rPr>
              <a:t>В функциональном отношении </a:t>
            </a:r>
            <a:r>
              <a:rPr lang="ru-RU" sz="2000" b="1" u="sng" dirty="0">
                <a:solidFill>
                  <a:srgbClr val="0070C0"/>
                </a:solidFill>
                <a:latin typeface="Arial" panose="020B0604020202020204" pitchFamily="34" charset="0"/>
                <a:ea typeface="Times New Roman"/>
                <a:cs typeface="Arial" panose="020B0604020202020204" pitchFamily="34" charset="0"/>
              </a:rPr>
              <a:t>сходство между языками обнаруживается только в основной призывной функции</a:t>
            </a:r>
            <a:r>
              <a:rPr lang="ru-RU" sz="2000" dirty="0">
                <a:latin typeface="Arial" panose="020B0604020202020204" pitchFamily="34" charset="0"/>
                <a:ea typeface="Times New Roman"/>
                <a:cs typeface="Arial" panose="020B0604020202020204" pitchFamily="34" charset="0"/>
              </a:rPr>
              <a:t>, что касается </a:t>
            </a:r>
            <a:r>
              <a:rPr lang="ru-RU" sz="2000" dirty="0">
                <a:solidFill>
                  <a:srgbClr val="0070C0"/>
                </a:solidFill>
                <a:latin typeface="Arial" panose="020B0604020202020204" pitchFamily="34" charset="0"/>
                <a:ea typeface="Times New Roman"/>
                <a:cs typeface="Arial" panose="020B0604020202020204" pitchFamily="34" charset="0"/>
              </a:rPr>
              <a:t>транспозиций</a:t>
            </a:r>
            <a:r>
              <a:rPr lang="ru-RU" sz="2000" dirty="0">
                <a:latin typeface="Arial" panose="020B0604020202020204" pitchFamily="34" charset="0"/>
                <a:ea typeface="Times New Roman"/>
                <a:cs typeface="Arial" panose="020B0604020202020204" pitchFamily="34" charset="0"/>
              </a:rPr>
              <a:t>, то здесь обращают на себя внимание следующие расхождения:</a:t>
            </a:r>
          </a:p>
          <a:p>
            <a:pPr marL="285750" indent="-285750">
              <a:buFont typeface="Arial" panose="020B0604020202020204" pitchFamily="34" charset="0"/>
              <a:buChar char="•"/>
            </a:pPr>
            <a:endParaRPr lang="ru-RU" sz="2000" dirty="0">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b="1" dirty="0">
                <a:latin typeface="Arial" panose="020B0604020202020204" pitchFamily="34" charset="0"/>
                <a:ea typeface="Times New Roman"/>
                <a:cs typeface="Arial" panose="020B0604020202020204" pitchFamily="34" charset="0"/>
              </a:rPr>
              <a:t>Чешский императив за исключением единичных случаев</a:t>
            </a:r>
            <a:r>
              <a:rPr lang="ru-RU" sz="2000" dirty="0">
                <a:latin typeface="Arial" panose="020B0604020202020204" pitchFamily="34" charset="0"/>
                <a:ea typeface="Times New Roman"/>
                <a:cs typeface="Arial" panose="020B0604020202020204" pitchFamily="34" charset="0"/>
              </a:rPr>
              <a:t> (напр.: </a:t>
            </a:r>
            <a:r>
              <a:rPr lang="ru-RU" sz="2000" i="1" dirty="0" err="1">
                <a:latin typeface="Arial" panose="020B0604020202020204" pitchFamily="34" charset="0"/>
                <a:ea typeface="Times New Roman"/>
                <a:cs typeface="Arial" panose="020B0604020202020204" pitchFamily="34" charset="0"/>
              </a:rPr>
              <a:t>dělej</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co</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dělej</a:t>
            </a:r>
            <a:r>
              <a:rPr lang="ru-RU" sz="2000"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staň</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se</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co</a:t>
            </a:r>
            <a:r>
              <a:rPr lang="ru-RU" sz="2000" i="1" dirty="0">
                <a:latin typeface="Arial" panose="020B0604020202020204" pitchFamily="34" charset="0"/>
                <a:ea typeface="Times New Roman"/>
                <a:cs typeface="Arial" panose="020B0604020202020204" pitchFamily="34" charset="0"/>
              </a:rPr>
              <a:t> </a:t>
            </a:r>
            <a:r>
              <a:rPr lang="ru-RU" sz="2000" i="1" dirty="0" err="1">
                <a:latin typeface="Arial" panose="020B0604020202020204" pitchFamily="34" charset="0"/>
                <a:ea typeface="Times New Roman"/>
                <a:cs typeface="Arial" panose="020B0604020202020204" pitchFamily="34" charset="0"/>
              </a:rPr>
              <a:t>staň</a:t>
            </a:r>
            <a:r>
              <a:rPr lang="ru-RU" sz="2000" dirty="0">
                <a:latin typeface="Arial" panose="020B0604020202020204" pitchFamily="34" charset="0"/>
                <a:ea typeface="Times New Roman"/>
                <a:cs typeface="Arial" panose="020B0604020202020204" pitchFamily="34" charset="0"/>
              </a:rPr>
              <a:t>) </a:t>
            </a:r>
            <a:r>
              <a:rPr lang="ru-RU" sz="2000" b="1" dirty="0">
                <a:latin typeface="Arial" panose="020B0604020202020204" pitchFamily="34" charset="0"/>
                <a:ea typeface="Times New Roman"/>
                <a:cs typeface="Arial" panose="020B0604020202020204" pitchFamily="34" charset="0"/>
              </a:rPr>
              <a:t>не склонен к транспозициям</a:t>
            </a:r>
            <a:r>
              <a:rPr lang="ru-RU" sz="2000" dirty="0">
                <a:latin typeface="Arial" panose="020B0604020202020204" pitchFamily="34" charset="0"/>
                <a:ea typeface="Times New Roman"/>
                <a:cs typeface="Arial" panose="020B0604020202020204" pitchFamily="34" charset="0"/>
              </a:rPr>
              <a:t>. </a:t>
            </a:r>
          </a:p>
          <a:p>
            <a:pPr marL="285750" indent="-285750">
              <a:buFont typeface="Arial" panose="020B0604020202020204" pitchFamily="34" charset="0"/>
              <a:buChar char="•"/>
            </a:pPr>
            <a:endParaRPr lang="ru-RU" sz="2000" dirty="0">
              <a:latin typeface="Arial" panose="020B0604020202020204" pitchFamily="34" charset="0"/>
              <a:ea typeface="Times New Roman"/>
              <a:cs typeface="Arial" panose="020B0604020202020204" pitchFamily="34" charset="0"/>
            </a:endParaRPr>
          </a:p>
          <a:p>
            <a:pPr marL="285750" indent="-285750">
              <a:buFont typeface="Arial" panose="020B0604020202020204" pitchFamily="34" charset="0"/>
              <a:buChar char="•"/>
            </a:pPr>
            <a:r>
              <a:rPr lang="ru-RU" sz="2000" dirty="0">
                <a:latin typeface="Arial" panose="020B0604020202020204" pitchFamily="34" charset="0"/>
                <a:ea typeface="Times New Roman"/>
                <a:cs typeface="Arial" panose="020B0604020202020204" pitchFamily="34" charset="0"/>
              </a:rPr>
              <a:t>В то время как </a:t>
            </a:r>
            <a:r>
              <a:rPr lang="ru-RU" sz="2000" b="1" dirty="0">
                <a:latin typeface="Arial" panose="020B0604020202020204" pitchFamily="34" charset="0"/>
                <a:ea typeface="Times New Roman"/>
                <a:cs typeface="Arial" panose="020B0604020202020204" pitchFamily="34" charset="0"/>
              </a:rPr>
              <a:t>в РЯ речь идет о весьма распространенном и многообразном явлении</a:t>
            </a:r>
            <a:r>
              <a:rPr lang="ru-RU" sz="2000" dirty="0">
                <a:latin typeface="Arial" panose="020B0604020202020204" pitchFamily="34" charset="0"/>
                <a:ea typeface="Times New Roman"/>
                <a:cs typeface="Arial" panose="020B0604020202020204" pitchFamily="34" charset="0"/>
              </a:rPr>
              <a:t>. Все подобные формы имеют </a:t>
            </a:r>
            <a:r>
              <a:rPr lang="ru-RU" sz="2000" u="sng" dirty="0">
                <a:latin typeface="Arial" panose="020B0604020202020204" pitchFamily="34" charset="0"/>
                <a:ea typeface="Times New Roman"/>
                <a:cs typeface="Arial" panose="020B0604020202020204" pitchFamily="34" charset="0"/>
              </a:rPr>
              <a:t>кроме грамматического значения</a:t>
            </a:r>
            <a:r>
              <a:rPr lang="ru-RU" sz="2000" dirty="0">
                <a:latin typeface="Arial" panose="020B0604020202020204" pitchFamily="34" charset="0"/>
                <a:ea typeface="Times New Roman"/>
                <a:cs typeface="Arial" panose="020B0604020202020204" pitchFamily="34" charset="0"/>
              </a:rPr>
              <a:t> изъявительного и сослагательного наклонения </a:t>
            </a:r>
            <a:r>
              <a:rPr lang="ru-RU" sz="2000" u="sng" dirty="0">
                <a:latin typeface="Arial" panose="020B0604020202020204" pitchFamily="34" charset="0"/>
                <a:ea typeface="Times New Roman"/>
                <a:cs typeface="Arial" panose="020B0604020202020204" pitchFamily="34" charset="0"/>
              </a:rPr>
              <a:t>яркую модальную окраску</a:t>
            </a:r>
            <a:r>
              <a:rPr lang="ru-RU" sz="2000" dirty="0">
                <a:latin typeface="Arial" panose="020B0604020202020204" pitchFamily="34" charset="0"/>
                <a:ea typeface="Times New Roman"/>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412980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4B8A64EA-B767-4E3E-8A12-EF6602B816CF}"/>
              </a:ext>
            </a:extLst>
          </p:cNvPr>
          <p:cNvSpPr/>
          <p:nvPr/>
        </p:nvSpPr>
        <p:spPr>
          <a:xfrm>
            <a:off x="363983" y="369260"/>
            <a:ext cx="11443318" cy="5945923"/>
          </a:xfrm>
          <a:prstGeom prst="rect">
            <a:avLst/>
          </a:prstGeom>
        </p:spPr>
        <p:txBody>
          <a:bodyPr wrap="square">
            <a:spAutoFit/>
          </a:bodyPr>
          <a:lstStyle/>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Все заранее готовятся к этому, во всех отделениях </a:t>
            </a:r>
            <a:r>
              <a:rPr lang="ru-RU" sz="2000" b="1" dirty="0">
                <a:latin typeface="Arial" panose="020B0604020202020204" pitchFamily="34" charset="0"/>
                <a:ea typeface="Calibri"/>
                <a:cs typeface="Arial" panose="020B0604020202020204" pitchFamily="34" charset="0"/>
              </a:rPr>
              <a:t>наводят чистоту</a:t>
            </a:r>
            <a:r>
              <a:rPr lang="ru-RU" sz="2000" dirty="0">
                <a:latin typeface="Arial" panose="020B0604020202020204" pitchFamily="34" charset="0"/>
                <a:ea typeface="Calibri"/>
                <a:cs typeface="Arial" panose="020B0604020202020204" pitchFamily="34" charset="0"/>
              </a:rPr>
              <a:t>.</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Аникушкина совсем не хозяйствовала, а усиленно</a:t>
            </a:r>
            <a:r>
              <a:rPr lang="cs-CZ" sz="2000" dirty="0">
                <a:latin typeface="Arial" panose="020B0604020202020204" pitchFamily="34" charset="0"/>
                <a:ea typeface="Calibri"/>
                <a:cs typeface="Arial" panose="020B0604020202020204" pitchFamily="34" charset="0"/>
              </a:rPr>
              <a:t> </a:t>
            </a:r>
            <a:r>
              <a:rPr lang="ru-RU" sz="2000" dirty="0">
                <a:latin typeface="Arial" panose="020B0604020202020204" pitchFamily="34" charset="0"/>
                <a:ea typeface="Calibri"/>
                <a:cs typeface="Arial" panose="020B0604020202020204" pitchFamily="34" charset="0"/>
              </a:rPr>
              <a:t>красилась, </a:t>
            </a:r>
            <a:r>
              <a:rPr lang="ru-RU" sz="2000" b="1" dirty="0">
                <a:latin typeface="Arial" panose="020B0604020202020204" pitchFamily="34" charset="0"/>
                <a:ea typeface="Calibri"/>
                <a:cs typeface="Arial" panose="020B0604020202020204" pitchFamily="34" charset="0"/>
              </a:rPr>
              <a:t>наводила красоту</a:t>
            </a:r>
            <a:r>
              <a:rPr lang="ru-RU" sz="2000" dirty="0">
                <a:latin typeface="Arial" panose="020B0604020202020204" pitchFamily="34" charset="0"/>
                <a:ea typeface="Calibri"/>
                <a:cs typeface="Arial" panose="020B0604020202020204" pitchFamily="34" charset="0"/>
              </a:rPr>
              <a:t>.</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Ten člověk ho urazil do hloubi duše. Nikdo nikdy ho tak </a:t>
            </a:r>
            <a:r>
              <a:rPr lang="cs-CZ" sz="2000" b="1" dirty="0">
                <a:latin typeface="Arial" panose="020B0604020202020204" pitchFamily="34" charset="0"/>
                <a:ea typeface="Calibri"/>
                <a:cs typeface="Arial" panose="020B0604020202020204" pitchFamily="34" charset="0"/>
              </a:rPr>
              <a:t>neurazil</a:t>
            </a:r>
            <a:r>
              <a:rPr lang="cs-CZ" sz="2000" dirty="0">
                <a:latin typeface="Arial" panose="020B0604020202020204" pitchFamily="34" charset="0"/>
                <a:ea typeface="Calibri"/>
                <a:cs typeface="Arial" panose="020B0604020202020204" pitchFamily="34" charset="0"/>
              </a:rPr>
              <a:t>. </a:t>
            </a:r>
          </a:p>
          <a:p>
            <a:pPr marL="285750" indent="-285750">
              <a:lnSpc>
                <a:spcPct val="115000"/>
              </a:lnSpc>
              <a:spcAft>
                <a:spcPts val="1000"/>
              </a:spcAft>
              <a:buFont typeface="Courier New" panose="02070309020205020404" pitchFamily="49" charset="0"/>
              <a:buChar char="o"/>
            </a:pPr>
            <a:r>
              <a:rPr lang="cs-CZ" sz="2000" b="1" dirty="0">
                <a:latin typeface="Arial" panose="020B0604020202020204" pitchFamily="34" charset="0"/>
                <a:ea typeface="Calibri"/>
                <a:cs typeface="Arial" panose="020B0604020202020204" pitchFamily="34" charset="0"/>
              </a:rPr>
              <a:t>Projevuje se </a:t>
            </a:r>
            <a:r>
              <a:rPr lang="cs-CZ" sz="2000" dirty="0">
                <a:latin typeface="Arial" panose="020B0604020202020204" pitchFamily="34" charset="0"/>
                <a:ea typeface="Calibri"/>
                <a:cs typeface="Arial" panose="020B0604020202020204" pitchFamily="34" charset="0"/>
              </a:rPr>
              <a:t>zde význam, který rodině s dětmi připisují všechna náboženství.</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Когда и кто из руководителей республик </a:t>
            </a:r>
            <a:r>
              <a:rPr lang="ru-RU" sz="2000" b="1" dirty="0">
                <a:latin typeface="Arial" panose="020B0604020202020204" pitchFamily="34" charset="0"/>
                <a:ea typeface="Calibri"/>
                <a:cs typeface="Arial" panose="020B0604020202020204" pitchFamily="34" charset="0"/>
              </a:rPr>
              <a:t>понес наказание </a:t>
            </a:r>
            <a:r>
              <a:rPr lang="ru-RU" sz="2000" dirty="0">
                <a:latin typeface="Arial" panose="020B0604020202020204" pitchFamily="34" charset="0"/>
                <a:ea typeface="Calibri"/>
                <a:cs typeface="Arial" panose="020B0604020202020204" pitchFamily="34" charset="0"/>
              </a:rPr>
              <a:t>за это?</a:t>
            </a:r>
            <a:endParaRPr lang="cs-CZ"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Я </a:t>
            </a:r>
            <a:r>
              <a:rPr lang="ru-RU" sz="2000" b="1" dirty="0">
                <a:latin typeface="Arial" panose="020B0604020202020204" pitchFamily="34" charset="0"/>
                <a:ea typeface="Calibri"/>
                <a:cs typeface="Arial" panose="020B0604020202020204" pitchFamily="34" charset="0"/>
              </a:rPr>
              <a:t>обратил </a:t>
            </a:r>
            <a:r>
              <a:rPr lang="ru-RU" sz="2000" dirty="0">
                <a:latin typeface="Arial" panose="020B0604020202020204" pitchFamily="34" charset="0"/>
                <a:ea typeface="Calibri"/>
                <a:cs typeface="Arial" panose="020B0604020202020204" pitchFamily="34" charset="0"/>
              </a:rPr>
              <a:t>его</a:t>
            </a:r>
            <a:r>
              <a:rPr lang="ru-RU" sz="2000" b="1" dirty="0">
                <a:latin typeface="Arial" panose="020B0604020202020204" pitchFamily="34" charset="0"/>
                <a:ea typeface="Calibri"/>
                <a:cs typeface="Arial" panose="020B0604020202020204" pitchFamily="34" charset="0"/>
              </a:rPr>
              <a:t> внимание </a:t>
            </a:r>
            <a:r>
              <a:rPr lang="ru-RU" sz="2000" dirty="0">
                <a:latin typeface="Arial" panose="020B0604020202020204" pitchFamily="34" charset="0"/>
                <a:ea typeface="Calibri"/>
                <a:cs typeface="Arial" panose="020B0604020202020204" pitchFamily="34" charset="0"/>
              </a:rPr>
              <a:t>на аиста, одиноко и неподвижно стоявшего в своем гнезде.</a:t>
            </a:r>
          </a:p>
          <a:p>
            <a:pPr marL="285750" indent="-285750">
              <a:lnSpc>
                <a:spcPct val="115000"/>
              </a:lnSpc>
              <a:spcAft>
                <a:spcPts val="1000"/>
              </a:spcAft>
              <a:buFont typeface="Courier New" panose="02070309020205020404" pitchFamily="49" charset="0"/>
              <a:buChar char="o"/>
            </a:pPr>
            <a:r>
              <a:rPr lang="cs-CZ" sz="2000" dirty="0">
                <a:latin typeface="Arial" panose="020B0604020202020204" pitchFamily="34" charset="0"/>
                <a:ea typeface="Calibri"/>
                <a:cs typeface="Arial" panose="020B0604020202020204" pitchFamily="34" charset="0"/>
              </a:rPr>
              <a:t>Poté </a:t>
            </a:r>
            <a:r>
              <a:rPr lang="cs-CZ" sz="2000" b="1" dirty="0">
                <a:latin typeface="Arial" panose="020B0604020202020204" pitchFamily="34" charset="0"/>
                <a:ea typeface="Calibri"/>
                <a:cs typeface="Arial" panose="020B0604020202020204" pitchFamily="34" charset="0"/>
              </a:rPr>
              <a:t>působí</a:t>
            </a:r>
            <a:r>
              <a:rPr lang="cs-CZ" sz="2000" dirty="0">
                <a:latin typeface="Arial" panose="020B0604020202020204" pitchFamily="34" charset="0"/>
                <a:ea typeface="Calibri"/>
                <a:cs typeface="Arial" panose="020B0604020202020204" pitchFamily="34" charset="0"/>
              </a:rPr>
              <a:t> na rozšíření cév a napomáhá k relaxaci organismu.</a:t>
            </a:r>
            <a:endParaRPr lang="ru-RU" sz="20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2000" dirty="0" err="1">
                <a:latin typeface="Arial" panose="020B0604020202020204" pitchFamily="34" charset="0"/>
                <a:ea typeface="Calibri"/>
                <a:cs typeface="Arial" panose="020B0604020202020204" pitchFamily="34" charset="0"/>
              </a:rPr>
              <a:t>Největšího</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řeckého</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hrdinu</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pak</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vřele</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přivítali</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všichni</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olympští</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bohové</a:t>
            </a:r>
            <a:r>
              <a:rPr lang="ru-RU" sz="2000" dirty="0">
                <a:latin typeface="Arial" panose="020B0604020202020204" pitchFamily="34" charset="0"/>
                <a:ea typeface="Calibri"/>
                <a:cs typeface="Arial" panose="020B0604020202020204" pitchFamily="34" charset="0"/>
              </a:rPr>
              <a:t>.</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Работники прокуратуры подвергли её критике и никаких изменений в её организацию и деятельность не внесли.</a:t>
            </a:r>
          </a:p>
          <a:p>
            <a:pPr marL="285750" indent="-285750">
              <a:lnSpc>
                <a:spcPct val="115000"/>
              </a:lnSpc>
              <a:spcAft>
                <a:spcPts val="1000"/>
              </a:spcAft>
              <a:buFont typeface="Courier New" panose="02070309020205020404" pitchFamily="49" charset="0"/>
              <a:buChar char="o"/>
            </a:pPr>
            <a:r>
              <a:rPr lang="ru-RU" sz="2000" dirty="0" err="1">
                <a:latin typeface="Arial" panose="020B0604020202020204" pitchFamily="34" charset="0"/>
                <a:ea typeface="Calibri"/>
                <a:cs typeface="Arial" panose="020B0604020202020204" pitchFamily="34" charset="0"/>
              </a:rPr>
              <a:t>Důvod</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pojišťovny</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pokutují</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nejen</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ty</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zdravotníky</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kteří</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léky</a:t>
            </a:r>
            <a:r>
              <a:rPr lang="ru-RU" sz="2000" dirty="0">
                <a:latin typeface="Arial" panose="020B0604020202020204" pitchFamily="34" charset="0"/>
                <a:ea typeface="Calibri"/>
                <a:cs typeface="Arial" panose="020B0604020202020204" pitchFamily="34" charset="0"/>
              </a:rPr>
              <a:t> a </a:t>
            </a:r>
            <a:r>
              <a:rPr lang="ru-RU" sz="2000" dirty="0" err="1">
                <a:latin typeface="Arial" panose="020B0604020202020204" pitchFamily="34" charset="0"/>
                <a:ea typeface="Calibri"/>
                <a:cs typeface="Arial" panose="020B0604020202020204" pitchFamily="34" charset="0"/>
              </a:rPr>
              <a:t>vyšetřením</a:t>
            </a:r>
            <a:r>
              <a:rPr lang="ru-RU" sz="2000" dirty="0">
                <a:latin typeface="Arial" panose="020B0604020202020204" pitchFamily="34" charset="0"/>
                <a:ea typeface="Calibri"/>
                <a:cs typeface="Arial" panose="020B0604020202020204" pitchFamily="34" charset="0"/>
              </a:rPr>
              <a:t> </a:t>
            </a:r>
            <a:r>
              <a:rPr lang="ru-RU" sz="2000" dirty="0" err="1">
                <a:latin typeface="Arial" panose="020B0604020202020204" pitchFamily="34" charset="0"/>
                <a:ea typeface="Calibri"/>
                <a:cs typeface="Arial" panose="020B0604020202020204" pitchFamily="34" charset="0"/>
              </a:rPr>
              <a:t>plýtvají</a:t>
            </a:r>
            <a:r>
              <a:rPr lang="ru-RU" sz="2000" dirty="0">
                <a:latin typeface="Arial" panose="020B0604020202020204" pitchFamily="34" charset="0"/>
                <a:ea typeface="Calibri"/>
                <a:cs typeface="Arial" panose="020B0604020202020204" pitchFamily="34" charset="0"/>
              </a:rPr>
              <a:t>.</a:t>
            </a:r>
          </a:p>
          <a:p>
            <a:pPr marL="285750" indent="-285750">
              <a:lnSpc>
                <a:spcPct val="115000"/>
              </a:lnSpc>
              <a:spcAft>
                <a:spcPts val="1000"/>
              </a:spcAft>
              <a:buFont typeface="Courier New" panose="02070309020205020404" pitchFamily="49" charset="0"/>
              <a:buChar char="o"/>
            </a:pPr>
            <a:r>
              <a:rPr lang="ru-RU" sz="2000" dirty="0">
                <a:latin typeface="Arial" panose="020B0604020202020204" pitchFamily="34" charset="0"/>
                <a:ea typeface="Calibri"/>
                <a:cs typeface="Arial" panose="020B0604020202020204" pitchFamily="34" charset="0"/>
              </a:rPr>
              <a:t>По свидетельству адвоката, долгое время не допускавшегося к </a:t>
            </a:r>
            <a:r>
              <a:rPr lang="ru-RU" sz="2000" dirty="0" err="1">
                <a:latin typeface="Arial" panose="020B0604020202020204" pitchFamily="34" charset="0"/>
                <a:ea typeface="Calibri"/>
                <a:cs typeface="Arial" panose="020B0604020202020204" pitchFamily="34" charset="0"/>
              </a:rPr>
              <a:t>Дахкильгову</a:t>
            </a:r>
            <a:r>
              <a:rPr lang="ru-RU" sz="2000" dirty="0">
                <a:latin typeface="Arial" panose="020B0604020202020204" pitchFamily="34" charset="0"/>
                <a:ea typeface="Calibri"/>
                <a:cs typeface="Arial" panose="020B0604020202020204" pitchFamily="34" charset="0"/>
              </a:rPr>
              <a:t>, его подзащитный подвергался пыткам.</a:t>
            </a:r>
            <a:endParaRPr lang="cs-CZ" sz="20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75459296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0466CC46-0A6A-407B-87F4-D8E5FA827DAA}"/>
              </a:ext>
            </a:extLst>
          </p:cNvPr>
          <p:cNvSpPr/>
          <p:nvPr/>
        </p:nvSpPr>
        <p:spPr>
          <a:xfrm>
            <a:off x="369903" y="338090"/>
            <a:ext cx="11452194" cy="6181820"/>
          </a:xfrm>
          <a:prstGeom prst="rect">
            <a:avLst/>
          </a:prstGeom>
        </p:spPr>
        <p:txBody>
          <a:bodyPr wrap="square">
            <a:spAutoFit/>
          </a:bodyPr>
          <a:lstStyle/>
          <a:p>
            <a:pPr marL="285750" indent="-28575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Эти стихи </a:t>
            </a:r>
            <a:r>
              <a:rPr lang="ru-RU" sz="1900" b="1" dirty="0">
                <a:latin typeface="Arial" panose="020B0604020202020204" pitchFamily="34" charset="0"/>
                <a:ea typeface="Calibri"/>
                <a:cs typeface="Arial" panose="020B0604020202020204" pitchFamily="34" charset="0"/>
              </a:rPr>
              <a:t>привели в волнение </a:t>
            </a:r>
            <a:r>
              <a:rPr lang="ru-RU" sz="1900" dirty="0">
                <a:latin typeface="Arial" panose="020B0604020202020204" pitchFamily="34" charset="0"/>
                <a:ea typeface="Calibri"/>
                <a:cs typeface="Arial" panose="020B0604020202020204" pitchFamily="34" charset="0"/>
              </a:rPr>
              <a:t>монахов и митрополит собирается </a:t>
            </a:r>
            <a:r>
              <a:rPr lang="ru-RU" sz="1900" b="1" dirty="0">
                <a:latin typeface="Arial" panose="020B0604020202020204" pitchFamily="34" charset="0"/>
                <a:ea typeface="Calibri"/>
                <a:cs typeface="Arial" panose="020B0604020202020204" pitchFamily="34" charset="0"/>
              </a:rPr>
              <a:t>подать</a:t>
            </a:r>
            <a:r>
              <a:rPr lang="ru-RU" sz="1900" dirty="0">
                <a:latin typeface="Arial" panose="020B0604020202020204" pitchFamily="34" charset="0"/>
                <a:ea typeface="Calibri"/>
                <a:cs typeface="Arial" panose="020B0604020202020204" pitchFamily="34" charset="0"/>
              </a:rPr>
              <a:t> на меня </a:t>
            </a:r>
            <a:r>
              <a:rPr lang="ru-RU" sz="1900" b="1" dirty="0">
                <a:latin typeface="Arial" panose="020B0604020202020204" pitchFamily="34" charset="0"/>
                <a:ea typeface="Calibri"/>
                <a:cs typeface="Arial" panose="020B0604020202020204" pitchFamily="34" charset="0"/>
              </a:rPr>
              <a:t>жалобу</a:t>
            </a:r>
            <a:r>
              <a:rPr lang="ru-RU" sz="1900" dirty="0">
                <a:latin typeface="Arial" panose="020B0604020202020204" pitchFamily="34" charset="0"/>
                <a:ea typeface="Calibri"/>
                <a:cs typeface="Arial" panose="020B0604020202020204" pitchFamily="34" charset="0"/>
              </a:rPr>
              <a:t>.</a:t>
            </a:r>
            <a:endParaRPr lang="cs-CZ" sz="19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cs-CZ" sz="1900" dirty="0">
                <a:latin typeface="Arial" panose="020B0604020202020204" pitchFamily="34" charset="0"/>
                <a:ea typeface="Calibri"/>
                <a:cs typeface="Arial" panose="020B0604020202020204" pitchFamily="34" charset="0"/>
              </a:rPr>
              <a:t>Lidé se </a:t>
            </a:r>
            <a:r>
              <a:rPr lang="cs-CZ" sz="1900" b="1" dirty="0">
                <a:latin typeface="Arial" panose="020B0604020202020204" pitchFamily="34" charset="0"/>
                <a:ea typeface="Calibri"/>
                <a:cs typeface="Arial" panose="020B0604020202020204" pitchFamily="34" charset="0"/>
              </a:rPr>
              <a:t>rozzuřili</a:t>
            </a:r>
            <a:r>
              <a:rPr lang="cs-CZ" sz="1900" dirty="0">
                <a:latin typeface="Arial" panose="020B0604020202020204" pitchFamily="34" charset="0"/>
                <a:ea typeface="Calibri"/>
                <a:cs typeface="Arial" panose="020B0604020202020204" pitchFamily="34" charset="0"/>
              </a:rPr>
              <a:t>, spustili křik a začali útočníkům sprostě nadávat.</a:t>
            </a:r>
          </a:p>
          <a:p>
            <a:pPr marL="285750" indent="-285750">
              <a:lnSpc>
                <a:spcPct val="115000"/>
              </a:lnSpc>
              <a:spcAft>
                <a:spcPts val="1000"/>
              </a:spcAft>
              <a:buFont typeface="Courier New" panose="02070309020205020404" pitchFamily="49" charset="0"/>
              <a:buChar char="o"/>
            </a:pPr>
            <a:r>
              <a:rPr lang="cs-CZ" sz="1900" dirty="0">
                <a:latin typeface="Arial" panose="020B0604020202020204" pitchFamily="34" charset="0"/>
                <a:ea typeface="Calibri"/>
                <a:cs typeface="Arial" panose="020B0604020202020204" pitchFamily="34" charset="0"/>
              </a:rPr>
              <a:t>Pana </a:t>
            </a:r>
            <a:r>
              <a:rPr lang="cs-CZ" sz="1900" dirty="0" err="1">
                <a:latin typeface="Arial" panose="020B0604020202020204" pitchFamily="34" charset="0"/>
                <a:ea typeface="Calibri"/>
                <a:cs typeface="Arial" panose="020B0604020202020204" pitchFamily="34" charset="0"/>
              </a:rPr>
              <a:t>Lintona</a:t>
            </a:r>
            <a:r>
              <a:rPr lang="cs-CZ" sz="1900" dirty="0">
                <a:latin typeface="Arial" panose="020B0604020202020204" pitchFamily="34" charset="0"/>
                <a:ea typeface="Calibri"/>
                <a:cs typeface="Arial" panose="020B0604020202020204" pitchFamily="34" charset="0"/>
              </a:rPr>
              <a:t> to poplašilo a </a:t>
            </a:r>
            <a:r>
              <a:rPr lang="cs-CZ" sz="1900" b="1" dirty="0">
                <a:latin typeface="Arial" panose="020B0604020202020204" pitchFamily="34" charset="0"/>
                <a:ea typeface="Calibri"/>
                <a:cs typeface="Arial" panose="020B0604020202020204" pitchFamily="34" charset="0"/>
              </a:rPr>
              <a:t>zneklidnilo</a:t>
            </a:r>
            <a:r>
              <a:rPr lang="cs-CZ" sz="1900" dirty="0">
                <a:latin typeface="Arial" panose="020B0604020202020204" pitchFamily="34" charset="0"/>
                <a:ea typeface="Calibri"/>
                <a:cs typeface="Arial" panose="020B0604020202020204" pitchFamily="34" charset="0"/>
              </a:rPr>
              <a:t> víc, než mi byl ochoten přiznat.</a:t>
            </a:r>
          </a:p>
          <a:p>
            <a:pPr marL="285750" indent="-285750">
              <a:lnSpc>
                <a:spcPct val="115000"/>
              </a:lnSpc>
              <a:spcAft>
                <a:spcPts val="1000"/>
              </a:spcAft>
              <a:buFont typeface="Courier New" panose="02070309020205020404" pitchFamily="49" charset="0"/>
              <a:buChar char="o"/>
            </a:pPr>
            <a:r>
              <a:rPr lang="cs-CZ" sz="1900" b="1" dirty="0">
                <a:latin typeface="Arial" panose="020B0604020202020204" pitchFamily="34" charset="0"/>
                <a:ea typeface="Calibri"/>
                <a:cs typeface="Arial" panose="020B0604020202020204" pitchFamily="34" charset="0"/>
              </a:rPr>
              <a:t>Osprchoval se</a:t>
            </a:r>
            <a:r>
              <a:rPr lang="cs-CZ" sz="1900" dirty="0">
                <a:latin typeface="Arial" panose="020B0604020202020204" pitchFamily="34" charset="0"/>
                <a:ea typeface="Calibri"/>
                <a:cs typeface="Arial" panose="020B0604020202020204" pitchFamily="34" charset="0"/>
              </a:rPr>
              <a:t>, v rychlosti posnídal toust s kávou a šel do </a:t>
            </a:r>
            <a:r>
              <a:rPr lang="cs-CZ" sz="1900" dirty="0" err="1">
                <a:latin typeface="Arial" panose="020B0604020202020204" pitchFamily="34" charset="0"/>
                <a:ea typeface="Calibri"/>
                <a:cs typeface="Arial" panose="020B0604020202020204" pitchFamily="34" charset="0"/>
              </a:rPr>
              <a:t>Roccova</a:t>
            </a:r>
            <a:r>
              <a:rPr lang="cs-CZ" sz="1900" dirty="0">
                <a:latin typeface="Arial" panose="020B0604020202020204" pitchFamily="34" charset="0"/>
                <a:ea typeface="Calibri"/>
                <a:cs typeface="Arial" panose="020B0604020202020204" pitchFamily="34" charset="0"/>
              </a:rPr>
              <a:t> pokoje.</a:t>
            </a:r>
            <a:endParaRPr lang="ru-RU" sz="1900"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Ольга принимала экзамены в музыкальной школе.</a:t>
            </a:r>
          </a:p>
          <a:p>
            <a:pPr marL="285750" indent="-28575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Через несколько дней он пришел в сознание, и кости его стали понемногу срастаться.</a:t>
            </a:r>
          </a:p>
          <a:p>
            <a:pPr marL="285750" indent="-28575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Но к концу </a:t>
            </a:r>
            <a:r>
              <a:rPr lang="cs-CZ" sz="1900" dirty="0">
                <a:latin typeface="Arial" panose="020B0604020202020204" pitchFamily="34" charset="0"/>
                <a:ea typeface="Calibri"/>
                <a:cs typeface="Arial" panose="020B0604020202020204" pitchFamily="34" charset="0"/>
              </a:rPr>
              <a:t>XIX </a:t>
            </a:r>
            <a:r>
              <a:rPr lang="ru-RU" sz="1900" dirty="0">
                <a:latin typeface="Arial" panose="020B0604020202020204" pitchFamily="34" charset="0"/>
                <a:ea typeface="Calibri"/>
                <a:cs typeface="Arial" panose="020B0604020202020204" pitchFamily="34" charset="0"/>
              </a:rPr>
              <a:t>века завод пришёл в упадок.</a:t>
            </a:r>
          </a:p>
          <a:p>
            <a:pPr marL="285750" indent="-285750">
              <a:lnSpc>
                <a:spcPct val="115000"/>
              </a:lnSpc>
              <a:spcAft>
                <a:spcPts val="1000"/>
              </a:spcAft>
              <a:buFont typeface="Courier New" panose="02070309020205020404" pitchFamily="49" charset="0"/>
              <a:buChar char="o"/>
            </a:pPr>
            <a:r>
              <a:rPr lang="cs-CZ" sz="1900" dirty="0">
                <a:latin typeface="Arial" panose="020B0604020202020204" pitchFamily="34" charset="0"/>
                <a:ea typeface="Calibri"/>
                <a:cs typeface="Arial" panose="020B0604020202020204" pitchFamily="34" charset="0"/>
              </a:rPr>
              <a:t>Možná tě napadá otázka proč? Co tě napadá, vždyť já tě miluji. Prokristapána, co tě napadá nakupovat v konfekci?</a:t>
            </a:r>
          </a:p>
          <a:p>
            <a:pPr marL="285750" indent="-28575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Это событие причинило огорчение многим людям.</a:t>
            </a:r>
          </a:p>
          <a:p>
            <a:pPr marL="285750" indent="-285750">
              <a:lnSpc>
                <a:spcPct val="115000"/>
              </a:lnSpc>
              <a:spcAft>
                <a:spcPts val="1000"/>
              </a:spcAft>
              <a:buFont typeface="Courier New" panose="02070309020205020404" pitchFamily="49" charset="0"/>
              <a:buChar char="o"/>
            </a:pPr>
            <a:r>
              <a:rPr lang="ru-RU" sz="1900">
                <a:latin typeface="Arial" panose="020B0604020202020204" pitchFamily="34" charset="0"/>
                <a:ea typeface="Calibri"/>
                <a:cs typeface="Arial" panose="020B0604020202020204" pitchFamily="34" charset="0"/>
              </a:rPr>
              <a:t>Боевики проводят </a:t>
            </a:r>
            <a:r>
              <a:rPr lang="ru-RU" sz="1900" dirty="0">
                <a:latin typeface="Arial" panose="020B0604020202020204" pitchFamily="34" charset="0"/>
                <a:ea typeface="Calibri"/>
                <a:cs typeface="Arial" panose="020B0604020202020204" pitchFamily="34" charset="0"/>
              </a:rPr>
              <a:t>террор среди мирных жителей. Она сегодня не проводит тренировку.</a:t>
            </a:r>
          </a:p>
          <a:p>
            <a:pPr marL="285750" indent="-285750">
              <a:lnSpc>
                <a:spcPct val="115000"/>
              </a:lnSpc>
              <a:spcAft>
                <a:spcPts val="1000"/>
              </a:spcAft>
              <a:buFont typeface="Courier New" panose="02070309020205020404" pitchFamily="49" charset="0"/>
              <a:buChar char="o"/>
            </a:pPr>
            <a:r>
              <a:rPr lang="cs-CZ" sz="1900" dirty="0">
                <a:latin typeface="Arial" panose="020B0604020202020204" pitchFamily="34" charset="0"/>
                <a:ea typeface="Calibri"/>
                <a:cs typeface="Arial" panose="020B0604020202020204" pitchFamily="34" charset="0"/>
              </a:rPr>
              <a:t>Jen málokdo však pochybuje o tom, že nechá-li se </a:t>
            </a:r>
            <a:r>
              <a:rPr lang="cs-CZ" sz="1900" dirty="0" err="1">
                <a:latin typeface="Arial" panose="020B0604020202020204" pitchFamily="34" charset="0"/>
                <a:ea typeface="Calibri"/>
                <a:cs typeface="Arial" panose="020B0604020202020204" pitchFamily="34" charset="0"/>
              </a:rPr>
              <a:t>Sisi</a:t>
            </a:r>
            <a:r>
              <a:rPr lang="cs-CZ" sz="1900" dirty="0">
                <a:latin typeface="Arial" panose="020B0604020202020204" pitchFamily="34" charset="0"/>
                <a:ea typeface="Calibri"/>
                <a:cs typeface="Arial" panose="020B0604020202020204" pitchFamily="34" charset="0"/>
              </a:rPr>
              <a:t> egyptským lidem ke kandidatuře přemluvit, vítězství má zaručené.</a:t>
            </a:r>
          </a:p>
          <a:p>
            <a:pPr marL="285750" indent="-285750">
              <a:lnSpc>
                <a:spcPct val="115000"/>
              </a:lnSpc>
              <a:spcAft>
                <a:spcPts val="1000"/>
              </a:spcAft>
              <a:buFont typeface="Courier New" panose="02070309020205020404" pitchFamily="49" charset="0"/>
              <a:buChar char="o"/>
            </a:pPr>
            <a:r>
              <a:rPr lang="ru-RU" sz="1900" dirty="0">
                <a:latin typeface="Arial" panose="020B0604020202020204" pitchFamily="34" charset="0"/>
                <a:ea typeface="Calibri"/>
                <a:cs typeface="Arial" panose="020B0604020202020204" pitchFamily="34" charset="0"/>
              </a:rPr>
              <a:t>Кто поставил подпись под письмом?</a:t>
            </a:r>
          </a:p>
        </p:txBody>
      </p:sp>
    </p:spTree>
    <p:extLst>
      <p:ext uri="{BB962C8B-B14F-4D97-AF65-F5344CB8AC3E}">
        <p14:creationId xmlns:p14="http://schemas.microsoft.com/office/powerpoint/2010/main" val="27920581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
      <a:dk1>
        <a:srgbClr val="000000"/>
      </a:dk1>
      <a:lt1>
        <a:srgbClr val="FFFFFF"/>
      </a:lt1>
      <a:dk2>
        <a:srgbClr val="243841"/>
      </a:dk2>
      <a:lt2>
        <a:srgbClr val="E8E6E2"/>
      </a:lt2>
      <a:accent1>
        <a:srgbClr val="889CD5"/>
      </a:accent1>
      <a:accent2>
        <a:srgbClr val="6BACCB"/>
      </a:accent2>
      <a:accent3>
        <a:srgbClr val="6FAEA8"/>
      </a:accent3>
      <a:accent4>
        <a:srgbClr val="60B288"/>
      </a:accent4>
      <a:accent5>
        <a:srgbClr val="68B36D"/>
      </a:accent5>
      <a:accent6>
        <a:srgbClr val="7CB25F"/>
      </a:accent6>
      <a:hlink>
        <a:srgbClr val="908157"/>
      </a:hlink>
      <a:folHlink>
        <a:srgbClr val="7F7F7F"/>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18299</TotalTime>
  <Words>11989</Words>
  <Application>Microsoft Office PowerPoint</Application>
  <PresentationFormat>Širokoúhlá obrazovka</PresentationFormat>
  <Paragraphs>986</Paragraphs>
  <Slides>91</Slides>
  <Notes>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91</vt:i4>
      </vt:variant>
    </vt:vector>
  </HeadingPairs>
  <TitlesOfParts>
    <vt:vector size="100" baseType="lpstr">
      <vt:lpstr>Aptos</vt:lpstr>
      <vt:lpstr>Arial</vt:lpstr>
      <vt:lpstr>Calibri</vt:lpstr>
      <vt:lpstr>Courier New</vt:lpstr>
      <vt:lpstr>Garamond</vt:lpstr>
      <vt:lpstr>Symbol</vt:lpstr>
      <vt:lpstr>Times New Roman</vt:lpstr>
      <vt:lpstr>Wingdings</vt:lpstr>
      <vt:lpstr>SavonVTI</vt:lpstr>
      <vt:lpstr>Jazyková cvičení VI</vt:lpstr>
      <vt:lpstr>Prezentace aplikace PowerPoint</vt:lpstr>
      <vt:lpstr>Prezentace aplikace PowerPoint</vt:lpstr>
      <vt:lpstr>Структура форм повелительного наклонения ЧЯ и РЯ значительно отличается.  Образование форм императива для 1 л. мн.ч. в РЯ зависит от вида глагола: формы пов. накл. от глаголов НСВ образуются аналитически.</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КАТЕГОРИЯ ЗАЛОГА</vt:lpstr>
      <vt:lpstr>Prezentace aplikace PowerPoint</vt:lpstr>
      <vt:lpstr>Prezentace aplikace PowerPoint</vt:lpstr>
      <vt:lpstr>Prezentace aplikace PowerPoint</vt:lpstr>
      <vt:lpstr>Prezentace aplikace PowerPoint</vt:lpstr>
      <vt:lpstr>Prezentace aplikace PowerPoint</vt:lpstr>
      <vt:lpstr>     + в РЯ транспозиционные формы деепричастия (будучи ранен, критикуем), инфинитива (быть раненым, критикуемым)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 ИНФИНИТИВ</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ПРИЧАСТИЕ</vt:lpstr>
      <vt:lpstr>Prezentace aplikace PowerPoint</vt:lpstr>
      <vt:lpstr>Prezentace aplikace PowerPoint</vt:lpstr>
      <vt:lpstr>Способы образования причастий</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Jazyková cvičení V</dc:title>
  <dc:creator>Veronika</dc:creator>
  <cp:lastModifiedBy>Veronika SN</cp:lastModifiedBy>
  <cp:revision>53</cp:revision>
  <cp:lastPrinted>2019-09-24T09:58:34Z</cp:lastPrinted>
  <dcterms:created xsi:type="dcterms:W3CDTF">2019-09-13T13:07:40Z</dcterms:created>
  <dcterms:modified xsi:type="dcterms:W3CDTF">2026-04-28T15:27:21Z</dcterms:modified>
</cp:coreProperties>
</file>