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68" r:id="rId5"/>
    <p:sldId id="258" r:id="rId6"/>
    <p:sldId id="259" r:id="rId7"/>
    <p:sldId id="260" r:id="rId8"/>
    <p:sldId id="261" r:id="rId9"/>
    <p:sldId id="262" r:id="rId10"/>
    <p:sldId id="263" r:id="rId11"/>
    <p:sldId id="275" r:id="rId12"/>
    <p:sldId id="264" r:id="rId13"/>
    <p:sldId id="271" r:id="rId14"/>
    <p:sldId id="272" r:id="rId15"/>
    <p:sldId id="273" r:id="rId16"/>
    <p:sldId id="265" r:id="rId17"/>
    <p:sldId id="266" r:id="rId18"/>
    <p:sldId id="267" r:id="rId19"/>
    <p:sldId id="274" r:id="rId20"/>
  </p:sldIdLst>
  <p:sldSz cx="9144000" cy="6858000" type="screen4x3"/>
  <p:notesSz cx="67611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en-US"/>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en-US"/>
          </a:p>
        </p:txBody>
      </p:sp>
      <p:sp>
        <p:nvSpPr>
          <p:cNvPr id="4" name="Tijdelijke aanduiding voor datum 3"/>
          <p:cNvSpPr>
            <a:spLocks noGrp="1"/>
          </p:cNvSpPr>
          <p:nvPr>
            <p:ph type="dt" sz="half" idx="10"/>
          </p:nvPr>
        </p:nvSpPr>
        <p:spPr/>
        <p:txBody>
          <a:bodyPr/>
          <a:lstStyle/>
          <a:p>
            <a:fld id="{F1A5F533-E819-417F-9FC4-0B9B13B0970F}" type="datetimeFigureOut">
              <a:rPr lang="en-US" smtClean="0"/>
              <a:pPr/>
              <a:t>10/25/2018</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9F7E8C23-1B23-4AA2-A7AB-6B5FF79A5A0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p:txBody>
          <a:bodyPr/>
          <a:lstStyle/>
          <a:p>
            <a:fld id="{F1A5F533-E819-417F-9FC4-0B9B13B0970F}" type="datetimeFigureOut">
              <a:rPr lang="en-US" smtClean="0"/>
              <a:pPr/>
              <a:t>10/25/2018</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9F7E8C23-1B23-4AA2-A7AB-6B5FF79A5A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p:txBody>
          <a:bodyPr/>
          <a:lstStyle/>
          <a:p>
            <a:fld id="{F1A5F533-E819-417F-9FC4-0B9B13B0970F}" type="datetimeFigureOut">
              <a:rPr lang="en-US" smtClean="0"/>
              <a:pPr/>
              <a:t>10/25/2018</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9F7E8C23-1B23-4AA2-A7AB-6B5FF79A5A0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p:txBody>
          <a:bodyPr/>
          <a:lstStyle/>
          <a:p>
            <a:fld id="{F1A5F533-E819-417F-9FC4-0B9B13B0970F}" type="datetimeFigureOut">
              <a:rPr lang="en-US" smtClean="0"/>
              <a:pPr/>
              <a:t>10/25/2018</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9F7E8C23-1B23-4AA2-A7AB-6B5FF79A5A0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en-US"/>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F1A5F533-E819-417F-9FC4-0B9B13B0970F}" type="datetimeFigureOut">
              <a:rPr lang="en-US" smtClean="0"/>
              <a:pPr/>
              <a:t>10/25/2018</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9F7E8C23-1B23-4AA2-A7AB-6B5FF79A5A0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4"/>
          <p:cNvSpPr>
            <a:spLocks noGrp="1"/>
          </p:cNvSpPr>
          <p:nvPr>
            <p:ph type="dt" sz="half" idx="10"/>
          </p:nvPr>
        </p:nvSpPr>
        <p:spPr/>
        <p:txBody>
          <a:bodyPr/>
          <a:lstStyle/>
          <a:p>
            <a:fld id="{F1A5F533-E819-417F-9FC4-0B9B13B0970F}" type="datetimeFigureOut">
              <a:rPr lang="en-US" smtClean="0"/>
              <a:pPr/>
              <a:t>10/25/2018</a:t>
            </a:fld>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p>
            <a:fld id="{9F7E8C23-1B23-4AA2-A7AB-6B5FF79A5A0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en-US"/>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6"/>
          <p:cNvSpPr>
            <a:spLocks noGrp="1"/>
          </p:cNvSpPr>
          <p:nvPr>
            <p:ph type="dt" sz="half" idx="10"/>
          </p:nvPr>
        </p:nvSpPr>
        <p:spPr/>
        <p:txBody>
          <a:bodyPr/>
          <a:lstStyle/>
          <a:p>
            <a:fld id="{F1A5F533-E819-417F-9FC4-0B9B13B0970F}" type="datetimeFigureOut">
              <a:rPr lang="en-US" smtClean="0"/>
              <a:pPr/>
              <a:t>10/25/2018</a:t>
            </a:fld>
            <a:endParaRPr lang="en-US"/>
          </a:p>
        </p:txBody>
      </p:sp>
      <p:sp>
        <p:nvSpPr>
          <p:cNvPr id="8" name="Tijdelijke aanduiding voor voettekst 7"/>
          <p:cNvSpPr>
            <a:spLocks noGrp="1"/>
          </p:cNvSpPr>
          <p:nvPr>
            <p:ph type="ftr" sz="quarter" idx="11"/>
          </p:nvPr>
        </p:nvSpPr>
        <p:spPr/>
        <p:txBody>
          <a:bodyPr/>
          <a:lstStyle/>
          <a:p>
            <a:endParaRPr lang="en-US"/>
          </a:p>
        </p:txBody>
      </p:sp>
      <p:sp>
        <p:nvSpPr>
          <p:cNvPr id="9" name="Tijdelijke aanduiding voor dianummer 8"/>
          <p:cNvSpPr>
            <a:spLocks noGrp="1"/>
          </p:cNvSpPr>
          <p:nvPr>
            <p:ph type="sldNum" sz="quarter" idx="12"/>
          </p:nvPr>
        </p:nvSpPr>
        <p:spPr/>
        <p:txBody>
          <a:bodyPr/>
          <a:lstStyle/>
          <a:p>
            <a:fld id="{9F7E8C23-1B23-4AA2-A7AB-6B5FF79A5A0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datum 2"/>
          <p:cNvSpPr>
            <a:spLocks noGrp="1"/>
          </p:cNvSpPr>
          <p:nvPr>
            <p:ph type="dt" sz="half" idx="10"/>
          </p:nvPr>
        </p:nvSpPr>
        <p:spPr/>
        <p:txBody>
          <a:bodyPr/>
          <a:lstStyle/>
          <a:p>
            <a:fld id="{F1A5F533-E819-417F-9FC4-0B9B13B0970F}" type="datetimeFigureOut">
              <a:rPr lang="en-US" smtClean="0"/>
              <a:pPr/>
              <a:t>10/25/2018</a:t>
            </a:fld>
            <a:endParaRPr lang="en-US"/>
          </a:p>
        </p:txBody>
      </p:sp>
      <p:sp>
        <p:nvSpPr>
          <p:cNvPr id="4" name="Tijdelijke aanduiding voor voettekst 3"/>
          <p:cNvSpPr>
            <a:spLocks noGrp="1"/>
          </p:cNvSpPr>
          <p:nvPr>
            <p:ph type="ftr" sz="quarter" idx="11"/>
          </p:nvPr>
        </p:nvSpPr>
        <p:spPr/>
        <p:txBody>
          <a:bodyPr/>
          <a:lstStyle/>
          <a:p>
            <a:endParaRPr lang="en-US"/>
          </a:p>
        </p:txBody>
      </p:sp>
      <p:sp>
        <p:nvSpPr>
          <p:cNvPr id="5" name="Tijdelijke aanduiding voor dianummer 4"/>
          <p:cNvSpPr>
            <a:spLocks noGrp="1"/>
          </p:cNvSpPr>
          <p:nvPr>
            <p:ph type="sldNum" sz="quarter" idx="12"/>
          </p:nvPr>
        </p:nvSpPr>
        <p:spPr/>
        <p:txBody>
          <a:bodyPr/>
          <a:lstStyle/>
          <a:p>
            <a:fld id="{9F7E8C23-1B23-4AA2-A7AB-6B5FF79A5A0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1A5F533-E819-417F-9FC4-0B9B13B0970F}" type="datetimeFigureOut">
              <a:rPr lang="en-US" smtClean="0"/>
              <a:pPr/>
              <a:t>10/25/2018</a:t>
            </a:fld>
            <a:endParaRPr lang="en-US"/>
          </a:p>
        </p:txBody>
      </p:sp>
      <p:sp>
        <p:nvSpPr>
          <p:cNvPr id="3" name="Tijdelijke aanduiding voor voettekst 2"/>
          <p:cNvSpPr>
            <a:spLocks noGrp="1"/>
          </p:cNvSpPr>
          <p:nvPr>
            <p:ph type="ftr" sz="quarter" idx="11"/>
          </p:nvPr>
        </p:nvSpPr>
        <p:spPr/>
        <p:txBody>
          <a:bodyPr/>
          <a:lstStyle/>
          <a:p>
            <a:endParaRPr lang="en-US"/>
          </a:p>
        </p:txBody>
      </p:sp>
      <p:sp>
        <p:nvSpPr>
          <p:cNvPr id="4" name="Tijdelijke aanduiding voor dianummer 3"/>
          <p:cNvSpPr>
            <a:spLocks noGrp="1"/>
          </p:cNvSpPr>
          <p:nvPr>
            <p:ph type="sldNum" sz="quarter" idx="12"/>
          </p:nvPr>
        </p:nvSpPr>
        <p:spPr/>
        <p:txBody>
          <a:bodyPr/>
          <a:lstStyle/>
          <a:p>
            <a:fld id="{9F7E8C23-1B23-4AA2-A7AB-6B5FF79A5A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en-US"/>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F1A5F533-E819-417F-9FC4-0B9B13B0970F}" type="datetimeFigureOut">
              <a:rPr lang="en-US" smtClean="0"/>
              <a:pPr/>
              <a:t>10/25/2018</a:t>
            </a:fld>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p>
            <a:fld id="{9F7E8C23-1B23-4AA2-A7AB-6B5FF79A5A0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en-US"/>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F1A5F533-E819-417F-9FC4-0B9B13B0970F}" type="datetimeFigureOut">
              <a:rPr lang="en-US" smtClean="0"/>
              <a:pPr/>
              <a:t>10/25/2018</a:t>
            </a:fld>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p>
            <a:fld id="{9F7E8C23-1B23-4AA2-A7AB-6B5FF79A5A0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en-US"/>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A5F533-E819-417F-9FC4-0B9B13B0970F}" type="datetimeFigureOut">
              <a:rPr lang="en-US" smtClean="0"/>
              <a:pPr/>
              <a:t>10/25/2018</a:t>
            </a:fld>
            <a:endParaRPr lang="en-US"/>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E8C23-1B23-4AA2-A7AB-6B5FF79A5A0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dbnl.org/tekst/_vla016200901_01/_vla016200901_01_0070.ph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hutka.cz/new/html/fejold.html" TargetMode="External"/><Relationship Id="rId2" Type="http://schemas.openxmlformats.org/officeDocument/2006/relationships/hyperlink" Target="https://www.youtube.com/watch?v=4HCodFGFHKQ"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knack.be/nieuws/boeken/alleen-turken-en-oude-hippies-krijgen-nog-literaire-prijzen-wat-is-er-aan-de-hand/article-column-114829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entoen.nu/nl/veelkleurignederlan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youtube.com/watch?v=ABt4urAmH6o"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pauwenwitteman.vara.nl/media/31392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cs-CZ" dirty="0" smtClean="0"/>
              <a:t>Nederlandse migrantenliteratuur</a:t>
            </a:r>
            <a:endParaRPr lang="en-US" dirty="0"/>
          </a:p>
        </p:txBody>
      </p:sp>
      <p:sp>
        <p:nvSpPr>
          <p:cNvPr id="3" name="Ondertitel 2"/>
          <p:cNvSpPr>
            <a:spLocks noGrp="1"/>
          </p:cNvSpPr>
          <p:nvPr>
            <p:ph type="subTitle" idx="1"/>
          </p:nvPr>
        </p:nvSpPr>
        <p:spPr/>
        <p:txBody>
          <a:bodyPr/>
          <a:lstStyle/>
          <a:p>
            <a:r>
              <a:rPr lang="cs-CZ" dirty="0" smtClean="0"/>
              <a:t>Klein </a:t>
            </a:r>
            <a:r>
              <a:rPr lang="cs-CZ" dirty="0" err="1" smtClean="0"/>
              <a:t>overzicht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cs-CZ" dirty="0"/>
              <a:t>Nederlandse migrantenschrijvers</a:t>
            </a:r>
            <a:endParaRPr lang="en-US" dirty="0"/>
          </a:p>
        </p:txBody>
      </p:sp>
      <p:sp>
        <p:nvSpPr>
          <p:cNvPr id="3" name="Tijdelijke aanduiding voor inhoud 2"/>
          <p:cNvSpPr>
            <a:spLocks noGrp="1"/>
          </p:cNvSpPr>
          <p:nvPr>
            <p:ph idx="1"/>
          </p:nvPr>
        </p:nvSpPr>
        <p:spPr>
          <a:xfrm>
            <a:off x="457200" y="1600200"/>
            <a:ext cx="6131024" cy="4525963"/>
          </a:xfrm>
        </p:spPr>
        <p:txBody>
          <a:bodyPr>
            <a:normAutofit fontScale="85000" lnSpcReduction="20000"/>
          </a:bodyPr>
          <a:lstStyle/>
          <a:p>
            <a:r>
              <a:rPr lang="cs-CZ" b="1" dirty="0"/>
              <a:t>Kader Abdolah</a:t>
            </a:r>
            <a:r>
              <a:rPr lang="cs-CZ" dirty="0"/>
              <a:t>: </a:t>
            </a:r>
            <a:endParaRPr lang="cs-CZ" dirty="0" smtClean="0"/>
          </a:p>
          <a:p>
            <a:r>
              <a:rPr lang="cs-CZ" dirty="0" smtClean="0"/>
              <a:t>arriveerde </a:t>
            </a:r>
            <a:r>
              <a:rPr lang="cs-CZ" dirty="0"/>
              <a:t>in </a:t>
            </a:r>
            <a:r>
              <a:rPr lang="cs-CZ" dirty="0" smtClean="0"/>
              <a:t>1988 </a:t>
            </a:r>
            <a:r>
              <a:rPr lang="cs-CZ" dirty="0"/>
              <a:t>in </a:t>
            </a:r>
            <a:r>
              <a:rPr lang="cs-CZ" dirty="0" smtClean="0"/>
              <a:t>NL</a:t>
            </a:r>
          </a:p>
          <a:p>
            <a:r>
              <a:rPr lang="cs-CZ" i="1" dirty="0" smtClean="0"/>
              <a:t>Spijkerschrift</a:t>
            </a:r>
            <a:r>
              <a:rPr lang="cs-CZ" i="1" dirty="0"/>
              <a:t>. Notities van Aga Akbar</a:t>
            </a:r>
            <a:r>
              <a:rPr lang="cs-CZ" dirty="0"/>
              <a:t> (2000</a:t>
            </a:r>
            <a:r>
              <a:rPr lang="cs-CZ" dirty="0" smtClean="0"/>
              <a:t>)</a:t>
            </a:r>
            <a:endParaRPr lang="en-US" dirty="0"/>
          </a:p>
          <a:p>
            <a:r>
              <a:rPr lang="cs-CZ" i="1" dirty="0"/>
              <a:t>Het huis van de moskee</a:t>
            </a:r>
            <a:r>
              <a:rPr lang="cs-CZ" dirty="0"/>
              <a:t> (2005</a:t>
            </a:r>
            <a:r>
              <a:rPr lang="cs-CZ" dirty="0" smtClean="0"/>
              <a:t>)</a:t>
            </a:r>
          </a:p>
          <a:p>
            <a:endParaRPr lang="cs-CZ" dirty="0" smtClean="0"/>
          </a:p>
          <a:p>
            <a:r>
              <a:rPr lang="cs-CZ" b="1" dirty="0" smtClean="0"/>
              <a:t>Yasmine Allas:</a:t>
            </a:r>
          </a:p>
          <a:p>
            <a:r>
              <a:rPr lang="cs-CZ" dirty="0" smtClean="0"/>
              <a:t>Ook actrice</a:t>
            </a:r>
          </a:p>
          <a:p>
            <a:r>
              <a:rPr lang="cs-CZ" i="1" dirty="0" smtClean="0"/>
              <a:t>Idil, een meisje </a:t>
            </a:r>
            <a:r>
              <a:rPr lang="cs-CZ" dirty="0" smtClean="0"/>
              <a:t>(1998)</a:t>
            </a:r>
          </a:p>
          <a:p>
            <a:r>
              <a:rPr lang="cs-CZ" i="1" dirty="0" smtClean="0"/>
              <a:t>De generaal met de zes vingers </a:t>
            </a:r>
            <a:r>
              <a:rPr lang="cs-CZ" dirty="0" smtClean="0"/>
              <a:t>(2000)</a:t>
            </a:r>
          </a:p>
          <a:p>
            <a:r>
              <a:rPr lang="cs-CZ" i="1" dirty="0" smtClean="0"/>
              <a:t>Ontheemd en toch thuis </a:t>
            </a:r>
            <a:r>
              <a:rPr lang="cs-CZ" dirty="0" smtClean="0"/>
              <a:t>(2006)</a:t>
            </a:r>
            <a:endParaRPr lang="en-US" dirty="0"/>
          </a:p>
        </p:txBody>
      </p:sp>
      <p:pic>
        <p:nvPicPr>
          <p:cNvPr id="5122" name="Picture 2" descr="VÃ½sledek obrÃ¡zku pro kader abdola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1556792"/>
            <a:ext cx="1580235" cy="2008523"/>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VÃ½sledek obrÃ¡zku pro yasmine alla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4221088"/>
            <a:ext cx="2386064" cy="201622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dirty="0"/>
              <a:t>Nederlandse migrantenschrijvers</a:t>
            </a:r>
          </a:p>
        </p:txBody>
      </p:sp>
      <p:sp>
        <p:nvSpPr>
          <p:cNvPr id="3" name="Tijdelijke aanduiding voor inhoud 2"/>
          <p:cNvSpPr>
            <a:spLocks noGrp="1"/>
          </p:cNvSpPr>
          <p:nvPr>
            <p:ph idx="1"/>
          </p:nvPr>
        </p:nvSpPr>
        <p:spPr>
          <a:xfrm>
            <a:off x="457200" y="1600200"/>
            <a:ext cx="5915000" cy="4525963"/>
          </a:xfrm>
        </p:spPr>
        <p:txBody>
          <a:bodyPr/>
          <a:lstStyle/>
          <a:p>
            <a:pPr marL="0" indent="0">
              <a:buNone/>
            </a:pPr>
            <a:r>
              <a:rPr lang="cs-CZ" b="1" dirty="0" smtClean="0"/>
              <a:t>Murat Isik </a:t>
            </a:r>
            <a:r>
              <a:rPr lang="cs-CZ" dirty="0" smtClean="0"/>
              <a:t>(1977)</a:t>
            </a:r>
          </a:p>
          <a:p>
            <a:r>
              <a:rPr lang="cs-CZ" dirty="0" smtClean="0"/>
              <a:t>Turkse afkomst</a:t>
            </a:r>
          </a:p>
          <a:p>
            <a:r>
              <a:rPr lang="cs-CZ" i="1" dirty="0" smtClean="0"/>
              <a:t>Verloren grond </a:t>
            </a:r>
            <a:r>
              <a:rPr lang="cs-CZ" dirty="0" smtClean="0"/>
              <a:t>(2012) – familigeschiedenis, Turkije</a:t>
            </a:r>
          </a:p>
          <a:p>
            <a:r>
              <a:rPr lang="cs-CZ" i="1" dirty="0" smtClean="0"/>
              <a:t>Wees onzichtbaar </a:t>
            </a:r>
            <a:r>
              <a:rPr lang="cs-CZ" dirty="0" smtClean="0"/>
              <a:t>(2017) – over de kinderjaren in Bijlmermeer (Libris </a:t>
            </a:r>
            <a:r>
              <a:rPr lang="cs-CZ" dirty="0" err="1" smtClean="0"/>
              <a:t>Literatuurprijs</a:t>
            </a:r>
            <a:r>
              <a:rPr lang="cs-CZ" dirty="0" smtClean="0"/>
              <a:t> </a:t>
            </a:r>
            <a:r>
              <a:rPr lang="cs-CZ" dirty="0" smtClean="0"/>
              <a:t>2018)</a:t>
            </a:r>
            <a:endParaRPr lang="cs-CZ" dirty="0" smtClean="0"/>
          </a:p>
          <a:p>
            <a:r>
              <a:rPr lang="cs-CZ" dirty="0" smtClean="0"/>
              <a:t>Boekenweekessay 2019</a:t>
            </a:r>
            <a:endParaRPr lang="cs-CZ" dirty="0"/>
          </a:p>
        </p:txBody>
      </p:sp>
      <p:pic>
        <p:nvPicPr>
          <p:cNvPr id="7170" name="Picture 2" descr="VÃ½sledek obrÃ¡zku pro murat isi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1888" y="2204865"/>
            <a:ext cx="2448271"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4567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dirty="0" smtClean="0"/>
              <a:t>Overzicht Migrantenschrijvers</a:t>
            </a:r>
            <a:endParaRPr lang="en-US" dirty="0"/>
          </a:p>
        </p:txBody>
      </p:sp>
      <p:sp>
        <p:nvSpPr>
          <p:cNvPr id="3" name="Tijdelijke aanduiding voor inhoud 2"/>
          <p:cNvSpPr>
            <a:spLocks noGrp="1"/>
          </p:cNvSpPr>
          <p:nvPr>
            <p:ph idx="1"/>
          </p:nvPr>
        </p:nvSpPr>
        <p:spPr/>
        <p:txBody>
          <a:bodyPr>
            <a:normAutofit fontScale="92500" lnSpcReduction="20000"/>
          </a:bodyPr>
          <a:lstStyle/>
          <a:p>
            <a:r>
              <a:rPr lang="cs-CZ" u="sng" dirty="0" smtClean="0">
                <a:hlinkClick r:id="rId2"/>
              </a:rPr>
              <a:t>http</a:t>
            </a:r>
            <a:r>
              <a:rPr lang="cs-CZ" u="sng" dirty="0">
                <a:hlinkClick r:id="rId2"/>
              </a:rPr>
              <a:t>://www.dbnl.org/tekst/_vla016200901_01/_</a:t>
            </a:r>
            <a:r>
              <a:rPr lang="cs-CZ" u="sng" dirty="0" smtClean="0">
                <a:hlinkClick r:id="rId2"/>
              </a:rPr>
              <a:t>vla016200901_01_0070.php</a:t>
            </a:r>
            <a:endParaRPr lang="cs-CZ" u="sng" dirty="0" smtClean="0"/>
          </a:p>
          <a:p>
            <a:r>
              <a:rPr lang="cs-CZ" dirty="0"/>
              <a:t>Ook uit Midden- en Oost Europa (Beranová, Stavinoha, Dubravka Ugresic - Kroatische)</a:t>
            </a:r>
            <a:endParaRPr lang="en-US" dirty="0"/>
          </a:p>
          <a:p>
            <a:r>
              <a:rPr lang="cs-CZ" dirty="0"/>
              <a:t>soms ook schrijvers die in NL/VL wonen, maar in een andere taal schrijven (Moses Isegawa, Fouad Laroui)</a:t>
            </a:r>
            <a:endParaRPr lang="en-US" dirty="0"/>
          </a:p>
          <a:p>
            <a:r>
              <a:rPr lang="cs-CZ" dirty="0" smtClean="0"/>
              <a:t>Gemengde afkomst: </a:t>
            </a:r>
            <a:r>
              <a:rPr lang="cs-CZ" dirty="0"/>
              <a:t>dichter Ramsey Nasr (</a:t>
            </a:r>
            <a:r>
              <a:rPr lang="cs-CZ" dirty="0" smtClean="0"/>
              <a:t>R´dam</a:t>
            </a:r>
            <a:r>
              <a:rPr lang="cs-CZ" dirty="0"/>
              <a:t>, 1974, gemengd Nederlands-Palestijnse afkomst</a:t>
            </a:r>
            <a:r>
              <a:rPr lang="cs-CZ" dirty="0" smtClean="0"/>
              <a:t>), prozaïst Jamal Ouariachi (A´dam, 1978, gemengd Nederlands-Marokkaanse afkomst)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dirty="0" smtClean="0"/>
              <a:t>Tsjechische migrantenschrijvers</a:t>
            </a:r>
            <a:endParaRPr lang="cs-CZ" dirty="0"/>
          </a:p>
        </p:txBody>
      </p:sp>
      <p:sp>
        <p:nvSpPr>
          <p:cNvPr id="3" name="Tijdelijke aanduiding voor inhoud 2"/>
          <p:cNvSpPr>
            <a:spLocks noGrp="1"/>
          </p:cNvSpPr>
          <p:nvPr>
            <p:ph idx="1"/>
          </p:nvPr>
        </p:nvSpPr>
        <p:spPr>
          <a:xfrm>
            <a:off x="457200" y="1600200"/>
            <a:ext cx="5915000" cy="4525963"/>
          </a:xfrm>
        </p:spPr>
        <p:txBody>
          <a:bodyPr/>
          <a:lstStyle/>
          <a:p>
            <a:pPr marL="0" indent="0">
              <a:buNone/>
            </a:pPr>
            <a:r>
              <a:rPr lang="cs-CZ" b="1" dirty="0" smtClean="0"/>
              <a:t>Jana Beranová </a:t>
            </a:r>
            <a:r>
              <a:rPr lang="cs-CZ" dirty="0" smtClean="0"/>
              <a:t>(Plzeň, 1932)</a:t>
            </a:r>
          </a:p>
          <a:p>
            <a:r>
              <a:rPr lang="cs-CZ" dirty="0" smtClean="0"/>
              <a:t>Kinderjaren in Praag</a:t>
            </a:r>
          </a:p>
          <a:p>
            <a:r>
              <a:rPr lang="cs-CZ" dirty="0" smtClean="0"/>
              <a:t>1948 naar NL</a:t>
            </a:r>
          </a:p>
          <a:p>
            <a:r>
              <a:rPr lang="cs-CZ" dirty="0" smtClean="0"/>
              <a:t>Dichteres en vertaalster</a:t>
            </a:r>
          </a:p>
          <a:p>
            <a:r>
              <a:rPr lang="cs-CZ" dirty="0" smtClean="0"/>
              <a:t>1 roman: </a:t>
            </a:r>
            <a:r>
              <a:rPr lang="cs-CZ" i="1" dirty="0" smtClean="0"/>
              <a:t>Nu delen we een geheim</a:t>
            </a:r>
            <a:r>
              <a:rPr lang="cs-CZ" dirty="0" smtClean="0"/>
              <a:t> (1992)</a:t>
            </a:r>
          </a:p>
          <a:p>
            <a:r>
              <a:rPr lang="cs-CZ" dirty="0" smtClean="0"/>
              <a:t>Stadsdichter van Rotterdam (2009-2010)</a:t>
            </a:r>
          </a:p>
          <a:p>
            <a:endParaRPr lang="cs-CZ" dirty="0"/>
          </a:p>
        </p:txBody>
      </p:sp>
      <p:pic>
        <p:nvPicPr>
          <p:cNvPr id="6146" name="Picture 2" descr="VÃ½sledek obrÃ¡zku pro jana beranovÃ¡ n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7884" y="1985338"/>
            <a:ext cx="2114569" cy="3171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0940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dirty="0" smtClean="0"/>
              <a:t>Tsjechische migrantenschrijvers</a:t>
            </a:r>
            <a:endParaRPr lang="cs-CZ" dirty="0"/>
          </a:p>
        </p:txBody>
      </p:sp>
      <p:sp>
        <p:nvSpPr>
          <p:cNvPr id="3" name="Tijdelijke aanduiding voor inhoud 2"/>
          <p:cNvSpPr>
            <a:spLocks noGrp="1"/>
          </p:cNvSpPr>
          <p:nvPr>
            <p:ph idx="1"/>
          </p:nvPr>
        </p:nvSpPr>
        <p:spPr>
          <a:xfrm>
            <a:off x="457200" y="1600200"/>
            <a:ext cx="5194920" cy="4525963"/>
          </a:xfrm>
        </p:spPr>
        <p:txBody>
          <a:bodyPr/>
          <a:lstStyle/>
          <a:p>
            <a:pPr marL="0" indent="0">
              <a:buNone/>
            </a:pPr>
            <a:r>
              <a:rPr lang="cs-CZ" b="1" dirty="0" smtClean="0"/>
              <a:t>Jan Stavinoha (1945)</a:t>
            </a:r>
          </a:p>
          <a:p>
            <a:r>
              <a:rPr lang="cs-CZ" dirty="0" smtClean="0"/>
              <a:t>Vanaf 1969 in NL</a:t>
            </a:r>
          </a:p>
          <a:p>
            <a:r>
              <a:rPr lang="cs-CZ" dirty="0" smtClean="0"/>
              <a:t>Muzikant, muziekleraar, schrijver</a:t>
            </a:r>
          </a:p>
          <a:p>
            <a:r>
              <a:rPr lang="cs-CZ" i="1" dirty="0" smtClean="0"/>
              <a:t>Praagse dixieland </a:t>
            </a:r>
            <a:r>
              <a:rPr lang="cs-CZ" dirty="0" smtClean="0"/>
              <a:t>(1982)</a:t>
            </a:r>
          </a:p>
          <a:p>
            <a:r>
              <a:rPr lang="cs-CZ" i="1" dirty="0" smtClean="0"/>
              <a:t>In goede handen </a:t>
            </a:r>
            <a:r>
              <a:rPr lang="cs-CZ" dirty="0" smtClean="0"/>
              <a:t>(1984)</a:t>
            </a:r>
          </a:p>
          <a:p>
            <a:r>
              <a:rPr lang="cs-CZ" i="1" dirty="0" smtClean="0"/>
              <a:t>Zegenrijke jaren </a:t>
            </a:r>
            <a:r>
              <a:rPr lang="cs-CZ" dirty="0" smtClean="0"/>
              <a:t>(1997)</a:t>
            </a:r>
            <a:endParaRPr lang="cs-CZ" dirty="0"/>
          </a:p>
        </p:txBody>
      </p:sp>
      <p:pic>
        <p:nvPicPr>
          <p:cNvPr id="8194" name="Picture 2" descr="VÃ½sledek obrÃ¡zku pro jan stavinoh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16" y="2492895"/>
            <a:ext cx="2088232" cy="2780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7521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cs-CZ" dirty="0" smtClean="0"/>
              <a:t>Andere Tsjechische immigranten in NL</a:t>
            </a:r>
            <a:endParaRPr lang="cs-CZ" dirty="0"/>
          </a:p>
        </p:txBody>
      </p:sp>
      <p:sp>
        <p:nvSpPr>
          <p:cNvPr id="3" name="Tijdelijke aanduiding voor inhoud 2"/>
          <p:cNvSpPr>
            <a:spLocks noGrp="1"/>
          </p:cNvSpPr>
          <p:nvPr>
            <p:ph idx="1"/>
          </p:nvPr>
        </p:nvSpPr>
        <p:spPr/>
        <p:txBody>
          <a:bodyPr>
            <a:normAutofit fontScale="85000" lnSpcReduction="20000"/>
          </a:bodyPr>
          <a:lstStyle/>
          <a:p>
            <a:r>
              <a:rPr lang="cs-CZ" dirty="0" smtClean="0"/>
              <a:t>Martin Šimek </a:t>
            </a:r>
            <a:r>
              <a:rPr lang="cs-CZ" dirty="0"/>
              <a:t>(boek </a:t>
            </a:r>
            <a:r>
              <a:rPr lang="cs-CZ" i="1" dirty="0"/>
              <a:t>Vuurvliegjes achterna</a:t>
            </a:r>
            <a:r>
              <a:rPr lang="cs-CZ" dirty="0"/>
              <a:t>)</a:t>
            </a:r>
            <a:endParaRPr lang="cs-CZ" dirty="0" smtClean="0"/>
          </a:p>
          <a:p>
            <a:r>
              <a:rPr lang="cs-CZ" dirty="0"/>
              <a:t>Jaroslav </a:t>
            </a:r>
            <a:r>
              <a:rPr lang="cs-CZ" dirty="0" smtClean="0"/>
              <a:t>Hutka</a:t>
            </a:r>
          </a:p>
          <a:p>
            <a:pPr>
              <a:buFont typeface="Wingdings" panose="05000000000000000000" pitchFamily="2" charset="2"/>
              <a:buChar char="Ø"/>
            </a:pPr>
            <a:r>
              <a:rPr lang="cs-CZ" dirty="0" smtClean="0">
                <a:hlinkClick r:id="rId2"/>
              </a:rPr>
              <a:t>https</a:t>
            </a:r>
            <a:r>
              <a:rPr lang="cs-CZ" dirty="0">
                <a:hlinkClick r:id="rId2"/>
              </a:rPr>
              <a:t>://</a:t>
            </a:r>
            <a:r>
              <a:rPr lang="cs-CZ" dirty="0" smtClean="0">
                <a:hlinkClick r:id="rId2"/>
              </a:rPr>
              <a:t>www.youtube.com/watch?v=4HCodFGFHKQ</a:t>
            </a:r>
            <a:r>
              <a:rPr lang="cs-CZ" dirty="0" smtClean="0"/>
              <a:t> </a:t>
            </a:r>
            <a:r>
              <a:rPr lang="cs-CZ" dirty="0"/>
              <a:t>NIZOZEMÍ / HOLANDSKO </a:t>
            </a:r>
            <a:r>
              <a:rPr lang="cs-CZ" dirty="0" smtClean="0"/>
              <a:t>muziek </a:t>
            </a:r>
            <a:r>
              <a:rPr lang="cs-CZ" dirty="0"/>
              <a:t>J. Stavinoha, </a:t>
            </a:r>
            <a:r>
              <a:rPr lang="cs-CZ" dirty="0" smtClean="0"/>
              <a:t>tekst </a:t>
            </a:r>
            <a:r>
              <a:rPr lang="cs-CZ" dirty="0"/>
              <a:t>J. Hutka, </a:t>
            </a:r>
            <a:r>
              <a:rPr lang="cs-CZ" dirty="0" smtClean="0"/>
              <a:t>1983</a:t>
            </a:r>
          </a:p>
          <a:p>
            <a:pPr>
              <a:buFont typeface="Wingdings" panose="05000000000000000000" pitchFamily="2" charset="2"/>
              <a:buChar char="Ø"/>
            </a:pPr>
            <a:r>
              <a:rPr lang="cs-CZ" dirty="0" smtClean="0"/>
              <a:t>columns </a:t>
            </a:r>
            <a:r>
              <a:rPr lang="cs-CZ" dirty="0">
                <a:hlinkClick r:id="rId3"/>
              </a:rPr>
              <a:t>http://</a:t>
            </a:r>
            <a:r>
              <a:rPr lang="cs-CZ" dirty="0" smtClean="0">
                <a:hlinkClick r:id="rId3"/>
              </a:rPr>
              <a:t>www.hutka.cz/new/html/fejold.html</a:t>
            </a:r>
            <a:r>
              <a:rPr lang="cs-CZ" dirty="0" smtClean="0"/>
              <a:t> </a:t>
            </a:r>
          </a:p>
          <a:p>
            <a:r>
              <a:rPr lang="cs-CZ" dirty="0" smtClean="0"/>
              <a:t>Bořek Šípek</a:t>
            </a:r>
          </a:p>
          <a:p>
            <a:r>
              <a:rPr lang="cs-CZ" dirty="0" smtClean="0"/>
              <a:t>Jiří Kylián</a:t>
            </a:r>
          </a:p>
          <a:p>
            <a:r>
              <a:rPr lang="cs-CZ" dirty="0" smtClean="0"/>
              <a:t>Kryštof Krijt (boek </a:t>
            </a:r>
            <a:r>
              <a:rPr lang="cs-CZ" i="1" dirty="0" smtClean="0"/>
              <a:t>Tsjecholand</a:t>
            </a:r>
            <a:r>
              <a:rPr lang="cs-CZ" dirty="0" smtClean="0"/>
              <a:t>/</a:t>
            </a:r>
            <a:r>
              <a:rPr lang="cs-CZ" i="1" dirty="0" smtClean="0"/>
              <a:t>Sýrové pivo</a:t>
            </a:r>
            <a:r>
              <a:rPr lang="cs-CZ" dirty="0" smtClean="0"/>
              <a:t>)</a:t>
            </a:r>
            <a:endParaRPr lang="cs-CZ" dirty="0"/>
          </a:p>
          <a:p>
            <a:r>
              <a:rPr lang="cs-CZ" dirty="0" smtClean="0"/>
              <a:t>Magda de Bruin Hüblová</a:t>
            </a:r>
          </a:p>
          <a:p>
            <a:r>
              <a:rPr lang="cs-CZ" dirty="0" smtClean="0"/>
              <a:t>Magda van Duijkeren Hrabová</a:t>
            </a:r>
          </a:p>
          <a:p>
            <a:endParaRPr lang="cs-CZ" dirty="0"/>
          </a:p>
        </p:txBody>
      </p:sp>
    </p:spTree>
    <p:extLst>
      <p:ext uri="{BB962C8B-B14F-4D97-AF65-F5344CB8AC3E}">
        <p14:creationId xmlns:p14="http://schemas.microsoft.com/office/powerpoint/2010/main" val="2312109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dirty="0" smtClean="0"/>
              <a:t>België/Vlaanderen</a:t>
            </a:r>
            <a:endParaRPr lang="en-US" dirty="0"/>
          </a:p>
        </p:txBody>
      </p:sp>
      <p:sp>
        <p:nvSpPr>
          <p:cNvPr id="3" name="Tijdelijke aanduiding voor inhoud 2"/>
          <p:cNvSpPr>
            <a:spLocks noGrp="1"/>
          </p:cNvSpPr>
          <p:nvPr>
            <p:ph idx="1"/>
          </p:nvPr>
        </p:nvSpPr>
        <p:spPr/>
        <p:txBody>
          <a:bodyPr>
            <a:normAutofit fontScale="85000" lnSpcReduction="20000"/>
          </a:bodyPr>
          <a:lstStyle/>
          <a:p>
            <a:r>
              <a:rPr lang="cs-CZ" dirty="0"/>
              <a:t>In 2014 woonden er iets </a:t>
            </a:r>
            <a:r>
              <a:rPr lang="cs-CZ" b="1" dirty="0"/>
              <a:t>meer dan 1.000.000 allochtonen</a:t>
            </a:r>
            <a:r>
              <a:rPr lang="cs-CZ" dirty="0"/>
              <a:t> in België. </a:t>
            </a:r>
            <a:endParaRPr lang="en-US" dirty="0"/>
          </a:p>
          <a:p>
            <a:r>
              <a:rPr lang="cs-CZ" dirty="0"/>
              <a:t>De zes belangrijkste nationaliteiten: Italianen, Marokkanen, Fransen, Nederlanders, Turken en Spanjaarden en samen vormen zij 77% van het totaal aantal </a:t>
            </a:r>
            <a:r>
              <a:rPr lang="cs-CZ" dirty="0" smtClean="0"/>
              <a:t>allochtonen.</a:t>
            </a:r>
          </a:p>
          <a:p>
            <a:r>
              <a:rPr lang="cs-CZ" dirty="0" smtClean="0"/>
              <a:t>Congo?</a:t>
            </a:r>
          </a:p>
          <a:p>
            <a:r>
              <a:rPr lang="cs-CZ" dirty="0" smtClean="0"/>
              <a:t>Tussen </a:t>
            </a:r>
            <a:r>
              <a:rPr lang="cs-CZ" dirty="0"/>
              <a:t>1961 en 1992, steeg het aantal Congolezen in België van 2.585 tot 12.840, het merendeel mannen. Officieel wonen er nu 12.974 Congolezen in België, van wie echter slechts 2.122 in Vlaanderen; de overgrote meerderheid woont in Brussel.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dirty="0" smtClean="0"/>
              <a:t>Vlaanderen</a:t>
            </a:r>
            <a:endParaRPr lang="en-US" dirty="0"/>
          </a:p>
        </p:txBody>
      </p:sp>
      <p:sp>
        <p:nvSpPr>
          <p:cNvPr id="3" name="Tijdelijke aanduiding voor inhoud 2"/>
          <p:cNvSpPr>
            <a:spLocks noGrp="1"/>
          </p:cNvSpPr>
          <p:nvPr>
            <p:ph idx="1"/>
          </p:nvPr>
        </p:nvSpPr>
        <p:spPr>
          <a:xfrm>
            <a:off x="457200" y="1600200"/>
            <a:ext cx="8229600" cy="4900634"/>
          </a:xfrm>
        </p:spPr>
        <p:txBody>
          <a:bodyPr>
            <a:normAutofit fontScale="70000" lnSpcReduction="20000"/>
          </a:bodyPr>
          <a:lstStyle/>
          <a:p>
            <a:r>
              <a:rPr lang="cs-CZ" dirty="0"/>
              <a:t>Brems (</a:t>
            </a:r>
            <a:r>
              <a:rPr lang="cs-CZ" dirty="0" smtClean="0"/>
              <a:t>2006): In </a:t>
            </a:r>
            <a:r>
              <a:rPr lang="cs-CZ" dirty="0"/>
              <a:t>Vlaanderen zijn tot 2004 geen allochtone schrijvers naar voren </a:t>
            </a:r>
            <a:r>
              <a:rPr lang="cs-CZ" dirty="0" smtClean="0"/>
              <a:t>gekomen.</a:t>
            </a:r>
          </a:p>
          <a:p>
            <a:r>
              <a:rPr lang="cs-CZ" dirty="0"/>
              <a:t>"Culturele diversiteit in de Nederlandse literatuur. Aanzet tot bibliografie", door Julien Vermeulen (artikel in </a:t>
            </a:r>
            <a:r>
              <a:rPr lang="cs-CZ" i="1" dirty="0"/>
              <a:t>Vlaanderen</a:t>
            </a:r>
            <a:r>
              <a:rPr lang="cs-CZ" dirty="0"/>
              <a:t> 58/2009)</a:t>
            </a:r>
            <a:endParaRPr lang="en-US" dirty="0"/>
          </a:p>
          <a:p>
            <a:pPr>
              <a:buNone/>
            </a:pPr>
            <a:r>
              <a:rPr lang="cs-CZ" dirty="0"/>
              <a:t>Van de meer dan negentig auteurs die we hier signaleren, zijn er slechts enkelen in Vlaanderen werkzaam. We vermelden hun geboortedatum en hun niet-Belgische culturele achtergrond: Maja Panajotova (1951, Bulgarije), Hazim Kamaledin (1954, Irak), Mani Amiri (1959, Iran), Jamil Shakely (1962, Koerdistan), </a:t>
            </a:r>
            <a:r>
              <a:rPr lang="cs-CZ" b="1" dirty="0"/>
              <a:t>Rachida Lamrabet </a:t>
            </a:r>
            <a:r>
              <a:rPr lang="cs-CZ" dirty="0"/>
              <a:t>(1970, Marokko), </a:t>
            </a:r>
            <a:r>
              <a:rPr lang="cs-CZ" b="1" dirty="0"/>
              <a:t>Chika Unigwe </a:t>
            </a:r>
            <a:r>
              <a:rPr lang="cs-CZ" dirty="0"/>
              <a:t>(1974, Nigeria), Saïda Boujdaine (1975, Marokko), Mustafa Kör (1976, Turkije), Bachir Boumaâza (1980, geboren in Borgerhout, Marokkaanse achtergrond) en Naima Albdiouni (1981, geboren in Antwerpen, Marokkaanse achtergrond). </a:t>
            </a:r>
            <a:endParaRPr lang="en-US" dirty="0"/>
          </a:p>
          <a:p>
            <a:r>
              <a:rPr lang="cs-CZ" dirty="0" smtClean="0"/>
              <a:t>+ </a:t>
            </a:r>
            <a:r>
              <a:rPr lang="cs-CZ" b="1" dirty="0"/>
              <a:t>Fikry El Azzouzi </a:t>
            </a:r>
            <a:r>
              <a:rPr lang="cs-CZ" dirty="0"/>
              <a:t>(geb. 1978), Marokkaans-Vlaams, debuut in </a:t>
            </a:r>
            <a:r>
              <a:rPr lang="cs-CZ" dirty="0" smtClean="0"/>
              <a:t>2010 (</a:t>
            </a:r>
            <a:r>
              <a:rPr lang="cs-CZ" i="1" dirty="0" smtClean="0"/>
              <a:t>Het </a:t>
            </a:r>
            <a:r>
              <a:rPr lang="cs-CZ" i="1" dirty="0" err="1" smtClean="0"/>
              <a:t>Schapenfeest</a:t>
            </a:r>
            <a:r>
              <a:rPr lang="cs-CZ" i="1" dirty="0" smtClean="0"/>
              <a: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dirty="0" smtClean="0"/>
              <a:t>„Multiculti“</a:t>
            </a:r>
            <a:endParaRPr lang="en-US" dirty="0"/>
          </a:p>
        </p:txBody>
      </p:sp>
      <p:sp>
        <p:nvSpPr>
          <p:cNvPr id="3" name="Tijdelijke aanduiding voor inhoud 2"/>
          <p:cNvSpPr>
            <a:spLocks noGrp="1"/>
          </p:cNvSpPr>
          <p:nvPr>
            <p:ph idx="1"/>
          </p:nvPr>
        </p:nvSpPr>
        <p:spPr>
          <a:xfrm>
            <a:off x="457200" y="1600200"/>
            <a:ext cx="8229600" cy="4900634"/>
          </a:xfrm>
        </p:spPr>
        <p:txBody>
          <a:bodyPr>
            <a:normAutofit fontScale="77500" lnSpcReduction="20000"/>
          </a:bodyPr>
          <a:lstStyle/>
          <a:p>
            <a:r>
              <a:rPr lang="cs-CZ" dirty="0" smtClean="0"/>
              <a:t>Joost Zwagerman: </a:t>
            </a:r>
            <a:r>
              <a:rPr lang="cs-CZ" i="1" dirty="0"/>
              <a:t>De buitenvrouw</a:t>
            </a:r>
            <a:r>
              <a:rPr lang="cs-CZ" dirty="0"/>
              <a:t> (1994) </a:t>
            </a:r>
            <a:endParaRPr lang="cs-CZ" dirty="0" smtClean="0"/>
          </a:p>
          <a:p>
            <a:r>
              <a:rPr lang="cs-CZ" dirty="0"/>
              <a:t>Kristien Hemmerechts: </a:t>
            </a:r>
            <a:r>
              <a:rPr lang="cs-CZ" i="1" dirty="0"/>
              <a:t>Donderdagmiddag. Halfvier</a:t>
            </a:r>
            <a:r>
              <a:rPr lang="cs-CZ" dirty="0"/>
              <a:t> (</a:t>
            </a:r>
            <a:r>
              <a:rPr lang="cs-CZ" dirty="0" smtClean="0"/>
              <a:t>2002)</a:t>
            </a:r>
          </a:p>
          <a:p>
            <a:r>
              <a:rPr lang="cs-CZ" dirty="0" smtClean="0"/>
              <a:t>Robert </a:t>
            </a:r>
            <a:r>
              <a:rPr lang="cs-CZ" dirty="0"/>
              <a:t>Anker: </a:t>
            </a:r>
            <a:r>
              <a:rPr lang="cs-CZ" i="1" dirty="0"/>
              <a:t>Hajar en Daan</a:t>
            </a:r>
            <a:r>
              <a:rPr lang="cs-CZ" dirty="0"/>
              <a:t> (2004</a:t>
            </a:r>
            <a:r>
              <a:rPr lang="cs-CZ" dirty="0" smtClean="0"/>
              <a:t>)</a:t>
            </a:r>
          </a:p>
          <a:p>
            <a:r>
              <a:rPr lang="cs-CZ" dirty="0"/>
              <a:t>Tom Naegels: </a:t>
            </a:r>
            <a:r>
              <a:rPr lang="cs-CZ" i="1" dirty="0"/>
              <a:t>Los</a:t>
            </a:r>
            <a:r>
              <a:rPr lang="cs-CZ" dirty="0"/>
              <a:t> (</a:t>
            </a:r>
            <a:r>
              <a:rPr lang="cs-CZ" dirty="0" smtClean="0"/>
              <a:t>2005), </a:t>
            </a:r>
            <a:r>
              <a:rPr lang="cs-CZ" i="1" dirty="0" smtClean="0"/>
              <a:t>Beleg </a:t>
            </a:r>
            <a:r>
              <a:rPr lang="cs-CZ" i="1" dirty="0"/>
              <a:t>Of hoe mijn lief mij bedroog met een Masaï, en hoe dat ons huwelijk in gevaar bracht </a:t>
            </a:r>
            <a:r>
              <a:rPr lang="cs-CZ" dirty="0"/>
              <a:t>(2009</a:t>
            </a:r>
            <a:r>
              <a:rPr lang="cs-CZ" dirty="0" smtClean="0"/>
              <a:t>)</a:t>
            </a:r>
          </a:p>
          <a:p>
            <a:r>
              <a:rPr lang="cs-CZ" dirty="0"/>
              <a:t>Arnon Grunberg: </a:t>
            </a:r>
            <a:r>
              <a:rPr lang="cs-CZ" i="1" dirty="0" smtClean="0"/>
              <a:t>Tirza </a:t>
            </a:r>
            <a:r>
              <a:rPr lang="cs-CZ" dirty="0" smtClean="0"/>
              <a:t>(2006)</a:t>
            </a:r>
            <a:endParaRPr lang="en-US" dirty="0"/>
          </a:p>
          <a:p>
            <a:r>
              <a:rPr lang="cs-CZ" dirty="0"/>
              <a:t>Ernest van der Kwast: </a:t>
            </a:r>
            <a:r>
              <a:rPr lang="cs-CZ" i="1" dirty="0"/>
              <a:t>Mama </a:t>
            </a:r>
            <a:r>
              <a:rPr lang="cs-CZ" i="1" dirty="0" smtClean="0"/>
              <a:t>Tandoori </a:t>
            </a:r>
            <a:r>
              <a:rPr lang="cs-CZ" dirty="0" smtClean="0"/>
              <a:t>(2010)</a:t>
            </a:r>
            <a:endParaRPr lang="en-US" dirty="0"/>
          </a:p>
          <a:p>
            <a:r>
              <a:rPr lang="cs-CZ" dirty="0"/>
              <a:t>Robert Vuijsje: </a:t>
            </a:r>
            <a:r>
              <a:rPr lang="cs-CZ" i="1" dirty="0"/>
              <a:t>Alleen maar nette </a:t>
            </a:r>
            <a:r>
              <a:rPr lang="cs-CZ" i="1" dirty="0" smtClean="0"/>
              <a:t>mensen </a:t>
            </a:r>
            <a:r>
              <a:rPr lang="cs-CZ" dirty="0" smtClean="0"/>
              <a:t>(2008) </a:t>
            </a:r>
            <a:endParaRPr lang="en-US" dirty="0"/>
          </a:p>
          <a:p>
            <a:r>
              <a:rPr lang="cs-CZ" dirty="0"/>
              <a:t>Dimitri Verhulst: </a:t>
            </a:r>
            <a:r>
              <a:rPr lang="cs-CZ" i="1" dirty="0"/>
              <a:t>Problemski </a:t>
            </a:r>
            <a:r>
              <a:rPr lang="cs-CZ" i="1" dirty="0" smtClean="0"/>
              <a:t>hotel </a:t>
            </a:r>
            <a:r>
              <a:rPr lang="cs-CZ" dirty="0" smtClean="0"/>
              <a:t>(2003)</a:t>
            </a:r>
            <a:endParaRPr lang="en-US" dirty="0"/>
          </a:p>
          <a:p>
            <a:r>
              <a:rPr lang="cs-CZ" dirty="0"/>
              <a:t>Tom Lanoye: </a:t>
            </a:r>
            <a:r>
              <a:rPr lang="cs-CZ" i="1" dirty="0"/>
              <a:t>Het derde </a:t>
            </a:r>
            <a:r>
              <a:rPr lang="cs-CZ" i="1" dirty="0" smtClean="0"/>
              <a:t>huwelijk </a:t>
            </a:r>
            <a:r>
              <a:rPr lang="cs-CZ" dirty="0" smtClean="0"/>
              <a:t>(2006)</a:t>
            </a:r>
          </a:p>
          <a:p>
            <a:r>
              <a:rPr lang="cs-CZ" dirty="0" smtClean="0"/>
              <a: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dirty="0" smtClean="0"/>
              <a:t>Mystificaties en affaires</a:t>
            </a:r>
            <a:endParaRPr lang="cs-CZ" dirty="0"/>
          </a:p>
        </p:txBody>
      </p:sp>
      <p:sp>
        <p:nvSpPr>
          <p:cNvPr id="3" name="Tijdelijke aanduiding voor inhoud 2"/>
          <p:cNvSpPr>
            <a:spLocks noGrp="1"/>
          </p:cNvSpPr>
          <p:nvPr>
            <p:ph idx="1"/>
          </p:nvPr>
        </p:nvSpPr>
        <p:spPr>
          <a:xfrm>
            <a:off x="457200" y="1600200"/>
            <a:ext cx="8363272" cy="4525963"/>
          </a:xfrm>
        </p:spPr>
        <p:txBody>
          <a:bodyPr>
            <a:normAutofit fontScale="85000" lnSpcReduction="10000"/>
          </a:bodyPr>
          <a:lstStyle/>
          <a:p>
            <a:r>
              <a:rPr lang="cs-CZ" dirty="0" smtClean="0"/>
              <a:t>Eerste grote polemiek: rond </a:t>
            </a:r>
            <a:r>
              <a:rPr lang="cs-CZ" i="1" dirty="0" smtClean="0"/>
              <a:t>De buitenvrouw </a:t>
            </a:r>
            <a:r>
              <a:rPr lang="cs-CZ" dirty="0" smtClean="0"/>
              <a:t>van Joost Zwagerman (1994)</a:t>
            </a:r>
          </a:p>
          <a:p>
            <a:r>
              <a:rPr lang="cs-CZ" dirty="0" smtClean="0"/>
              <a:t>Marek van der Jagt – een Nederlands-Oostenrijkse schrijver – verzonnen door Arnon Grunberg</a:t>
            </a:r>
          </a:p>
          <a:p>
            <a:r>
              <a:rPr lang="cs-CZ" dirty="0" smtClean="0"/>
              <a:t>Yousef el Halal: </a:t>
            </a:r>
            <a:r>
              <a:rPr lang="cs-CZ" i="1" dirty="0" smtClean="0"/>
              <a:t>Man zoekt vrouw om hem gelukkig te maken </a:t>
            </a:r>
            <a:r>
              <a:rPr lang="cs-CZ" dirty="0" smtClean="0"/>
              <a:t>(2003) – geschreven door E. van der Kwast</a:t>
            </a:r>
          </a:p>
          <a:p>
            <a:r>
              <a:rPr lang="cs-CZ" dirty="0" smtClean="0"/>
              <a:t>Vlaamse schrijver Marnix Peeters – kortverhaal „Was ik maar </a:t>
            </a:r>
            <a:r>
              <a:rPr lang="cs-CZ" dirty="0"/>
              <a:t>Jamal“ - </a:t>
            </a:r>
            <a:r>
              <a:rPr lang="cs-CZ" dirty="0">
                <a:hlinkClick r:id="rId2"/>
              </a:rPr>
              <a:t>https://</a:t>
            </a:r>
            <a:r>
              <a:rPr lang="cs-CZ" dirty="0" smtClean="0">
                <a:hlinkClick r:id="rId2"/>
              </a:rPr>
              <a:t>www.knack.be/nieuws/boeken/alleen-turken-en-oude-hippies-krijgen-nog-literaire-prijzen-wat-is-er-aan-de-hand/article-column-1148297.html</a:t>
            </a:r>
            <a:endParaRPr lang="cs-CZ" dirty="0" smtClean="0"/>
          </a:p>
          <a:p>
            <a:endParaRPr lang="cs-CZ" dirty="0" smtClean="0"/>
          </a:p>
          <a:p>
            <a:endParaRPr lang="cs-CZ" dirty="0"/>
          </a:p>
        </p:txBody>
      </p:sp>
    </p:spTree>
    <p:extLst>
      <p:ext uri="{BB962C8B-B14F-4D97-AF65-F5344CB8AC3E}">
        <p14:creationId xmlns:p14="http://schemas.microsoft.com/office/powerpoint/2010/main" val="2623702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dirty="0" smtClean="0"/>
              <a:t>Multicultureel Nederland</a:t>
            </a:r>
            <a:endParaRPr lang="cs-CZ" dirty="0"/>
          </a:p>
        </p:txBody>
      </p:sp>
      <p:sp>
        <p:nvSpPr>
          <p:cNvPr id="3" name="Tijdelijke aanduiding voor inhoud 2"/>
          <p:cNvSpPr>
            <a:spLocks noGrp="1"/>
          </p:cNvSpPr>
          <p:nvPr>
            <p:ph idx="1"/>
          </p:nvPr>
        </p:nvSpPr>
        <p:spPr>
          <a:xfrm>
            <a:off x="457200" y="1600200"/>
            <a:ext cx="5266928" cy="4925144"/>
          </a:xfrm>
        </p:spPr>
        <p:txBody>
          <a:bodyPr>
            <a:normAutofit fontScale="85000" lnSpcReduction="20000"/>
          </a:bodyPr>
          <a:lstStyle/>
          <a:p>
            <a:r>
              <a:rPr lang="cs-CZ" dirty="0"/>
              <a:t>Sinds de Tweede Wereldoorlog: meerdere immigratiestromen naar NL:</a:t>
            </a:r>
            <a:endParaRPr lang="cs-CZ" sz="2800" dirty="0"/>
          </a:p>
          <a:p>
            <a:pPr lvl="1"/>
            <a:r>
              <a:rPr lang="cs-CZ" dirty="0"/>
              <a:t>eerste </a:t>
            </a:r>
            <a:r>
              <a:rPr lang="cs-CZ" dirty="0" smtClean="0"/>
              <a:t>stroom dekolonisatie: </a:t>
            </a:r>
            <a:r>
              <a:rPr lang="cs-CZ" dirty="0"/>
              <a:t>in de jaren 50 uit Indonesië</a:t>
            </a:r>
            <a:endParaRPr lang="cs-CZ" sz="2400" dirty="0"/>
          </a:p>
          <a:p>
            <a:pPr lvl="1"/>
            <a:r>
              <a:rPr lang="cs-CZ" dirty="0"/>
              <a:t>tweede </a:t>
            </a:r>
            <a:r>
              <a:rPr lang="cs-CZ" dirty="0" smtClean="0"/>
              <a:t>stroom </a:t>
            </a:r>
            <a:r>
              <a:rPr lang="cs-CZ" dirty="0"/>
              <a:t>dekolonisatie </a:t>
            </a:r>
            <a:r>
              <a:rPr lang="cs-CZ" dirty="0" smtClean="0"/>
              <a:t>: </a:t>
            </a:r>
            <a:r>
              <a:rPr lang="cs-CZ" dirty="0"/>
              <a:t>rond 1975 uit Suriname</a:t>
            </a:r>
            <a:endParaRPr lang="cs-CZ" sz="2400" dirty="0"/>
          </a:p>
          <a:p>
            <a:pPr lvl="1"/>
            <a:r>
              <a:rPr lang="cs-CZ" dirty="0"/>
              <a:t>in de jrn 60 en vroege jrn 70: uit landen rond de Middellandse Zee </a:t>
            </a:r>
            <a:r>
              <a:rPr lang="cs-CZ" dirty="0" smtClean="0"/>
              <a:t>– </a:t>
            </a:r>
            <a:r>
              <a:rPr lang="cs-CZ" dirty="0"/>
              <a:t>arbeidsmigratie</a:t>
            </a:r>
            <a:endParaRPr lang="cs-CZ" sz="2400" dirty="0"/>
          </a:p>
          <a:p>
            <a:pPr lvl="1"/>
            <a:r>
              <a:rPr lang="cs-CZ" dirty="0" smtClean="0"/>
              <a:t>vanaf de jaren 80: asielmigratie </a:t>
            </a:r>
            <a:r>
              <a:rPr lang="cs-CZ" dirty="0"/>
              <a:t>uit landen als Irak, Iran, Afghanistan en </a:t>
            </a:r>
            <a:r>
              <a:rPr lang="cs-CZ" dirty="0" smtClean="0"/>
              <a:t>Somalië</a:t>
            </a:r>
          </a:p>
          <a:p>
            <a:pPr marL="457200" lvl="1" indent="0">
              <a:buNone/>
            </a:pPr>
            <a:r>
              <a:rPr lang="cs-CZ" sz="2400" dirty="0">
                <a:hlinkClick r:id="rId2"/>
              </a:rPr>
              <a:t>https://</a:t>
            </a:r>
            <a:r>
              <a:rPr lang="cs-CZ" sz="2400" dirty="0" smtClean="0">
                <a:hlinkClick r:id="rId2"/>
              </a:rPr>
              <a:t>www.entoen.nu/nl/veelkleurignederland</a:t>
            </a:r>
            <a:r>
              <a:rPr lang="cs-CZ" sz="2400" dirty="0" smtClean="0"/>
              <a:t> </a:t>
            </a:r>
            <a:endParaRPr lang="cs-CZ" sz="2400" dirty="0"/>
          </a:p>
          <a:p>
            <a:endParaRPr lang="cs-CZ" dirty="0"/>
          </a:p>
        </p:txBody>
      </p:sp>
      <p:pic>
        <p:nvPicPr>
          <p:cNvPr id="1026" name="Picture 2" descr="https://www.entoen.nu/image/2017/7/1/veelkleurignl-56226538.jpg%28mediaclass-window-plate-bg.2de09c5f80c03b7e1fb13ffbf43e5acb433a6360%29.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29402" y="4077072"/>
            <a:ext cx="3314598" cy="24859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941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fontScale="90000"/>
          </a:bodyPr>
          <a:lstStyle/>
          <a:p>
            <a:r>
              <a:rPr lang="cs-CZ" dirty="0"/>
              <a:t>Multicultureel Nederland</a:t>
            </a:r>
            <a:endParaRPr lang="en-US" dirty="0"/>
          </a:p>
        </p:txBody>
      </p:sp>
      <p:sp>
        <p:nvSpPr>
          <p:cNvPr id="3" name="Tijdelijke aanduiding voor inhoud 2"/>
          <p:cNvSpPr>
            <a:spLocks noGrp="1"/>
          </p:cNvSpPr>
          <p:nvPr>
            <p:ph idx="1"/>
          </p:nvPr>
        </p:nvSpPr>
        <p:spPr>
          <a:xfrm>
            <a:off x="457200" y="1196752"/>
            <a:ext cx="8229600" cy="4929411"/>
          </a:xfrm>
        </p:spPr>
        <p:txBody>
          <a:bodyPr>
            <a:normAutofit fontScale="85000" lnSpcReduction="20000"/>
          </a:bodyPr>
          <a:lstStyle/>
          <a:p>
            <a:r>
              <a:rPr lang="cs-CZ" dirty="0" smtClean="0"/>
              <a:t>2003</a:t>
            </a:r>
            <a:r>
              <a:rPr lang="cs-CZ" dirty="0"/>
              <a:t>: 1.622.000 niet-westerse allochtonen in NL (ongeveer een tiende van de bevolking)</a:t>
            </a:r>
            <a:endParaRPr lang="en-US" dirty="0"/>
          </a:p>
          <a:p>
            <a:r>
              <a:rPr lang="cs-CZ" dirty="0"/>
              <a:t>2014: 3.594.744 allochtonen, 1.997.584 niet-westerse allochtonen in NL, totale bevolking: </a:t>
            </a:r>
            <a:r>
              <a:rPr lang="cs-CZ" b="1" dirty="0" smtClean="0"/>
              <a:t>16.829.289</a:t>
            </a:r>
          </a:p>
          <a:p>
            <a:r>
              <a:rPr lang="cs-CZ" dirty="0" smtClean="0"/>
              <a:t>2017: totale bevolking ca. 17 mil.</a:t>
            </a:r>
          </a:p>
          <a:p>
            <a:r>
              <a:rPr lang="cs-CZ" i="1" dirty="0" smtClean="0"/>
              <a:t>allochtoon</a:t>
            </a:r>
            <a:r>
              <a:rPr lang="cs-CZ" dirty="0" smtClean="0"/>
              <a:t> = </a:t>
            </a:r>
            <a:r>
              <a:rPr lang="nl-NL" dirty="0"/>
              <a:t>Persoon die in Nederland woonachtig is en van wie ten minste één ouder in het buitenland is geboren. Wie zelf in het buitenland is geboren, hoort tot de eerste generatie, wie in Nederland is geboren, hoort tot de tweede </a:t>
            </a:r>
            <a:r>
              <a:rPr lang="nl-NL" dirty="0" smtClean="0"/>
              <a:t>generatie</a:t>
            </a:r>
            <a:r>
              <a:rPr lang="cs-CZ" dirty="0" smtClean="0"/>
              <a:t> (CBS-definitie)</a:t>
            </a:r>
          </a:p>
          <a:p>
            <a:r>
              <a:rPr lang="cs-CZ" dirty="0" smtClean="0"/>
              <a:t>Derde generatie allochtonen = autochtonen</a:t>
            </a:r>
            <a:endParaRPr lang="en-US" dirty="0"/>
          </a:p>
          <a:p>
            <a:r>
              <a:rPr lang="cs-CZ" dirty="0"/>
              <a:t>Termen: </a:t>
            </a:r>
            <a:r>
              <a:rPr lang="cs-CZ" i="1" dirty="0" smtClean="0"/>
              <a:t>multicultureel</a:t>
            </a:r>
            <a:r>
              <a:rPr lang="cs-CZ" i="1" dirty="0"/>
              <a:t>, etnisch, allochtoon</a:t>
            </a:r>
            <a:r>
              <a:rPr lang="cs-CZ" dirty="0"/>
              <a:t>…</a:t>
            </a:r>
            <a:endParaRPr lang="en-US" dirty="0"/>
          </a:p>
          <a:p>
            <a:r>
              <a:rPr lang="cs-CZ" dirty="0"/>
              <a:t>Bij Brems: </a:t>
            </a:r>
            <a:r>
              <a:rPr lang="cs-CZ" i="1" dirty="0"/>
              <a:t>multiculturele</a:t>
            </a:r>
            <a:r>
              <a:rPr lang="cs-CZ" dirty="0"/>
              <a:t> literatuur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dirty="0" smtClean="0"/>
              <a:t>Allochtoon?</a:t>
            </a:r>
            <a:endParaRPr lang="cs-CZ" dirty="0"/>
          </a:p>
        </p:txBody>
      </p:sp>
      <p:sp>
        <p:nvSpPr>
          <p:cNvPr id="3" name="Tijdelijke aanduiding voor inhoud 2"/>
          <p:cNvSpPr>
            <a:spLocks noGrp="1"/>
          </p:cNvSpPr>
          <p:nvPr>
            <p:ph idx="1"/>
          </p:nvPr>
        </p:nvSpPr>
        <p:spPr/>
        <p:txBody>
          <a:bodyPr>
            <a:normAutofit fontScale="77500" lnSpcReduction="20000"/>
          </a:bodyPr>
          <a:lstStyle/>
          <a:p>
            <a:r>
              <a:rPr lang="cs-CZ" dirty="0" smtClean="0"/>
              <a:t>Jaren 60 en 70: </a:t>
            </a:r>
            <a:r>
              <a:rPr lang="cs-CZ" i="1" dirty="0" smtClean="0"/>
              <a:t>gastarbeider</a:t>
            </a:r>
          </a:p>
          <a:p>
            <a:r>
              <a:rPr lang="cs-CZ" dirty="0" smtClean="0"/>
              <a:t>Toen ze niet terugkeerden: in de jaren 70 het eufemisme </a:t>
            </a:r>
            <a:r>
              <a:rPr lang="cs-CZ" i="1" dirty="0" smtClean="0"/>
              <a:t>allochtoon</a:t>
            </a:r>
          </a:p>
          <a:p>
            <a:r>
              <a:rPr lang="cs-CZ" dirty="0" smtClean="0"/>
              <a:t>Andere termen: </a:t>
            </a:r>
            <a:r>
              <a:rPr lang="cs-CZ" i="1" dirty="0" smtClean="0"/>
              <a:t>medelander, nieuwe Nederlander, migrant</a:t>
            </a:r>
            <a:r>
              <a:rPr lang="cs-CZ" dirty="0" smtClean="0"/>
              <a:t>, </a:t>
            </a:r>
            <a:r>
              <a:rPr lang="cs-CZ" dirty="0"/>
              <a:t>(</a:t>
            </a:r>
            <a:r>
              <a:rPr lang="cs-CZ" dirty="0" smtClean="0"/>
              <a:t>subcategorie) </a:t>
            </a:r>
            <a:r>
              <a:rPr lang="cs-CZ" i="1" dirty="0" smtClean="0"/>
              <a:t>asielzoeker</a:t>
            </a:r>
          </a:p>
          <a:p>
            <a:r>
              <a:rPr lang="cs-CZ" dirty="0" smtClean="0"/>
              <a:t>Begin 21e eeuw: </a:t>
            </a:r>
            <a:r>
              <a:rPr lang="cs-CZ" i="1" dirty="0" smtClean="0"/>
              <a:t>allochtoon</a:t>
            </a:r>
            <a:r>
              <a:rPr lang="cs-CZ" dirty="0" smtClean="0"/>
              <a:t> steeds meer pejoratieve betekenis (vooral huidskleur of religie) – antropologe Philomena Essed (VS): een combinatie van raciaal denken en culturele hiërarchieën</a:t>
            </a:r>
          </a:p>
          <a:p>
            <a:r>
              <a:rPr lang="cs-CZ" dirty="0" smtClean="0"/>
              <a:t>Vanaf 2016 in officiële bevolkingstatistieken: </a:t>
            </a:r>
            <a:r>
              <a:rPr lang="nl-NL" dirty="0"/>
              <a:t> </a:t>
            </a:r>
            <a:r>
              <a:rPr lang="nl-NL" i="1" dirty="0"/>
              <a:t>inwoners met een migratieachtergrond</a:t>
            </a:r>
            <a:r>
              <a:rPr lang="nl-NL" dirty="0"/>
              <a:t> en </a:t>
            </a:r>
            <a:r>
              <a:rPr lang="nl-NL" i="1" dirty="0"/>
              <a:t>inwoners met een Nederlandse </a:t>
            </a:r>
            <a:r>
              <a:rPr lang="nl-NL" i="1" dirty="0" smtClean="0"/>
              <a:t>achtergrond</a:t>
            </a:r>
            <a:endParaRPr lang="cs-CZ" i="1" dirty="0" smtClean="0"/>
          </a:p>
          <a:p>
            <a:r>
              <a:rPr lang="cs-CZ" dirty="0" smtClean="0"/>
              <a:t>in Vlaanderen: </a:t>
            </a:r>
            <a:r>
              <a:rPr lang="cs-CZ" i="1" dirty="0" smtClean="0"/>
              <a:t>nieuwe Vlaming </a:t>
            </a:r>
            <a:r>
              <a:rPr lang="cs-CZ" dirty="0" smtClean="0"/>
              <a:t>(</a:t>
            </a:r>
            <a:r>
              <a:rPr lang="cs-CZ" i="1" dirty="0" smtClean="0"/>
              <a:t>nieuwe Belg</a:t>
            </a:r>
            <a:r>
              <a:rPr lang="cs-CZ" dirty="0" smtClean="0"/>
              <a:t>)</a:t>
            </a:r>
            <a:endParaRPr lang="cs-CZ" dirty="0"/>
          </a:p>
        </p:txBody>
      </p:sp>
    </p:spTree>
    <p:extLst>
      <p:ext uri="{BB962C8B-B14F-4D97-AF65-F5344CB8AC3E}">
        <p14:creationId xmlns:p14="http://schemas.microsoft.com/office/powerpoint/2010/main" val="14360184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225404"/>
          </a:xfrm>
        </p:spPr>
        <p:txBody>
          <a:bodyPr>
            <a:normAutofit fontScale="90000"/>
          </a:bodyPr>
          <a:lstStyle/>
          <a:p>
            <a:endParaRPr lang="en-US" dirty="0"/>
          </a:p>
        </p:txBody>
      </p:sp>
      <p:sp>
        <p:nvSpPr>
          <p:cNvPr id="3" name="Tijdelijke aanduiding voor inhoud 2"/>
          <p:cNvSpPr>
            <a:spLocks noGrp="1"/>
          </p:cNvSpPr>
          <p:nvPr>
            <p:ph idx="1"/>
          </p:nvPr>
        </p:nvSpPr>
        <p:spPr>
          <a:xfrm>
            <a:off x="457200" y="428604"/>
            <a:ext cx="8229600" cy="5697559"/>
          </a:xfrm>
        </p:spPr>
        <p:txBody>
          <a:bodyPr>
            <a:normAutofit/>
          </a:bodyPr>
          <a:lstStyle/>
          <a:p>
            <a:r>
              <a:rPr lang="cs-CZ" dirty="0"/>
              <a:t>In de helft van </a:t>
            </a:r>
            <a:r>
              <a:rPr lang="cs-CZ" dirty="0" smtClean="0"/>
              <a:t>jaren </a:t>
            </a:r>
            <a:r>
              <a:rPr lang="cs-CZ" dirty="0"/>
              <a:t>90: </a:t>
            </a:r>
            <a:r>
              <a:rPr lang="cs-CZ" dirty="0" smtClean="0"/>
              <a:t>Mustafa </a:t>
            </a:r>
            <a:r>
              <a:rPr lang="cs-CZ" dirty="0"/>
              <a:t>Stitou (1994), Naima El Bezaz en Hans Sahar (1995), Abdelkader Benali en Hafid Bouazza (1996</a:t>
            </a:r>
            <a:r>
              <a:rPr lang="cs-CZ" dirty="0" smtClean="0"/>
              <a:t>)</a:t>
            </a:r>
          </a:p>
          <a:p>
            <a:r>
              <a:rPr lang="cs-CZ" dirty="0"/>
              <a:t>Al </a:t>
            </a:r>
            <a:r>
              <a:rPr lang="cs-CZ" dirty="0" smtClean="0"/>
              <a:t>daarvoor: auteurs van </a:t>
            </a:r>
            <a:r>
              <a:rPr lang="cs-CZ" dirty="0"/>
              <a:t>Surinaamse afkomst (Bea Vianen, Edgar Cairo, Astrid Roemer…) of Antilliaanse (Tip Marugg, Frank Martinus Arion) + </a:t>
            </a:r>
            <a:r>
              <a:rPr lang="cs-CZ" dirty="0" smtClean="0"/>
              <a:t>tweedegeneratie-auteurs </a:t>
            </a:r>
            <a:r>
              <a:rPr lang="cs-CZ" dirty="0"/>
              <a:t>van Indische afkomst (Marion Bloem, Frans Lopulalan</a:t>
            </a:r>
            <a:r>
              <a:rPr lang="cs-CZ" dirty="0" smtClean="0"/>
              <a:t>)</a:t>
            </a:r>
          </a:p>
          <a:p>
            <a:r>
              <a:rPr lang="cs-CZ" dirty="0" smtClean="0"/>
              <a:t>+ politieke vluchtelingen (Kader Abdolah, Yasmine Allas, Lulu Wang, Moses </a:t>
            </a:r>
            <a:r>
              <a:rPr lang="cs-CZ" dirty="0" err="1" smtClean="0"/>
              <a:t>Isegawa</a:t>
            </a:r>
            <a:r>
              <a:rPr lang="cs-CZ" dirty="0" smtClean="0"/>
              <a: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dirty="0" smtClean="0"/>
              <a:t>Factoren</a:t>
            </a:r>
            <a:endParaRPr lang="en-US" dirty="0"/>
          </a:p>
        </p:txBody>
      </p:sp>
      <p:sp>
        <p:nvSpPr>
          <p:cNvPr id="3" name="Tijdelijke aanduiding voor inhoud 2"/>
          <p:cNvSpPr>
            <a:spLocks noGrp="1"/>
          </p:cNvSpPr>
          <p:nvPr>
            <p:ph idx="1"/>
          </p:nvPr>
        </p:nvSpPr>
        <p:spPr/>
        <p:txBody>
          <a:bodyPr>
            <a:normAutofit lnSpcReduction="10000"/>
          </a:bodyPr>
          <a:lstStyle/>
          <a:p>
            <a:pPr marL="342900" lvl="1" indent="-342900">
              <a:buFont typeface="Arial" pitchFamily="34" charset="0"/>
              <a:buChar char="•"/>
            </a:pPr>
            <a:r>
              <a:rPr lang="cs-CZ" sz="2400" dirty="0"/>
              <a:t>verenigingen en evenementen voor Arabische kunst en </a:t>
            </a:r>
            <a:r>
              <a:rPr lang="cs-CZ" sz="2400" dirty="0" smtClean="0"/>
              <a:t>cultuur</a:t>
            </a:r>
          </a:p>
          <a:p>
            <a:pPr marL="342900" lvl="1" indent="-342900">
              <a:buFont typeface="Arial" pitchFamily="34" charset="0"/>
              <a:buChar char="•"/>
            </a:pPr>
            <a:r>
              <a:rPr lang="cs-CZ" sz="2400" dirty="0"/>
              <a:t>uitgeverijen: </a:t>
            </a:r>
            <a:r>
              <a:rPr lang="cs-CZ" sz="2400" dirty="0" smtClean="0"/>
              <a:t>Vassallucci, </a:t>
            </a:r>
            <a:r>
              <a:rPr lang="cs-CZ" sz="2400" dirty="0"/>
              <a:t>De </a:t>
            </a:r>
            <a:r>
              <a:rPr lang="cs-CZ" sz="2400" dirty="0" smtClean="0"/>
              <a:t>Geus; </a:t>
            </a:r>
            <a:r>
              <a:rPr lang="cs-CZ" sz="2400" dirty="0"/>
              <a:t>ook grotere uitgevers (Prometheus, De Bezige Bij, De Arbeiderspers</a:t>
            </a:r>
            <a:r>
              <a:rPr lang="cs-CZ" sz="2400" dirty="0" smtClean="0"/>
              <a:t>…)</a:t>
            </a:r>
          </a:p>
          <a:p>
            <a:pPr marL="342900" lvl="1" indent="-342900">
              <a:buFont typeface="Arial" pitchFamily="34" charset="0"/>
              <a:buChar char="•"/>
            </a:pPr>
            <a:r>
              <a:rPr lang="cs-CZ" sz="2400" dirty="0" smtClean="0"/>
              <a:t>Nieuwsgierigheid, welwillend beoordeeld (bijv. </a:t>
            </a:r>
            <a:r>
              <a:rPr lang="cs-CZ" sz="2400" i="1" dirty="0"/>
              <a:t>Hoezo bloedmooi</a:t>
            </a:r>
            <a:r>
              <a:rPr lang="cs-CZ" sz="2400" dirty="0"/>
              <a:t> (1995) van Hans </a:t>
            </a:r>
            <a:r>
              <a:rPr lang="cs-CZ" sz="2400" dirty="0" smtClean="0"/>
              <a:t>Sahar)</a:t>
            </a:r>
          </a:p>
          <a:p>
            <a:pPr marL="342900" lvl="1" indent="-342900">
              <a:buFont typeface="Arial" pitchFamily="34" charset="0"/>
              <a:buChar char="•"/>
            </a:pPr>
            <a:r>
              <a:rPr lang="cs-CZ" sz="2400" dirty="0"/>
              <a:t>In 2001 </a:t>
            </a:r>
            <a:r>
              <a:rPr lang="cs-CZ" sz="2400" dirty="0" smtClean="0"/>
              <a:t>„</a:t>
            </a:r>
            <a:r>
              <a:rPr lang="cs-CZ" sz="2400" dirty="0"/>
              <a:t>Het land van herkomst. Schrijven tussen twee culturen“ het thema van de </a:t>
            </a:r>
            <a:r>
              <a:rPr lang="cs-CZ" sz="2400" dirty="0" smtClean="0"/>
              <a:t>Boekenweek; Hafid Bouazza: essay </a:t>
            </a:r>
            <a:r>
              <a:rPr lang="cs-CZ" sz="2400" i="1" dirty="0"/>
              <a:t>Een beer in bontjas</a:t>
            </a:r>
            <a:r>
              <a:rPr lang="cs-CZ" sz="2400" dirty="0"/>
              <a:t> (begrip N.S.M.A.N.N. – Nederlandse Schrijver van Marokkaanse Afkomst met Nederlandse Nationaliteit</a:t>
            </a:r>
            <a:r>
              <a:rPr lang="cs-CZ" sz="2400" dirty="0" smtClean="0"/>
              <a:t>)</a:t>
            </a:r>
          </a:p>
          <a:p>
            <a:pPr marL="342900" lvl="1" indent="-342900">
              <a:buFont typeface="Arial" pitchFamily="34" charset="0"/>
              <a:buChar char="•"/>
            </a:pPr>
            <a:r>
              <a:rPr lang="cs-CZ" sz="2400" dirty="0"/>
              <a:t>boekenweekgeschenk van Kader Abdolah (</a:t>
            </a:r>
            <a:r>
              <a:rPr lang="cs-CZ" sz="2400" i="1" dirty="0"/>
              <a:t>De kraai</a:t>
            </a:r>
            <a:r>
              <a:rPr lang="cs-CZ" sz="2400" dirty="0"/>
              <a:t> in 2011</a:t>
            </a:r>
            <a:r>
              <a:rPr lang="cs-CZ" sz="2400" dirty="0" smtClean="0"/>
              <a:t>)</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cs-CZ" dirty="0" smtClean="0"/>
              <a:t>Nederlandse migrantenschrijvers</a:t>
            </a:r>
            <a:endParaRPr lang="en-US" dirty="0"/>
          </a:p>
        </p:txBody>
      </p:sp>
      <p:sp>
        <p:nvSpPr>
          <p:cNvPr id="3" name="Tijdelijke aanduiding voor inhoud 2"/>
          <p:cNvSpPr>
            <a:spLocks noGrp="1"/>
          </p:cNvSpPr>
          <p:nvPr>
            <p:ph idx="1"/>
          </p:nvPr>
        </p:nvSpPr>
        <p:spPr>
          <a:xfrm>
            <a:off x="457200" y="1600200"/>
            <a:ext cx="5626968" cy="4525963"/>
          </a:xfrm>
        </p:spPr>
        <p:txBody>
          <a:bodyPr/>
          <a:lstStyle/>
          <a:p>
            <a:r>
              <a:rPr lang="cs-CZ" b="1" dirty="0" smtClean="0"/>
              <a:t>Mustafa Stitou</a:t>
            </a:r>
          </a:p>
          <a:p>
            <a:r>
              <a:rPr lang="cs-CZ" i="1" dirty="0"/>
              <a:t>Mijn vormen</a:t>
            </a:r>
            <a:r>
              <a:rPr lang="cs-CZ" dirty="0"/>
              <a:t> (1994</a:t>
            </a:r>
            <a:r>
              <a:rPr lang="cs-CZ" dirty="0" smtClean="0"/>
              <a:t>)</a:t>
            </a:r>
            <a:endParaRPr lang="en-US" dirty="0"/>
          </a:p>
          <a:p>
            <a:r>
              <a:rPr lang="cs-CZ" i="1" dirty="0" smtClean="0"/>
              <a:t>Mijn </a:t>
            </a:r>
            <a:r>
              <a:rPr lang="cs-CZ" i="1" dirty="0"/>
              <a:t>gedichten</a:t>
            </a:r>
            <a:r>
              <a:rPr lang="cs-CZ" dirty="0"/>
              <a:t> (</a:t>
            </a:r>
            <a:r>
              <a:rPr lang="cs-CZ" dirty="0" smtClean="0"/>
              <a:t>1998)</a:t>
            </a:r>
          </a:p>
          <a:p>
            <a:r>
              <a:rPr lang="cs-CZ" i="1" dirty="0" smtClean="0"/>
              <a:t>Varkensroze </a:t>
            </a:r>
            <a:r>
              <a:rPr lang="cs-CZ" i="1" dirty="0"/>
              <a:t>ansichten</a:t>
            </a:r>
            <a:r>
              <a:rPr lang="cs-CZ" dirty="0"/>
              <a:t> (2003</a:t>
            </a:r>
            <a:r>
              <a:rPr lang="cs-CZ" dirty="0" smtClean="0"/>
              <a:t>)</a:t>
            </a:r>
            <a:endParaRPr lang="en-US" dirty="0"/>
          </a:p>
          <a:p>
            <a:r>
              <a:rPr lang="cs-CZ" i="1" dirty="0" smtClean="0"/>
              <a:t>Tempel </a:t>
            </a:r>
            <a:r>
              <a:rPr lang="cs-CZ" dirty="0" smtClean="0"/>
              <a:t>(2013)</a:t>
            </a:r>
          </a:p>
          <a:p>
            <a:r>
              <a:rPr lang="cs-CZ" dirty="0" smtClean="0">
                <a:hlinkClick r:id="rId2"/>
              </a:rPr>
              <a:t>https</a:t>
            </a:r>
            <a:r>
              <a:rPr lang="cs-CZ" dirty="0">
                <a:hlinkClick r:id="rId2"/>
              </a:rPr>
              <a:t>://</a:t>
            </a:r>
            <a:r>
              <a:rPr lang="cs-CZ" dirty="0" smtClean="0">
                <a:hlinkClick r:id="rId2"/>
              </a:rPr>
              <a:t>www.youtube.com/watch?v=ABt4urAmH6o</a:t>
            </a:r>
            <a:r>
              <a:rPr lang="cs-CZ" dirty="0" smtClean="0"/>
              <a:t> (M. Stitou leest voor uit Tempel)</a:t>
            </a:r>
            <a:endParaRPr lang="en-US" dirty="0"/>
          </a:p>
        </p:txBody>
      </p:sp>
      <p:pic>
        <p:nvPicPr>
          <p:cNvPr id="2050" name="Picture 2" descr="VÃ½sledek obrÃ¡zku pro mustafa stito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9091" y="2204864"/>
            <a:ext cx="2802696" cy="28083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cs-CZ" dirty="0"/>
              <a:t>Nederlandse migrantenschrijvers</a:t>
            </a:r>
            <a:endParaRPr lang="en-US" dirty="0"/>
          </a:p>
        </p:txBody>
      </p:sp>
      <p:sp>
        <p:nvSpPr>
          <p:cNvPr id="3" name="Tijdelijke aanduiding voor inhoud 2"/>
          <p:cNvSpPr>
            <a:spLocks noGrp="1"/>
          </p:cNvSpPr>
          <p:nvPr>
            <p:ph idx="1"/>
          </p:nvPr>
        </p:nvSpPr>
        <p:spPr>
          <a:xfrm>
            <a:off x="457200" y="1600200"/>
            <a:ext cx="5698976" cy="4525963"/>
          </a:xfrm>
        </p:spPr>
        <p:txBody>
          <a:bodyPr>
            <a:normAutofit fontScale="92500" lnSpcReduction="10000"/>
          </a:bodyPr>
          <a:lstStyle/>
          <a:p>
            <a:r>
              <a:rPr lang="cs-CZ" b="1" u="sng" dirty="0"/>
              <a:t>Hafid </a:t>
            </a:r>
            <a:r>
              <a:rPr lang="cs-CZ" b="1" u="sng" dirty="0" smtClean="0"/>
              <a:t>Bouazza</a:t>
            </a:r>
            <a:endParaRPr lang="cs-CZ" b="1" u="sng" dirty="0"/>
          </a:p>
          <a:p>
            <a:r>
              <a:rPr lang="cs-CZ" i="1" dirty="0" smtClean="0"/>
              <a:t>De </a:t>
            </a:r>
            <a:r>
              <a:rPr lang="cs-CZ" i="1" dirty="0"/>
              <a:t>voeten van Abdullah</a:t>
            </a:r>
            <a:r>
              <a:rPr lang="cs-CZ" dirty="0"/>
              <a:t> (</a:t>
            </a:r>
            <a:r>
              <a:rPr lang="cs-CZ" dirty="0" smtClean="0"/>
              <a:t>1996)</a:t>
            </a:r>
          </a:p>
          <a:p>
            <a:r>
              <a:rPr lang="cs-CZ" i="1" dirty="0" smtClean="0"/>
              <a:t>Momo</a:t>
            </a:r>
            <a:r>
              <a:rPr lang="cs-CZ" dirty="0" smtClean="0"/>
              <a:t> </a:t>
            </a:r>
            <a:r>
              <a:rPr lang="cs-CZ" dirty="0"/>
              <a:t>(</a:t>
            </a:r>
            <a:r>
              <a:rPr lang="cs-CZ" dirty="0" smtClean="0"/>
              <a:t>1998)</a:t>
            </a:r>
          </a:p>
          <a:p>
            <a:r>
              <a:rPr lang="cs-CZ" i="1" dirty="0" smtClean="0"/>
              <a:t>Salomon</a:t>
            </a:r>
            <a:r>
              <a:rPr lang="cs-CZ" dirty="0" smtClean="0"/>
              <a:t> </a:t>
            </a:r>
            <a:r>
              <a:rPr lang="cs-CZ" dirty="0"/>
              <a:t>(</a:t>
            </a:r>
            <a:r>
              <a:rPr lang="cs-CZ" dirty="0" smtClean="0"/>
              <a:t>2001)</a:t>
            </a:r>
          </a:p>
          <a:p>
            <a:r>
              <a:rPr lang="cs-CZ" i="1" dirty="0" smtClean="0"/>
              <a:t>Paravion</a:t>
            </a:r>
            <a:r>
              <a:rPr lang="cs-CZ" dirty="0" smtClean="0"/>
              <a:t> </a:t>
            </a:r>
            <a:r>
              <a:rPr lang="cs-CZ" dirty="0"/>
              <a:t>(2003)</a:t>
            </a:r>
            <a:endParaRPr lang="en-US" dirty="0"/>
          </a:p>
          <a:p>
            <a:r>
              <a:rPr lang="cs-CZ" i="1" dirty="0" smtClean="0"/>
              <a:t>Spotvogel</a:t>
            </a:r>
            <a:r>
              <a:rPr lang="cs-CZ" dirty="0" smtClean="0"/>
              <a:t> </a:t>
            </a:r>
            <a:r>
              <a:rPr lang="cs-CZ" dirty="0"/>
              <a:t>(2009)</a:t>
            </a:r>
            <a:endParaRPr lang="en-US" dirty="0"/>
          </a:p>
          <a:p>
            <a:r>
              <a:rPr lang="cs-CZ" i="1" dirty="0"/>
              <a:t>Meriswin</a:t>
            </a:r>
            <a:r>
              <a:rPr lang="cs-CZ" dirty="0"/>
              <a:t> (2014) </a:t>
            </a:r>
            <a:r>
              <a:rPr lang="cs-CZ" u="sng" dirty="0" smtClean="0">
                <a:hlinkClick r:id="rId2"/>
              </a:rPr>
              <a:t>http</a:t>
            </a:r>
            <a:r>
              <a:rPr lang="cs-CZ" u="sng" dirty="0">
                <a:hlinkClick r:id="rId2"/>
              </a:rPr>
              <a:t>://</a:t>
            </a:r>
            <a:r>
              <a:rPr lang="cs-CZ" u="sng" dirty="0" smtClean="0">
                <a:hlinkClick r:id="rId2"/>
              </a:rPr>
              <a:t>pauwenwitteman.vara.nl/media/313924</a:t>
            </a:r>
            <a:endParaRPr lang="en-US" dirty="0"/>
          </a:p>
        </p:txBody>
      </p:sp>
      <p:pic>
        <p:nvPicPr>
          <p:cNvPr id="3074" name="Picture 2" descr="VÃ½sledek obrÃ¡zku pro hafid bouazz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6256" y="2276872"/>
            <a:ext cx="1895475" cy="2857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cs-CZ" dirty="0"/>
              <a:t>Nederlandse migrantenschrijvers</a:t>
            </a:r>
            <a:endParaRPr lang="en-US" dirty="0"/>
          </a:p>
        </p:txBody>
      </p:sp>
      <p:sp>
        <p:nvSpPr>
          <p:cNvPr id="3" name="Tijdelijke aanduiding voor inhoud 2"/>
          <p:cNvSpPr>
            <a:spLocks noGrp="1"/>
          </p:cNvSpPr>
          <p:nvPr>
            <p:ph idx="1"/>
          </p:nvPr>
        </p:nvSpPr>
        <p:spPr>
          <a:xfrm>
            <a:off x="457200" y="1600200"/>
            <a:ext cx="5266928" cy="4525963"/>
          </a:xfrm>
        </p:spPr>
        <p:txBody>
          <a:bodyPr>
            <a:normAutofit fontScale="92500" lnSpcReduction="10000"/>
          </a:bodyPr>
          <a:lstStyle/>
          <a:p>
            <a:r>
              <a:rPr lang="cs-CZ" b="1" u="sng" dirty="0"/>
              <a:t>Abdelkader Benali</a:t>
            </a:r>
            <a:r>
              <a:rPr lang="cs-CZ" dirty="0"/>
              <a:t>: </a:t>
            </a:r>
            <a:endParaRPr lang="en-US" dirty="0"/>
          </a:p>
          <a:p>
            <a:r>
              <a:rPr lang="cs-CZ" i="1" dirty="0" smtClean="0"/>
              <a:t>Bruiloft </a:t>
            </a:r>
            <a:r>
              <a:rPr lang="cs-CZ" i="1" dirty="0"/>
              <a:t>aan zee</a:t>
            </a:r>
            <a:r>
              <a:rPr lang="cs-CZ" dirty="0"/>
              <a:t> (1996</a:t>
            </a:r>
            <a:r>
              <a:rPr lang="cs-CZ" dirty="0" smtClean="0"/>
              <a:t>)</a:t>
            </a:r>
            <a:endParaRPr lang="en-US" dirty="0"/>
          </a:p>
          <a:p>
            <a:r>
              <a:rPr lang="cs-CZ" i="1" dirty="0"/>
              <a:t>De langverwachte</a:t>
            </a:r>
            <a:r>
              <a:rPr lang="cs-CZ" dirty="0"/>
              <a:t> (2002</a:t>
            </a:r>
            <a:r>
              <a:rPr lang="cs-CZ" dirty="0" smtClean="0"/>
              <a:t>)</a:t>
            </a:r>
            <a:endParaRPr lang="en-US" dirty="0"/>
          </a:p>
          <a:p>
            <a:r>
              <a:rPr lang="cs-CZ" dirty="0"/>
              <a:t>Geëngageerd: reisverhalen naar aanleiding van zijn reizen door Afrika en de Arabische wereld</a:t>
            </a:r>
            <a:endParaRPr lang="en-US" dirty="0"/>
          </a:p>
          <a:p>
            <a:r>
              <a:rPr lang="cs-CZ" dirty="0"/>
              <a:t>Laatste roman </a:t>
            </a:r>
            <a:r>
              <a:rPr lang="cs-CZ" i="1" dirty="0"/>
              <a:t>Bad Boy</a:t>
            </a:r>
            <a:r>
              <a:rPr lang="cs-CZ" dirty="0"/>
              <a:t> (2013): </a:t>
            </a:r>
            <a:r>
              <a:rPr lang="cs-CZ" dirty="0" smtClean="0"/>
              <a:t>Amir Salim x </a:t>
            </a:r>
            <a:r>
              <a:rPr lang="cs-CZ" dirty="0" err="1" smtClean="0"/>
              <a:t>Badr</a:t>
            </a:r>
            <a:r>
              <a:rPr lang="cs-CZ" dirty="0" smtClean="0"/>
              <a:t> </a:t>
            </a:r>
            <a:r>
              <a:rPr lang="cs-CZ" dirty="0" err="1" smtClean="0"/>
              <a:t>Hari</a:t>
            </a:r>
            <a:endParaRPr lang="en-US" dirty="0"/>
          </a:p>
        </p:txBody>
      </p:sp>
      <p:pic>
        <p:nvPicPr>
          <p:cNvPr id="4098" name="Picture 2" descr="VÃ½sledek obrÃ¡zku pro abdelkader benal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62778" y="1916832"/>
            <a:ext cx="2246567" cy="33843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479</TotalTime>
  <Words>1054</Words>
  <Application>Microsoft Office PowerPoint</Application>
  <PresentationFormat>Předvádění na obrazovce (4:3)</PresentationFormat>
  <Paragraphs>126</Paragraphs>
  <Slides>19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Wingdings</vt:lpstr>
      <vt:lpstr>Office-thema</vt:lpstr>
      <vt:lpstr>Nederlandse migrantenliteratuur</vt:lpstr>
      <vt:lpstr>Multicultureel Nederland</vt:lpstr>
      <vt:lpstr>Multicultureel Nederland</vt:lpstr>
      <vt:lpstr>Allochtoon?</vt:lpstr>
      <vt:lpstr>Prezentace aplikace PowerPoint</vt:lpstr>
      <vt:lpstr>Factoren</vt:lpstr>
      <vt:lpstr>Nederlandse migrantenschrijvers</vt:lpstr>
      <vt:lpstr>Nederlandse migrantenschrijvers</vt:lpstr>
      <vt:lpstr>Nederlandse migrantenschrijvers</vt:lpstr>
      <vt:lpstr>Nederlandse migrantenschrijvers</vt:lpstr>
      <vt:lpstr>Nederlandse migrantenschrijvers</vt:lpstr>
      <vt:lpstr>Overzicht Migrantenschrijvers</vt:lpstr>
      <vt:lpstr>Tsjechische migrantenschrijvers</vt:lpstr>
      <vt:lpstr>Tsjechische migrantenschrijvers</vt:lpstr>
      <vt:lpstr>Andere Tsjechische immigranten in NL</vt:lpstr>
      <vt:lpstr>België/Vlaanderen</vt:lpstr>
      <vt:lpstr>Vlaanderen</vt:lpstr>
      <vt:lpstr>„Multiculti“</vt:lpstr>
      <vt:lpstr>Mystificaties en affaires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Nederlandse migrantenliteratuur</dc:title>
  <dc:creator>Jan</dc:creator>
  <cp:lastModifiedBy>Sedláčková, Lucie</cp:lastModifiedBy>
  <cp:revision>29</cp:revision>
  <cp:lastPrinted>2018-10-25T13:48:07Z</cp:lastPrinted>
  <dcterms:created xsi:type="dcterms:W3CDTF">2015-04-28T13:10:46Z</dcterms:created>
  <dcterms:modified xsi:type="dcterms:W3CDTF">2018-10-25T13:50:35Z</dcterms:modified>
</cp:coreProperties>
</file>