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1" r:id="rId3"/>
  </p:sldMasterIdLst>
  <p:sldIdLst>
    <p:sldId id="268" r:id="rId4"/>
    <p:sldId id="269" r:id="rId5"/>
    <p:sldId id="257" r:id="rId6"/>
    <p:sldId id="270" r:id="rId7"/>
    <p:sldId id="271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2" r:id="rId27"/>
    <p:sldId id="291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5" r:id="rId40"/>
    <p:sldId id="306" r:id="rId41"/>
    <p:sldId id="304" r:id="rId42"/>
    <p:sldId id="307" r:id="rId43"/>
    <p:sldId id="308" r:id="rId44"/>
    <p:sldId id="309" r:id="rId4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6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35A147-6851-4520-9E0F-9B4D2E4CA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F5DE6-1DEF-4556-875B-9EF5C023FA86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B6C8CF-9870-4F2E-8C2E-1A3FE5314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426B6E-2BD3-4113-BD60-FD8BB5FF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D1443-1C96-44F3-A9C6-77C0DFC27F4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3791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162BE0-8568-4C00-A102-AF1CE29EA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0675B-D167-4405-91F3-18321EE53E9B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416CA7-2BE1-4D6A-8A34-87E48F34C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22565D-31E9-4A0F-A7B4-0ACA65E7C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D28E9-C00B-4273-908C-E211041F705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204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EDCE7B-E5A0-4488-924C-5181CBA37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F8EC8-1E37-481C-BC65-A6FDF6DE41F4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EEB0BC-F79D-48D8-AAE3-B5EF84D29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51E904-F535-4D4C-A431-F5197EF15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29BC2-D8A5-4F8C-9B1B-CA3FE76940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1123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4591E1-7410-4EB8-96FE-49269E950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469EB-B7F1-4E0F-961B-170AFACBA379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A3755D-10B7-4A92-B191-DE64DCC1C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DB59B8-54A1-431D-B6C1-BF6B9BBA2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FDA37-366B-43F0-9B80-90EFE8C2750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588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E44C5F-C5C6-4229-A613-115630D6F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8E3B0-601E-40D6-B044-49809B7F4CE7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43EC1F-05C9-41B5-B6BA-E31A871A4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EFDA04-A807-41D4-A5AC-F9B154B5A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0153F-027E-43CC-923C-21E5F9DD57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7185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F9C7887D-5EC9-41CA-9AC0-B46936143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C3D4F-89C6-4D1D-9740-CBCB1C0BF9CC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C9DA1EDA-B0AB-43C5-AEC1-A184A6748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CC5B4A60-280E-4230-9208-ED23AA1B0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B9F3F-EC1F-4D69-9491-BC0B8C0ECE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721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E183DF23-64AA-49C5-93C2-C1FDEC936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3793F-8179-4138-98D2-5415F6AA25A2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3B94D28F-C01C-49EF-937E-7E7EBF3B8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0A93ED50-2A0E-43BA-BE6D-491F8C203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8B554-FE0F-4AB9-912C-322462AD712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882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215F0D8F-AF48-4F59-A87D-3CF63FBBC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203A0-12B6-4E72-B3A0-AD73C4FE6A15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72C47364-6B88-428C-AB08-06E435334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6B926056-664D-4511-B501-47A05C4A5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9E2CF-633F-42F3-BA81-59C3B2E08C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835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2AC4AFFF-1929-4985-9435-3EAF7A4A6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F0E1D-16A8-45E7-AF6C-BCC3D18E81B1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1A6FE9A2-7D28-4799-BC81-8FC3F95D9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BB141A8E-7B4A-4BF5-8BE9-770D49A75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2448A-4FA2-4580-9A9B-CD0E47A0F4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4480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39D9A1B8-F302-4799-B9AE-AC5102E34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29220-033D-454C-8C5F-F772478C3922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D5092614-040F-43A3-BAE0-8D5F3779D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162A4DCA-D5B3-4631-BD7F-A9DE52182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73BE0-82C5-419E-B3D7-8A8AEA1AA6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2058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494DB1F5-0D78-4DB8-9BDF-73A887F9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1FF3B-D36A-42B5-944E-8AFD3C6B9071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CA0701A4-915C-4CB0-827E-B0A013BE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83792D13-888D-42F0-B76F-6BAF80750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1611B-8DC3-4CB7-9F0A-09C8E1EE93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15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BB1F1A67-17E3-4D6E-B33C-E3D2C98EDEC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D41C8283-5BBF-401A-994D-80BEE506D3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C39DB5-75A2-482E-B190-36219264E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0B5020-D59D-4514-81D9-CFE2092FBA53}" type="datetimeFigureOut">
              <a:rPr lang="cs-CZ"/>
              <a:pPr>
                <a:defRPr/>
              </a:pPr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3350BE-0FEC-4620-BF4B-FFCC1A811A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BD31A3-6AE9-4822-AA97-B29330D65D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579F090-38FC-422A-B5F2-598D92D91C5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9DA6830A-BB13-4F17-B3B8-20BE382F7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3" y="2636838"/>
            <a:ext cx="8424862" cy="277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800" b="1">
                <a:solidFill>
                  <a:schemeClr val="bg1"/>
                </a:solidFill>
              </a:rPr>
              <a:t>Výživa a pitný režim při přesunech a přežití v zimním období </a:t>
            </a:r>
            <a:endParaRPr lang="cs-CZ" altLang="cs-CZ" sz="4800" b="1" i="1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</a:t>
            </a: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D3FD52-DC80-4C5D-B4DD-11310723670B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 a pitný režim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>
            <a:extLst>
              <a:ext uri="{FF2B5EF4-FFF2-40B4-BE49-F238E27FC236}">
                <a16:creationId xmlns:a16="http://schemas.microsoft.com/office/drawing/2014/main" id="{7A85BAF1-B272-4A98-8C3C-B2178C2E3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1175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b="1">
                <a:solidFill>
                  <a:schemeClr val="bg1"/>
                </a:solidFill>
              </a:rPr>
              <a:t>Cukry (sacharidy)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>
                <a:solidFill>
                  <a:schemeClr val="bg1"/>
                </a:solidFill>
              </a:rPr>
              <a:t>Vhodné je i během přesunu v krátké přestávce konzumovat malé množství potravin s nižším glykemickým indexem, např. sušené ovoce, které je navíc bohaté na draslík, např. sušené švestky a meruňky.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>
                <a:solidFill>
                  <a:schemeClr val="bg1"/>
                </a:solidFill>
              </a:rPr>
              <a:t>Komplexní sacharidy jako celozrnný chléb a zeleninu apod. s menším množstvím tuku (ořechy, dýňová semínka, máslo, paštika) zařaďte do jídelníčku před přesunem.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1819F8D-E028-4B3D-92A2-17F3D40B6951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>
            <a:extLst>
              <a:ext uri="{FF2B5EF4-FFF2-40B4-BE49-F238E27FC236}">
                <a16:creationId xmlns:a16="http://schemas.microsoft.com/office/drawing/2014/main" id="{5697504E-5D47-4C04-AEB8-87FB2AE2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1175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b="1">
                <a:solidFill>
                  <a:schemeClr val="bg1"/>
                </a:solidFill>
              </a:rPr>
              <a:t>Cukry (sacharidy)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>
                <a:solidFill>
                  <a:schemeClr val="bg1"/>
                </a:solidFill>
              </a:rPr>
              <a:t>Instantní bramborové kaše, předvařené těstoviny a rýži apod. s malým množstvím tuku a bílkovin si dopřejte během poledního jídla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>
                <a:solidFill>
                  <a:schemeClr val="bg1"/>
                </a:solidFill>
              </a:rPr>
              <a:t>Vařené brambory, celozrnné těstoviny, hnědou rýži, luštěniny apod. konzumujte na konci dne po přesunu v kombinaci s bílkovinami, tukem, vitamíny a vlákninou.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B80D7A5-9435-4A60-A5E4-0979B1452CFF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369F707E-EECD-4468-BB6C-5440DBA26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1175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b="1">
                <a:solidFill>
                  <a:schemeClr val="bg1"/>
                </a:solidFill>
              </a:rPr>
              <a:t>Cukry (sacharidy) – Glykemický index (70 – 55)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b="1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BB4B3F5-65F6-41D8-9744-6AE28EE765DA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689AD36-C475-4B85-B4B6-EF57BF165AB6}"/>
              </a:ext>
            </a:extLst>
          </p:cNvPr>
          <p:cNvGraphicFramePr>
            <a:graphicFrameLocks noGrp="1"/>
          </p:cNvGraphicFramePr>
          <p:nvPr/>
        </p:nvGraphicFramePr>
        <p:xfrm>
          <a:off x="755650" y="2060575"/>
          <a:ext cx="7920039" cy="44640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3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5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32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29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GI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Potraviny</a:t>
                      </a:r>
                      <a:endParaRPr lang="cs-CZ" sz="2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 vysoký GI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GI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Potraviny  </a:t>
                      </a:r>
                      <a:endParaRPr lang="cs-CZ" sz="2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střední a nízký GI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GI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Potraviny</a:t>
                      </a:r>
                      <a:endParaRPr lang="cs-CZ" sz="2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 velmi nízký GI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100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Glukoza (např. energ. gely)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65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Meloun žlutý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30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Meruňky sušené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87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Brambory vař. bez slupky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65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Zavařenina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30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Nutella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87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Džem jahodový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64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Chléb celozrnný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27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Čočka červená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85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Bramborová kaše instantní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64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Kuskus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27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Párky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85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Med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61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Musli tyčinka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22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Čočka zelená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85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Rýže předvařená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58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Rýže bílá dlouhá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22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Čokoláda hořká 70 % kakaa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73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Dýně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57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Sušenky bohaté na vlákninu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22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Oříšky Kešu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70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Chléb pšeničný bílý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55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Sušenky máslové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22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Švestka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70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Kaše kukuřičná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55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Sušenky slané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20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Oříšky burské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2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70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Kaše ovesná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55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Těstoviny vařené bílé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20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Soja vařená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2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70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Kukuřice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54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Rýže hnědá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15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Ořechy vlašské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2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70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Nudle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50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Fíky sušené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14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Sojové boby v konzervě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2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49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Vařená mrkev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Houby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2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42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Polévka čočková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Zelenina kořenová</a:t>
                      </a:r>
                      <a:endParaRPr lang="cs-CZ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2F1F9422-2C2B-46F2-91E8-71132357D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1175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b="1">
                <a:solidFill>
                  <a:schemeClr val="bg1"/>
                </a:solidFill>
              </a:rPr>
              <a:t>Tuky (lipidy)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>
                <a:solidFill>
                  <a:schemeClr val="bg1"/>
                </a:solidFill>
              </a:rPr>
              <a:t>Tuky je možné konzumovat buď v živočišné, nebo rostlinné formě. Denní požadavek je asi 25 – 30 % z celkového příjmu a přibližně 1,5 gramu na kilo tělesné váhy.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>
                <a:solidFill>
                  <a:schemeClr val="bg1"/>
                </a:solidFill>
              </a:rPr>
              <a:t>V živočišné formě se nachází nejvíce v mase, rybách a výrobcích z nich.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>
                <a:solidFill>
                  <a:schemeClr val="bg1"/>
                </a:solidFill>
              </a:rPr>
              <a:t>V rostlinné formě v ořechách a semenech. </a:t>
            </a:r>
            <a:endParaRPr lang="cs-CZ" altLang="cs-CZ" b="1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2918245-288E-4968-8C68-A77794430DF5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A260821E-6CF6-4ACB-BF2E-C2C91228E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1175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b="1">
                <a:solidFill>
                  <a:schemeClr val="bg1"/>
                </a:solidFill>
              </a:rPr>
              <a:t>Tuky (lipidy)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5AC388-95CB-4B4F-9AE6-82803CEEC3FF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  <p:sp>
        <p:nvSpPr>
          <p:cNvPr id="15364" name="Zaoblený obdélníkový bublinový popisek 7">
            <a:extLst>
              <a:ext uri="{FF2B5EF4-FFF2-40B4-BE49-F238E27FC236}">
                <a16:creationId xmlns:a16="http://schemas.microsoft.com/office/drawing/2014/main" id="{FB3F8D15-EEBC-4EA0-A4A7-C17761ECF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708275"/>
            <a:ext cx="8420100" cy="3270250"/>
          </a:xfrm>
          <a:prstGeom prst="wedgeRoundRectCallout">
            <a:avLst>
              <a:gd name="adj1" fmla="val -38375"/>
              <a:gd name="adj2" fmla="val -75514"/>
              <a:gd name="adj3" fmla="val 16667"/>
            </a:avLst>
          </a:prstGeom>
          <a:solidFill>
            <a:srgbClr val="5B9BD5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i="1">
                <a:solidFill>
                  <a:srgbClr val="FFFFF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Energetická hodnota potravin</a:t>
            </a:r>
            <a:r>
              <a:rPr lang="cs-CZ" altLang="cs-CZ" sz="2400" b="1">
                <a:solidFill>
                  <a:srgbClr val="FFFFF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je množství energie, která se uvolňuje spálením živin (bílkovin, tuků a sacharidů) během trávení</a:t>
            </a:r>
          </a:p>
          <a:p>
            <a:endParaRPr lang="cs-CZ" altLang="cs-CZ" sz="2400" b="1">
              <a:cs typeface="Times New Roman" panose="02020603050405020304" pitchFamily="18" charset="0"/>
            </a:endParaRPr>
          </a:p>
          <a:p>
            <a:r>
              <a:rPr lang="cs-CZ" altLang="cs-CZ" sz="2400" b="1">
                <a:solidFill>
                  <a:srgbClr val="FFFFFF"/>
                </a:solidFill>
                <a:cs typeface="Times New Roman" panose="02020603050405020304" pitchFamily="18" charset="0"/>
              </a:rPr>
              <a:t>Tuky: 1 g tuků = 9 kcal = 38 kJ.</a:t>
            </a:r>
            <a:endParaRPr lang="cs-CZ" altLang="cs-CZ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>
                <a:solidFill>
                  <a:srgbClr val="FFFFFF"/>
                </a:solidFill>
                <a:cs typeface="Times New Roman" panose="02020603050405020304" pitchFamily="18" charset="0"/>
              </a:rPr>
              <a:t>Sacharidy: 1 g sacharidů = 4 kcal = 17 kJ.</a:t>
            </a:r>
            <a:endParaRPr lang="cs-CZ" altLang="cs-CZ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>
                <a:solidFill>
                  <a:srgbClr val="FFFFFF"/>
                </a:solidFill>
                <a:cs typeface="Times New Roman" panose="02020603050405020304" pitchFamily="18" charset="0"/>
              </a:rPr>
              <a:t>Bílkoviny: 1 g bílkovin = 4 kcal = 17 kJ.</a:t>
            </a:r>
            <a:endParaRPr lang="cs-CZ" altLang="cs-CZ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200">
                <a:solidFill>
                  <a:srgbClr val="FFFFFF"/>
                </a:solidFill>
                <a:cs typeface="Times New Roman" panose="02020603050405020304" pitchFamily="18" charset="0"/>
              </a:rPr>
              <a:t> </a:t>
            </a:r>
            <a:endParaRPr lang="cs-CZ" altLang="cs-CZ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200">
                <a:solidFill>
                  <a:srgbClr val="FFFFFF"/>
                </a:solidFill>
                <a:cs typeface="Times New Roman" panose="02020603050405020304" pitchFamily="18" charset="0"/>
              </a:rPr>
              <a:t> </a:t>
            </a:r>
            <a:endParaRPr lang="cs-CZ" altLang="cs-CZ" sz="1200">
              <a:cs typeface="Times New Roman" panose="02020603050405020304" pitchFamily="18" charset="0"/>
            </a:endParaRPr>
          </a:p>
          <a:p>
            <a:r>
              <a:rPr lang="cs-CZ" altLang="cs-CZ" sz="1200">
                <a:solidFill>
                  <a:srgbClr val="FFFFFF"/>
                </a:solidFill>
                <a:cs typeface="Times New Roman" panose="02020603050405020304" pitchFamily="18" charset="0"/>
              </a:rPr>
              <a:t> </a:t>
            </a:r>
            <a:endParaRPr lang="cs-CZ" altLang="cs-CZ" sz="1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7FCAC472-A6C0-46E9-B47A-E3A500C43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341438"/>
            <a:ext cx="8229600" cy="511175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>
                <a:solidFill>
                  <a:schemeClr val="bg1"/>
                </a:solidFill>
              </a:rPr>
              <a:t>Tuky (lipidy)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 i="1">
                <a:solidFill>
                  <a:schemeClr val="bg1"/>
                </a:solidFill>
              </a:rPr>
              <a:t>Nevýhodou tuků</a:t>
            </a:r>
            <a:r>
              <a:rPr lang="cs-CZ" altLang="cs-CZ" sz="2800">
                <a:solidFill>
                  <a:schemeClr val="bg1"/>
                </a:solidFill>
              </a:rPr>
              <a:t> je jejich </a:t>
            </a:r>
            <a:r>
              <a:rPr lang="cs-CZ" altLang="cs-CZ" sz="2800">
                <a:solidFill>
                  <a:srgbClr val="FFFF00"/>
                </a:solidFill>
              </a:rPr>
              <a:t>větší náročnost v energetickém metabolismu </a:t>
            </a:r>
            <a:r>
              <a:rPr lang="cs-CZ" altLang="cs-CZ" sz="2800">
                <a:solidFill>
                  <a:schemeClr val="bg1"/>
                </a:solidFill>
              </a:rPr>
              <a:t>než při spalování cukrů I proto také nejsou tuky ideálním zdrojem okamžité energie a o jejich doplnění je vhodné uvažovat spíše už 2 dny před plánovanou aktivitou.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 i="1">
                <a:solidFill>
                  <a:schemeClr val="bg1"/>
                </a:solidFill>
              </a:rPr>
              <a:t>Výhoda tuků</a:t>
            </a:r>
            <a:r>
              <a:rPr lang="cs-CZ" altLang="cs-CZ" sz="2800">
                <a:solidFill>
                  <a:schemeClr val="bg1"/>
                </a:solidFill>
              </a:rPr>
              <a:t> spočívá v jejich ukládání bez přítomnosti vody a ve </a:t>
            </a:r>
            <a:r>
              <a:rPr lang="cs-CZ" altLang="cs-CZ" sz="2800">
                <a:solidFill>
                  <a:srgbClr val="FFFF00"/>
                </a:solidFill>
              </a:rPr>
              <a:t>větším množství uložené energie </a:t>
            </a:r>
            <a:r>
              <a:rPr lang="cs-CZ" altLang="cs-CZ" sz="2800">
                <a:solidFill>
                  <a:schemeClr val="bg1"/>
                </a:solidFill>
              </a:rPr>
              <a:t>(jeden gram tuku dodá až 8 kalorií oproti polovičnímu množství kalorií ze sacharidů nebo bílkovin). Jako zdroj energie se tak snadno nevyčerpají a proto vydržíte provádět pohybovou činnost delší dobu</a:t>
            </a:r>
            <a:endParaRPr lang="cs-CZ" altLang="cs-CZ" sz="2800" b="1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43A8001-1CF4-48B4-A467-8C1FEF92E6FB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812C461C-FCA0-42B8-A833-C5B1507BC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341438"/>
            <a:ext cx="8229600" cy="511175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>
                <a:solidFill>
                  <a:schemeClr val="bg1"/>
                </a:solidFill>
              </a:rPr>
              <a:t>Bílkoviny (proteiny)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>
                <a:solidFill>
                  <a:schemeClr val="bg1"/>
                </a:solidFill>
              </a:rPr>
              <a:t>V potravinách jsou hojně zastoupeny v mase, vajíčkách, mléku, sýru apod. Jednotlivé proteiny nebo jejich metabolity v organismu plní specifické funkce, jako například pro hormony v endokrinním systému, transportní složky, enzymy a protilátky.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>
                <a:solidFill>
                  <a:schemeClr val="bg1"/>
                </a:solidFill>
              </a:rPr>
              <a:t>Určitý stupeň spalování bílkovin probíhá nepřetržitě po celý den (přibližně 0,8 g na kg tělesné hmotnosti za den). Při svalové námaze se běžně doporučuje 1 - 1,5 g bílkovin na kg tělesné hmotnosti.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934F79F-A713-40DB-948D-B60DFEF3CC07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3824BB63-46F4-450F-BBE7-6C3235274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341438"/>
            <a:ext cx="8229600" cy="935037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>
                <a:solidFill>
                  <a:schemeClr val="bg1"/>
                </a:solidFill>
              </a:rPr>
              <a:t>Bílkoviny (proteiny)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59D299C-BE57-451B-BCCD-17F3C19C7D34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  <p:sp>
        <p:nvSpPr>
          <p:cNvPr id="18436" name="Zaoblený obdélníkový bublinový popisek 8">
            <a:extLst>
              <a:ext uri="{FF2B5EF4-FFF2-40B4-BE49-F238E27FC236}">
                <a16:creationId xmlns:a16="http://schemas.microsoft.com/office/drawing/2014/main" id="{3B35F952-9A71-4BA9-85B2-A17A4FF5F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8" y="2420938"/>
            <a:ext cx="8229600" cy="2879725"/>
          </a:xfrm>
          <a:prstGeom prst="wedgeRoundRectCallout">
            <a:avLst>
              <a:gd name="adj1" fmla="val -29356"/>
              <a:gd name="adj2" fmla="val -73269"/>
              <a:gd name="adj3" fmla="val 16667"/>
            </a:avLst>
          </a:prstGeom>
          <a:solidFill>
            <a:srgbClr val="5B9BD5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 sz="2400">
              <a:solidFill>
                <a:schemeClr val="bg1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cs-CZ" altLang="cs-CZ" sz="2400">
              <a:solidFill>
                <a:schemeClr val="bg1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cs-CZ" altLang="cs-CZ" sz="240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Do organismu je třeba dodávat tzv. </a:t>
            </a:r>
            <a:r>
              <a:rPr lang="cs-CZ" altLang="cs-CZ" sz="2400" b="1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esenciální aminokyseliny</a:t>
            </a:r>
            <a:r>
              <a:rPr lang="cs-CZ" altLang="cs-CZ" sz="240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(například Valin, Leucin a Izoleucin), které si organismus sám nedokáže syntetizovat ani metabolizovat z jiných typů aminokyselin. Z nich organismus dokáže syntetizovat ostatní potřebné aminokyseliny.</a:t>
            </a:r>
            <a:endParaRPr lang="cs-CZ" altLang="cs-CZ" sz="240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cs-CZ" altLang="cs-CZ" sz="2400">
                <a:solidFill>
                  <a:schemeClr val="bg1"/>
                </a:solidFill>
                <a:cs typeface="Times New Roman" panose="02020603050405020304" pitchFamily="18" charset="0"/>
              </a:rPr>
              <a:t> </a:t>
            </a:r>
            <a:endParaRPr lang="cs-CZ" altLang="cs-CZ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>
                <a:solidFill>
                  <a:schemeClr val="bg1"/>
                </a:solidFill>
                <a:cs typeface="Times New Roman" panose="02020603050405020304" pitchFamily="18" charset="0"/>
              </a:rPr>
              <a:t> </a:t>
            </a:r>
          </a:p>
          <a:p>
            <a:r>
              <a:rPr lang="cs-CZ" altLang="cs-CZ" sz="2400">
                <a:solidFill>
                  <a:schemeClr val="bg1"/>
                </a:solidFill>
                <a:cs typeface="Times New Roman" panose="02020603050405020304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D2B12850-81CB-451B-AB10-3A44A304D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341438"/>
            <a:ext cx="8229600" cy="935037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>
                <a:solidFill>
                  <a:schemeClr val="bg1"/>
                </a:solidFill>
              </a:rPr>
              <a:t>Bílkoviny (proteiny)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 i="1">
                <a:solidFill>
                  <a:schemeClr val="bg1"/>
                </a:solidFill>
              </a:rPr>
              <a:t>Nevýhoda bílkovin</a:t>
            </a:r>
            <a:r>
              <a:rPr lang="cs-CZ" altLang="cs-CZ" sz="2800">
                <a:solidFill>
                  <a:schemeClr val="bg1"/>
                </a:solidFill>
              </a:rPr>
              <a:t> spočívá při jejich trávení. Jako zdroj energie jsou </a:t>
            </a:r>
            <a:r>
              <a:rPr lang="cs-CZ" altLang="cs-CZ" sz="2800">
                <a:solidFill>
                  <a:srgbClr val="FFFF00"/>
                </a:solidFill>
              </a:rPr>
              <a:t>nejhůře využitelné</a:t>
            </a:r>
            <a:r>
              <a:rPr lang="cs-CZ" altLang="cs-CZ" sz="2800">
                <a:solidFill>
                  <a:schemeClr val="bg1"/>
                </a:solidFill>
              </a:rPr>
              <a:t>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Při získávání energie z přijatých bílkovin vynaloží organismus při jejich štěpení mnohem více energie (přibližně 89 Kj energie je nutné uvolnit pro přeměnu 1 mol ADP na 1 mol ATP, což je o 15 Kj více než při využití cukrů nebo tuků).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Pro získání 58 gramů glukózy z bílkovin jich potřebuje organizmus přibližně 100 gramů. Pro představu to znamená, že pro získání 100 gramů bílkovin by bylo nutné zkonzumovat například přibližně 0,5 kg masa a z toho poté získat 58 gramů glukózy.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937E57F-DA13-47D2-AD3A-4CC3D4C178EA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EC4BCDEC-CAAF-49E6-9B54-C5B068F2B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341438"/>
            <a:ext cx="8229600" cy="935037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>
                <a:solidFill>
                  <a:schemeClr val="bg1"/>
                </a:solidFill>
              </a:rPr>
              <a:t>Bílkoviny (proteiny) – dusíková bilance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Bílkoviny se neukládají v organismu jako tuky nebo cukry. Jsou vždy buď využity, nebo vyloučeny (tzv. metabolizovány). Je-li příjem bílkovin v rovnováze k potřebě bílkovin v organismu, tak je vyrovnaná i dusíková bilance.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Pokud je ale příjem bílkovin nižší než potřeba bílkovin v organismu, tak dochází k </a:t>
            </a:r>
            <a:r>
              <a:rPr lang="cs-CZ" altLang="cs-CZ" sz="2400">
                <a:solidFill>
                  <a:srgbClr val="FFFF00"/>
                </a:solidFill>
              </a:rPr>
              <a:t>negativní dusíkové bilanci</a:t>
            </a:r>
            <a:r>
              <a:rPr lang="cs-CZ" altLang="cs-CZ" sz="2400">
                <a:solidFill>
                  <a:schemeClr val="bg1"/>
                </a:solidFill>
              </a:rPr>
              <a:t>. Tento stav vede ke snížení odolnosti proti infekcím, zhoršení hojení ran a k edémům.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Pokud je příjem bílkovin vyšší než potřeba bílkovin v organismu, tak nastává </a:t>
            </a:r>
            <a:r>
              <a:rPr lang="cs-CZ" altLang="cs-CZ" sz="2400">
                <a:solidFill>
                  <a:srgbClr val="FFFF00"/>
                </a:solidFill>
              </a:rPr>
              <a:t>pozitivní dusíková bilance</a:t>
            </a:r>
            <a:r>
              <a:rPr lang="cs-CZ" altLang="cs-CZ" sz="2400">
                <a:solidFill>
                  <a:schemeClr val="bg1"/>
                </a:solidFill>
              </a:rPr>
              <a:t>. Tento stav vede k odbourávání jejich nadbytku v játrech a zároveň vzniká více močoviny jako odpadního produktu.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C624B38-F1C6-4B20-ADD3-62517A00EEF5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FBCEBBB-6455-4560-943D-E19AD629DC3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85788" y="115888"/>
            <a:ext cx="8229600" cy="779462"/>
          </a:xfrm>
        </p:spPr>
        <p:txBody>
          <a:bodyPr/>
          <a:lstStyle/>
          <a:p>
            <a:pPr eaLnBrk="1" hangingPunct="1"/>
            <a:r>
              <a:rPr lang="cs-CZ" altLang="cs-CZ" sz="3600" b="1" u="sng">
                <a:solidFill>
                  <a:srgbClr val="FFFF00"/>
                </a:solidFill>
              </a:rPr>
              <a:t>Výživa a pitný režim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1194989-E50E-4453-88DC-A9976E80094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1557338"/>
            <a:ext cx="8424862" cy="46799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>
                <a:solidFill>
                  <a:srgbClr val="FFFF00"/>
                </a:solidFill>
              </a:rPr>
              <a:t>Cíl: </a:t>
            </a:r>
            <a:r>
              <a:rPr lang="cs-CZ" altLang="cs-CZ" sz="2400">
                <a:solidFill>
                  <a:schemeClr val="bg1"/>
                </a:solidFill>
              </a:rPr>
              <a:t>druhy pohybové činnosti, rozdělení nutričních substrátů a jejich charakteristika, rozdělení nápojů, osmolalita, příznaky dehydratace, co sebou </a:t>
            </a:r>
            <a:endParaRPr lang="cs-CZ" altLang="cs-CZ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4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>
                <a:solidFill>
                  <a:srgbClr val="FFFF00"/>
                </a:solidFill>
              </a:rPr>
              <a:t>Průběh: </a:t>
            </a:r>
            <a:r>
              <a:rPr lang="cs-CZ" altLang="cs-CZ" sz="2400">
                <a:solidFill>
                  <a:schemeClr val="bg1"/>
                </a:solidFill>
              </a:rPr>
              <a:t>Charakteristika pohybové činnosti při přesunech a přežití v zimě, popis sacharidů, lipidů a proteinů, vysvětlení energetických hodnot, pitný režim, hypotonické, isotonické a hypertonické nápoje, dehydratace, příklady co sebou v jednotlivých částech přesunu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6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>
                <a:solidFill>
                  <a:srgbClr val="FFFF00"/>
                </a:solidFill>
              </a:rPr>
              <a:t>Přezkoušení: </a:t>
            </a:r>
            <a:r>
              <a:rPr lang="cs-CZ" altLang="cs-CZ" sz="2400">
                <a:solidFill>
                  <a:schemeClr val="bg1"/>
                </a:solidFill>
              </a:rPr>
              <a:t>co jsou nutriční substráty, jaké energetické hodnoty představují, rozdělení nápojů, dehydratace, osmolalita, jak se připravit na přesun v zimním období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C3A684CA-6B96-459C-9783-4D5E332F9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341438"/>
            <a:ext cx="8229600" cy="935037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>
                <a:solidFill>
                  <a:schemeClr val="bg1"/>
                </a:solidFill>
              </a:rPr>
              <a:t>Bílkoviny (proteiny) – dusíková bilance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Bílkoviny se neukládají v organismu jako tuky nebo cukry. Jsou vždy buď využity, nebo vyloučeny (tzv. metabolizovány). Je-li příjem bílkovin v rovnováze k potřebě bílkovin v organismu, tak je vyrovnaná i dusíková bilance.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Pokud je ale příjem bílkovin nižší než potřeba bílkovin v organismu, tak dochází k </a:t>
            </a:r>
            <a:r>
              <a:rPr lang="cs-CZ" altLang="cs-CZ" sz="2400">
                <a:solidFill>
                  <a:srgbClr val="FFFF00"/>
                </a:solidFill>
              </a:rPr>
              <a:t>negativní dusíkové bilanci</a:t>
            </a:r>
            <a:r>
              <a:rPr lang="cs-CZ" altLang="cs-CZ" sz="2400">
                <a:solidFill>
                  <a:schemeClr val="bg1"/>
                </a:solidFill>
              </a:rPr>
              <a:t>. Tento stav vede ke snížení odolnosti proti infekcím, zhoršení hojení ran a k edémům.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Pokud je příjem bílkovin vyšší než potřeba bílkovin v organismu, tak nastává </a:t>
            </a:r>
            <a:r>
              <a:rPr lang="cs-CZ" altLang="cs-CZ" sz="2400">
                <a:solidFill>
                  <a:srgbClr val="FFFF00"/>
                </a:solidFill>
              </a:rPr>
              <a:t>pozitivní dusíková bilance</a:t>
            </a:r>
            <a:r>
              <a:rPr lang="cs-CZ" altLang="cs-CZ" sz="2400">
                <a:solidFill>
                  <a:schemeClr val="bg1"/>
                </a:solidFill>
              </a:rPr>
              <a:t>. Tento stav vede k odbourávání jejich nadbytku v játrech a zároveň vzniká více močoviny jako odpadního produktu.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660B4EE-26AA-44D8-9BA3-C4F3ED3EABD8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8D81A7E8-470A-4A43-96D1-9CBBA1A2B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341438"/>
            <a:ext cx="8229600" cy="935037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 b="1">
                <a:solidFill>
                  <a:schemeClr val="bg1"/>
                </a:solidFill>
              </a:rPr>
              <a:t>Doplňky stravy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 b="1" i="1">
                <a:solidFill>
                  <a:schemeClr val="bg1"/>
                </a:solidFill>
              </a:rPr>
              <a:t>Esenciální aminokyseliny</a:t>
            </a:r>
            <a:br>
              <a:rPr lang="cs-CZ" altLang="cs-CZ" sz="2400">
                <a:solidFill>
                  <a:schemeClr val="bg1"/>
                </a:solidFill>
              </a:rPr>
            </a:br>
            <a:r>
              <a:rPr lang="cs-CZ" altLang="cs-CZ" sz="2400">
                <a:solidFill>
                  <a:schemeClr val="bg1"/>
                </a:solidFill>
              </a:rPr>
              <a:t>Jsou to L-valin, L-leucin, L-isoleucin, L-lysin, L-methionin, L-threonin, L-phenylalanin a L-tryptofan, L-histidin a L-arginin.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Za zmínku vzhledem k přesunům stojí tzv. </a:t>
            </a:r>
            <a:r>
              <a:rPr lang="cs-CZ" altLang="cs-CZ" sz="2400" b="1">
                <a:solidFill>
                  <a:schemeClr val="bg1"/>
                </a:solidFill>
              </a:rPr>
              <a:t>Tryptofan</a:t>
            </a:r>
            <a:r>
              <a:rPr lang="cs-CZ" altLang="cs-CZ" sz="2400">
                <a:solidFill>
                  <a:schemeClr val="bg1"/>
                </a:solidFill>
              </a:rPr>
              <a:t>, který je výchozí látkou pro přenašeč serotonin, který uklidňuje, navozuje příjemné pocity a používá se k léčbě nespavosti, stresu, úzkosti a deprese.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Pokud se zmíníme o </a:t>
            </a:r>
            <a:r>
              <a:rPr lang="cs-CZ" altLang="cs-CZ" sz="2400" b="1">
                <a:solidFill>
                  <a:schemeClr val="bg1"/>
                </a:solidFill>
              </a:rPr>
              <a:t>BCAA</a:t>
            </a:r>
            <a:r>
              <a:rPr lang="cs-CZ" altLang="cs-CZ" sz="2400">
                <a:solidFill>
                  <a:schemeClr val="bg1"/>
                </a:solidFill>
              </a:rPr>
              <a:t> jsou to tzv. rozvětvené aminokyseliny (L-valin, L-leucin L-isoleucin). Ty se podílejí především na ochraně svalové hmoty před rozpadem.</a:t>
            </a:r>
            <a:endParaRPr lang="cs-CZ" altLang="cs-CZ" sz="24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8CEC22A-6CE7-426F-B9C5-0B9FEEF78404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F25A4875-821A-459B-8AD4-F9A28227B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341438"/>
            <a:ext cx="8229600" cy="935037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Při chystání stravy na přesun (expedici), v první řadě vychází mnoho zkušených lidí z kategorizace </a:t>
            </a:r>
            <a:r>
              <a:rPr lang="cs-CZ" altLang="cs-CZ" sz="2400">
                <a:solidFill>
                  <a:srgbClr val="FFFF00"/>
                </a:solidFill>
              </a:rPr>
              <a:t>chutná nebo nechutná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0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V závislosti na náročnosti přesunu řeší otázku </a:t>
            </a:r>
            <a:r>
              <a:rPr lang="cs-CZ" altLang="cs-CZ" sz="2400">
                <a:solidFill>
                  <a:srgbClr val="FFFF00"/>
                </a:solidFill>
              </a:rPr>
              <a:t>hmotnosti a doby potřebné na přípravu stravy</a:t>
            </a:r>
            <a:r>
              <a:rPr lang="cs-CZ" altLang="cs-CZ" sz="2400">
                <a:solidFill>
                  <a:schemeClr val="bg1"/>
                </a:solidFill>
              </a:rPr>
              <a:t>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Při vícedenním přesunu se preferují spíše jídla, která jsou </a:t>
            </a:r>
            <a:r>
              <a:rPr lang="cs-CZ" altLang="cs-CZ" sz="2400">
                <a:solidFill>
                  <a:srgbClr val="FFFF00"/>
                </a:solidFill>
              </a:rPr>
              <a:t>nenáročná na přípravu</a:t>
            </a:r>
            <a:r>
              <a:rPr lang="cs-CZ" altLang="cs-CZ" sz="2400">
                <a:solidFill>
                  <a:schemeClr val="bg1"/>
                </a:solidFill>
              </a:rPr>
              <a:t>, tedy instantní potraviny a potraviny s dlouhou trvanlivostí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Přibližně </a:t>
            </a:r>
            <a:r>
              <a:rPr lang="cs-CZ" altLang="cs-CZ" sz="2400">
                <a:solidFill>
                  <a:srgbClr val="FFFF00"/>
                </a:solidFill>
              </a:rPr>
              <a:t>do čtyřdenního přesunu není potřeba řešit palivo </a:t>
            </a:r>
            <a:r>
              <a:rPr lang="cs-CZ" altLang="cs-CZ" sz="2400">
                <a:solidFill>
                  <a:schemeClr val="bg1"/>
                </a:solidFill>
              </a:rPr>
              <a:t>na ohřev jídla, ale na týdenním či delším přesunu (s nemožností doplnění paliva) je řešení této problematiky důležité.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6274D42-5C77-4369-B702-3571C4A0CBA1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Co sebou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118601C3-5DB5-4A57-97E4-FE0044521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341438"/>
            <a:ext cx="8229600" cy="935037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Pokud se jedná o náročný přesun, tak se zpravidla během dne nevaří. Měli byste vždy při výběru potravin </a:t>
            </a:r>
            <a:r>
              <a:rPr lang="cs-CZ" altLang="cs-CZ" sz="2400">
                <a:solidFill>
                  <a:srgbClr val="FFFF00"/>
                </a:solidFill>
              </a:rPr>
              <a:t>znát alespoň přibližný plán a náročnost přesunu</a:t>
            </a:r>
            <a:r>
              <a:rPr lang="cs-CZ" altLang="cs-CZ" sz="2400">
                <a:solidFill>
                  <a:schemeClr val="bg1"/>
                </a:solidFill>
              </a:rPr>
              <a:t>. </a:t>
            </a:r>
            <a:endParaRPr lang="cs-CZ" altLang="cs-CZ" sz="24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Energetické složení vybírejte přibližně: </a:t>
            </a:r>
            <a:r>
              <a:rPr lang="cs-CZ" altLang="cs-CZ" sz="2400">
                <a:solidFill>
                  <a:srgbClr val="FFFF00"/>
                </a:solidFill>
              </a:rPr>
              <a:t>sacharidy 60 %, tuky 25 % a 15 % bílkovin</a:t>
            </a:r>
            <a:r>
              <a:rPr lang="cs-CZ" altLang="cs-CZ" sz="2400">
                <a:solidFill>
                  <a:schemeClr val="bg1"/>
                </a:solidFill>
              </a:rPr>
              <a:t>. Toto rozložení vám zajistí z velké části vojenské balíčky stravy.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Zaměřte se především na stravu, která je </a:t>
            </a:r>
            <a:r>
              <a:rPr lang="cs-CZ" altLang="cs-CZ" sz="2400">
                <a:solidFill>
                  <a:srgbClr val="FFFF00"/>
                </a:solidFill>
              </a:rPr>
              <a:t>skladná a energeticky vydatná</a:t>
            </a:r>
            <a:r>
              <a:rPr lang="cs-CZ" altLang="cs-CZ" sz="2400">
                <a:solidFill>
                  <a:schemeClr val="bg1"/>
                </a:solidFill>
              </a:rPr>
              <a:t>. Například sušené ovoce (sacharidy), sušené maso nebo sušený uherský či lovecký salám (bílkoviny a nasycené tuky), ořechy a semínka (nenasycené tuky) apod. a k tomu nějakou čerstvou zeleninu a ovoce (vitamíny a minerály).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22E4B07-6635-457F-B8AC-DDA8214B172E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Co sebou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1DB0A566-ACD3-4BFF-99A5-7A908D559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341438"/>
            <a:ext cx="8229600" cy="532765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>
                <a:solidFill>
                  <a:schemeClr val="bg1"/>
                </a:solidFill>
              </a:rPr>
              <a:t>Na jaké tři situace musíme mít připravenou stravu při pohybu a pobyt v terénu?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>
                <a:solidFill>
                  <a:schemeClr val="bg1"/>
                </a:solidFill>
              </a:rPr>
              <a:t>Jaké znáte nutriční substráty?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>
                <a:solidFill>
                  <a:schemeClr val="bg1"/>
                </a:solidFill>
              </a:rPr>
              <a:t>Základní výpočet potřeby energetických zásob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>
                <a:solidFill>
                  <a:schemeClr val="bg1"/>
                </a:solidFill>
              </a:rPr>
              <a:t>Jak dělíme cukry a co je glykemický index?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>
                <a:solidFill>
                  <a:schemeClr val="bg1"/>
                </a:solidFill>
              </a:rPr>
              <a:t>Jaké energetické hodnoty získáme z jednotlivých nutričních substrátů?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>
                <a:solidFill>
                  <a:schemeClr val="bg1"/>
                </a:solidFill>
              </a:rPr>
              <a:t>Jaký nutriční substrát představuje nejhorší využití energie?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>
                <a:solidFill>
                  <a:schemeClr val="bg1"/>
                </a:solidFill>
              </a:rPr>
              <a:t>Jaké jídlo před, při a po přesunu a jaké je doporučené zastoupení jednotlivých substrátů?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C00BD9B-927E-449B-8700-3440DADC97D6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OTÁZKY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21D4C002-1A87-48D2-9C9A-D898E64FE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Literatura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7C717B39-84B6-490A-A4F8-C58E85A95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>
                <a:solidFill>
                  <a:schemeClr val="bg1"/>
                </a:solidFill>
              </a:rPr>
              <a:t>Semiginovský, B. Fyziologická chemie a fyziologie pohybové činnosti. Praha: SPN, 1989.</a:t>
            </a:r>
          </a:p>
          <a:p>
            <a:pPr eaLnBrk="1" hangingPunct="1"/>
            <a:r>
              <a:rPr lang="cs-CZ" altLang="cs-CZ" sz="1800">
                <a:solidFill>
                  <a:schemeClr val="bg1"/>
                </a:solidFill>
              </a:rPr>
              <a:t> Clark, N. Sportovní výživa. Praha: Grada, 2009. ISBN 978-80-247-2783</a:t>
            </a:r>
          </a:p>
          <a:p>
            <a:pPr eaLnBrk="1" hangingPunct="1"/>
            <a:r>
              <a:rPr lang="cs-CZ" altLang="cs-CZ" sz="1800">
                <a:solidFill>
                  <a:schemeClr val="bg1"/>
                </a:solidFill>
              </a:rPr>
              <a:t> Skolnik, H a Chernus, A. Výživa pro maximální sportovní výkon. Praha: Grada, 2011. ISBN 978-80-247-3847-5</a:t>
            </a:r>
          </a:p>
          <a:p>
            <a:pPr eaLnBrk="1" hangingPunct="1"/>
            <a:r>
              <a:rPr lang="cs-CZ" altLang="cs-CZ" sz="1800">
                <a:solidFill>
                  <a:schemeClr val="bg1"/>
                </a:solidFill>
              </a:rPr>
              <a:t> Zdroj: http://dl1.cuni.cz/mod/page/view.php?id=191146. Dostupné dne 20.11.2017</a:t>
            </a:r>
          </a:p>
          <a:p>
            <a:pPr eaLnBrk="1" hangingPunct="1"/>
            <a:r>
              <a:rPr lang="cs-CZ" altLang="cs-CZ" sz="1800">
                <a:solidFill>
                  <a:schemeClr val="bg1"/>
                </a:solidFill>
              </a:rPr>
              <a:t> Zdroj: http://dl1.cuni.cz/mod/page/view.php?id=191146. Dostupné dne 20.11.2017</a:t>
            </a:r>
          </a:p>
          <a:p>
            <a:pPr eaLnBrk="1" hangingPunct="1"/>
            <a:r>
              <a:rPr lang="cs-CZ" altLang="cs-CZ" sz="1800">
                <a:solidFill>
                  <a:schemeClr val="bg1"/>
                </a:solidFill>
              </a:rPr>
              <a:t> Zdroj: http://www.fitness.cz/proteiny/ Dostupné dne 20.11.2017</a:t>
            </a:r>
          </a:p>
          <a:p>
            <a:pPr eaLnBrk="1" hangingPunct="1"/>
            <a:r>
              <a:rPr lang="cs-CZ" altLang="cs-CZ" sz="1800">
                <a:solidFill>
                  <a:schemeClr val="bg1"/>
                </a:solidFill>
              </a:rPr>
              <a:t> https://www.treking.cz/testy/jidlo-na-treku.htm, Dostupné dne 20.11.2017</a:t>
            </a:r>
          </a:p>
          <a:p>
            <a:pPr eaLnBrk="1" hangingPunct="1"/>
            <a:endParaRPr lang="cs-CZ" altLang="cs-CZ" sz="1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>
            <a:extLst>
              <a:ext uri="{FF2B5EF4-FFF2-40B4-BE49-F238E27FC236}">
                <a16:creationId xmlns:a16="http://schemas.microsoft.com/office/drawing/2014/main" id="{D1595AEE-8705-4547-ADFD-C6597D8C7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341438"/>
            <a:ext cx="8229600" cy="935037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Základní tekutinou pro realizaci pitného režimu je voda.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Lidské tělo je z 50–75 % tvořeno  vodou.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Rozdělení a změny vody v organizmu jsou vázány na </a:t>
            </a:r>
            <a:r>
              <a:rPr lang="cs-CZ" altLang="cs-CZ" sz="2400" b="1">
                <a:solidFill>
                  <a:schemeClr val="bg1"/>
                </a:solidFill>
              </a:rPr>
              <a:t>dva hlavní kationy</a:t>
            </a:r>
            <a:r>
              <a:rPr lang="cs-CZ" altLang="cs-CZ" sz="2400">
                <a:solidFill>
                  <a:schemeClr val="bg1"/>
                </a:solidFill>
              </a:rPr>
              <a:t>: </a:t>
            </a:r>
            <a:r>
              <a:rPr lang="cs-CZ" altLang="cs-CZ" sz="2400" b="1">
                <a:solidFill>
                  <a:schemeClr val="bg1"/>
                </a:solidFill>
              </a:rPr>
              <a:t>sodík a draslík</a:t>
            </a:r>
            <a:r>
              <a:rPr lang="cs-CZ" altLang="cs-CZ" sz="2400">
                <a:solidFill>
                  <a:schemeClr val="bg1"/>
                </a:solidFill>
              </a:rPr>
              <a:t>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Na draslík je vázána </a:t>
            </a:r>
            <a:r>
              <a:rPr lang="cs-CZ" altLang="cs-CZ" sz="2400" b="1">
                <a:solidFill>
                  <a:schemeClr val="bg1"/>
                </a:solidFill>
              </a:rPr>
              <a:t>intracelulární tekutina</a:t>
            </a:r>
            <a:r>
              <a:rPr lang="cs-CZ" altLang="cs-CZ" sz="2400">
                <a:solidFill>
                  <a:schemeClr val="bg1"/>
                </a:solidFill>
              </a:rPr>
              <a:t> (40 %) a na sodík je vázána </a:t>
            </a:r>
            <a:r>
              <a:rPr lang="cs-CZ" altLang="cs-CZ" sz="2400" b="1">
                <a:solidFill>
                  <a:schemeClr val="bg1"/>
                </a:solidFill>
              </a:rPr>
              <a:t>extracelulární tekutina </a:t>
            </a:r>
            <a:r>
              <a:rPr lang="cs-CZ" altLang="cs-CZ" sz="2400">
                <a:solidFill>
                  <a:schemeClr val="bg1"/>
                </a:solidFill>
              </a:rPr>
              <a:t>(20 %), která je zastoupena v krvi a mezibuněčných prostorech.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Voda také udržuje stálost vnitřního prostředí tzv</a:t>
            </a:r>
            <a:r>
              <a:rPr lang="cs-CZ" altLang="cs-CZ" sz="2400" b="1">
                <a:solidFill>
                  <a:schemeClr val="bg1"/>
                </a:solidFill>
              </a:rPr>
              <a:t>. homeostázu.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400">
                <a:solidFill>
                  <a:schemeClr val="bg1"/>
                </a:solidFill>
              </a:rPr>
              <a:t>Vodu ztrácíme v podobě  moči, pocení, stolice, dýchání atd.  </a:t>
            </a:r>
            <a:endParaRPr lang="cs-CZ" altLang="cs-CZ" sz="24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4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b="1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2375117-863E-40BB-BEEC-F71FA7B3BD49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Pitný režim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5141225-AE74-4DF0-80C7-0227783F73F5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Pitný režim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E2C661B-C8C2-4540-960A-68881F1E1B4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5788" y="1268413"/>
          <a:ext cx="8378825" cy="5473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7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2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30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 dirty="0">
                          <a:effectLst/>
                        </a:rPr>
                        <a:t>Při normální teplotě (ml/den)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>
                          <a:effectLst/>
                        </a:rPr>
                        <a:t>V  horkém počasí (ml/den)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>
                          <a:effectLst/>
                        </a:rPr>
                        <a:t>Během sportu, těžké práce, přesunu… (ml/den)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27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>
                          <a:effectLst/>
                        </a:rPr>
                        <a:t>Kůže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 dirty="0">
                          <a:effectLst/>
                        </a:rPr>
                        <a:t>350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 dirty="0">
                          <a:effectLst/>
                        </a:rPr>
                        <a:t>350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>
                          <a:effectLst/>
                        </a:rPr>
                        <a:t>350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27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>
                          <a:effectLst/>
                        </a:rPr>
                        <a:t>Dýchání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>
                          <a:effectLst/>
                        </a:rPr>
                        <a:t>350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 dirty="0">
                          <a:effectLst/>
                        </a:rPr>
                        <a:t>250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>
                          <a:effectLst/>
                        </a:rPr>
                        <a:t>650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27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>
                          <a:effectLst/>
                        </a:rPr>
                        <a:t>Moč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>
                          <a:effectLst/>
                        </a:rPr>
                        <a:t>1400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 dirty="0">
                          <a:effectLst/>
                        </a:rPr>
                        <a:t>1200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>
                          <a:effectLst/>
                        </a:rPr>
                        <a:t>500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27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>
                          <a:effectLst/>
                        </a:rPr>
                        <a:t>Pot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>
                          <a:effectLst/>
                        </a:rPr>
                        <a:t>100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 dirty="0">
                          <a:effectLst/>
                        </a:rPr>
                        <a:t>1400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 dirty="0">
                          <a:effectLst/>
                        </a:rPr>
                        <a:t>5000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727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>
                          <a:effectLst/>
                        </a:rPr>
                        <a:t>Stolice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>
                          <a:effectLst/>
                        </a:rPr>
                        <a:t>100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>
                          <a:effectLst/>
                        </a:rPr>
                        <a:t>100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 dirty="0">
                          <a:effectLst/>
                        </a:rPr>
                        <a:t>100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727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 u="sng">
                          <a:effectLst/>
                        </a:rPr>
                        <a:t>Celkem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 u="sng">
                          <a:effectLst/>
                        </a:rPr>
                        <a:t>2300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 u="sng">
                          <a:effectLst/>
                        </a:rPr>
                        <a:t>3300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000" u="sng" dirty="0">
                          <a:effectLst/>
                        </a:rPr>
                        <a:t>6600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1" marR="91441" marT="34297" marB="3429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27C8253-B8B6-44D8-84B6-B7E9F27DFB98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Pitný režim</a:t>
            </a:r>
          </a:p>
        </p:txBody>
      </p:sp>
      <p:sp>
        <p:nvSpPr>
          <p:cNvPr id="29699" name="Content Placeholder 1">
            <a:extLst>
              <a:ext uri="{FF2B5EF4-FFF2-40B4-BE49-F238E27FC236}">
                <a16:creationId xmlns:a16="http://schemas.microsoft.com/office/drawing/2014/main" id="{9B079E34-F36B-4A3E-98FC-36108673D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>
                <a:solidFill>
                  <a:schemeClr val="bg1"/>
                </a:solidFill>
              </a:rPr>
              <a:t>Dospělý člověk denně potřebuje </a:t>
            </a:r>
            <a:r>
              <a:rPr lang="cs-CZ" altLang="cs-CZ" sz="2400" b="1">
                <a:solidFill>
                  <a:schemeClr val="bg1"/>
                </a:solidFill>
              </a:rPr>
              <a:t>zhruba 2 - 3 litry vody</a:t>
            </a:r>
            <a:r>
              <a:rPr lang="cs-CZ" altLang="cs-CZ" sz="2400">
                <a:solidFill>
                  <a:schemeClr val="bg1"/>
                </a:solidFill>
              </a:rPr>
              <a:t>, její množství také závisí na vnějším klimatu. Doporučuje se pít často po malých dávkách, a to zhruba 125 až 250 ml, jelikož se tímto potlačí pocit žízně a tekutiny jsou doplňovány průběžně.</a:t>
            </a:r>
          </a:p>
          <a:p>
            <a:pPr eaLnBrk="1" hangingPunct="1"/>
            <a:endParaRPr lang="cs-CZ" altLang="cs-CZ" sz="2400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>
                <a:solidFill>
                  <a:schemeClr val="bg1"/>
                </a:solidFill>
              </a:rPr>
              <a:t>Nejjednodušší metodou jak zjistit, zda je pitný režim optimální, je podle barvy moči. Když je moč tmavě zbarvená, znamená to velké množství odpadních produktů a logicky tedy </a:t>
            </a:r>
            <a:r>
              <a:rPr lang="cs-CZ" altLang="cs-CZ" sz="2400" b="1">
                <a:solidFill>
                  <a:schemeClr val="bg1"/>
                </a:solidFill>
              </a:rPr>
              <a:t>dehydrataci organizmu</a:t>
            </a:r>
            <a:r>
              <a:rPr lang="cs-CZ" altLang="cs-CZ" sz="2400">
                <a:solidFill>
                  <a:schemeClr val="bg1"/>
                </a:solidFill>
              </a:rPr>
              <a:t>. Pokud je příliš světlá, dochází k </a:t>
            </a:r>
            <a:r>
              <a:rPr lang="cs-CZ" altLang="cs-CZ" sz="2400" b="1">
                <a:solidFill>
                  <a:schemeClr val="bg1"/>
                </a:solidFill>
              </a:rPr>
              <a:t>nadměrné hydrataci</a:t>
            </a:r>
            <a:r>
              <a:rPr lang="cs-CZ" altLang="cs-CZ" sz="2400">
                <a:solidFill>
                  <a:schemeClr val="bg1"/>
                </a:solidFill>
              </a:rPr>
              <a:t> a je potřeba příjem tekutin omezit. </a:t>
            </a:r>
          </a:p>
        </p:txBody>
      </p:sp>
      <p:pic>
        <p:nvPicPr>
          <p:cNvPr id="29700" name="Picture 2">
            <a:extLst>
              <a:ext uri="{FF2B5EF4-FFF2-40B4-BE49-F238E27FC236}">
                <a16:creationId xmlns:a16="http://schemas.microsoft.com/office/drawing/2014/main" id="{66E4BD28-54A5-408D-84B2-033F1A0B7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661025"/>
            <a:ext cx="69850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6F742BA-4C90-4664-B6CF-5092238541F1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Pitný režim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8931A7-7CD3-4AD1-A232-D42C6B79D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sz="2400" u="sng" dirty="0">
                <a:solidFill>
                  <a:schemeClr val="bg1"/>
                </a:solidFill>
              </a:rPr>
              <a:t>Změny vnitřního prostředí </a:t>
            </a:r>
            <a:endParaRPr lang="cs-CZ" sz="2400" b="1" dirty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</a:rPr>
              <a:t>Při fyzickém výkonu dochází ke změně ve složení vnitřního prostředí. To znamená, že se uvolňuje teplo, které je odváděné z organismu potem a dechem. Dále se přesouvají tekutiny do svalů a tím dochází k vzestupu koncentrace některých iontů. To má dopad na omezení funkce ledvin. Spolu s vodou se ztrácejí také elektrolyty. Ztráta tekutin je dána několika faktory, jako je teplota a vlhkost, nadmořská výška, trénovanost jedince, intenzita a trvání tělesné zátěže. </a:t>
            </a:r>
            <a:endParaRPr lang="cs-CZ" sz="2400" b="1" dirty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C1E54BF1-334F-4C9A-B188-B272EEB36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052513"/>
            <a:ext cx="8424863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i="1">
                <a:solidFill>
                  <a:schemeClr val="bg1"/>
                </a:solidFill>
              </a:rPr>
              <a:t>Základy přežití</a:t>
            </a:r>
            <a:endParaRPr lang="cs-CZ" altLang="cs-CZ" sz="280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2800">
                <a:solidFill>
                  <a:schemeClr val="bg1"/>
                </a:solidFill>
              </a:rPr>
              <a:t>Prostředky sebezáchovy: oheň, voda, strava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2800" b="1" i="1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2800" b="1" i="1">
                <a:solidFill>
                  <a:schemeClr val="bg1"/>
                </a:solidFill>
              </a:rPr>
              <a:t>Přesuny na sněhu a ledu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2800">
                <a:solidFill>
                  <a:schemeClr val="bg1"/>
                </a:solidFill>
              </a:rPr>
              <a:t>Přesun v zimním období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2800">
                <a:solidFill>
                  <a:schemeClr val="bg1"/>
                </a:solidFill>
              </a:rPr>
              <a:t>Energetické krytí a pitný režim během plánované pohybové činnosti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BB7DC2-CC48-42F0-BE07-7CECAC19E0C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EB9A863-0AA2-4B80-9E21-3D829014C6D0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Pitný režim</a:t>
            </a:r>
          </a:p>
        </p:txBody>
      </p:sp>
      <p:sp>
        <p:nvSpPr>
          <p:cNvPr id="31747" name="Content Placeholder 1">
            <a:extLst>
              <a:ext uri="{FF2B5EF4-FFF2-40B4-BE49-F238E27FC236}">
                <a16:creationId xmlns:a16="http://schemas.microsoft.com/office/drawing/2014/main" id="{725D6CA8-FC8D-4032-B1E5-E5EADD998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u="sng">
                <a:solidFill>
                  <a:schemeClr val="bg1"/>
                </a:solidFill>
              </a:rPr>
              <a:t>Pocení při zátěži </a:t>
            </a:r>
            <a:endParaRPr lang="cs-CZ" altLang="cs-CZ" sz="2400" b="1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>
                <a:solidFill>
                  <a:schemeClr val="bg1"/>
                </a:solidFill>
              </a:rPr>
              <a:t>Každý člověk produkuje při specifické zátěži různé množství potu </a:t>
            </a:r>
            <a:r>
              <a:rPr lang="cs-CZ" altLang="cs-CZ" sz="2400" i="1">
                <a:solidFill>
                  <a:schemeClr val="bg1"/>
                </a:solidFill>
              </a:rPr>
              <a:t>(vodnatý tělní výměšek). D</a:t>
            </a:r>
            <a:r>
              <a:rPr lang="cs-CZ" altLang="cs-CZ" sz="2400">
                <a:solidFill>
                  <a:schemeClr val="bg1"/>
                </a:solidFill>
              </a:rPr>
              <a:t>íky opakovanému zatěžování jsou trénovány i potní žlázy </a:t>
            </a:r>
            <a:r>
              <a:rPr lang="cs-CZ" altLang="cs-CZ" sz="2400" i="1">
                <a:solidFill>
                  <a:schemeClr val="bg1"/>
                </a:solidFill>
              </a:rPr>
              <a:t>(zvětšují svůj objem i počet).</a:t>
            </a:r>
            <a:endParaRPr lang="cs-CZ" altLang="cs-CZ" sz="2400" b="1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dobře trénovaný vytrvalec</a:t>
            </a:r>
            <a:r>
              <a:rPr lang="cs-CZ" altLang="cs-CZ" sz="2400">
                <a:solidFill>
                  <a:schemeClr val="bg1"/>
                </a:solidFill>
              </a:rPr>
              <a:t> vyprodukuje 2 až 3 litry potu za hodinu</a:t>
            </a:r>
            <a:endParaRPr lang="cs-CZ" altLang="cs-CZ" sz="2400" b="1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netrénovaný člověk</a:t>
            </a:r>
            <a:r>
              <a:rPr lang="cs-CZ" altLang="cs-CZ" sz="2400">
                <a:solidFill>
                  <a:schemeClr val="bg1"/>
                </a:solidFill>
              </a:rPr>
              <a:t> vyprodukuje zhruba 0,8 litru potu za hodinu</a:t>
            </a:r>
            <a:endParaRPr lang="cs-CZ" altLang="cs-CZ" sz="2400" b="1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>
                <a:solidFill>
                  <a:schemeClr val="bg1"/>
                </a:solidFill>
              </a:rPr>
              <a:t>Schopnost dostatečné produkce potu je důležitým předpokladem pro odvádění přebytečného tepla z organismu, a tudíž i k dosahování dobrých výkonů během déletrvajícího vysoce intenzivního zatížení.</a:t>
            </a:r>
            <a:endParaRPr lang="cs-CZ" altLang="cs-CZ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AB6EDDF-45EF-49DE-9ACA-FA8B3BDA72B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Pitný režim</a:t>
            </a:r>
          </a:p>
        </p:txBody>
      </p:sp>
      <p:sp>
        <p:nvSpPr>
          <p:cNvPr id="32771" name="Content Placeholder 1">
            <a:extLst>
              <a:ext uri="{FF2B5EF4-FFF2-40B4-BE49-F238E27FC236}">
                <a16:creationId xmlns:a16="http://schemas.microsoft.com/office/drawing/2014/main" id="{8F6943E2-192A-4392-9EB4-E128D2228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4525962"/>
          </a:xfrm>
        </p:spPr>
        <p:txBody>
          <a:bodyPr/>
          <a:lstStyle/>
          <a:p>
            <a:pPr eaLnBrk="1" hangingPunct="1"/>
            <a:r>
              <a:rPr lang="cs-CZ" altLang="cs-CZ" sz="2400" u="sng">
                <a:solidFill>
                  <a:schemeClr val="bg1"/>
                </a:solidFill>
              </a:rPr>
              <a:t>Osmolalita </a:t>
            </a:r>
            <a:endParaRPr lang="cs-CZ" altLang="cs-CZ" sz="2400" b="1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>
                <a:solidFill>
                  <a:schemeClr val="bg1"/>
                </a:solidFill>
              </a:rPr>
              <a:t>Osmolalita</a:t>
            </a:r>
            <a:r>
              <a:rPr lang="cs-CZ" altLang="cs-CZ" sz="2400" b="1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je </a:t>
            </a:r>
            <a:r>
              <a:rPr lang="cs-CZ" altLang="cs-CZ" sz="2400" b="1">
                <a:solidFill>
                  <a:schemeClr val="bg1"/>
                </a:solidFill>
              </a:rPr>
              <a:t>celkové množství osmoticky aktivních částic rozpuštěných v kilogramu vody. </a:t>
            </a:r>
          </a:p>
          <a:p>
            <a:pPr eaLnBrk="1" hangingPunct="1"/>
            <a:r>
              <a:rPr lang="cs-CZ" altLang="cs-CZ" sz="2400">
                <a:solidFill>
                  <a:schemeClr val="bg1"/>
                </a:solidFill>
              </a:rPr>
              <a:t>V krvi jsou nejdůležitějšími látkami </a:t>
            </a:r>
            <a:r>
              <a:rPr lang="cs-CZ" altLang="cs-CZ" sz="2400" b="1">
                <a:solidFill>
                  <a:schemeClr val="bg1"/>
                </a:solidFill>
              </a:rPr>
              <a:t>ionty </a:t>
            </a:r>
            <a:r>
              <a:rPr lang="cs-CZ" altLang="cs-CZ" sz="2400">
                <a:solidFill>
                  <a:schemeClr val="bg1"/>
                </a:solidFill>
              </a:rPr>
              <a:t>(natrium, kalium, chloridy a další…)  Změny osmolality jsou zaznamenávány speciálními buňkami v mozku, tzv. </a:t>
            </a:r>
            <a:r>
              <a:rPr lang="cs-CZ" altLang="cs-CZ" sz="2400" b="1">
                <a:solidFill>
                  <a:schemeClr val="bg1"/>
                </a:solidFill>
              </a:rPr>
              <a:t>osmoreceptory</a:t>
            </a:r>
            <a:r>
              <a:rPr lang="cs-CZ" altLang="cs-CZ" sz="2400">
                <a:solidFill>
                  <a:schemeClr val="bg1"/>
                </a:solidFill>
              </a:rPr>
              <a:t>, které jsou schopny osmolalitu řídit (zadržet, či vyloučit vodu v těle.) </a:t>
            </a:r>
          </a:p>
          <a:p>
            <a:pPr eaLnBrk="1" hangingPunct="1"/>
            <a:r>
              <a:rPr lang="cs-CZ" altLang="cs-CZ" sz="2400">
                <a:solidFill>
                  <a:schemeClr val="bg1"/>
                </a:solidFill>
              </a:rPr>
              <a:t>Zvýšení osmolality se projevuje žízní a velké změny narušují nervovou činnost. </a:t>
            </a:r>
          </a:p>
          <a:p>
            <a:pPr eaLnBrk="1" hangingPunct="1"/>
            <a:r>
              <a:rPr lang="cs-CZ" altLang="cs-CZ" sz="2400">
                <a:solidFill>
                  <a:schemeClr val="bg1"/>
                </a:solidFill>
              </a:rPr>
              <a:t>Osmolalita stoupá při velkých ztrátách vody z organismu (tzv. </a:t>
            </a:r>
            <a:r>
              <a:rPr lang="cs-CZ" altLang="cs-CZ" sz="2400" b="1">
                <a:solidFill>
                  <a:schemeClr val="bg1"/>
                </a:solidFill>
              </a:rPr>
              <a:t>dehydratace</a:t>
            </a:r>
            <a:r>
              <a:rPr lang="cs-CZ" altLang="cs-CZ" sz="2400">
                <a:solidFill>
                  <a:schemeClr val="bg1"/>
                </a:solidFill>
              </a:rPr>
              <a:t>). Naopak nadměrný pokles osmolality v krvi (např. při </a:t>
            </a:r>
            <a:r>
              <a:rPr lang="cs-CZ" altLang="cs-CZ" sz="2400" b="1">
                <a:solidFill>
                  <a:schemeClr val="bg1"/>
                </a:solidFill>
              </a:rPr>
              <a:t>převodnění</a:t>
            </a:r>
            <a:r>
              <a:rPr lang="cs-CZ" altLang="cs-CZ" sz="2400">
                <a:solidFill>
                  <a:schemeClr val="bg1"/>
                </a:solidFill>
              </a:rPr>
              <a:t>) způsobí přestup tekutiny do buněk, které zduří, jsou poškozovány a mohou i prasknout. </a:t>
            </a:r>
            <a:endParaRPr lang="cs-CZ" altLang="cs-CZ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E111F6A-59E8-4B08-A043-5A2DA1F6C94E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Pitný režim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CA9C893-FD73-4F7E-BEF3-0607CE162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45259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sz="2400" u="sng" dirty="0">
                <a:solidFill>
                  <a:schemeClr val="bg1"/>
                </a:solidFill>
              </a:rPr>
              <a:t>Hypotonické, hypertonické a isotonické nápoje </a:t>
            </a:r>
            <a:endParaRPr lang="cs-CZ" sz="2400" b="1" dirty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</a:rPr>
              <a:t>Už jste se určitě setkali s označením a rozdělením nápojů na hypotonické, hypertonické</a:t>
            </a:r>
            <a:r>
              <a:rPr lang="cs-CZ" sz="2400" b="1" dirty="0">
                <a:solidFill>
                  <a:schemeClr val="bg1"/>
                </a:solidFill>
              </a:rPr>
              <a:t> </a:t>
            </a:r>
            <a:r>
              <a:rPr lang="cs-CZ" sz="2400" dirty="0">
                <a:solidFill>
                  <a:schemeClr val="bg1"/>
                </a:solidFill>
              </a:rPr>
              <a:t>a isotonické. Toto označení se netýká pouze sportovních nápojů, ale pitného režimu </a:t>
            </a:r>
            <a:r>
              <a:rPr lang="cs-CZ" sz="2400" b="1" dirty="0">
                <a:solidFill>
                  <a:schemeClr val="bg1"/>
                </a:solidFill>
              </a:rPr>
              <a:t>komplexně.</a:t>
            </a:r>
            <a:r>
              <a:rPr lang="cs-CZ" sz="2400" dirty="0">
                <a:solidFill>
                  <a:schemeClr val="bg1"/>
                </a:solidFill>
              </a:rPr>
              <a:t> Vychází se z obsahu minerálů a množství energie v nápoji, osmotického tlaku nápoje.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</a:rPr>
              <a:t>Osmolalitu nápoje ovlivňují </a:t>
            </a:r>
            <a:r>
              <a:rPr lang="cs-CZ" sz="2400" b="1" dirty="0">
                <a:solidFill>
                  <a:schemeClr val="bg1"/>
                </a:solidFill>
              </a:rPr>
              <a:t>všechny </a:t>
            </a:r>
            <a:r>
              <a:rPr lang="cs-CZ" sz="2400" dirty="0">
                <a:solidFill>
                  <a:schemeClr val="bg1"/>
                </a:solidFill>
              </a:rPr>
              <a:t>látky v něm rozpuštěné. K definování typu nápoje se laicky řečeno porovnává osmolalita nápoje s osmolalitou našich tělesných tekutin.</a:t>
            </a:r>
            <a:endParaRPr lang="cs-CZ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CF73DC7-BC0F-4085-BA31-5FECF518C094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Pitný režim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256E87-8B2E-44FC-972D-A0F3859D7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45259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sz="2400" u="sng" dirty="0">
                <a:solidFill>
                  <a:schemeClr val="bg1"/>
                </a:solidFill>
              </a:rPr>
              <a:t>Hypotonický nápoj </a:t>
            </a:r>
            <a:endParaRPr lang="cs-CZ" sz="2400" b="1" dirty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</a:rPr>
              <a:t>Osmolalita nápoje je nižší než osmolalita tělesných tekutin. 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Jsou proto pro použití při fyzické zátěži mnohem vhodnější, než nápoje isotonické. Tyto nápoje jsou </a:t>
            </a:r>
            <a:r>
              <a:rPr lang="cs-CZ" sz="2400" b="1" dirty="0">
                <a:solidFill>
                  <a:schemeClr val="bg1"/>
                </a:solidFill>
              </a:rPr>
              <a:t>velmi vhodné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b="1" dirty="0">
                <a:solidFill>
                  <a:schemeClr val="bg1"/>
                </a:solidFill>
              </a:rPr>
              <a:t>pro dodržování pitného režimu</a:t>
            </a:r>
            <a:r>
              <a:rPr lang="cs-CZ" sz="2400" dirty="0">
                <a:solidFill>
                  <a:schemeClr val="bg1"/>
                </a:solidFill>
              </a:rPr>
              <a:t> přes den a při jakékoliv fyzické aktivitě (neprofesionálního sportovního charakteru, vysoké intenzity).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</a:rPr>
              <a:t>Můžeme je pít kdykoliv během dne</a:t>
            </a:r>
            <a:r>
              <a:rPr lang="cs-CZ" sz="2400" b="1" dirty="0">
                <a:solidFill>
                  <a:schemeClr val="bg1"/>
                </a:solidFill>
              </a:rPr>
              <a:t>, při i po ukončení fyzické aktivity.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C97EA23-A9C6-4A6B-B35C-13D7D639FD07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Pitný režim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41F3F8-2EA8-4D4B-94B0-8C264E8E2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45259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sz="2400" u="sng" dirty="0">
                <a:solidFill>
                  <a:schemeClr val="bg1"/>
                </a:solidFill>
              </a:rPr>
              <a:t>Isotonický nápoj </a:t>
            </a:r>
            <a:endParaRPr lang="cs-CZ" sz="2400" b="1" dirty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</a:rPr>
              <a:t>Osmolality jsou si rovny. Nápoje mají vyšší nálož energie (sacharidů) a minerálních látek. Isotonické nápoje lze dobře použít </a:t>
            </a:r>
            <a:r>
              <a:rPr lang="cs-CZ" sz="2400" b="1" dirty="0">
                <a:solidFill>
                  <a:schemeClr val="bg1"/>
                </a:solidFill>
              </a:rPr>
              <a:t>při vysoce intenzivních výkonech</a:t>
            </a:r>
            <a:r>
              <a:rPr lang="cs-CZ" sz="2400" dirty="0">
                <a:solidFill>
                  <a:schemeClr val="bg1"/>
                </a:solidFill>
              </a:rPr>
              <a:t> a po ukončení fyzické aktivity ve fázi regenerace jako první dodávku tekutin, energie a minerálů.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</a:rPr>
              <a:t>Typickou aktivitou je opravdu intenzivní skialpový výstup, prostě vysoce intenzivní zátěž.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000" dirty="0">
                <a:solidFill>
                  <a:schemeClr val="bg1"/>
                </a:solidFill>
              </a:rPr>
              <a:t>Předpokládalo se, že tyto nápoje jsou pro doplňování tekutin, minerálů a energie nejvhodnější. Ovšem lidský pot nemá stejnou osmolalitu jako tělesné tekutiny, ale nižší, koncentrace minerálů v potu je tedy nižší než v tělesných tekutinách. Při neodůvodněném příjmu isotonických nebo dokonce hypertonických nápojů v průběhu výkonu tak dochází k nadbytečnému přívodu minerálů,  tzv. hypertonické dehydrataci.</a:t>
            </a:r>
            <a:endParaRPr lang="cs-CZ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C2AD053-B297-436D-9E17-01A45DD02947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Pitný režim</a:t>
            </a:r>
          </a:p>
        </p:txBody>
      </p:sp>
      <p:pic>
        <p:nvPicPr>
          <p:cNvPr id="36867" name="obrázek 1" descr="C:\Users\Petr\Desktop\pitný režim\Osmolalita_sportovniho_napoju.jpg">
            <a:extLst>
              <a:ext uri="{FF2B5EF4-FFF2-40B4-BE49-F238E27FC236}">
                <a16:creationId xmlns:a16="http://schemas.microsoft.com/office/drawing/2014/main" id="{1D68CAAF-EE93-48DB-BF51-6BD4DDCB5D8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125538"/>
            <a:ext cx="8491538" cy="55435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313F6C0-4B32-4822-8862-284A5F8FA287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Pitný režim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A55D02-DCDC-40F4-AA4D-09029687A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u="sng" dirty="0">
                <a:solidFill>
                  <a:schemeClr val="bg1"/>
                </a:solidFill>
              </a:rPr>
              <a:t>Nevhodné nápoje</a:t>
            </a:r>
            <a:endParaRPr lang="cs-CZ" b="1" dirty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</a:rPr>
              <a:t>K nevhodným nápojům řadíme alkohol, kávu, colu, perlivé a slazené limonády. Umělá sladidla nejsou vhodná, vhodná je směs sacharózy a glukózy v poměru 1:1.</a:t>
            </a:r>
            <a:endParaRPr lang="cs-CZ" b="1" dirty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C1E5C25-FEF8-4F4D-92D4-9328B21300BD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Pitný režim – symptomy dehydratace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CC17B34A-3AC0-4A1D-91BF-A9366F7B866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0825" y="1268413"/>
          <a:ext cx="8713788" cy="5329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3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6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2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 až 5%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6 až 10%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11 až 20%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Žízeň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Pocit závratě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Křeče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Zvýšený tep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Bolesti hlavy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Delirium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Zvýšená teplota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Dušnost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Oteklý jazyk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Zčervenání kůže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Brnění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Nemožnost polykat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Stísněnost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Zmenšení objemu krve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Poruchy sluchu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Nechutenství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Poruchy řeči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Poruchy vidění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2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Nevolnost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Neschopnost chůze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Svraštělá kůže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2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Únava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Zmodrání rtů </a:t>
                      </a:r>
                      <a:endParaRPr lang="cs-CZ" sz="28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Zastavení produkce moči </a:t>
                      </a:r>
                      <a:endParaRPr lang="cs-CZ" sz="2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1449" marR="91449" marT="34294" marB="3429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23E2FF6-5CA5-4DC4-AC58-0FAD8B99E548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Pitný režim – symptomy dehydratace</a:t>
            </a:r>
          </a:p>
        </p:txBody>
      </p:sp>
      <p:sp>
        <p:nvSpPr>
          <p:cNvPr id="39939" name="Content Placeholder 1">
            <a:extLst>
              <a:ext uri="{FF2B5EF4-FFF2-40B4-BE49-F238E27FC236}">
                <a16:creationId xmlns:a16="http://schemas.microsoft.com/office/drawing/2014/main" id="{C5BA5755-C6FA-4B58-ACA7-93EE6C990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>
                <a:solidFill>
                  <a:schemeClr val="bg1"/>
                </a:solidFill>
              </a:rPr>
              <a:t>Už 3% úbytek vody z organismu oproti normálnímu stavu může mít za následek pokles psychické odolnosti a fyzické výkonnosti.  </a:t>
            </a:r>
          </a:p>
          <a:p>
            <a:pPr eaLnBrk="1" hangingPunct="1"/>
            <a:r>
              <a:rPr lang="cs-CZ" altLang="cs-CZ" sz="2800">
                <a:solidFill>
                  <a:schemeClr val="bg1"/>
                </a:solidFill>
              </a:rPr>
              <a:t>Svalstvo, které je postihnuto 3% dehydratací, ztrácí 10 % ze své síly a 8% z rychlosti pohybu. </a:t>
            </a:r>
          </a:p>
          <a:p>
            <a:pPr eaLnBrk="1" hangingPunct="1"/>
            <a:r>
              <a:rPr lang="cs-CZ" altLang="cs-CZ" sz="2800">
                <a:solidFill>
                  <a:schemeClr val="bg1"/>
                </a:solidFill>
              </a:rPr>
              <a:t>Pokud dehydratace dosáhne 5 %, může se celkový výkon snížit až o 30%. </a:t>
            </a:r>
          </a:p>
          <a:p>
            <a:pPr eaLnBrk="1" hangingPunct="1"/>
            <a:r>
              <a:rPr lang="cs-CZ" altLang="cs-CZ" sz="2800">
                <a:solidFill>
                  <a:schemeClr val="bg1"/>
                </a:solidFill>
              </a:rPr>
              <a:t>Pochopitelně neřešený problém s dehydratací končí úmrtím a to pokud dojde k  úbytku tekutin nad 15 %.</a:t>
            </a:r>
            <a:endParaRPr lang="cs-CZ" altLang="cs-CZ" sz="2800" b="1">
              <a:solidFill>
                <a:schemeClr val="bg1"/>
              </a:solidFill>
            </a:endParaRPr>
          </a:p>
          <a:p>
            <a:pPr eaLnBrk="1" hangingPunct="1"/>
            <a:endParaRPr lang="cs-CZ" altLang="cs-CZ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1086802-B8D0-43B3-91B8-A5626BCD0F06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Pitný režim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6DAD1D-7525-436E-A401-C5B9D03A8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u="sng" dirty="0">
                <a:solidFill>
                  <a:schemeClr val="bg1"/>
                </a:solidFill>
              </a:rPr>
              <a:t>Výpočet denního pitného režimu </a:t>
            </a:r>
            <a:endParaRPr lang="cs-CZ" b="1" dirty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u="sng" dirty="0">
                <a:solidFill>
                  <a:schemeClr val="bg1"/>
                </a:solidFill>
              </a:rPr>
              <a:t>Pro výpočet vaší denní potřeby  tekutin použijte následující vzorec :</a:t>
            </a:r>
            <a:r>
              <a:rPr lang="cs-CZ" dirty="0">
                <a:solidFill>
                  <a:schemeClr val="bg1"/>
                </a:solidFill>
              </a:rPr>
              <a:t> </a:t>
            </a:r>
            <a:endParaRPr lang="cs-CZ" b="1" dirty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</a:rPr>
              <a:t>Váha (kg) x 0,035 = denní potřeba tekutin (v litrech) </a:t>
            </a:r>
            <a:endParaRPr lang="cs-CZ" b="1" dirty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</a:rPr>
              <a:t>Za každých 11 kg nadváhy (batoh) si připočtěte 0,25 litru. </a:t>
            </a:r>
            <a:endParaRPr lang="cs-CZ" b="1" dirty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</a:rPr>
              <a:t>Za jeden šálek kávy si připočtěte 0,3 litru. </a:t>
            </a:r>
            <a:endParaRPr lang="cs-CZ" b="1" dirty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28B02-4DA9-4BFD-B971-C00F86B27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</a:rPr>
              <a:t>Déletrvající pohybová aktivita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</a:rPr>
              <a:t>Intervalové zátěže (stoupání do kopce, sjezd)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</a:rPr>
              <a:t>Sebezáchova (bivakování)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dirty="0">
              <a:solidFill>
                <a:schemeClr val="bg1"/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800" dirty="0">
                <a:solidFill>
                  <a:schemeClr val="bg1"/>
                </a:solidFill>
              </a:rPr>
              <a:t>To znamená, že jste nuceni uvažovat při výběru potravin o omezení úložného prostoru, chladném až mrazivém prostředí, časové tísni, snížené hygieně, omezené možnosti přípravy teplé stravy, zvýšených požadavcích na výdej energie.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92FC373-ED46-48D1-BD6B-E8537E1E3AC8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A0CD3F3-0E76-48D2-8892-41FE5457D15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Pitný režim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E26D14-BF14-4B8F-90B8-9341D1F20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sz="2800" u="sng">
                <a:solidFill>
                  <a:schemeClr val="bg1"/>
                </a:solidFill>
              </a:rPr>
              <a:t>Zásady pitného režimu při přesunu</a:t>
            </a:r>
            <a:endParaRPr lang="cs-CZ" sz="2800" b="1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>
                <a:solidFill>
                  <a:schemeClr val="bg1"/>
                </a:solidFill>
              </a:rPr>
              <a:t>Před přesunem být dostatečně zavodněn</a:t>
            </a:r>
            <a:endParaRPr lang="cs-CZ" sz="2800" b="1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>
                <a:solidFill>
                  <a:schemeClr val="bg1"/>
                </a:solidFill>
              </a:rPr>
              <a:t>2 hod před výkonem: 500 ml</a:t>
            </a:r>
            <a:endParaRPr lang="cs-CZ" sz="2800" b="1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>
                <a:solidFill>
                  <a:schemeClr val="bg1"/>
                </a:solidFill>
              </a:rPr>
              <a:t>15 min před výkonem: 150 – 200 ml</a:t>
            </a:r>
            <a:endParaRPr lang="cs-CZ" sz="2800" b="1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>
                <a:solidFill>
                  <a:schemeClr val="bg1"/>
                </a:solidFill>
              </a:rPr>
              <a:t>každých 15 – 20 min během výkonu: 125 – 250 ml</a:t>
            </a:r>
            <a:endParaRPr lang="cs-CZ" sz="2800" b="1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>
                <a:solidFill>
                  <a:schemeClr val="bg1"/>
                </a:solidFill>
              </a:rPr>
              <a:t>pro sportovce je vhodné k vodě přidat 20 - 30 gramů hroznového cukru a sodík </a:t>
            </a:r>
            <a:r>
              <a:rPr lang="cs-CZ" sz="2800" i="1">
                <a:solidFill>
                  <a:schemeClr val="bg1"/>
                </a:solidFill>
              </a:rPr>
              <a:t>[například 0,5 gramů v tabletové formě anebo 1g v podobě mořské soli (NaCl)], </a:t>
            </a:r>
            <a:r>
              <a:rPr lang="cs-CZ" sz="2800">
                <a:solidFill>
                  <a:schemeClr val="bg1"/>
                </a:solidFill>
              </a:rPr>
              <a:t>který</a:t>
            </a:r>
            <a:r>
              <a:rPr lang="cs-CZ" sz="2800" i="1">
                <a:solidFill>
                  <a:schemeClr val="bg1"/>
                </a:solidFill>
              </a:rPr>
              <a:t> </a:t>
            </a:r>
            <a:r>
              <a:rPr lang="cs-CZ" sz="2800">
                <a:solidFill>
                  <a:schemeClr val="bg1"/>
                </a:solidFill>
              </a:rPr>
              <a:t>vytvoří vodní zásoby kolem svalových buněk. </a:t>
            </a:r>
            <a:endParaRPr lang="cs-CZ" sz="2800" b="1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 dirty="0">
                <a:solidFill>
                  <a:schemeClr val="bg1"/>
                </a:solidFill>
              </a:rPr>
              <a:t> </a:t>
            </a:r>
            <a:endParaRPr lang="cs-CZ" sz="2800" b="1" dirty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A843514-FF45-4E67-A65E-9232E9322BD1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Otázky</a:t>
            </a:r>
          </a:p>
        </p:txBody>
      </p:sp>
      <p:sp>
        <p:nvSpPr>
          <p:cNvPr id="43011" name="Content Placeholder 1">
            <a:extLst>
              <a:ext uri="{FF2B5EF4-FFF2-40B4-BE49-F238E27FC236}">
                <a16:creationId xmlns:a16="http://schemas.microsoft.com/office/drawing/2014/main" id="{84AC826A-7FCB-4569-8CE0-495931F7D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chemeClr val="bg1"/>
                </a:solidFill>
              </a:rPr>
              <a:t>Tekutina v lidském těle, voda, intracelulární, extracelularní a na jaké minerální látky se váže</a:t>
            </a:r>
          </a:p>
          <a:p>
            <a:pPr eaLnBrk="1" hangingPunct="1"/>
            <a:r>
              <a:rPr lang="cs-CZ" altLang="cs-CZ" sz="2800">
                <a:solidFill>
                  <a:schemeClr val="bg1"/>
                </a:solidFill>
              </a:rPr>
              <a:t>Co je to osmolalita?</a:t>
            </a:r>
          </a:p>
          <a:p>
            <a:pPr eaLnBrk="1" hangingPunct="1"/>
            <a:r>
              <a:rPr lang="cs-CZ" altLang="cs-CZ" sz="2800">
                <a:solidFill>
                  <a:schemeClr val="bg1"/>
                </a:solidFill>
              </a:rPr>
              <a:t>Rozdělení nápojů</a:t>
            </a:r>
          </a:p>
          <a:p>
            <a:pPr eaLnBrk="1" hangingPunct="1"/>
            <a:r>
              <a:rPr lang="cs-CZ" altLang="cs-CZ" sz="2800">
                <a:solidFill>
                  <a:schemeClr val="bg1"/>
                </a:solidFill>
              </a:rPr>
              <a:t>Příznaky ztráty tekutin včetně procent ztrát</a:t>
            </a:r>
          </a:p>
          <a:p>
            <a:pPr eaLnBrk="1" hangingPunct="1"/>
            <a:r>
              <a:rPr lang="cs-CZ" altLang="cs-CZ" sz="2800">
                <a:solidFill>
                  <a:schemeClr val="bg1"/>
                </a:solidFill>
              </a:rPr>
              <a:t>Doporučený pitný ržim před a během přesunu. </a:t>
            </a:r>
            <a:endParaRPr lang="cs-CZ" altLang="cs-CZ" sz="2800" b="1">
              <a:solidFill>
                <a:schemeClr val="bg1"/>
              </a:solidFill>
            </a:endParaRPr>
          </a:p>
          <a:p>
            <a:pPr eaLnBrk="1" hangingPunct="1"/>
            <a:endParaRPr lang="cs-CZ" altLang="cs-CZ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0B3C7E7-3343-4428-890C-64AF6D7F46F5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Literatura</a:t>
            </a:r>
          </a:p>
        </p:txBody>
      </p:sp>
      <p:sp>
        <p:nvSpPr>
          <p:cNvPr id="44035" name="Content Placeholder 1">
            <a:extLst>
              <a:ext uri="{FF2B5EF4-FFF2-40B4-BE49-F238E27FC236}">
                <a16:creationId xmlns:a16="http://schemas.microsoft.com/office/drawing/2014/main" id="{CA75BD1E-83F5-49E0-AB87-DE1F61E2E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>
                <a:solidFill>
                  <a:schemeClr val="bg1"/>
                </a:solidFill>
              </a:rPr>
              <a:t> </a:t>
            </a:r>
            <a:endParaRPr lang="cs-CZ" altLang="cs-CZ" sz="2800" b="1">
              <a:solidFill>
                <a:schemeClr val="bg1"/>
              </a:solidFill>
            </a:endParaRPr>
          </a:p>
          <a:p>
            <a:pPr eaLnBrk="1" hangingPunct="1"/>
            <a:endParaRPr lang="cs-CZ" altLang="cs-CZ" sz="2800">
              <a:solidFill>
                <a:schemeClr val="bg1"/>
              </a:solidFill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E75553A1-E6B8-4D3A-B255-849B2D0020A8}"/>
              </a:ext>
            </a:extLst>
          </p:cNvPr>
          <p:cNvSpPr>
            <a:spLocks noGrp="1"/>
          </p:cNvSpPr>
          <p:nvPr/>
        </p:nvSpPr>
        <p:spPr>
          <a:xfrm>
            <a:off x="457200" y="1708150"/>
            <a:ext cx="8229600" cy="42418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>
                <a:solidFill>
                  <a:schemeClr val="bg1"/>
                </a:solidFill>
              </a:rPr>
              <a:t>http://theses.cz/id/oa9fa8/Viva_ve_vrcholovm_sportu.pdf (on-line 20.10.2017)</a:t>
            </a: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</a:rPr>
              <a:t>http://www.pepasport.cz/ pijme-zdrave-aneb-neco-o-vode (on-line 20.10.2017)</a:t>
            </a: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</a:rPr>
              <a:t>http://www.viviente.cz/ pitny-rezim-pri-sportovnim-vykonu/(on-line 20.10.2017)</a:t>
            </a: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</a:rPr>
              <a:t>http://www.fitness007.cz/pitny-rezim/pitny-rezim-obecne (on-line 20.10.2017)</a:t>
            </a:r>
            <a:endParaRPr lang="cs-CZ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</a:rPr>
              <a:t>http://www.nutrion.cz/info/detail.php?idzb=233(on-line 20.10.2017)</a:t>
            </a:r>
            <a:endParaRPr lang="cs-CZ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</a:rPr>
              <a:t>http://www.sportvital.cz/rejstrik/h/hypertonicky-napoj/(on-line 20.10.2017)</a:t>
            </a:r>
            <a:endParaRPr lang="cs-CZ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dirty="0">
                <a:solidFill>
                  <a:schemeClr val="bg1"/>
                </a:solidFill>
              </a:rPr>
              <a:t>http://www.priznaky-projevy.cz/otravy/intoxikace-vodou-otrava-vodou-priznaky-projevy-symptomy(on-line 20.10.2017)</a:t>
            </a:r>
          </a:p>
          <a:p>
            <a:pPr>
              <a:defRPr/>
            </a:pPr>
            <a:endParaRPr lang="cs-CZ" dirty="0">
              <a:solidFill>
                <a:schemeClr val="bg1"/>
              </a:solidFill>
            </a:endParaRPr>
          </a:p>
          <a:p>
            <a:pPr>
              <a:defRPr/>
            </a:pPr>
            <a:endParaRPr lang="cs-CZ" dirty="0">
              <a:solidFill>
                <a:schemeClr val="bg1"/>
              </a:solidFill>
            </a:endParaRPr>
          </a:p>
          <a:p>
            <a:pPr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>
            <a:extLst>
              <a:ext uri="{FF2B5EF4-FFF2-40B4-BE49-F238E27FC236}">
                <a16:creationId xmlns:a16="http://schemas.microsoft.com/office/drawing/2014/main" id="{553BA154-F02B-4C87-9DB2-DC78DEB2B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>
                <a:solidFill>
                  <a:schemeClr val="bg1"/>
                </a:solidFill>
              </a:rPr>
              <a:t>Při výběru nezapomeňte na potraviny pro rychlé doplnění stravy (tzn. něco malého pro častější konzumaci) a minimálně jedno větší teplé jídlo za den.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>
                <a:solidFill>
                  <a:schemeClr val="bg1"/>
                </a:solidFill>
              </a:rPr>
              <a:t>Výběr čerstvé stravy je vhodnější než strava z konzerv.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>
                <a:solidFill>
                  <a:schemeClr val="bg1"/>
                </a:solidFill>
              </a:rPr>
              <a:t>Vždy si sebou vezměte některá jídla, která vám chutnají.</a:t>
            </a:r>
            <a:endParaRPr lang="cs-CZ" altLang="cs-CZ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37197E5-13EC-4850-BFC2-A54CB2506AA5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B8025970-66B7-4D89-9A29-E0146B36C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>
                <a:solidFill>
                  <a:schemeClr val="bg1"/>
                </a:solidFill>
              </a:rPr>
              <a:t>Základní součástí jsou nutriční substráty neboli živiny (sacharidy, lipidy, proteiny), nutrienty ve formě vitamínů, minerálních látek, stopových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>
                <a:solidFill>
                  <a:schemeClr val="bg1"/>
                </a:solidFill>
              </a:rPr>
              <a:t>prvků, vláknina a voda.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>
                <a:solidFill>
                  <a:schemeClr val="bg1"/>
                </a:solidFill>
              </a:rPr>
              <a:t>Běžný základní výdej energie může být hrubě odhadnut takto: váha v kg * 100; např. 80 kg * 100 = 8000 Kj za den plus odhad pro zabezpečení další pohybové činnosti. Tzn. přibližně dalších 3000 – 5000 Kj.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7A80FF3-D7C6-4E72-824E-FDA82C7EC4B9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>
            <a:extLst>
              <a:ext uri="{FF2B5EF4-FFF2-40B4-BE49-F238E27FC236}">
                <a16:creationId xmlns:a16="http://schemas.microsoft.com/office/drawing/2014/main" id="{4160B617-7199-4D4C-BE2B-FE1C8E40B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>
                <a:solidFill>
                  <a:schemeClr val="bg1"/>
                </a:solidFill>
              </a:rPr>
              <a:t>Jeden den před přesunem konzumujte více složených sacharidů, zeleninu a dostatečné množství vody.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>
                <a:solidFill>
                  <a:schemeClr val="bg1"/>
                </a:solidFill>
              </a:rPr>
              <a:t>Pokud se jedná o vícedenní přesuny, potom je nutné denně zabezpečit vyvážený příjem energie vůči výdeji a to jak během přesunu, tak na konci dne zpravidla jedním teplým vydatnějším jídlem.</a:t>
            </a:r>
            <a:endParaRPr lang="cs-CZ" altLang="cs-CZ" sz="2800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919AACC-9C07-4CC2-93CD-7173BAFF7AE2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9CCA407B-2168-48A6-98AD-7E3A97A44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1175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>
                <a:solidFill>
                  <a:schemeClr val="bg1"/>
                </a:solidFill>
              </a:rPr>
              <a:t>Před přesunem snídejte ráno více složených sacharidů a malé množství jednoduchých sacharidů.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>
                <a:solidFill>
                  <a:schemeClr val="bg1"/>
                </a:solidFill>
              </a:rPr>
              <a:t>Malé množství bílkovin a tuků během přesunu můžete doplnit v závislosti na náročnosti přesunu.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>
                <a:solidFill>
                  <a:schemeClr val="bg1"/>
                </a:solidFill>
              </a:rPr>
              <a:t>Po přesunu doplňte jednoduché sacharidy a večer bílkoviny a tuky.</a:t>
            </a:r>
            <a:endParaRPr lang="cs-CZ" altLang="cs-CZ" sz="2800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7D36649-8671-45C9-8D48-47B8C363427A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>
            <a:extLst>
              <a:ext uri="{FF2B5EF4-FFF2-40B4-BE49-F238E27FC236}">
                <a16:creationId xmlns:a16="http://schemas.microsoft.com/office/drawing/2014/main" id="{7D8B5385-B5D0-40FE-A57F-BD9DC3AC0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1175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b="1">
                <a:solidFill>
                  <a:schemeClr val="bg1"/>
                </a:solidFill>
              </a:rPr>
              <a:t>Cukry (sacharidy) </a:t>
            </a:r>
            <a:r>
              <a:rPr lang="cs-CZ" altLang="cs-CZ">
                <a:solidFill>
                  <a:schemeClr val="bg1"/>
                </a:solidFill>
              </a:rPr>
              <a:t>jsou důležitým zdrojem energie a měly by zaujímat 55 až 65 % denní dávky jídla.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>
                <a:solidFill>
                  <a:schemeClr val="bg1"/>
                </a:solidFill>
              </a:rPr>
              <a:t>V základu se dělí na jednoduché a komplexní.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>
              <a:solidFill>
                <a:schemeClr val="bg1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>
                <a:solidFill>
                  <a:schemeClr val="bg1"/>
                </a:solidFill>
              </a:rPr>
              <a:t>Jednoduché jako cukr, ovoce a různé energetické tyčinky apod. konzumujte v malém množství během přesunu.</a:t>
            </a:r>
            <a:endParaRPr lang="cs-CZ" altLang="cs-CZ" sz="2800">
              <a:solidFill>
                <a:schemeClr val="bg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C9B25FF-22B0-4493-A299-2173F95A30A6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85788" y="115888"/>
            <a:ext cx="8229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u="sng">
                <a:solidFill>
                  <a:srgbClr val="FFFF00"/>
                </a:solidFill>
              </a:rPr>
              <a:t>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otiv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otiv1" id="{1A8105E5-3A6B-43F5-804A-8886E1051206}" vid="{5E1E0585-9373-48A3-87A0-6AE360227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9918B5-070A-4657-8C12-51F9861B5D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2002C1-C292-4F80-8410-2BAF272673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501</TotalTime>
  <Words>1596</Words>
  <Application>Microsoft Office PowerPoint</Application>
  <PresentationFormat>Předvádění na obrazovce (4:3)</PresentationFormat>
  <Paragraphs>395</Paragraphs>
  <Slides>42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Motiv1</vt:lpstr>
      <vt:lpstr>Prezentace aplikace PowerPoint</vt:lpstr>
      <vt:lpstr>Výživa a pitný režim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Vagner</dc:creator>
  <cp:lastModifiedBy>ismail - [2010]</cp:lastModifiedBy>
  <cp:revision>33</cp:revision>
  <dcterms:created xsi:type="dcterms:W3CDTF">2011-02-22T07:28:16Z</dcterms:created>
  <dcterms:modified xsi:type="dcterms:W3CDTF">2021-12-02T16:42:20Z</dcterms:modified>
</cp:coreProperties>
</file>