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1" r:id="rId6"/>
    <p:sldId id="266" r:id="rId7"/>
    <p:sldId id="283" r:id="rId8"/>
    <p:sldId id="26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EC14BB-E9F9-41EE-8792-C48DF4197C37}" type="datetimeFigureOut">
              <a:rPr lang="cs-CZ" smtClean="0"/>
              <a:t>16.01.2021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01019-6754-4B58-AAE7-7E797CBF34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1967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F715A1-4ADC-44E0-9587-804FF39D6B22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7796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8534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3993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198F80-B387-44A0-BD55-484B4D521B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Sluchové postižení v dospělém věku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2C9229B-180D-4504-BEE1-4102E99FC2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Studijní opora kurzu: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3E1E75A1-03E5-4867-9AEB-17F6E1F20E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9665" y="4359524"/>
            <a:ext cx="4453012" cy="174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605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3ACE25-41B8-4E33-90F7-99C735DDC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 a dospělý věk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191E36-BAD9-4C9C-B1F4-8DE98AD9B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396240"/>
            <a:ext cx="6839873" cy="6228080"/>
          </a:xfrm>
        </p:spPr>
        <p:txBody>
          <a:bodyPr>
            <a:normAutofit lnSpcReduction="10000"/>
          </a:bodyPr>
          <a:lstStyle/>
          <a:p>
            <a:r>
              <a:rPr lang="cs-CZ" dirty="0"/>
              <a:t>Sluchové postižení může vzniknout kdykoli během života</a:t>
            </a:r>
          </a:p>
          <a:p>
            <a:r>
              <a:rPr lang="cs-CZ" b="1" dirty="0"/>
              <a:t>Vady vzniklé v dospělém věku nejčastěji pramení z: </a:t>
            </a:r>
          </a:p>
          <a:p>
            <a:r>
              <a:rPr lang="cs-CZ" dirty="0"/>
              <a:t>Meningitida – hnisavý zánět mozkových blan</a:t>
            </a:r>
          </a:p>
          <a:p>
            <a:r>
              <a:rPr lang="cs-CZ" dirty="0"/>
              <a:t>Úrazy hlavy – přetětí sluchového nervu, narušení hlemýždě</a:t>
            </a:r>
          </a:p>
          <a:p>
            <a:r>
              <a:rPr lang="cs-CZ" dirty="0"/>
              <a:t>Akustické trauma – důsledek silného zvuku, destrukce vláskový buněk - jizva </a:t>
            </a:r>
          </a:p>
          <a:p>
            <a:r>
              <a:rPr lang="cs-CZ" dirty="0"/>
              <a:t>Dlouhodobá zvuková zátěž: trvalé přetěžování vláskových buněk, riskantní je zvuk nad 85 dB pravidelného, trvalého rázu</a:t>
            </a:r>
          </a:p>
          <a:p>
            <a:r>
              <a:rPr lang="cs-CZ" dirty="0"/>
              <a:t>Toxiny, jedy, hormonální poruchy, imunitní, </a:t>
            </a:r>
            <a:r>
              <a:rPr lang="cs-CZ" dirty="0" err="1"/>
              <a:t>ototoxické</a:t>
            </a:r>
            <a:r>
              <a:rPr lang="cs-CZ" dirty="0"/>
              <a:t> léky (více než 300 druhů) atd. </a:t>
            </a:r>
          </a:p>
          <a:p>
            <a:r>
              <a:rPr lang="cs-CZ" dirty="0"/>
              <a:t>Ušní nádory – vzácné</a:t>
            </a:r>
          </a:p>
          <a:p>
            <a:r>
              <a:rPr lang="cs-CZ" dirty="0"/>
              <a:t>Virová onemocnění mozku, zánětlivá onemocnění vnitřního ucha</a:t>
            </a:r>
          </a:p>
          <a:p>
            <a:r>
              <a:rPr lang="cs-CZ" dirty="0"/>
              <a:t>SP jako symptom jiné nemoci – RS, epilepsie, HIV/AIDS, některá autoimunitní onemocnění, CMP atd.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7806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3C5918A-1DC5-4CF3-AA27-00AA3088A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786683A-6FD6-4BF7-B3B0-DC3976773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274788" y="-15796"/>
            <a:ext cx="7911916" cy="6889592"/>
          </a:xfrm>
          <a:custGeom>
            <a:avLst/>
            <a:gdLst>
              <a:gd name="connsiteX0" fmla="*/ 1144064 w 7911916"/>
              <a:gd name="connsiteY0" fmla="*/ 0 h 6889592"/>
              <a:gd name="connsiteX1" fmla="*/ 7911916 w 7911916"/>
              <a:gd name="connsiteY1" fmla="*/ 0 h 6889592"/>
              <a:gd name="connsiteX2" fmla="*/ 7911916 w 7911916"/>
              <a:gd name="connsiteY2" fmla="*/ 6889592 h 6889592"/>
              <a:gd name="connsiteX3" fmla="*/ 1282780 w 7911916"/>
              <a:gd name="connsiteY3" fmla="*/ 6889592 h 6889592"/>
              <a:gd name="connsiteX4" fmla="*/ 1021588 w 7911916"/>
              <a:gd name="connsiteY4" fmla="*/ 6461391 h 6889592"/>
              <a:gd name="connsiteX5" fmla="*/ 841264 w 7911916"/>
              <a:gd name="connsiteY5" fmla="*/ 370936 h 6889592"/>
              <a:gd name="connsiteX6" fmla="*/ 1119707 w 7911916"/>
              <a:gd name="connsiteY6" fmla="*/ 26053 h 688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11916" h="6889592">
                <a:moveTo>
                  <a:pt x="1144064" y="0"/>
                </a:moveTo>
                <a:lnTo>
                  <a:pt x="7911916" y="0"/>
                </a:lnTo>
                <a:lnTo>
                  <a:pt x="7911916" y="6889592"/>
                </a:lnTo>
                <a:lnTo>
                  <a:pt x="1282780" y="6889592"/>
                </a:lnTo>
                <a:lnTo>
                  <a:pt x="1021588" y="6461391"/>
                </a:lnTo>
                <a:cubicBezTo>
                  <a:pt x="-73086" y="4533675"/>
                  <a:pt x="-509682" y="2192905"/>
                  <a:pt x="841264" y="370936"/>
                </a:cubicBezTo>
                <a:cubicBezTo>
                  <a:pt x="928899" y="253509"/>
                  <a:pt x="1021859" y="138477"/>
                  <a:pt x="1119707" y="26053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5169E50-59FB-4AEE-B61D-44A882A4C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249750" y="-6726"/>
            <a:ext cx="5931659" cy="6871452"/>
          </a:xfrm>
          <a:custGeom>
            <a:avLst/>
            <a:gdLst>
              <a:gd name="connsiteX0" fmla="*/ 2429503 w 5931659"/>
              <a:gd name="connsiteY0" fmla="*/ 0 h 6871452"/>
              <a:gd name="connsiteX1" fmla="*/ 5931659 w 5931659"/>
              <a:gd name="connsiteY1" fmla="*/ 0 h 6871452"/>
              <a:gd name="connsiteX2" fmla="*/ 5931659 w 5931659"/>
              <a:gd name="connsiteY2" fmla="*/ 6871452 h 6871452"/>
              <a:gd name="connsiteX3" fmla="*/ 1302090 w 5931659"/>
              <a:gd name="connsiteY3" fmla="*/ 6871452 h 6871452"/>
              <a:gd name="connsiteX4" fmla="*/ 1257860 w 5931659"/>
              <a:gd name="connsiteY4" fmla="*/ 6820098 h 6871452"/>
              <a:gd name="connsiteX5" fmla="*/ 456609 w 5931659"/>
              <a:gd name="connsiteY5" fmla="*/ 1965059 h 6871452"/>
              <a:gd name="connsiteX6" fmla="*/ 2356353 w 5931659"/>
              <a:gd name="connsiteY6" fmla="*/ 42030 h 6871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1659" h="6871452">
                <a:moveTo>
                  <a:pt x="2429503" y="0"/>
                </a:moveTo>
                <a:lnTo>
                  <a:pt x="5931659" y="0"/>
                </a:lnTo>
                <a:lnTo>
                  <a:pt x="5931659" y="6871452"/>
                </a:lnTo>
                <a:lnTo>
                  <a:pt x="1302090" y="6871452"/>
                </a:lnTo>
                <a:lnTo>
                  <a:pt x="1257860" y="6820098"/>
                </a:lnTo>
                <a:cubicBezTo>
                  <a:pt x="121068" y="5395213"/>
                  <a:pt x="-469022" y="3541076"/>
                  <a:pt x="456609" y="1965059"/>
                </a:cubicBezTo>
                <a:cubicBezTo>
                  <a:pt x="919425" y="1178905"/>
                  <a:pt x="1583566" y="524859"/>
                  <a:pt x="2356353" y="42030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17C30F0-5A38-4B60-B632-3AF7C2780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33528" y="-3116"/>
            <a:ext cx="6766974" cy="6864232"/>
          </a:xfrm>
          <a:custGeom>
            <a:avLst/>
            <a:gdLst>
              <a:gd name="connsiteX0" fmla="*/ 2135088 w 6766974"/>
              <a:gd name="connsiteY0" fmla="*/ 0 h 6864232"/>
              <a:gd name="connsiteX1" fmla="*/ 6766974 w 6766974"/>
              <a:gd name="connsiteY1" fmla="*/ 0 h 6864232"/>
              <a:gd name="connsiteX2" fmla="*/ 6766974 w 6766974"/>
              <a:gd name="connsiteY2" fmla="*/ 6864232 h 6864232"/>
              <a:gd name="connsiteX3" fmla="*/ 1128977 w 6766974"/>
              <a:gd name="connsiteY3" fmla="*/ 6864232 h 6864232"/>
              <a:gd name="connsiteX4" fmla="*/ 1004776 w 6766974"/>
              <a:gd name="connsiteY4" fmla="*/ 6687663 h 6864232"/>
              <a:gd name="connsiteX5" fmla="*/ 709736 w 6766974"/>
              <a:gd name="connsiteY5" fmla="*/ 1521351 h 6864232"/>
              <a:gd name="connsiteX6" fmla="*/ 1896284 w 6766974"/>
              <a:gd name="connsiteY6" fmla="*/ 197391 h 686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6974" h="6864232">
                <a:moveTo>
                  <a:pt x="2135088" y="0"/>
                </a:moveTo>
                <a:lnTo>
                  <a:pt x="6766974" y="0"/>
                </a:lnTo>
                <a:lnTo>
                  <a:pt x="6766974" y="6864232"/>
                </a:lnTo>
                <a:lnTo>
                  <a:pt x="1128977" y="6864232"/>
                </a:lnTo>
                <a:lnTo>
                  <a:pt x="1004776" y="6687663"/>
                </a:lnTo>
                <a:cubicBezTo>
                  <a:pt x="-54053" y="5122098"/>
                  <a:pt x="-463081" y="3202457"/>
                  <a:pt x="709736" y="1521351"/>
                </a:cubicBezTo>
                <a:cubicBezTo>
                  <a:pt x="1045443" y="1039181"/>
                  <a:pt x="1446565" y="592246"/>
                  <a:pt x="1896284" y="197391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200CBA5-3F2B-4AAC-9F86-99AFECC19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53136" y="0"/>
            <a:ext cx="5238864" cy="6858000"/>
          </a:xfrm>
          <a:custGeom>
            <a:avLst/>
            <a:gdLst>
              <a:gd name="connsiteX0" fmla="*/ 2829115 w 5238864"/>
              <a:gd name="connsiteY0" fmla="*/ 0 h 6864726"/>
              <a:gd name="connsiteX1" fmla="*/ 5238864 w 5238864"/>
              <a:gd name="connsiteY1" fmla="*/ 0 h 6864726"/>
              <a:gd name="connsiteX2" fmla="*/ 5238864 w 5238864"/>
              <a:gd name="connsiteY2" fmla="*/ 6864726 h 6864726"/>
              <a:gd name="connsiteX3" fmla="*/ 1518091 w 5238864"/>
              <a:gd name="connsiteY3" fmla="*/ 6864726 h 6864726"/>
              <a:gd name="connsiteX4" fmla="*/ 1435414 w 5238864"/>
              <a:gd name="connsiteY4" fmla="*/ 6778879 h 6864726"/>
              <a:gd name="connsiteX5" fmla="*/ 406006 w 5238864"/>
              <a:gd name="connsiteY5" fmla="*/ 2093910 h 6864726"/>
              <a:gd name="connsiteX6" fmla="*/ 2559142 w 5238864"/>
              <a:gd name="connsiteY6" fmla="*/ 124487 h 686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38864" h="6864726">
                <a:moveTo>
                  <a:pt x="2829115" y="0"/>
                </a:moveTo>
                <a:lnTo>
                  <a:pt x="5238864" y="0"/>
                </a:lnTo>
                <a:lnTo>
                  <a:pt x="5238864" y="6864726"/>
                </a:lnTo>
                <a:lnTo>
                  <a:pt x="1518091" y="6864726"/>
                </a:lnTo>
                <a:lnTo>
                  <a:pt x="1435414" y="6778879"/>
                </a:lnTo>
                <a:cubicBezTo>
                  <a:pt x="226066" y="5476104"/>
                  <a:pt x="-499346" y="3635393"/>
                  <a:pt x="406006" y="2093910"/>
                </a:cubicBezTo>
                <a:cubicBezTo>
                  <a:pt x="907547" y="1241972"/>
                  <a:pt x="1674986" y="564513"/>
                  <a:pt x="2559142" y="12448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460E0C8-BC00-4F76-B1A2-9951E413A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928" y="1124998"/>
            <a:ext cx="3456122" cy="4589717"/>
          </a:xfrm>
        </p:spPr>
        <p:txBody>
          <a:bodyPr>
            <a:normAutofit/>
          </a:bodyPr>
          <a:lstStyle/>
          <a:p>
            <a:pPr algn="l"/>
            <a:r>
              <a:rPr lang="cs-CZ" sz="4800"/>
              <a:t>Důsledky SP v dospělosti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BF503F-8400-44DD-98A0-E341DB0DF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551" y="581025"/>
            <a:ext cx="6038849" cy="598233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cs-CZ" sz="1600" dirty="0"/>
              <a:t>Individuální dopady, těžké a nevratné poškození – velká psychická zátěž</a:t>
            </a:r>
          </a:p>
          <a:p>
            <a:pPr>
              <a:lnSpc>
                <a:spcPct val="110000"/>
              </a:lnSpc>
            </a:pPr>
            <a:r>
              <a:rPr lang="cs-CZ" sz="1600" dirty="0"/>
              <a:t>Riziko: deprese, sebevražedné myšlenky, úzkosti, sociální izolace, rozpad dosavadních životních návyků a vztahů, ztráta zaměstnání</a:t>
            </a:r>
          </a:p>
          <a:p>
            <a:pPr>
              <a:lnSpc>
                <a:spcPct val="110000"/>
              </a:lnSpc>
            </a:pPr>
            <a:r>
              <a:rPr lang="cs-CZ" sz="1600" dirty="0"/>
              <a:t>Možný vznik invalidity, finanční problémy</a:t>
            </a:r>
          </a:p>
          <a:p>
            <a:pPr>
              <a:lnSpc>
                <a:spcPct val="110000"/>
              </a:lnSpc>
            </a:pPr>
            <a:r>
              <a:rPr lang="cs-CZ" sz="1600" dirty="0"/>
              <a:t>V případě ohluchnutí – markantní životní změna, vysoce stresová záležitost</a:t>
            </a:r>
          </a:p>
          <a:p>
            <a:pPr>
              <a:lnSpc>
                <a:spcPct val="110000"/>
              </a:lnSpc>
            </a:pPr>
            <a:r>
              <a:rPr lang="cs-CZ" sz="1600" dirty="0"/>
              <a:t>Riziko snížení kvality života, nutnost nové adaptace</a:t>
            </a:r>
          </a:p>
          <a:p>
            <a:pPr>
              <a:lnSpc>
                <a:spcPct val="110000"/>
              </a:lnSpc>
            </a:pPr>
            <a:r>
              <a:rPr lang="cs-CZ" sz="1600" dirty="0"/>
              <a:t>Možný pocit vlastní „nedostatečnosti“ a citlivosti vůči „normě“</a:t>
            </a:r>
          </a:p>
          <a:p>
            <a:pPr>
              <a:lnSpc>
                <a:spcPct val="110000"/>
              </a:lnSpc>
            </a:pPr>
            <a:r>
              <a:rPr lang="cs-CZ" sz="1600" dirty="0"/>
              <a:t>Rozpor mezi „tím co chci a tím, co mohu“, motivační a životní krize</a:t>
            </a:r>
          </a:p>
          <a:p>
            <a:pPr>
              <a:lnSpc>
                <a:spcPct val="110000"/>
              </a:lnSpc>
            </a:pPr>
            <a:r>
              <a:rPr lang="cs-CZ" sz="1600" dirty="0"/>
              <a:t>Využití odborné pomoci: psychiatr, psycholog, sociální podpora, komunitní pomoc (lidé se stejným postižením) atd.</a:t>
            </a:r>
          </a:p>
          <a:p>
            <a:pPr>
              <a:lnSpc>
                <a:spcPct val="110000"/>
              </a:lnSpc>
            </a:pPr>
            <a:r>
              <a:rPr lang="cs-CZ" sz="1600" dirty="0"/>
              <a:t>Nárok na „pomoc od státu“: průkazy ZTP, ID (3. stupně – od 2010), příspěvek na kompenzační pomůcky (sluchadla, signalizace atd.)</a:t>
            </a:r>
          </a:p>
          <a:p>
            <a:pPr>
              <a:lnSpc>
                <a:spcPct val="110000"/>
              </a:lnSpc>
            </a:pP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1375161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33AD07-E3DD-4A41-BED6-7CC3810C6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Důsledky SP v dospělosti - pokračování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9475B6-E334-4AF5-A9DB-AF90A0D27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571501"/>
            <a:ext cx="6702078" cy="5705474"/>
          </a:xfrm>
        </p:spPr>
        <p:txBody>
          <a:bodyPr/>
          <a:lstStyle/>
          <a:p>
            <a:r>
              <a:rPr lang="cs-CZ" dirty="0"/>
              <a:t>Specifika a potřeby osob se SP se liší i podle doby vzniku postižení – včetně komunikačních potřeb</a:t>
            </a:r>
          </a:p>
          <a:p>
            <a:r>
              <a:rPr lang="cs-CZ" dirty="0"/>
              <a:t>SP vzniklé v dospělém věku klade nejprve nároky i na vytvoření nové komunikační strategie (jak nově komunikovat?)</a:t>
            </a:r>
          </a:p>
          <a:p>
            <a:r>
              <a:rPr lang="cs-CZ" dirty="0"/>
              <a:t>SP vrozené nebo vzniklé v průběhu dětství již do dospělosti předpokládá vytvořené a funkční komunikační strategie</a:t>
            </a:r>
          </a:p>
          <a:p>
            <a:r>
              <a:rPr lang="cs-CZ" dirty="0"/>
              <a:t>Obecně: většina osob se získaným SP v dospělosti bude preferovat komunikaci mluveným/psaným českým jazykem</a:t>
            </a:r>
          </a:p>
          <a:p>
            <a:r>
              <a:rPr lang="cs-CZ" dirty="0"/>
              <a:t>Z tohoto důvodu nebude problém se čtením a využitím písemné formy jazyka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368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defTabSz="457200">
              <a:spcBef>
                <a:spcPts val="0"/>
              </a:spcBef>
              <a:buNone/>
            </a:pPr>
            <a:r>
              <a:rPr lang="cs-CZ" sz="4000" dirty="0"/>
              <a:t>Co je aktuální u dospělých osob se SP? </a:t>
            </a:r>
            <a:endParaRPr lang="cs-CZ" sz="4000" b="0" i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18447" y="803186"/>
            <a:ext cx="6728113" cy="5597614"/>
          </a:xfrm>
        </p:spPr>
        <p:txBody>
          <a:bodyPr>
            <a:noAutofit/>
          </a:bodyPr>
          <a:lstStyle/>
          <a:p>
            <a:pPr defTabSz="457200">
              <a:spcBef>
                <a:spcPts val="600"/>
              </a:spcBef>
              <a:buSzPct val="80000"/>
            </a:pPr>
            <a:r>
              <a:rPr lang="cs-CZ" b="0" i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Pracovní uplatnění – představy </a:t>
            </a:r>
            <a:r>
              <a:rPr lang="cs-CZ" b="1" i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x</a:t>
            </a:r>
            <a:r>
              <a:rPr lang="cs-CZ" b="0" i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 reálné možnosti </a:t>
            </a:r>
            <a:r>
              <a:rPr lang="cs-CZ" b="1" i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x </a:t>
            </a:r>
            <a:r>
              <a:rPr lang="cs-CZ" b="0" i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ochota zaměstnavatele</a:t>
            </a:r>
          </a:p>
          <a:p>
            <a:pPr defTabSz="457200">
              <a:spcBef>
                <a:spcPts val="600"/>
              </a:spcBef>
              <a:buSzPct val="80000"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Partnerská role – partner s postižením </a:t>
            </a:r>
            <a:r>
              <a:rPr lang="cs-CZ" b="1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x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 bez postižení</a:t>
            </a:r>
          </a:p>
          <a:p>
            <a:pPr defTabSz="457200">
              <a:spcBef>
                <a:spcPts val="600"/>
              </a:spcBef>
              <a:buSzPct val="80000"/>
            </a:pPr>
            <a:r>
              <a:rPr lang="cs-CZ" b="0" i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Rodičovská role – možný vliv dědičnosti, zvládání rodičovské role, komunikační proces</a:t>
            </a:r>
          </a:p>
          <a:p>
            <a:pPr defTabSz="457200">
              <a:spcBef>
                <a:spcPts val="600"/>
              </a:spcBef>
              <a:buSzPct val="80000"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Kvalita života – objektivní </a:t>
            </a:r>
            <a:r>
              <a:rPr lang="cs-CZ" b="1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x</a:t>
            </a: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 subjektivní rovina, pocit životní spokojenosti, osobní identita</a:t>
            </a:r>
          </a:p>
          <a:p>
            <a:pPr defTabSz="457200">
              <a:spcBef>
                <a:spcPts val="600"/>
              </a:spcBef>
              <a:buSzPct val="80000"/>
            </a:pPr>
            <a:r>
              <a:rPr lang="cs-CZ" b="0" i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Poměrně dobré „pokrytí“ oblasti raného a předškolního věku, ZŠ, SŠ, VŠ</a:t>
            </a:r>
          </a:p>
          <a:p>
            <a:pPr defTabSz="457200">
              <a:spcBef>
                <a:spcPts val="600"/>
              </a:spcBef>
              <a:buSzPct val="80000"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 Dospělý věk – méně „propracovaná“ oblast</a:t>
            </a:r>
          </a:p>
          <a:p>
            <a:pPr defTabSz="457200">
              <a:spcBef>
                <a:spcPts val="600"/>
              </a:spcBef>
              <a:buSzPct val="80000"/>
            </a:pPr>
            <a:r>
              <a:rPr lang="cs-CZ" b="0" i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 Velká heterogenita osob, zásadní jsou kompenzační pomůcky</a:t>
            </a:r>
          </a:p>
          <a:p>
            <a:pPr defTabSz="457200">
              <a:spcBef>
                <a:spcPts val="600"/>
              </a:spcBef>
              <a:buSzPct val="80000"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 Vždy je nutná určitá existence v majoritním (slyšícím) světě – zdroj stresu </a:t>
            </a:r>
          </a:p>
          <a:p>
            <a:pPr defTabSz="457200">
              <a:spcBef>
                <a:spcPts val="600"/>
              </a:spcBef>
              <a:buSzPct val="80000"/>
            </a:pPr>
            <a:r>
              <a:rPr lang="cs-CZ" b="0" i="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 Zvyšující se úroveň vzdělání u SP lidí – ale méně odpovídajících pracovních příležitostí</a:t>
            </a:r>
          </a:p>
          <a:p>
            <a:pPr defTabSz="457200">
              <a:spcBef>
                <a:spcPts val="600"/>
              </a:spcBef>
              <a:buSzPct val="80000"/>
            </a:pPr>
            <a:r>
              <a:rPr lang="cs-CZ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 Problematika diskriminace a předsudků</a:t>
            </a:r>
            <a:endParaRPr lang="cs-CZ" b="0" i="0" dirty="0">
              <a:solidFill>
                <a:schemeClr val="tx1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56678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3C5918A-1DC5-4CF3-AA27-00AA3088A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786683A-6FD6-4BF7-B3B0-DC3976773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274788" y="-15796"/>
            <a:ext cx="7911916" cy="6889592"/>
          </a:xfrm>
          <a:custGeom>
            <a:avLst/>
            <a:gdLst>
              <a:gd name="connsiteX0" fmla="*/ 1144064 w 7911916"/>
              <a:gd name="connsiteY0" fmla="*/ 0 h 6889592"/>
              <a:gd name="connsiteX1" fmla="*/ 7911916 w 7911916"/>
              <a:gd name="connsiteY1" fmla="*/ 0 h 6889592"/>
              <a:gd name="connsiteX2" fmla="*/ 7911916 w 7911916"/>
              <a:gd name="connsiteY2" fmla="*/ 6889592 h 6889592"/>
              <a:gd name="connsiteX3" fmla="*/ 1282780 w 7911916"/>
              <a:gd name="connsiteY3" fmla="*/ 6889592 h 6889592"/>
              <a:gd name="connsiteX4" fmla="*/ 1021588 w 7911916"/>
              <a:gd name="connsiteY4" fmla="*/ 6461391 h 6889592"/>
              <a:gd name="connsiteX5" fmla="*/ 841264 w 7911916"/>
              <a:gd name="connsiteY5" fmla="*/ 370936 h 6889592"/>
              <a:gd name="connsiteX6" fmla="*/ 1119707 w 7911916"/>
              <a:gd name="connsiteY6" fmla="*/ 26053 h 688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11916" h="6889592">
                <a:moveTo>
                  <a:pt x="1144064" y="0"/>
                </a:moveTo>
                <a:lnTo>
                  <a:pt x="7911916" y="0"/>
                </a:lnTo>
                <a:lnTo>
                  <a:pt x="7911916" y="6889592"/>
                </a:lnTo>
                <a:lnTo>
                  <a:pt x="1282780" y="6889592"/>
                </a:lnTo>
                <a:lnTo>
                  <a:pt x="1021588" y="6461391"/>
                </a:lnTo>
                <a:cubicBezTo>
                  <a:pt x="-73086" y="4533675"/>
                  <a:pt x="-509682" y="2192905"/>
                  <a:pt x="841264" y="370936"/>
                </a:cubicBezTo>
                <a:cubicBezTo>
                  <a:pt x="928899" y="253509"/>
                  <a:pt x="1021859" y="138477"/>
                  <a:pt x="1119707" y="26053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5169E50-59FB-4AEE-B61D-44A882A4C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249750" y="-6726"/>
            <a:ext cx="5931659" cy="6871452"/>
          </a:xfrm>
          <a:custGeom>
            <a:avLst/>
            <a:gdLst>
              <a:gd name="connsiteX0" fmla="*/ 2429503 w 5931659"/>
              <a:gd name="connsiteY0" fmla="*/ 0 h 6871452"/>
              <a:gd name="connsiteX1" fmla="*/ 5931659 w 5931659"/>
              <a:gd name="connsiteY1" fmla="*/ 0 h 6871452"/>
              <a:gd name="connsiteX2" fmla="*/ 5931659 w 5931659"/>
              <a:gd name="connsiteY2" fmla="*/ 6871452 h 6871452"/>
              <a:gd name="connsiteX3" fmla="*/ 1302090 w 5931659"/>
              <a:gd name="connsiteY3" fmla="*/ 6871452 h 6871452"/>
              <a:gd name="connsiteX4" fmla="*/ 1257860 w 5931659"/>
              <a:gd name="connsiteY4" fmla="*/ 6820098 h 6871452"/>
              <a:gd name="connsiteX5" fmla="*/ 456609 w 5931659"/>
              <a:gd name="connsiteY5" fmla="*/ 1965059 h 6871452"/>
              <a:gd name="connsiteX6" fmla="*/ 2356353 w 5931659"/>
              <a:gd name="connsiteY6" fmla="*/ 42030 h 6871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1659" h="6871452">
                <a:moveTo>
                  <a:pt x="2429503" y="0"/>
                </a:moveTo>
                <a:lnTo>
                  <a:pt x="5931659" y="0"/>
                </a:lnTo>
                <a:lnTo>
                  <a:pt x="5931659" y="6871452"/>
                </a:lnTo>
                <a:lnTo>
                  <a:pt x="1302090" y="6871452"/>
                </a:lnTo>
                <a:lnTo>
                  <a:pt x="1257860" y="6820098"/>
                </a:lnTo>
                <a:cubicBezTo>
                  <a:pt x="121068" y="5395213"/>
                  <a:pt x="-469022" y="3541076"/>
                  <a:pt x="456609" y="1965059"/>
                </a:cubicBezTo>
                <a:cubicBezTo>
                  <a:pt x="919425" y="1178905"/>
                  <a:pt x="1583566" y="524859"/>
                  <a:pt x="2356353" y="42030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17C30F0-5A38-4B60-B632-3AF7C2780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33528" y="-3116"/>
            <a:ext cx="6766974" cy="6864232"/>
          </a:xfrm>
          <a:custGeom>
            <a:avLst/>
            <a:gdLst>
              <a:gd name="connsiteX0" fmla="*/ 2135088 w 6766974"/>
              <a:gd name="connsiteY0" fmla="*/ 0 h 6864232"/>
              <a:gd name="connsiteX1" fmla="*/ 6766974 w 6766974"/>
              <a:gd name="connsiteY1" fmla="*/ 0 h 6864232"/>
              <a:gd name="connsiteX2" fmla="*/ 6766974 w 6766974"/>
              <a:gd name="connsiteY2" fmla="*/ 6864232 h 6864232"/>
              <a:gd name="connsiteX3" fmla="*/ 1128977 w 6766974"/>
              <a:gd name="connsiteY3" fmla="*/ 6864232 h 6864232"/>
              <a:gd name="connsiteX4" fmla="*/ 1004776 w 6766974"/>
              <a:gd name="connsiteY4" fmla="*/ 6687663 h 6864232"/>
              <a:gd name="connsiteX5" fmla="*/ 709736 w 6766974"/>
              <a:gd name="connsiteY5" fmla="*/ 1521351 h 6864232"/>
              <a:gd name="connsiteX6" fmla="*/ 1896284 w 6766974"/>
              <a:gd name="connsiteY6" fmla="*/ 197391 h 686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6974" h="6864232">
                <a:moveTo>
                  <a:pt x="2135088" y="0"/>
                </a:moveTo>
                <a:lnTo>
                  <a:pt x="6766974" y="0"/>
                </a:lnTo>
                <a:lnTo>
                  <a:pt x="6766974" y="6864232"/>
                </a:lnTo>
                <a:lnTo>
                  <a:pt x="1128977" y="6864232"/>
                </a:lnTo>
                <a:lnTo>
                  <a:pt x="1004776" y="6687663"/>
                </a:lnTo>
                <a:cubicBezTo>
                  <a:pt x="-54053" y="5122098"/>
                  <a:pt x="-463081" y="3202457"/>
                  <a:pt x="709736" y="1521351"/>
                </a:cubicBezTo>
                <a:cubicBezTo>
                  <a:pt x="1045443" y="1039181"/>
                  <a:pt x="1446565" y="592246"/>
                  <a:pt x="1896284" y="197391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200CBA5-3F2B-4AAC-9F86-99AFECC19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53136" y="0"/>
            <a:ext cx="5238864" cy="6858000"/>
          </a:xfrm>
          <a:custGeom>
            <a:avLst/>
            <a:gdLst>
              <a:gd name="connsiteX0" fmla="*/ 2829115 w 5238864"/>
              <a:gd name="connsiteY0" fmla="*/ 0 h 6864726"/>
              <a:gd name="connsiteX1" fmla="*/ 5238864 w 5238864"/>
              <a:gd name="connsiteY1" fmla="*/ 0 h 6864726"/>
              <a:gd name="connsiteX2" fmla="*/ 5238864 w 5238864"/>
              <a:gd name="connsiteY2" fmla="*/ 6864726 h 6864726"/>
              <a:gd name="connsiteX3" fmla="*/ 1518091 w 5238864"/>
              <a:gd name="connsiteY3" fmla="*/ 6864726 h 6864726"/>
              <a:gd name="connsiteX4" fmla="*/ 1435414 w 5238864"/>
              <a:gd name="connsiteY4" fmla="*/ 6778879 h 6864726"/>
              <a:gd name="connsiteX5" fmla="*/ 406006 w 5238864"/>
              <a:gd name="connsiteY5" fmla="*/ 2093910 h 6864726"/>
              <a:gd name="connsiteX6" fmla="*/ 2559142 w 5238864"/>
              <a:gd name="connsiteY6" fmla="*/ 124487 h 686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38864" h="6864726">
                <a:moveTo>
                  <a:pt x="2829115" y="0"/>
                </a:moveTo>
                <a:lnTo>
                  <a:pt x="5238864" y="0"/>
                </a:lnTo>
                <a:lnTo>
                  <a:pt x="5238864" y="6864726"/>
                </a:lnTo>
                <a:lnTo>
                  <a:pt x="1518091" y="6864726"/>
                </a:lnTo>
                <a:lnTo>
                  <a:pt x="1435414" y="6778879"/>
                </a:lnTo>
                <a:cubicBezTo>
                  <a:pt x="226066" y="5476104"/>
                  <a:pt x="-499346" y="3635393"/>
                  <a:pt x="406006" y="2093910"/>
                </a:cubicBezTo>
                <a:cubicBezTo>
                  <a:pt x="907547" y="1241972"/>
                  <a:pt x="1674986" y="564513"/>
                  <a:pt x="2559142" y="12448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74928" y="1124998"/>
            <a:ext cx="3456122" cy="4589717"/>
          </a:xfrm>
        </p:spPr>
        <p:txBody>
          <a:bodyPr>
            <a:normAutofit/>
          </a:bodyPr>
          <a:lstStyle/>
          <a:p>
            <a:pPr algn="l" defTabSz="457200">
              <a:spcBef>
                <a:spcPts val="0"/>
              </a:spcBef>
              <a:buNone/>
            </a:pPr>
            <a:r>
              <a:rPr lang="cs-CZ" sz="4800" b="0" i="0">
                <a:ea typeface="+mj-ea"/>
                <a:cs typeface="+mj-cs"/>
              </a:rPr>
              <a:t>Zkuste si představit, že…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8776" y="1544320"/>
            <a:ext cx="6246249" cy="5899526"/>
          </a:xfrm>
        </p:spPr>
        <p:txBody>
          <a:bodyPr>
            <a:normAutofit/>
          </a:bodyPr>
          <a:lstStyle/>
          <a:p>
            <a:pPr defTabSz="457200">
              <a:lnSpc>
                <a:spcPct val="110000"/>
              </a:lnSpc>
              <a:spcBef>
                <a:spcPts val="480"/>
              </a:spcBef>
              <a:spcAft>
                <a:spcPts val="600"/>
              </a:spcAft>
              <a:buSzPct val="80000"/>
            </a:pPr>
            <a:r>
              <a:rPr lang="cs-CZ" sz="1600" b="0" i="0" dirty="0">
                <a:ea typeface="+mj-ea"/>
                <a:cs typeface="+mj-cs"/>
              </a:rPr>
              <a:t>Nemůžete telefonovat</a:t>
            </a:r>
          </a:p>
          <a:p>
            <a:pPr defTabSz="457200">
              <a:lnSpc>
                <a:spcPct val="110000"/>
              </a:lnSpc>
              <a:spcBef>
                <a:spcPts val="480"/>
              </a:spcBef>
              <a:spcAft>
                <a:spcPts val="600"/>
              </a:spcAft>
              <a:buSzPct val="80000"/>
            </a:pPr>
            <a:r>
              <a:rPr lang="cs-CZ" sz="1600" dirty="0">
                <a:ea typeface="+mj-ea"/>
                <a:cs typeface="+mj-cs"/>
              </a:rPr>
              <a:t>Nerozumíte řeči bez zrakové opory – odezírání, čeština Vám zní jako cizí jazyk</a:t>
            </a:r>
          </a:p>
          <a:p>
            <a:pPr defTabSz="457200">
              <a:lnSpc>
                <a:spcPct val="110000"/>
              </a:lnSpc>
              <a:spcBef>
                <a:spcPts val="480"/>
              </a:spcBef>
              <a:spcAft>
                <a:spcPts val="600"/>
              </a:spcAft>
              <a:buSzPct val="80000"/>
            </a:pPr>
            <a:r>
              <a:rPr lang="cs-CZ" sz="1600" dirty="0">
                <a:ea typeface="+mj-ea"/>
                <a:cs typeface="+mj-cs"/>
              </a:rPr>
              <a:t>Odezírání vám pomůže, ale není dostačující</a:t>
            </a:r>
          </a:p>
          <a:p>
            <a:pPr defTabSz="457200">
              <a:lnSpc>
                <a:spcPct val="110000"/>
              </a:lnSpc>
              <a:spcBef>
                <a:spcPts val="480"/>
              </a:spcBef>
              <a:spcAft>
                <a:spcPts val="600"/>
              </a:spcAft>
              <a:buSzPct val="80000"/>
            </a:pPr>
            <a:r>
              <a:rPr lang="cs-CZ" sz="1600" dirty="0">
                <a:ea typeface="+mj-ea"/>
                <a:cs typeface="+mj-cs"/>
              </a:rPr>
              <a:t>Pokud nemáte sluchadla, neslyšíte téměř nic</a:t>
            </a:r>
          </a:p>
          <a:p>
            <a:pPr defTabSz="457200">
              <a:lnSpc>
                <a:spcPct val="110000"/>
              </a:lnSpc>
              <a:spcBef>
                <a:spcPts val="480"/>
              </a:spcBef>
              <a:spcAft>
                <a:spcPts val="600"/>
              </a:spcAft>
              <a:buSzPct val="80000"/>
            </a:pPr>
            <a:r>
              <a:rPr lang="cs-CZ" sz="1600" dirty="0">
                <a:ea typeface="+mj-ea"/>
                <a:cs typeface="+mj-cs"/>
              </a:rPr>
              <a:t>Nedoceníte hudbu, film a divadlo</a:t>
            </a:r>
          </a:p>
          <a:p>
            <a:pPr defTabSz="457200">
              <a:lnSpc>
                <a:spcPct val="110000"/>
              </a:lnSpc>
              <a:spcBef>
                <a:spcPts val="480"/>
              </a:spcBef>
              <a:spcAft>
                <a:spcPts val="600"/>
              </a:spcAft>
              <a:buSzPct val="80000"/>
            </a:pPr>
            <a:r>
              <a:rPr lang="cs-CZ" sz="1600" dirty="0">
                <a:ea typeface="+mj-ea"/>
                <a:cs typeface="+mj-cs"/>
              </a:rPr>
              <a:t>Mluví-li více lidí, nestíháte sledovat komunikaci</a:t>
            </a:r>
          </a:p>
          <a:p>
            <a:pPr defTabSz="457200">
              <a:lnSpc>
                <a:spcPct val="110000"/>
              </a:lnSpc>
              <a:spcBef>
                <a:spcPts val="480"/>
              </a:spcBef>
              <a:spcAft>
                <a:spcPts val="600"/>
              </a:spcAft>
              <a:buSzPct val="80000"/>
            </a:pPr>
            <a:r>
              <a:rPr lang="cs-CZ" sz="1600" dirty="0">
                <a:ea typeface="+mj-ea"/>
                <a:cs typeface="+mj-cs"/>
              </a:rPr>
              <a:t>Ve větším hluku nerozumíte konverzaci, okolní zvuky jsou zkreslené, „ztrácíte se“</a:t>
            </a:r>
          </a:p>
          <a:p>
            <a:pPr defTabSz="457200">
              <a:lnSpc>
                <a:spcPct val="110000"/>
              </a:lnSpc>
              <a:spcBef>
                <a:spcPts val="480"/>
              </a:spcBef>
              <a:spcAft>
                <a:spcPts val="600"/>
              </a:spcAft>
              <a:buSzPct val="80000"/>
            </a:pPr>
            <a:r>
              <a:rPr lang="cs-CZ" sz="1600" dirty="0">
                <a:ea typeface="+mj-ea"/>
                <a:cs typeface="+mj-cs"/>
              </a:rPr>
              <a:t>Některé zvuky nemusíte slyšet vůbec (např. vysoké tóny)</a:t>
            </a:r>
          </a:p>
          <a:p>
            <a:pPr defTabSz="457200">
              <a:lnSpc>
                <a:spcPct val="110000"/>
              </a:lnSpc>
              <a:spcBef>
                <a:spcPts val="480"/>
              </a:spcBef>
              <a:spcAft>
                <a:spcPts val="600"/>
              </a:spcAft>
              <a:buSzPct val="80000"/>
            </a:pPr>
            <a:r>
              <a:rPr lang="cs-CZ" sz="1600" dirty="0">
                <a:ea typeface="+mj-ea"/>
                <a:cs typeface="+mj-cs"/>
              </a:rPr>
              <a:t>Existuje určité % lidí, se kterými se vždy budete mít „problém domluvit“</a:t>
            </a:r>
          </a:p>
          <a:p>
            <a:pPr defTabSz="457200">
              <a:lnSpc>
                <a:spcPct val="110000"/>
              </a:lnSpc>
              <a:spcBef>
                <a:spcPts val="480"/>
              </a:spcBef>
              <a:spcAft>
                <a:spcPts val="600"/>
              </a:spcAft>
              <a:buSzPct val="80000"/>
            </a:pPr>
            <a:r>
              <a:rPr lang="cs-CZ" sz="1600" dirty="0">
                <a:ea typeface="+mj-ea"/>
                <a:cs typeface="+mj-cs"/>
              </a:rPr>
              <a:t>Nikdy nemůžete mluvčího přestat sledovat, soustředit se, „pochytávat“</a:t>
            </a:r>
          </a:p>
          <a:p>
            <a:pPr defTabSz="457200">
              <a:lnSpc>
                <a:spcPct val="110000"/>
              </a:lnSpc>
              <a:spcBef>
                <a:spcPts val="480"/>
              </a:spcBef>
              <a:spcAft>
                <a:spcPts val="600"/>
              </a:spcAft>
              <a:buSzPct val="80000"/>
            </a:pPr>
            <a:r>
              <a:rPr lang="cs-CZ" sz="1600" dirty="0">
                <a:ea typeface="+mj-ea"/>
                <a:cs typeface="+mj-cs"/>
              </a:rPr>
              <a:t>Pokud máte ztrátu sluchu nad 60 dB, pravděpodobně se to projeví v oblasti řečového projevu </a:t>
            </a:r>
          </a:p>
          <a:p>
            <a:pPr defTabSz="457200">
              <a:lnSpc>
                <a:spcPct val="110000"/>
              </a:lnSpc>
              <a:spcBef>
                <a:spcPts val="48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Ø"/>
            </a:pPr>
            <a:endParaRPr lang="cs-CZ" sz="1600" dirty="0">
              <a:latin typeface="Century Gothic"/>
              <a:ea typeface="+mj-ea"/>
              <a:cs typeface="+mj-cs"/>
            </a:endParaRPr>
          </a:p>
          <a:p>
            <a:pPr defTabSz="457200">
              <a:lnSpc>
                <a:spcPct val="110000"/>
              </a:lnSpc>
              <a:spcBef>
                <a:spcPts val="48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Ø"/>
            </a:pPr>
            <a:endParaRPr lang="cs-CZ" sz="1600" dirty="0">
              <a:latin typeface="Century Gothic"/>
              <a:ea typeface="+mj-ea"/>
              <a:cs typeface="+mj-cs"/>
            </a:endParaRPr>
          </a:p>
          <a:p>
            <a:pPr defTabSz="457200">
              <a:lnSpc>
                <a:spcPct val="110000"/>
              </a:lnSpc>
              <a:spcBef>
                <a:spcPts val="480"/>
              </a:spcBef>
              <a:spcAft>
                <a:spcPts val="600"/>
              </a:spcAft>
              <a:buSzPct val="80000"/>
              <a:buFont typeface="Wingdings" panose="05000000000000000000" pitchFamily="2" charset="2"/>
              <a:buChar char="Ø"/>
            </a:pPr>
            <a:endParaRPr lang="cs-CZ" sz="1600" dirty="0">
              <a:latin typeface="Century Gothic"/>
              <a:ea typeface="+mj-ea"/>
              <a:cs typeface="+mj-cs"/>
            </a:endParaRPr>
          </a:p>
          <a:p>
            <a:pPr marL="347472" indent="-347472" defTabSz="457200">
              <a:lnSpc>
                <a:spcPct val="110000"/>
              </a:lnSpc>
              <a:spcBef>
                <a:spcPts val="480"/>
              </a:spcBef>
              <a:spcAft>
                <a:spcPts val="600"/>
              </a:spcAft>
              <a:buClr>
                <a:srgbClr val="F5A408"/>
              </a:buClr>
              <a:buSzPct val="80000"/>
              <a:buFont typeface="Wingdings 3"/>
              <a:buChar char=""/>
            </a:pPr>
            <a:endParaRPr lang="cs-CZ" sz="1200" b="0" i="0" dirty="0">
              <a:latin typeface="Century Gothic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3809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3C5918A-1DC5-4CF3-AA27-00AA3088A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786683A-6FD6-4BF7-B3B0-DC3976773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274788" y="-15796"/>
            <a:ext cx="7911916" cy="6889592"/>
          </a:xfrm>
          <a:custGeom>
            <a:avLst/>
            <a:gdLst>
              <a:gd name="connsiteX0" fmla="*/ 1144064 w 7911916"/>
              <a:gd name="connsiteY0" fmla="*/ 0 h 6889592"/>
              <a:gd name="connsiteX1" fmla="*/ 7911916 w 7911916"/>
              <a:gd name="connsiteY1" fmla="*/ 0 h 6889592"/>
              <a:gd name="connsiteX2" fmla="*/ 7911916 w 7911916"/>
              <a:gd name="connsiteY2" fmla="*/ 6889592 h 6889592"/>
              <a:gd name="connsiteX3" fmla="*/ 1282780 w 7911916"/>
              <a:gd name="connsiteY3" fmla="*/ 6889592 h 6889592"/>
              <a:gd name="connsiteX4" fmla="*/ 1021588 w 7911916"/>
              <a:gd name="connsiteY4" fmla="*/ 6461391 h 6889592"/>
              <a:gd name="connsiteX5" fmla="*/ 841264 w 7911916"/>
              <a:gd name="connsiteY5" fmla="*/ 370936 h 6889592"/>
              <a:gd name="connsiteX6" fmla="*/ 1119707 w 7911916"/>
              <a:gd name="connsiteY6" fmla="*/ 26053 h 688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11916" h="6889592">
                <a:moveTo>
                  <a:pt x="1144064" y="0"/>
                </a:moveTo>
                <a:lnTo>
                  <a:pt x="7911916" y="0"/>
                </a:lnTo>
                <a:lnTo>
                  <a:pt x="7911916" y="6889592"/>
                </a:lnTo>
                <a:lnTo>
                  <a:pt x="1282780" y="6889592"/>
                </a:lnTo>
                <a:lnTo>
                  <a:pt x="1021588" y="6461391"/>
                </a:lnTo>
                <a:cubicBezTo>
                  <a:pt x="-73086" y="4533675"/>
                  <a:pt x="-509682" y="2192905"/>
                  <a:pt x="841264" y="370936"/>
                </a:cubicBezTo>
                <a:cubicBezTo>
                  <a:pt x="928899" y="253509"/>
                  <a:pt x="1021859" y="138477"/>
                  <a:pt x="1119707" y="26053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5169E50-59FB-4AEE-B61D-44A882A4C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249750" y="-6726"/>
            <a:ext cx="5931659" cy="6871452"/>
          </a:xfrm>
          <a:custGeom>
            <a:avLst/>
            <a:gdLst>
              <a:gd name="connsiteX0" fmla="*/ 2429503 w 5931659"/>
              <a:gd name="connsiteY0" fmla="*/ 0 h 6871452"/>
              <a:gd name="connsiteX1" fmla="*/ 5931659 w 5931659"/>
              <a:gd name="connsiteY1" fmla="*/ 0 h 6871452"/>
              <a:gd name="connsiteX2" fmla="*/ 5931659 w 5931659"/>
              <a:gd name="connsiteY2" fmla="*/ 6871452 h 6871452"/>
              <a:gd name="connsiteX3" fmla="*/ 1302090 w 5931659"/>
              <a:gd name="connsiteY3" fmla="*/ 6871452 h 6871452"/>
              <a:gd name="connsiteX4" fmla="*/ 1257860 w 5931659"/>
              <a:gd name="connsiteY4" fmla="*/ 6820098 h 6871452"/>
              <a:gd name="connsiteX5" fmla="*/ 456609 w 5931659"/>
              <a:gd name="connsiteY5" fmla="*/ 1965059 h 6871452"/>
              <a:gd name="connsiteX6" fmla="*/ 2356353 w 5931659"/>
              <a:gd name="connsiteY6" fmla="*/ 42030 h 6871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1659" h="6871452">
                <a:moveTo>
                  <a:pt x="2429503" y="0"/>
                </a:moveTo>
                <a:lnTo>
                  <a:pt x="5931659" y="0"/>
                </a:lnTo>
                <a:lnTo>
                  <a:pt x="5931659" y="6871452"/>
                </a:lnTo>
                <a:lnTo>
                  <a:pt x="1302090" y="6871452"/>
                </a:lnTo>
                <a:lnTo>
                  <a:pt x="1257860" y="6820098"/>
                </a:lnTo>
                <a:cubicBezTo>
                  <a:pt x="121068" y="5395213"/>
                  <a:pt x="-469022" y="3541076"/>
                  <a:pt x="456609" y="1965059"/>
                </a:cubicBezTo>
                <a:cubicBezTo>
                  <a:pt x="919425" y="1178905"/>
                  <a:pt x="1583566" y="524859"/>
                  <a:pt x="2356353" y="42030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17C30F0-5A38-4B60-B632-3AF7C2780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33528" y="-3116"/>
            <a:ext cx="6766974" cy="6864232"/>
          </a:xfrm>
          <a:custGeom>
            <a:avLst/>
            <a:gdLst>
              <a:gd name="connsiteX0" fmla="*/ 2135088 w 6766974"/>
              <a:gd name="connsiteY0" fmla="*/ 0 h 6864232"/>
              <a:gd name="connsiteX1" fmla="*/ 6766974 w 6766974"/>
              <a:gd name="connsiteY1" fmla="*/ 0 h 6864232"/>
              <a:gd name="connsiteX2" fmla="*/ 6766974 w 6766974"/>
              <a:gd name="connsiteY2" fmla="*/ 6864232 h 6864232"/>
              <a:gd name="connsiteX3" fmla="*/ 1128977 w 6766974"/>
              <a:gd name="connsiteY3" fmla="*/ 6864232 h 6864232"/>
              <a:gd name="connsiteX4" fmla="*/ 1004776 w 6766974"/>
              <a:gd name="connsiteY4" fmla="*/ 6687663 h 6864232"/>
              <a:gd name="connsiteX5" fmla="*/ 709736 w 6766974"/>
              <a:gd name="connsiteY5" fmla="*/ 1521351 h 6864232"/>
              <a:gd name="connsiteX6" fmla="*/ 1896284 w 6766974"/>
              <a:gd name="connsiteY6" fmla="*/ 197391 h 686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6974" h="6864232">
                <a:moveTo>
                  <a:pt x="2135088" y="0"/>
                </a:moveTo>
                <a:lnTo>
                  <a:pt x="6766974" y="0"/>
                </a:lnTo>
                <a:lnTo>
                  <a:pt x="6766974" y="6864232"/>
                </a:lnTo>
                <a:lnTo>
                  <a:pt x="1128977" y="6864232"/>
                </a:lnTo>
                <a:lnTo>
                  <a:pt x="1004776" y="6687663"/>
                </a:lnTo>
                <a:cubicBezTo>
                  <a:pt x="-54053" y="5122098"/>
                  <a:pt x="-463081" y="3202457"/>
                  <a:pt x="709736" y="1521351"/>
                </a:cubicBezTo>
                <a:cubicBezTo>
                  <a:pt x="1045443" y="1039181"/>
                  <a:pt x="1446565" y="592246"/>
                  <a:pt x="1896284" y="197391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200CBA5-3F2B-4AAC-9F86-99AFECC19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53136" y="0"/>
            <a:ext cx="5238864" cy="6858000"/>
          </a:xfrm>
          <a:custGeom>
            <a:avLst/>
            <a:gdLst>
              <a:gd name="connsiteX0" fmla="*/ 2829115 w 5238864"/>
              <a:gd name="connsiteY0" fmla="*/ 0 h 6864726"/>
              <a:gd name="connsiteX1" fmla="*/ 5238864 w 5238864"/>
              <a:gd name="connsiteY1" fmla="*/ 0 h 6864726"/>
              <a:gd name="connsiteX2" fmla="*/ 5238864 w 5238864"/>
              <a:gd name="connsiteY2" fmla="*/ 6864726 h 6864726"/>
              <a:gd name="connsiteX3" fmla="*/ 1518091 w 5238864"/>
              <a:gd name="connsiteY3" fmla="*/ 6864726 h 6864726"/>
              <a:gd name="connsiteX4" fmla="*/ 1435414 w 5238864"/>
              <a:gd name="connsiteY4" fmla="*/ 6778879 h 6864726"/>
              <a:gd name="connsiteX5" fmla="*/ 406006 w 5238864"/>
              <a:gd name="connsiteY5" fmla="*/ 2093910 h 6864726"/>
              <a:gd name="connsiteX6" fmla="*/ 2559142 w 5238864"/>
              <a:gd name="connsiteY6" fmla="*/ 124487 h 686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38864" h="6864726">
                <a:moveTo>
                  <a:pt x="2829115" y="0"/>
                </a:moveTo>
                <a:lnTo>
                  <a:pt x="5238864" y="0"/>
                </a:lnTo>
                <a:lnTo>
                  <a:pt x="5238864" y="6864726"/>
                </a:lnTo>
                <a:lnTo>
                  <a:pt x="1518091" y="6864726"/>
                </a:lnTo>
                <a:lnTo>
                  <a:pt x="1435414" y="6778879"/>
                </a:lnTo>
                <a:cubicBezTo>
                  <a:pt x="226066" y="5476104"/>
                  <a:pt x="-499346" y="3635393"/>
                  <a:pt x="406006" y="2093910"/>
                </a:cubicBezTo>
                <a:cubicBezTo>
                  <a:pt x="907547" y="1241972"/>
                  <a:pt x="1674986" y="564513"/>
                  <a:pt x="2559142" y="12448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74928" y="1124998"/>
            <a:ext cx="3456122" cy="4589717"/>
          </a:xfrm>
        </p:spPr>
        <p:txBody>
          <a:bodyPr>
            <a:normAutofit/>
          </a:bodyPr>
          <a:lstStyle/>
          <a:p>
            <a:pPr algn="l"/>
            <a:r>
              <a:rPr lang="cs-CZ" sz="4800"/>
              <a:t>Zkuste si představit, že… pokračování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7521" y="406400"/>
            <a:ext cx="6380480" cy="600456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cs-CZ" sz="1500" dirty="0"/>
              <a:t>  </a:t>
            </a:r>
            <a:r>
              <a:rPr lang="cs-CZ" sz="1600" dirty="0"/>
              <a:t>Musíte zvážit své studijní a profesní možnosti</a:t>
            </a:r>
          </a:p>
          <a:p>
            <a:pPr>
              <a:lnSpc>
                <a:spcPct val="110000"/>
              </a:lnSpc>
            </a:pPr>
            <a:r>
              <a:rPr lang="cs-CZ" sz="1600" dirty="0"/>
              <a:t> Vaše osobní přání jsou často hůře splnitelná – někdy i nesplnitelná</a:t>
            </a:r>
          </a:p>
          <a:p>
            <a:pPr>
              <a:lnSpc>
                <a:spcPct val="110000"/>
              </a:lnSpc>
            </a:pPr>
            <a:r>
              <a:rPr lang="cs-CZ" sz="1600" dirty="0"/>
              <a:t> Vada sluchu Vás občas dostává do trapných situací, cítíte se „pitomě“</a:t>
            </a:r>
          </a:p>
          <a:p>
            <a:pPr>
              <a:lnSpc>
                <a:spcPct val="110000"/>
              </a:lnSpc>
            </a:pPr>
            <a:r>
              <a:rPr lang="cs-CZ" sz="1600" dirty="0"/>
              <a:t> Běžný každodenní režim „ve  slyšícím světě“ a komunikace Vás více vyčerpávají</a:t>
            </a:r>
          </a:p>
          <a:p>
            <a:pPr>
              <a:lnSpc>
                <a:spcPct val="110000"/>
              </a:lnSpc>
            </a:pPr>
            <a:r>
              <a:rPr lang="cs-CZ" sz="1600" dirty="0"/>
              <a:t> Stavem sluchu může „trpět“ Váš rodinný a společenský život</a:t>
            </a:r>
          </a:p>
          <a:p>
            <a:pPr>
              <a:lnSpc>
                <a:spcPct val="110000"/>
              </a:lnSpc>
            </a:pPr>
            <a:r>
              <a:rPr lang="cs-CZ" sz="1600" b="1" dirty="0"/>
              <a:t>A jaká to má pozitiva?</a:t>
            </a:r>
          </a:p>
          <a:p>
            <a:pPr>
              <a:lnSpc>
                <a:spcPct val="110000"/>
              </a:lnSpc>
            </a:pPr>
            <a:r>
              <a:rPr lang="cs-CZ" sz="1600" b="1" dirty="0"/>
              <a:t> </a:t>
            </a:r>
            <a:r>
              <a:rPr lang="cs-CZ" sz="1600" dirty="0"/>
              <a:t>Možnou větší míru empatie, pochopení pro problémy druhých</a:t>
            </a:r>
          </a:p>
          <a:p>
            <a:pPr>
              <a:lnSpc>
                <a:spcPct val="110000"/>
              </a:lnSpc>
            </a:pPr>
            <a:r>
              <a:rPr lang="cs-CZ" sz="1600" dirty="0"/>
              <a:t> V osobním životě pravděpodobnost většího odhadu lidí kolem Vás</a:t>
            </a:r>
          </a:p>
          <a:p>
            <a:pPr>
              <a:lnSpc>
                <a:spcPct val="110000"/>
              </a:lnSpc>
            </a:pPr>
            <a:r>
              <a:rPr lang="cs-CZ" sz="1600" dirty="0"/>
              <a:t> Když něco slyšet nechcete, tak to neslyšíte</a:t>
            </a:r>
          </a:p>
          <a:p>
            <a:pPr>
              <a:lnSpc>
                <a:spcPct val="110000"/>
              </a:lnSpc>
            </a:pPr>
            <a:r>
              <a:rPr lang="cs-CZ" sz="1600" dirty="0"/>
              <a:t> Vaše postižení Vás může svým způsobem „zocelit“ </a:t>
            </a:r>
          </a:p>
        </p:txBody>
      </p:sp>
    </p:spTree>
    <p:extLst>
      <p:ext uri="{BB962C8B-B14F-4D97-AF65-F5344CB8AC3E}">
        <p14:creationId xmlns:p14="http://schemas.microsoft.com/office/powerpoint/2010/main" val="247536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8FA86E-6F69-4A10-ADD1-4ECF382A57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Závěrem k dospělému věku a VŠ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8A5207-863D-4BEF-85E7-87570A5F0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803185"/>
            <a:ext cx="6711603" cy="5654765"/>
          </a:xfrm>
        </p:spPr>
        <p:txBody>
          <a:bodyPr/>
          <a:lstStyle/>
          <a:p>
            <a:r>
              <a:rPr lang="cs-CZ" dirty="0"/>
              <a:t>Komunikační strategie se mohou lišit u velkého množství osob se SP</a:t>
            </a:r>
          </a:p>
          <a:p>
            <a:r>
              <a:rPr lang="cs-CZ" dirty="0"/>
              <a:t>V prostředí VŠ je dobré mít na paměti, že mnoho informací, které se předává zvukovou cestou, ke studentovi i nemusí „dorazit“</a:t>
            </a:r>
          </a:p>
          <a:p>
            <a:r>
              <a:rPr lang="cs-CZ" dirty="0"/>
              <a:t>Student je odpovědný za své studium a povinnosti, je však objektivním faktem, že může dojít ke komunikačnímu šumu – je vhodné s tím počítat</a:t>
            </a:r>
          </a:p>
          <a:p>
            <a:r>
              <a:rPr lang="cs-CZ" dirty="0"/>
              <a:t>Je vhodné projevit trpělivost a ochotu se studentem komunikovat dle jeho preferencí</a:t>
            </a:r>
          </a:p>
          <a:p>
            <a:r>
              <a:rPr lang="cs-CZ" dirty="0"/>
              <a:t>Nevíte-li si rady, žádejte o pomoc odpovědné fakultní pracovníky</a:t>
            </a:r>
          </a:p>
          <a:p>
            <a:r>
              <a:rPr lang="cs-CZ" dirty="0"/>
              <a:t>Věnujte pozornost funkční diagnostice</a:t>
            </a:r>
          </a:p>
          <a:p>
            <a:r>
              <a:rPr lang="cs-CZ" dirty="0"/>
              <a:t>Ochotu a trpělivost student ocení a moc mu pomůže</a:t>
            </a:r>
          </a:p>
        </p:txBody>
      </p:sp>
    </p:spTree>
    <p:extLst>
      <p:ext uri="{BB962C8B-B14F-4D97-AF65-F5344CB8AC3E}">
        <p14:creationId xmlns:p14="http://schemas.microsoft.com/office/powerpoint/2010/main" val="3101188527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814</Words>
  <Application>Microsoft Office PowerPoint</Application>
  <PresentationFormat>Širokoúhlá obrazovka</PresentationFormat>
  <Paragraphs>76</Paragraphs>
  <Slides>8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5" baseType="lpstr">
      <vt:lpstr>Calibri</vt:lpstr>
      <vt:lpstr>Calibri Light</vt:lpstr>
      <vt:lpstr>Century Gothic</vt:lpstr>
      <vt:lpstr>Rockwell</vt:lpstr>
      <vt:lpstr>Wingdings</vt:lpstr>
      <vt:lpstr>Wingdings 3</vt:lpstr>
      <vt:lpstr>Atlas</vt:lpstr>
      <vt:lpstr>Sluchové postižení v dospělém věku</vt:lpstr>
      <vt:lpstr>SP a dospělý věk</vt:lpstr>
      <vt:lpstr>Důsledky SP v dospělosti</vt:lpstr>
      <vt:lpstr>Důsledky SP v dospělosti - pokračování</vt:lpstr>
      <vt:lpstr>Co je aktuální u dospělých osob se SP? </vt:lpstr>
      <vt:lpstr>Zkuste si představit, že…</vt:lpstr>
      <vt:lpstr>Zkuste si představit, že… pokračování</vt:lpstr>
      <vt:lpstr>Závěrem k dospělému věku a VŠ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Sluchové postižení v dospělém věku</dc:title>
  <dc:creator>Tereza Hradilová</dc:creator>
  <cp:lastModifiedBy>Tereza Hradilová</cp:lastModifiedBy>
  <cp:revision>3</cp:revision>
  <dcterms:created xsi:type="dcterms:W3CDTF">2021-01-16T10:34:13Z</dcterms:created>
  <dcterms:modified xsi:type="dcterms:W3CDTF">2021-01-16T10:56:23Z</dcterms:modified>
</cp:coreProperties>
</file>