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66" r:id="rId4"/>
    <p:sldId id="277" r:id="rId5"/>
    <p:sldId id="278" r:id="rId6"/>
    <p:sldId id="274" r:id="rId7"/>
    <p:sldId id="270" r:id="rId8"/>
    <p:sldId id="271" r:id="rId9"/>
    <p:sldId id="272" r:id="rId10"/>
    <p:sldId id="273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81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23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41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4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791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39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13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4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3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91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38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402480-F19C-4E39-A5D2-9EF21F2DAF97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77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Distribuční strategie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Marketing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Spádová oblast: případová studie - restaurace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3600" dirty="0"/>
              <a:t>Restaurace bude přitahovat hosty v okruhu 10 km, v této oblasti žije 80.000 obyvatel</a:t>
            </a:r>
          </a:p>
          <a:p>
            <a:r>
              <a:rPr lang="cs-CZ" sz="3600" dirty="0"/>
              <a:t>Odhadneme, že 5% obyvatel chodí občas do restaurace (cca 6x za rok) a jí mimo domov, tj. (6 x 4000 = 24.000 jídel)</a:t>
            </a:r>
          </a:p>
          <a:p>
            <a:r>
              <a:rPr lang="cs-CZ" sz="3600" dirty="0"/>
              <a:t>Ve spádové oblasti je několik kaváren a restaurací, ale jen tři jsou schopné nám konkurovat. To znamená, že 4 restaurace (včetně nás)  by mohlo za rok navštívit 4000 hostů a že každá restaurace by mohla nabídnout průměrně 6000 jídel.</a:t>
            </a:r>
          </a:p>
          <a:p>
            <a:r>
              <a:rPr lang="cs-CZ" sz="3600" dirty="0"/>
              <a:t>Naše restaurace bude mít 50 míst u stolu a bude otevřena 300 dní v roce po dobu oběda a večeře.</a:t>
            </a:r>
          </a:p>
          <a:p>
            <a:r>
              <a:rPr lang="cs-CZ" sz="3600" dirty="0"/>
              <a:t>Celkový počet jídel, které můžeme nabídnout je (300 x 2 x 50 = 30000. Vyjdeme-li z průměru 6000 oproti možným 30000, pak je to pouhých 20%.</a:t>
            </a:r>
          </a:p>
          <a:p>
            <a:r>
              <a:rPr lang="cs-CZ" sz="3600" dirty="0"/>
              <a:t>80% nevydělává nic. 6000 jídel za rok představuje průměr 5 jídel za dobu oběda nebo večeře, tedy 10 jídel denně, 60 týdně. Jídla se budou pravděpodobně hustit na konec týdne, restaurace bude plně obsazená v sobotu večer. </a:t>
            </a:r>
            <a:r>
              <a:rPr lang="cs-CZ" sz="3600" i="1" dirty="0">
                <a:solidFill>
                  <a:schemeClr val="hlink"/>
                </a:solidFill>
              </a:rPr>
              <a:t>PERSONÁL SE BUDE NUDIT</a:t>
            </a:r>
            <a:r>
              <a:rPr lang="cs-CZ" sz="3600" dirty="0">
                <a:solidFill>
                  <a:schemeClr val="hlink"/>
                </a:solidFill>
              </a:rPr>
              <a:t> </a:t>
            </a:r>
            <a:endParaRPr lang="cs-CZ" sz="36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Spádová oblast - rovnice zlomového bodu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</a:rPr>
              <a:t>Existují dvě města, A, B. V jaké vzdálenosti od města B začne přitahovat město A zákazníky mnohem silněji, než město B?</a:t>
            </a:r>
          </a:p>
          <a:p>
            <a:pPr eaLnBrk="0" hangingPunct="0">
              <a:buNone/>
            </a:pPr>
            <a:r>
              <a:rPr lang="cs-CZ" b="1" dirty="0">
                <a:latin typeface="Times New Roman" pitchFamily="18" charset="0"/>
              </a:rPr>
              <a:t>                                      Vzdálenost A - B</a:t>
            </a:r>
          </a:p>
          <a:p>
            <a:pPr eaLnBrk="0" hangingPunct="0"/>
            <a:r>
              <a:rPr lang="cs-CZ" b="1" dirty="0">
                <a:latin typeface="Times New Roman" pitchFamily="18" charset="0"/>
              </a:rPr>
              <a:t>Zlomový bod =  ---------------------------------------</a:t>
            </a:r>
          </a:p>
          <a:p>
            <a:pPr eaLnBrk="0" hangingPunct="0">
              <a:buNone/>
            </a:pPr>
            <a:r>
              <a:rPr lang="cs-CZ" b="1" dirty="0">
                <a:latin typeface="Times New Roman" pitchFamily="18" charset="0"/>
              </a:rPr>
              <a:t>                            1  +            Obyvatelstvo A</a:t>
            </a:r>
          </a:p>
          <a:p>
            <a:pPr eaLnBrk="0" hangingPunct="0">
              <a:buNone/>
            </a:pPr>
            <a:r>
              <a:rPr lang="cs-CZ" b="1" dirty="0">
                <a:latin typeface="Times New Roman" pitchFamily="18" charset="0"/>
              </a:rPr>
              <a:t>                                              ----------------------</a:t>
            </a:r>
          </a:p>
          <a:p>
            <a:pPr eaLnBrk="0" hangingPunct="0">
              <a:buNone/>
            </a:pPr>
            <a:r>
              <a:rPr lang="cs-CZ" b="1" dirty="0">
                <a:latin typeface="Times New Roman" pitchFamily="18" charset="0"/>
              </a:rPr>
              <a:t>                                                Obyvatelstvo B</a:t>
            </a:r>
            <a:endParaRPr lang="cs-CZ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987824" y="4433511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263280" y="443351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3491880" y="3976311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632209" y="3976464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distribuční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Intenzivní …</a:t>
            </a:r>
          </a:p>
          <a:p>
            <a:endParaRPr lang="cs-CZ" dirty="0"/>
          </a:p>
          <a:p>
            <a:r>
              <a:rPr lang="cs-CZ" dirty="0"/>
              <a:t>Selektivní …</a:t>
            </a:r>
          </a:p>
          <a:p>
            <a:endParaRPr lang="cs-CZ" dirty="0"/>
          </a:p>
          <a:p>
            <a:r>
              <a:rPr lang="cs-CZ" dirty="0"/>
              <a:t>Exkluzivní 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11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Strategie motivace v DC</a:t>
            </a:r>
          </a:p>
          <a:p>
            <a:pPr marL="914400" lvl="1" indent="-514350"/>
            <a:r>
              <a:rPr lang="cs-CZ" dirty="0"/>
              <a:t>Strategie </a:t>
            </a:r>
            <a:r>
              <a:rPr lang="cs-CZ" dirty="0" err="1"/>
              <a:t>push</a:t>
            </a:r>
            <a:r>
              <a:rPr lang="cs-CZ" dirty="0"/>
              <a:t> (tlaku)</a:t>
            </a:r>
          </a:p>
          <a:p>
            <a:pPr marL="914400" lvl="1" indent="-514350"/>
            <a:r>
              <a:rPr lang="cs-CZ" dirty="0"/>
              <a:t>Strategie </a:t>
            </a:r>
            <a:r>
              <a:rPr lang="cs-CZ" dirty="0" err="1"/>
              <a:t>pull</a:t>
            </a:r>
            <a:r>
              <a:rPr lang="cs-CZ" dirty="0"/>
              <a:t> (tahu)</a:t>
            </a:r>
          </a:p>
          <a:p>
            <a:pPr marL="914400" lvl="1" indent="-514350"/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Strategie zaměřená na prostředníky</a:t>
            </a:r>
          </a:p>
          <a:p>
            <a:pPr marL="914400" lvl="1" indent="-514350"/>
            <a:r>
              <a:rPr lang="cs-CZ" dirty="0"/>
              <a:t>Strategie přizpůsobení</a:t>
            </a:r>
          </a:p>
          <a:p>
            <a:pPr marL="914400" lvl="1" indent="-514350"/>
            <a:r>
              <a:rPr lang="cs-CZ" dirty="0"/>
              <a:t>Konfliktní strategie</a:t>
            </a:r>
          </a:p>
          <a:p>
            <a:pPr marL="914400" lvl="1" indent="-514350"/>
            <a:r>
              <a:rPr lang="cs-CZ" dirty="0"/>
              <a:t>Strategie kooperace</a:t>
            </a:r>
          </a:p>
          <a:p>
            <a:pPr marL="914400" lvl="1" indent="-514350"/>
            <a:r>
              <a:rPr lang="cs-CZ" dirty="0"/>
              <a:t>Strategie úhybná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tržního podílu z údajů z distribuční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Index fyzického podílu (fyzické distribuce) </a:t>
            </a:r>
            <a:r>
              <a:rPr lang="cs-CZ" dirty="0" err="1"/>
              <a:t>Ifp</a:t>
            </a:r>
            <a:r>
              <a:rPr lang="cs-CZ" dirty="0"/>
              <a:t> </a:t>
            </a:r>
          </a:p>
          <a:p>
            <a:pPr marL="630936" lvl="1" indent="-457200">
              <a:buFont typeface="Wingdings" panose="05000000000000000000" pitchFamily="2" charset="2"/>
              <a:buChar char="§"/>
            </a:pPr>
            <a:r>
              <a:rPr lang="cs-CZ" dirty="0"/>
              <a:t>Podíl „našich“ prodeje na celkovém počtu prodejen s daným sortimentem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Index relativní velikosti (ukazatel velikosti) </a:t>
            </a:r>
            <a:r>
              <a:rPr lang="cs-CZ" dirty="0" err="1"/>
              <a:t>Irv</a:t>
            </a:r>
            <a:endParaRPr lang="cs-CZ" dirty="0"/>
          </a:p>
          <a:p>
            <a:pPr marL="630936" lvl="1" indent="-457200">
              <a:buFont typeface="Wingdings" panose="05000000000000000000" pitchFamily="2" charset="2"/>
              <a:buChar char="§"/>
            </a:pPr>
            <a:r>
              <a:rPr lang="cs-CZ" dirty="0"/>
              <a:t>Průměrná velikost prodejen daného sortimentu v „našich“ prodejnách k průměrnému počtu prodeje ve </a:t>
            </a:r>
            <a:r>
              <a:rPr lang="cs-CZ" dirty="0" err="1"/>
              <a:t>všešchn</a:t>
            </a:r>
            <a:r>
              <a:rPr lang="cs-CZ" dirty="0"/>
              <a:t> prodejnách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Vážená </a:t>
            </a:r>
            <a:r>
              <a:rPr lang="cs-CZ" dirty="0" err="1"/>
              <a:t>distribuc</a:t>
            </a:r>
            <a:r>
              <a:rPr lang="cs-CZ" dirty="0"/>
              <a:t> (trží dosah, míra pokrytí trhu) = </a:t>
            </a:r>
            <a:r>
              <a:rPr lang="cs-CZ" dirty="0" err="1"/>
              <a:t>Ifp</a:t>
            </a:r>
            <a:r>
              <a:rPr lang="cs-CZ" dirty="0"/>
              <a:t> x </a:t>
            </a:r>
            <a:r>
              <a:rPr lang="cs-CZ" dirty="0" err="1"/>
              <a:t>Irv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Podíl na obratu (Po)</a:t>
            </a:r>
          </a:p>
          <a:p>
            <a:pPr marL="630936" lvl="1" indent="-457200">
              <a:buFont typeface="Wingdings" panose="05000000000000000000" pitchFamily="2" charset="2"/>
              <a:buChar char="§"/>
            </a:pPr>
            <a:r>
              <a:rPr lang="cs-CZ" dirty="0"/>
              <a:t>Podíl našich výrobků na celkových tržbách „našich“ prodejen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dirty="0"/>
              <a:t>Tržní podíl má zkratku TP a jeho výpočet je: </a:t>
            </a:r>
          </a:p>
          <a:p>
            <a:pPr marL="356616" lvl="2" indent="0">
              <a:buNone/>
            </a:pPr>
            <a:r>
              <a:rPr lang="cs-CZ" dirty="0"/>
              <a:t>	</a:t>
            </a:r>
          </a:p>
          <a:p>
            <a:pPr marL="356616" lvl="2" indent="0" algn="ctr">
              <a:buNone/>
            </a:pPr>
            <a:r>
              <a:rPr lang="cs-CZ" sz="2000" b="1" dirty="0"/>
              <a:t>TP= </a:t>
            </a:r>
            <a:r>
              <a:rPr lang="cs-CZ" sz="2000" b="1" dirty="0" err="1"/>
              <a:t>Ifp</a:t>
            </a:r>
            <a:r>
              <a:rPr lang="cs-CZ" sz="2000" b="1" dirty="0"/>
              <a:t> x </a:t>
            </a:r>
            <a:r>
              <a:rPr lang="cs-CZ" sz="2000" b="1" dirty="0" err="1"/>
              <a:t>Irv</a:t>
            </a:r>
            <a:r>
              <a:rPr lang="cs-CZ" sz="2000" b="1" dirty="0"/>
              <a:t> x Po</a:t>
            </a:r>
          </a:p>
        </p:txBody>
      </p:sp>
    </p:spTree>
    <p:extLst>
      <p:ext uri="{BB962C8B-B14F-4D97-AF65-F5344CB8AC3E}">
        <p14:creationId xmlns:p14="http://schemas.microsoft.com/office/powerpoint/2010/main" val="283946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tržního podílu z údajů z distribuční sítě - závěry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Jak lze zvýšit tržní podíl:</a:t>
            </a:r>
          </a:p>
          <a:p>
            <a:endParaRPr lang="cs-CZ" sz="2400" dirty="0"/>
          </a:p>
          <a:p>
            <a:pPr lvl="1"/>
            <a:r>
              <a:rPr lang="cs-CZ" sz="2000" dirty="0"/>
              <a:t>Zvýšit počet prodejců</a:t>
            </a:r>
          </a:p>
          <a:p>
            <a:pPr lvl="1"/>
            <a:endParaRPr lang="cs-CZ" sz="2000" dirty="0"/>
          </a:p>
          <a:p>
            <a:pPr lvl="1"/>
            <a:r>
              <a:rPr lang="cs-CZ" sz="2000" dirty="0"/>
              <a:t>Přesunout prodej do větších prodejen (měřeno obratem)</a:t>
            </a:r>
          </a:p>
          <a:p>
            <a:pPr lvl="1"/>
            <a:endParaRPr lang="cs-CZ" sz="2000" dirty="0"/>
          </a:p>
          <a:p>
            <a:pPr lvl="1"/>
            <a:r>
              <a:rPr lang="cs-CZ" sz="2000" dirty="0"/>
              <a:t>Zvýšit podíl obratu našich výrobků na tržbách prodejen</a:t>
            </a:r>
          </a:p>
        </p:txBody>
      </p:sp>
    </p:spTree>
    <p:extLst>
      <p:ext uri="{BB962C8B-B14F-4D97-AF65-F5344CB8AC3E}">
        <p14:creationId xmlns:p14="http://schemas.microsoft.com/office/powerpoint/2010/main" val="282421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Prodejní místo, jeho materiální i nemateriální prostředí má vliv na rozhodování zákazníka o tom, zda si produkt koupí.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Důležitý je i výběr lokality – polohy, dopravní dostupnost, možnost parkování, dispoziční řešení, výběr a zaškolení personálu, celková atmosféra aj.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68096" y="980728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Obecné zásady pro volbu stanoviště prodejny/provozovny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 Stav a vývoj koupěschopnosti v oblasti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 Blízkost místa k surovinovým zdrojům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 Blízkost místa k odbytu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 Blízkost místa ke zdroji pracovních sil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 Atraktivita místa, dopravní spojení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 Zásobování energií a vodou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 Cena místa a délka potřebného pronájmu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 Možnost rozšíření podnikání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 Existující konkurence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Spádová oblast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i="1" dirty="0">
                <a:solidFill>
                  <a:schemeClr val="hlink"/>
                </a:solidFill>
              </a:rPr>
              <a:t>„Spádová oblast je geografická oblast, ze které přicházejí zákazníci do prodejní jednotky“.</a:t>
            </a:r>
          </a:p>
          <a:p>
            <a:pPr>
              <a:buNone/>
            </a:pPr>
            <a:endParaRPr lang="cs-CZ" i="1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hlink"/>
                </a:solidFill>
              </a:rPr>
              <a:t>Stanovování spádové oblasti:</a:t>
            </a:r>
          </a:p>
          <a:p>
            <a:r>
              <a:rPr lang="cs-CZ" dirty="0"/>
              <a:t>Přímé dotazování zákazníků na bydliště – slevové karty, věrnostní bonusy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Spádová oblast - index maloobchodní saturace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                        P   x   AE           </a:t>
            </a:r>
          </a:p>
          <a:p>
            <a:pPr>
              <a:buNone/>
            </a:pPr>
            <a:r>
              <a:rPr lang="cs-CZ" dirty="0"/>
              <a:t>   </a:t>
            </a:r>
            <a:r>
              <a:rPr lang="cs-CZ" b="1" dirty="0"/>
              <a:t>IMS</a:t>
            </a:r>
            <a:r>
              <a:rPr lang="cs-CZ" dirty="0"/>
              <a:t>   =   ----------------------</a:t>
            </a:r>
          </a:p>
          <a:p>
            <a:pPr>
              <a:buNone/>
            </a:pPr>
            <a:r>
              <a:rPr lang="cs-CZ" dirty="0"/>
              <a:t>                              </a:t>
            </a:r>
            <a:r>
              <a:rPr lang="cs-CZ" b="1" dirty="0"/>
              <a:t>S</a:t>
            </a:r>
          </a:p>
          <a:p>
            <a:pPr>
              <a:buNone/>
            </a:pPr>
            <a:r>
              <a:rPr lang="cs-CZ" sz="3600" b="1" dirty="0"/>
              <a:t>IMS</a:t>
            </a:r>
            <a:r>
              <a:rPr lang="cs-CZ" b="1" dirty="0"/>
              <a:t> = </a:t>
            </a:r>
            <a:r>
              <a:rPr lang="cs-CZ" b="1" i="1" dirty="0">
                <a:solidFill>
                  <a:schemeClr val="hlink"/>
                </a:solidFill>
              </a:rPr>
              <a:t>objem tržeb z prodeje zboží na m</a:t>
            </a:r>
            <a:r>
              <a:rPr lang="cs-CZ" b="1" i="1" baseline="30000" dirty="0">
                <a:solidFill>
                  <a:schemeClr val="hlink"/>
                </a:solidFill>
              </a:rPr>
              <a:t>2</a:t>
            </a:r>
            <a:endParaRPr lang="cs-CZ" b="1" dirty="0"/>
          </a:p>
          <a:p>
            <a:pPr>
              <a:buNone/>
            </a:pPr>
            <a:r>
              <a:rPr lang="cs-CZ" sz="3600" b="1" dirty="0"/>
              <a:t>P</a:t>
            </a:r>
            <a:r>
              <a:rPr lang="cs-CZ" b="1" dirty="0"/>
              <a:t> = počet lidí v oblasti (pravděpodobných zájemců o určitou výrobkovou řadu)</a:t>
            </a:r>
          </a:p>
          <a:p>
            <a:pPr>
              <a:buNone/>
            </a:pPr>
            <a:r>
              <a:rPr lang="cs-CZ" sz="3600" b="1" dirty="0"/>
              <a:t>AE</a:t>
            </a:r>
            <a:r>
              <a:rPr lang="cs-CZ" b="1" dirty="0"/>
              <a:t> = průměrné výdaje za toto zboží na osobu</a:t>
            </a:r>
          </a:p>
          <a:p>
            <a:pPr>
              <a:buNone/>
            </a:pPr>
            <a:r>
              <a:rPr lang="cs-CZ" sz="3600" b="1" dirty="0"/>
              <a:t>S</a:t>
            </a:r>
            <a:r>
              <a:rPr lang="cs-CZ" b="1" dirty="0"/>
              <a:t> = celkový prostor věnovaný prodeji tohoto zboží ve všech obchodech v dané oblasti </a:t>
            </a:r>
            <a:r>
              <a:rPr lang="cs-CZ" dirty="0"/>
              <a:t>         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</TotalTime>
  <Words>628</Words>
  <Application>Microsoft Office PowerPoint</Application>
  <PresentationFormat>Předvádění na obrazovce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Times New Roman</vt:lpstr>
      <vt:lpstr>Tw Cen MT</vt:lpstr>
      <vt:lpstr>Tw Cen MT Condensed</vt:lpstr>
      <vt:lpstr>Wingdings</vt:lpstr>
      <vt:lpstr>Wingdings 3</vt:lpstr>
      <vt:lpstr>Integrál</vt:lpstr>
      <vt:lpstr>Distribuční strategie</vt:lpstr>
      <vt:lpstr>Základní distribuční strategie</vt:lpstr>
      <vt:lpstr>Distribuční strategie</vt:lpstr>
      <vt:lpstr>Výpočet tržního podílu z údajů z distribuční sítě</vt:lpstr>
      <vt:lpstr>Výpočet tržního podílu z údajů z distribuční sítě - závěry</vt:lpstr>
      <vt:lpstr>Místo prodeje</vt:lpstr>
      <vt:lpstr>Obecné zásady pro volbu stanoviště prodejny/provozovny</vt:lpstr>
      <vt:lpstr>Spádová oblast</vt:lpstr>
      <vt:lpstr>Spádová oblast - index maloobchodní saturace</vt:lpstr>
      <vt:lpstr>Spádová oblast: případová studie - restaurace</vt:lpstr>
      <vt:lpstr>Spádová oblast - rovnice zlomového bodu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Distribuční strategie</dc:title>
  <dc:creator>Petka</dc:creator>
  <cp:lastModifiedBy>Petra Koudelková</cp:lastModifiedBy>
  <cp:revision>12</cp:revision>
  <dcterms:created xsi:type="dcterms:W3CDTF">2018-04-09T12:37:13Z</dcterms:created>
  <dcterms:modified xsi:type="dcterms:W3CDTF">2023-01-25T19:10:12Z</dcterms:modified>
</cp:coreProperties>
</file>