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3725-434C-4D82-8EB8-30F424551585}" type="datetimeFigureOut">
              <a:rPr lang="cs-CZ" smtClean="0"/>
              <a:pPr/>
              <a:t>4. 4. 2017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51DB63-9C20-45A3-8716-C32F4835C34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6192688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/>
              <a:t>Hlavsa Z. a kol.</a:t>
            </a:r>
            <a:br>
              <a:rPr lang="cs-CZ" dirty="0"/>
            </a:br>
            <a:r>
              <a:rPr lang="cs-CZ" sz="7300" b="1" dirty="0"/>
              <a:t>Český jazyk pro střední školy. I.-IV. ročník.</a:t>
            </a:r>
            <a:br>
              <a:rPr lang="cs-CZ" sz="5400" b="1" dirty="0"/>
            </a:br>
            <a:r>
              <a:rPr lang="cs-CZ" sz="4000" b="1" dirty="0"/>
              <a:t>(mluvnická a stylistická část).</a:t>
            </a:r>
            <a:br>
              <a:rPr lang="cs-CZ" sz="5400" b="1" dirty="0"/>
            </a:br>
            <a:r>
              <a:rPr lang="cs-CZ" sz="4000" dirty="0"/>
              <a:t>Praha: SPN, 1998.</a:t>
            </a:r>
            <a:br>
              <a:rPr lang="cs-CZ" sz="4000" dirty="0"/>
            </a:br>
            <a:r>
              <a:rPr lang="cs-CZ" sz="4000" dirty="0"/>
              <a:t>3. </a:t>
            </a:r>
            <a:r>
              <a:rPr lang="cs-CZ" sz="4000" dirty="0" err="1"/>
              <a:t>vyd</a:t>
            </a:r>
            <a:r>
              <a:rPr lang="cs-CZ" sz="4000" dirty="0"/>
              <a:t>.</a:t>
            </a:r>
            <a:br>
              <a:rPr lang="cs-CZ" sz="4000" dirty="0"/>
            </a:br>
            <a:r>
              <a:rPr lang="cs-CZ" sz="4000" dirty="0"/>
              <a:t>280 s.</a:t>
            </a:r>
            <a:br>
              <a:rPr lang="cs-CZ" sz="4000" dirty="0"/>
            </a:br>
            <a:r>
              <a:rPr lang="cs-CZ" sz="4000" dirty="0"/>
              <a:t>ISBN 80-85937-86-7.</a:t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 descr="109264_0a_1.jpg"/>
          <p:cNvPicPr>
            <a:picLocks noChangeAspect="1"/>
          </p:cNvPicPr>
          <p:nvPr/>
        </p:nvPicPr>
        <p:blipFill>
          <a:blip r:embed="rId2" cstate="print"/>
          <a:srcRect l="11883" r="10879"/>
          <a:stretch>
            <a:fillRect/>
          </a:stretch>
        </p:blipFill>
        <p:spPr>
          <a:xfrm>
            <a:off x="6012160" y="2996952"/>
            <a:ext cx="2808312" cy="363589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navazuje na řadu učebnic pro 2. stupeň ZŠ → rozvijí jazykovou a slohovou výchovu</a:t>
            </a:r>
          </a:p>
          <a:p>
            <a:r>
              <a:rPr lang="cs-CZ" dirty="0"/>
              <a:t>zdůrazňuje komunikační hledisko</a:t>
            </a:r>
          </a:p>
          <a:p>
            <a:r>
              <a:rPr lang="cs-CZ" dirty="0"/>
              <a:t>obsahuje nové, současné poznatky (ve slovní zásobě, pravopisu, tvarosloví)</a:t>
            </a:r>
          </a:p>
          <a:p>
            <a:r>
              <a:rPr lang="cs-CZ" dirty="0"/>
              <a:t>ve slohové části reaguje výběrem ukázek na posuny v chápání a propracování funkčních stylů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SLOŽENÍ: UČEBNÍ TEXTY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cs-CZ" dirty="0"/>
              <a:t>výklad		</a:t>
            </a:r>
            <a:r>
              <a:rPr lang="cs-CZ" dirty="0">
                <a:solidFill>
                  <a:srgbClr val="FF0000"/>
                </a:solidFill>
              </a:rPr>
              <a:t>203,5 stran (79,3%)</a:t>
            </a:r>
            <a:endParaRPr lang="cs-CZ" dirty="0"/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poznámky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cvičení		</a:t>
            </a:r>
            <a:r>
              <a:rPr lang="cs-CZ" dirty="0">
                <a:solidFill>
                  <a:srgbClr val="FF0000"/>
                </a:solidFill>
              </a:rPr>
              <a:t>53 stran (20,7%)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/>
              <a:t>ukázky textů</a:t>
            </a:r>
          </a:p>
          <a:p>
            <a:pPr marL="914400" lvl="1" indent="-514350"/>
            <a:r>
              <a:rPr lang="cs-CZ" dirty="0"/>
              <a:t>mluvnická část: </a:t>
            </a:r>
            <a:r>
              <a:rPr lang="cs-CZ" dirty="0">
                <a:solidFill>
                  <a:srgbClr val="FF0000"/>
                </a:solidFill>
              </a:rPr>
              <a:t>4 strany</a:t>
            </a:r>
          </a:p>
          <a:p>
            <a:pPr marL="914400" lvl="1" indent="-514350"/>
            <a:r>
              <a:rPr lang="cs-CZ" dirty="0"/>
              <a:t>stylistická část: </a:t>
            </a:r>
            <a:r>
              <a:rPr lang="cs-CZ" dirty="0">
                <a:solidFill>
                  <a:srgbClr val="FF0000"/>
                </a:solidFill>
              </a:rPr>
              <a:t>29 stran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SLOŽENÍ: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Úvod do problematiky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Vývoj českého jazyka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Zvuková stránka jazyka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Grafická stránka jazyka – pravopis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Lexikologie, slovotvorba, slova přejatá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Morfologie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Syntax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Jazyková kultura, jazykověda, vývoj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Úvod do stylistické části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Obecné poučení o slohu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Slohové útvary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467544" y="1600200"/>
            <a:ext cx="8229600" cy="4997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(6,5 / 0,5 – 8s)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(9,5 / 0 – 10s)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(8 / 1 – 9s)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(5,5 / 2 – 8s)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(32 / 6,5 – 40s)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(18 / 5 – 23s)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>
                <a:solidFill>
                  <a:srgbClr val="FF0000"/>
                </a:solidFill>
              </a:rPr>
              <a:t>(21 / 2,5 – 24s)</a:t>
            </a: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>
                <a:solidFill>
                  <a:srgbClr val="FF0000"/>
                </a:solidFill>
              </a:rPr>
              <a:t>(13,5 / 0 – 15s)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3200" dirty="0">
              <a:solidFill>
                <a:srgbClr val="FF0000"/>
              </a:solidFill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>
                <a:solidFill>
                  <a:srgbClr val="FF0000"/>
                </a:solidFill>
              </a:rPr>
              <a:t>(6 / 2,5 – 9s)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3200" dirty="0">
                <a:solidFill>
                  <a:srgbClr val="FF0000"/>
                </a:solidFill>
              </a:rPr>
              <a:t>(12,5 / 2 – 16s)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(71 / 31 – 104s)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GRAFIKA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černobílý text, bez obrázků</a:t>
            </a:r>
          </a:p>
          <a:p>
            <a:r>
              <a:rPr lang="cs-CZ" dirty="0"/>
              <a:t>tabulky, grafy, diagramy </a:t>
            </a:r>
            <a:r>
              <a:rPr lang="cs-CZ" dirty="0">
                <a:solidFill>
                  <a:srgbClr val="FF0000"/>
                </a:solidFill>
              </a:rPr>
              <a:t>(5x)</a:t>
            </a:r>
          </a:p>
          <a:p>
            <a:pPr lvl="1"/>
            <a:r>
              <a:rPr lang="cs-CZ" dirty="0"/>
              <a:t>tabulky povětšinou bez ohraničení buněk</a:t>
            </a:r>
          </a:p>
          <a:p>
            <a:r>
              <a:rPr lang="cs-CZ" dirty="0"/>
              <a:t>typografie - zvýraznění</a:t>
            </a:r>
          </a:p>
          <a:p>
            <a:pPr lvl="1"/>
            <a:r>
              <a:rPr lang="cs-CZ" sz="1700" dirty="0"/>
              <a:t>ukázky menším textem</a:t>
            </a:r>
          </a:p>
          <a:p>
            <a:pPr lvl="1"/>
            <a:r>
              <a:rPr lang="cs-CZ" sz="1700" dirty="0"/>
              <a:t>poznámky menším textem</a:t>
            </a:r>
          </a:p>
          <a:p>
            <a:pPr lvl="1"/>
            <a:r>
              <a:rPr lang="cs-CZ" sz="1700" dirty="0"/>
              <a:t>doplňující úkoly</a:t>
            </a:r>
          </a:p>
          <a:p>
            <a:pPr lvl="1"/>
            <a:r>
              <a:rPr lang="cs-CZ" i="1" dirty="0"/>
              <a:t>cvičení kurzívou</a:t>
            </a:r>
          </a:p>
          <a:p>
            <a:pPr lvl="1"/>
            <a:r>
              <a:rPr lang="cs-CZ" dirty="0"/>
              <a:t>výklad:	</a:t>
            </a:r>
            <a:r>
              <a:rPr lang="cs-CZ" b="1" dirty="0"/>
              <a:t>většina nadpisů tučným písmem</a:t>
            </a:r>
          </a:p>
          <a:p>
            <a:pPr lvl="2">
              <a:buNone/>
            </a:pPr>
            <a:r>
              <a:rPr lang="cs-CZ" i="1" dirty="0"/>
              <a:t>		metajazyk kurzívou</a:t>
            </a:r>
          </a:p>
          <a:p>
            <a:pPr lvl="2">
              <a:buNone/>
            </a:pPr>
            <a:r>
              <a:rPr lang="cs-CZ" dirty="0"/>
              <a:t>		d ů l e ž i t é  t e r m í n y  s  m e z e r a m 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PROPOJENOST JAZYKA A SLOHU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ukázky součástí cvičení na vyhledávání probíraných jevů</a:t>
            </a:r>
          </a:p>
          <a:p>
            <a:r>
              <a:rPr lang="cs-CZ" dirty="0"/>
              <a:t>Slovo v textu (str. 61)</a:t>
            </a:r>
          </a:p>
          <a:p>
            <a:pPr lvl="1"/>
            <a:r>
              <a:rPr lang="cs-CZ" dirty="0"/>
              <a:t>jednoznačnost pojmenování</a:t>
            </a:r>
          </a:p>
          <a:p>
            <a:pPr lvl="1"/>
            <a:r>
              <a:rPr lang="cs-CZ" dirty="0"/>
              <a:t>způsoby pojmenování</a:t>
            </a:r>
          </a:p>
          <a:p>
            <a:r>
              <a:rPr lang="cs-CZ" dirty="0"/>
              <a:t>Slohové rozvrstvení slovní zásoby (str. 170)</a:t>
            </a:r>
          </a:p>
          <a:p>
            <a:r>
              <a:rPr lang="cs-CZ" dirty="0"/>
              <a:t>Slohové rozvrstvení prostředků mluv. (str. 171)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POROZUMĚNÍ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minimum obrázků, tabulek</a:t>
            </a:r>
          </a:p>
          <a:p>
            <a:r>
              <a:rPr lang="cs-CZ" dirty="0"/>
              <a:t>nevýrazné zvýrazňování částí a typů textů</a:t>
            </a:r>
          </a:p>
          <a:p>
            <a:r>
              <a:rPr lang="cs-CZ" dirty="0"/>
              <a:t>práce s odbornými termíny</a:t>
            </a:r>
          </a:p>
          <a:p>
            <a:pPr lvl="1"/>
            <a:r>
              <a:rPr lang="cs-CZ" dirty="0"/>
              <a:t>bez rejstříku</a:t>
            </a:r>
          </a:p>
          <a:p>
            <a:pPr lvl="1"/>
            <a:r>
              <a:rPr lang="cs-CZ" dirty="0"/>
              <a:t>užívání nových termínů</a:t>
            </a:r>
          </a:p>
          <a:p>
            <a:r>
              <a:rPr lang="cs-CZ" dirty="0"/>
              <a:t>počet slov ve větě: </a:t>
            </a:r>
            <a:r>
              <a:rPr lang="cs-CZ" dirty="0">
                <a:solidFill>
                  <a:srgbClr val="FF0000"/>
                </a:solidFill>
              </a:rPr>
              <a:t>22,22</a:t>
            </a:r>
          </a:p>
          <a:p>
            <a:pPr lvl="1"/>
            <a:r>
              <a:rPr lang="cs-CZ" dirty="0"/>
              <a:t>mluvnická část: </a:t>
            </a:r>
            <a:r>
              <a:rPr lang="cs-CZ" dirty="0">
                <a:solidFill>
                  <a:srgbClr val="FF0000"/>
                </a:solidFill>
              </a:rPr>
              <a:t>22,41</a:t>
            </a:r>
          </a:p>
          <a:p>
            <a:pPr lvl="1"/>
            <a:r>
              <a:rPr lang="cs-CZ" dirty="0"/>
              <a:t>stylistická část: </a:t>
            </a:r>
            <a:r>
              <a:rPr lang="cs-CZ" dirty="0">
                <a:solidFill>
                  <a:srgbClr val="FF0000"/>
                </a:solidFill>
              </a:rPr>
              <a:t>21,81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>
              <a:buNone/>
            </a:pPr>
            <a:r>
              <a:rPr lang="cs-CZ" dirty="0"/>
              <a:t>Máme ještě čas?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VII. SLOVA PŘEJATÁ (str. 86-96)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slova zdomácnělá/cizí: </a:t>
            </a:r>
            <a:r>
              <a:rPr lang="cs-CZ" i="1" dirty="0"/>
              <a:t>„Hranice mezi těmito skupinami není ovšem jistá.“</a:t>
            </a:r>
          </a:p>
          <a:p>
            <a:r>
              <a:rPr lang="cs-CZ" dirty="0"/>
              <a:t>vypsání rozpoznávacích znaků slov cizího původu</a:t>
            </a:r>
          </a:p>
          <a:p>
            <a:r>
              <a:rPr lang="cs-CZ" dirty="0"/>
              <a:t>hledání zásad české realizace přejatých slov</a:t>
            </a:r>
          </a:p>
          <a:p>
            <a:r>
              <a:rPr lang="cs-CZ" dirty="0"/>
              <a:t>skloňování cizích jmen</a:t>
            </a:r>
          </a:p>
          <a:p>
            <a:r>
              <a:rPr lang="cs-CZ" cap="all" dirty="0"/>
              <a:t>Proč se užívají cizí slova</a:t>
            </a:r>
            <a:r>
              <a:rPr lang="cs-CZ" dirty="0"/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336</Words>
  <Application>Microsoft Office PowerPoint</Application>
  <PresentationFormat>Předvádění na obrazovce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Calibri</vt:lpstr>
      <vt:lpstr>Motiv sady Office</vt:lpstr>
      <vt:lpstr>Hlavsa Z. a kol. Český jazyk pro střední školy. I.-IV. ročník. (mluvnická a stylistická část). Praha: SPN, 1998. 3. vyd. 280 s. ISBN 80-85937-86-7. </vt:lpstr>
      <vt:lpstr>ÚVODEM</vt:lpstr>
      <vt:lpstr>SLOŽENÍ: UČEBNÍ TEXTY</vt:lpstr>
      <vt:lpstr>SLOŽENÍ: OBSAH</vt:lpstr>
      <vt:lpstr>GRAFIKA</vt:lpstr>
      <vt:lpstr>PROPOJENOST JAZYKA A SLOHU</vt:lpstr>
      <vt:lpstr>MOŽNOSTI POROZUMĚNÍ TEXTU</vt:lpstr>
      <vt:lpstr>Prezentace aplikace PowerPoint</vt:lpstr>
      <vt:lpstr>VII. SLOVA PŘEJATÁ (str. 86-96)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Hlavsa Z. a kol. Český jazyk pro střední školy (mluvnická a stylistická část). Praha: SPN, 1998. 3. vyd. 280 s. ISBN 80-</dc:title>
  <dc:creator>Petr</dc:creator>
  <cp:lastModifiedBy>pivo</cp:lastModifiedBy>
  <cp:revision>22</cp:revision>
  <dcterms:created xsi:type="dcterms:W3CDTF">2017-03-16T21:04:42Z</dcterms:created>
  <dcterms:modified xsi:type="dcterms:W3CDTF">2017-04-04T21:00:22Z</dcterms:modified>
</cp:coreProperties>
</file>