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6" r:id="rId4"/>
    <p:sldId id="260" r:id="rId5"/>
    <p:sldId id="258" r:id="rId6"/>
    <p:sldId id="277" r:id="rId7"/>
    <p:sldId id="264" r:id="rId8"/>
    <p:sldId id="259" r:id="rId9"/>
    <p:sldId id="263" r:id="rId10"/>
    <p:sldId id="265" r:id="rId11"/>
    <p:sldId id="261" r:id="rId12"/>
    <p:sldId id="266" r:id="rId13"/>
    <p:sldId id="262" r:id="rId14"/>
    <p:sldId id="267" r:id="rId15"/>
    <p:sldId id="268" r:id="rId16"/>
    <p:sldId id="279" r:id="rId17"/>
    <p:sldId id="269" r:id="rId18"/>
    <p:sldId id="270" r:id="rId19"/>
    <p:sldId id="280" r:id="rId20"/>
    <p:sldId id="271" r:id="rId21"/>
    <p:sldId id="278" r:id="rId22"/>
    <p:sldId id="272" r:id="rId23"/>
    <p:sldId id="274" r:id="rId24"/>
    <p:sldId id="282" r:id="rId25"/>
    <p:sldId id="273" r:id="rId26"/>
    <p:sldId id="275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A944D-BD3B-44F0-8CF1-68102E5697DD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7718A-F8CF-49C3-BBEB-E48BCBEAF98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Masaya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Volcano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Poslán</a:t>
            </a:r>
            <a:r>
              <a:rPr lang="cs-CZ" baseline="0" dirty="0" smtClean="0"/>
              <a:t> na studia ve Státech (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Pierce Business School in Philadelphia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cs-CZ" baseline="0" dirty="0" smtClean="0"/>
              <a:t>poté, co otěhotněl služku. Neúspěšný byznysmen.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Luis </a:t>
            </a:r>
            <a:r>
              <a:rPr lang="en-GB" dirty="0" err="1" smtClean="0"/>
              <a:t>umírá</a:t>
            </a:r>
            <a:r>
              <a:rPr lang="en-GB" dirty="0" smtClean="0"/>
              <a:t> 1967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infarkt</a:t>
            </a:r>
            <a:r>
              <a:rPr lang="en-GB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Křížová výprava snižuje</a:t>
            </a:r>
            <a:r>
              <a:rPr lang="cs-CZ" baseline="0" dirty="0" smtClean="0"/>
              <a:t> počet lidí, kteří neumí číst a psát, z 50 na 13%.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Reagan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described the Contras as “the moral equivalent of the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Founding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Fathers</a:t>
            </a:r>
            <a:r>
              <a:rPr lang="cs-CZ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Role El Salvadoru!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Pád</a:t>
            </a:r>
            <a:r>
              <a:rPr lang="cs-CZ" baseline="0" dirty="0" smtClean="0"/>
              <a:t> Sovětského svazu a konec podpory. Kuba sama se propadá.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7718A-F8CF-49C3-BBEB-E48BCBEAF98B}" type="slidenum">
              <a:rPr lang="cs-CZ" smtClean="0"/>
              <a:t>26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C95F0-3C12-4CB8-932C-DD33D2D82349}" type="datetimeFigureOut">
              <a:rPr lang="cs-CZ" smtClean="0"/>
              <a:t>17.03.2020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62C0-E56A-4E81-9102-9ADA35A926B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Cold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Guerilla </a:t>
            </a:r>
            <a:r>
              <a:rPr lang="cs-CZ" dirty="0" err="1" smtClean="0"/>
              <a:t>Movements</a:t>
            </a:r>
            <a:r>
              <a:rPr lang="cs-CZ" dirty="0" smtClean="0"/>
              <a:t>: </a:t>
            </a:r>
            <a:r>
              <a:rPr lang="cs-CZ" dirty="0" err="1" smtClean="0"/>
              <a:t>Sandinistas</a:t>
            </a:r>
            <a:r>
              <a:rPr lang="cs-CZ" dirty="0" smtClean="0"/>
              <a:t> in Nicaragua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František Kalenda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r>
              <a:rPr lang="cs-CZ" dirty="0" err="1" smtClean="0"/>
              <a:t>Incredible</a:t>
            </a:r>
            <a:r>
              <a:rPr lang="cs-CZ" dirty="0" smtClean="0"/>
              <a:t> </a:t>
            </a:r>
            <a:r>
              <a:rPr lang="cs-CZ" b="1" dirty="0" err="1" smtClean="0"/>
              <a:t>family</a:t>
            </a:r>
            <a:r>
              <a:rPr lang="cs-CZ" dirty="0" smtClean="0"/>
              <a:t> </a:t>
            </a:r>
            <a:r>
              <a:rPr lang="cs-CZ" b="1" dirty="0" err="1" smtClean="0"/>
              <a:t>wealth</a:t>
            </a:r>
            <a:endParaRPr lang="en-GB" dirty="0" smtClean="0"/>
          </a:p>
          <a:p>
            <a:pPr lvl="1"/>
            <a:r>
              <a:rPr lang="en-GB" dirty="0" smtClean="0"/>
              <a:t>B</a:t>
            </a:r>
            <a:r>
              <a:rPr lang="cs-CZ" dirty="0" err="1" smtClean="0"/>
              <a:t>ased</a:t>
            </a:r>
            <a:r>
              <a:rPr lang="cs-CZ" dirty="0" smtClean="0"/>
              <a:t> on </a:t>
            </a:r>
            <a:r>
              <a:rPr lang="cs-CZ" dirty="0" err="1" smtClean="0"/>
              <a:t>cattle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en-GB" dirty="0" smtClean="0"/>
              <a:t> but soon expanded to textile, cargo port and even airline. </a:t>
            </a:r>
          </a:p>
          <a:p>
            <a:pPr lvl="1"/>
            <a:r>
              <a:rPr lang="en-GB" dirty="0" smtClean="0"/>
              <a:t>Exclusive government contracts for Somoza companies, buying off companies heavily taxed by the government.</a:t>
            </a:r>
          </a:p>
          <a:p>
            <a:pPr lvl="1"/>
            <a:r>
              <a:rPr lang="en-GB" dirty="0" smtClean="0"/>
              <a:t>Biggest landowners in the country</a:t>
            </a:r>
            <a:r>
              <a:rPr lang="cs-CZ" dirty="0" smtClean="0"/>
              <a:t>.</a:t>
            </a:r>
            <a:r>
              <a:rPr lang="en-GB" dirty="0" smtClean="0"/>
              <a:t> </a:t>
            </a:r>
            <a:r>
              <a:rPr lang="cs-CZ" dirty="0" err="1" smtClean="0"/>
              <a:t>Partially</a:t>
            </a:r>
            <a:r>
              <a:rPr lang="cs-CZ" dirty="0" smtClean="0"/>
              <a:t> </a:t>
            </a:r>
            <a:r>
              <a:rPr lang="cs-CZ" dirty="0" err="1" smtClean="0"/>
              <a:t>taken</a:t>
            </a:r>
            <a:r>
              <a:rPr lang="cs-CZ" dirty="0" smtClean="0"/>
              <a:t> </a:t>
            </a:r>
            <a:r>
              <a:rPr lang="cs-CZ" dirty="0" err="1" smtClean="0"/>
              <a:t>away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in WW2. </a:t>
            </a:r>
            <a:r>
              <a:rPr lang="cs-CZ" dirty="0" err="1" smtClean="0"/>
              <a:t>Thousands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Germans</a:t>
            </a:r>
            <a:r>
              <a:rPr lang="cs-CZ" dirty="0" smtClean="0"/>
              <a:t> </a:t>
            </a:r>
            <a:r>
              <a:rPr lang="en-GB" dirty="0" smtClean="0"/>
              <a:t>deported </a:t>
            </a:r>
            <a:r>
              <a:rPr lang="cs-CZ" dirty="0" smtClean="0"/>
              <a:t>to </a:t>
            </a:r>
            <a:r>
              <a:rPr lang="cs-CZ" dirty="0" err="1" smtClean="0"/>
              <a:t>the</a:t>
            </a:r>
            <a:r>
              <a:rPr lang="cs-CZ" dirty="0" smtClean="0"/>
              <a:t> U.S.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 smtClean="0"/>
              <a:t>2. RESISTANCE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Roots of opposition to </a:t>
            </a:r>
            <a:r>
              <a:rPr lang="en-GB" dirty="0" err="1" smtClean="0"/>
              <a:t>Somozas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Well-known personal wealth</a:t>
            </a:r>
          </a:p>
          <a:p>
            <a:r>
              <a:rPr lang="en-GB" dirty="0" smtClean="0"/>
              <a:t>Brutal repressions after </a:t>
            </a:r>
            <a:r>
              <a:rPr lang="en-GB" dirty="0" err="1" smtClean="0"/>
              <a:t>Tacho’s</a:t>
            </a:r>
            <a:r>
              <a:rPr lang="en-GB" dirty="0" smtClean="0"/>
              <a:t> </a:t>
            </a:r>
            <a:r>
              <a:rPr lang="en-GB" dirty="0" err="1" smtClean="0"/>
              <a:t>assasination</a:t>
            </a:r>
            <a:r>
              <a:rPr lang="en-GB" dirty="0" smtClean="0"/>
              <a:t> and especially Luis’ death</a:t>
            </a:r>
          </a:p>
          <a:p>
            <a:pPr lvl="1"/>
            <a:r>
              <a:rPr lang="en-GB" dirty="0" smtClean="0"/>
              <a:t>Strict censorship, </a:t>
            </a:r>
            <a:r>
              <a:rPr lang="en-GB" dirty="0" err="1" smtClean="0"/>
              <a:t>widespreaded</a:t>
            </a:r>
            <a:r>
              <a:rPr lang="en-GB" dirty="0" smtClean="0"/>
              <a:t> torture.</a:t>
            </a:r>
          </a:p>
          <a:p>
            <a:r>
              <a:rPr lang="en-GB" dirty="0"/>
              <a:t>R</a:t>
            </a:r>
            <a:r>
              <a:rPr lang="en-GB" dirty="0" smtClean="0"/>
              <a:t>eaction to the destructive </a:t>
            </a:r>
            <a:r>
              <a:rPr lang="en-GB" b="1" dirty="0" smtClean="0"/>
              <a:t>1972</a:t>
            </a:r>
            <a:r>
              <a:rPr lang="en-GB" dirty="0" smtClean="0"/>
              <a:t> </a:t>
            </a:r>
            <a:r>
              <a:rPr lang="en-GB" b="1" dirty="0" smtClean="0"/>
              <a:t>earthquake</a:t>
            </a:r>
            <a:r>
              <a:rPr lang="en-GB" dirty="0" smtClean="0"/>
              <a:t> in Managua</a:t>
            </a:r>
          </a:p>
          <a:p>
            <a:pPr lvl="1"/>
            <a:r>
              <a:rPr lang="en-GB" dirty="0" err="1" smtClean="0"/>
              <a:t>Tachito</a:t>
            </a:r>
            <a:r>
              <a:rPr lang="en-GB" dirty="0" smtClean="0"/>
              <a:t> Somoza stealing most of the international aid, National Guard even selling donated food to the </a:t>
            </a:r>
            <a:r>
              <a:rPr lang="en-GB" dirty="0" err="1" smtClean="0"/>
              <a:t>citiziens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Imposing emergency taxes.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Church</a:t>
            </a:r>
            <a:r>
              <a:rPr lang="cs-CZ" dirty="0" smtClean="0"/>
              <a:t> – </a:t>
            </a:r>
            <a:r>
              <a:rPr lang="cs-CZ" b="1" dirty="0" err="1" smtClean="0"/>
              <a:t>theology</a:t>
            </a:r>
            <a:r>
              <a:rPr lang="cs-CZ" dirty="0" smtClean="0"/>
              <a:t> </a:t>
            </a:r>
            <a:r>
              <a:rPr lang="cs-CZ" b="1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 smtClean="0"/>
              <a:t>liberation</a:t>
            </a:r>
            <a:r>
              <a:rPr lang="cs-CZ" dirty="0" smtClean="0"/>
              <a:t>.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</a:t>
            </a:r>
            <a:r>
              <a:rPr lang="en-US" dirty="0" err="1" smtClean="0"/>
              <a:t>sandinistas</a:t>
            </a:r>
            <a:r>
              <a:rPr lang="en-US" dirty="0" smtClean="0"/>
              <a:t>”?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Main </a:t>
            </a:r>
            <a:r>
              <a:rPr lang="en-GB" dirty="0" err="1" smtClean="0"/>
              <a:t>guerilla</a:t>
            </a:r>
            <a:r>
              <a:rPr lang="en-GB" dirty="0" smtClean="0"/>
              <a:t> group, </a:t>
            </a:r>
            <a:r>
              <a:rPr lang="cs-CZ" dirty="0" err="1"/>
              <a:t>Sandinista</a:t>
            </a:r>
            <a:r>
              <a:rPr lang="cs-CZ" dirty="0"/>
              <a:t>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Liberation</a:t>
            </a:r>
            <a:r>
              <a:rPr lang="cs-CZ" dirty="0"/>
              <a:t> </a:t>
            </a:r>
            <a:r>
              <a:rPr lang="cs-CZ" dirty="0" smtClean="0"/>
              <a:t>Front</a:t>
            </a:r>
            <a:r>
              <a:rPr lang="en-GB" dirty="0" smtClean="0"/>
              <a:t> (</a:t>
            </a:r>
            <a:r>
              <a:rPr lang="en-GB" b="1" dirty="0" smtClean="0"/>
              <a:t>FSLN</a:t>
            </a:r>
            <a:r>
              <a:rPr lang="en-GB" dirty="0" smtClean="0"/>
              <a:t>), n</a:t>
            </a:r>
            <a:r>
              <a:rPr lang="cs-CZ" dirty="0" err="1" smtClean="0"/>
              <a:t>amed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b="1" dirty="0"/>
              <a:t>Augusto</a:t>
            </a:r>
            <a:r>
              <a:rPr lang="cs-CZ" dirty="0"/>
              <a:t> </a:t>
            </a:r>
            <a:r>
              <a:rPr lang="cs-CZ" b="1" dirty="0" smtClean="0"/>
              <a:t>César</a:t>
            </a:r>
            <a:r>
              <a:rPr lang="cs-CZ" dirty="0" smtClean="0"/>
              <a:t> </a:t>
            </a:r>
            <a:r>
              <a:rPr lang="cs-CZ" b="1" dirty="0" err="1" smtClean="0"/>
              <a:t>Sandino</a:t>
            </a:r>
            <a:r>
              <a:rPr lang="cs-CZ" dirty="0" smtClean="0"/>
              <a:t> (1895-1934), 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rural</a:t>
            </a:r>
            <a:r>
              <a:rPr lang="cs-CZ" dirty="0" smtClean="0"/>
              <a:t> </a:t>
            </a:r>
            <a:r>
              <a:rPr lang="cs-CZ" dirty="0" err="1" smtClean="0"/>
              <a:t>insurgence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U.S. </a:t>
            </a:r>
            <a:r>
              <a:rPr lang="cs-CZ" dirty="0" err="1" smtClean="0"/>
              <a:t>military</a:t>
            </a:r>
            <a:r>
              <a:rPr lang="cs-CZ" dirty="0" smtClean="0"/>
              <a:t> presence in 1927.</a:t>
            </a:r>
          </a:p>
          <a:p>
            <a:pPr lvl="1"/>
            <a:r>
              <a:rPr lang="cs-CZ" dirty="0" err="1" smtClean="0"/>
              <a:t>Murdered</a:t>
            </a:r>
            <a:r>
              <a:rPr lang="cs-CZ" dirty="0" smtClean="0"/>
              <a:t> </a:t>
            </a:r>
            <a:r>
              <a:rPr lang="cs-CZ" dirty="0" err="1" smtClean="0"/>
              <a:t>together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his </a:t>
            </a:r>
            <a:r>
              <a:rPr lang="cs-CZ" dirty="0" err="1" smtClean="0"/>
              <a:t>closest</a:t>
            </a:r>
            <a:r>
              <a:rPr lang="cs-CZ" dirty="0" smtClean="0"/>
              <a:t> </a:t>
            </a:r>
            <a:r>
              <a:rPr lang="cs-CZ" dirty="0" err="1" smtClean="0"/>
              <a:t>friends</a:t>
            </a:r>
            <a:r>
              <a:rPr lang="cs-CZ" dirty="0" smtClean="0"/>
              <a:t> in 1934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pretext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peace</a:t>
            </a:r>
            <a:r>
              <a:rPr lang="cs-CZ" dirty="0" smtClean="0"/>
              <a:t> </a:t>
            </a:r>
            <a:r>
              <a:rPr lang="cs-CZ" dirty="0" err="1" smtClean="0"/>
              <a:t>negotiations</a:t>
            </a:r>
            <a:r>
              <a:rPr lang="cs-CZ" dirty="0" smtClean="0"/>
              <a:t>. His </a:t>
            </a:r>
            <a:r>
              <a:rPr lang="cs-CZ" dirty="0" err="1" smtClean="0"/>
              <a:t>supporters</a:t>
            </a:r>
            <a:r>
              <a:rPr lang="cs-CZ" dirty="0" smtClean="0"/>
              <a:t> </a:t>
            </a:r>
            <a:r>
              <a:rPr lang="cs-CZ" dirty="0" err="1" smtClean="0"/>
              <a:t>brutally</a:t>
            </a:r>
            <a:r>
              <a:rPr lang="cs-CZ" dirty="0" smtClean="0"/>
              <a:t> </a:t>
            </a:r>
            <a:r>
              <a:rPr lang="cs-CZ" dirty="0" err="1" smtClean="0"/>
              <a:t>slaughtered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countryside</a:t>
            </a:r>
            <a:r>
              <a:rPr lang="cs-CZ" dirty="0" smtClean="0"/>
              <a:t> by </a:t>
            </a:r>
            <a:r>
              <a:rPr lang="cs-CZ" dirty="0" err="1" smtClean="0"/>
              <a:t>Somoza</a:t>
            </a:r>
            <a:r>
              <a:rPr lang="cs-CZ" dirty="0" smtClean="0"/>
              <a:t>‘s </a:t>
            </a:r>
            <a:r>
              <a:rPr lang="cs-CZ" dirty="0" err="1" smtClean="0"/>
              <a:t>troops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FSLN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Formed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hard</a:t>
            </a:r>
            <a:r>
              <a:rPr lang="cs-CZ" dirty="0" smtClean="0"/>
              <a:t>-to-</a:t>
            </a:r>
            <a:r>
              <a:rPr lang="cs-CZ" dirty="0" err="1" smtClean="0"/>
              <a:t>access</a:t>
            </a:r>
            <a:r>
              <a:rPr lang="cs-CZ" dirty="0" smtClean="0"/>
              <a:t> </a:t>
            </a:r>
            <a:r>
              <a:rPr lang="cs-CZ" dirty="0" err="1" smtClean="0"/>
              <a:t>countryside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mountain</a:t>
            </a:r>
            <a:r>
              <a:rPr lang="cs-CZ" dirty="0" smtClean="0"/>
              <a:t> </a:t>
            </a:r>
            <a:r>
              <a:rPr lang="cs-CZ" dirty="0" err="1" smtClean="0"/>
              <a:t>ranges</a:t>
            </a:r>
            <a:r>
              <a:rPr lang="cs-CZ" dirty="0" smtClean="0"/>
              <a:t>. Guerilla </a:t>
            </a:r>
            <a:r>
              <a:rPr lang="cs-CZ" dirty="0" err="1" smtClean="0"/>
              <a:t>tactics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attacks</a:t>
            </a:r>
            <a:r>
              <a:rPr lang="cs-CZ" dirty="0" smtClean="0"/>
              <a:t>, </a:t>
            </a:r>
            <a:r>
              <a:rPr lang="cs-CZ" dirty="0" err="1" smtClean="0"/>
              <a:t>kidnappings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E.g</a:t>
            </a:r>
            <a:r>
              <a:rPr lang="cs-CZ" dirty="0" smtClean="0"/>
              <a:t>. 1974 </a:t>
            </a:r>
            <a:r>
              <a:rPr lang="cs-CZ" dirty="0" err="1" smtClean="0"/>
              <a:t>capturing</a:t>
            </a:r>
            <a:r>
              <a:rPr lang="cs-CZ" dirty="0" smtClean="0"/>
              <a:t>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bureaucrats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Somoza</a:t>
            </a:r>
            <a:r>
              <a:rPr lang="cs-CZ" dirty="0" smtClean="0"/>
              <a:t>‘s </a:t>
            </a:r>
            <a:r>
              <a:rPr lang="cs-CZ" dirty="0" err="1" smtClean="0"/>
              <a:t>relatives</a:t>
            </a:r>
            <a:r>
              <a:rPr lang="cs-CZ" dirty="0" smtClean="0"/>
              <a:t>. </a:t>
            </a:r>
            <a:r>
              <a:rPr lang="cs-CZ" dirty="0" err="1" smtClean="0"/>
              <a:t>Exchanged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cash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release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14 </a:t>
            </a:r>
            <a:r>
              <a:rPr lang="cs-CZ" dirty="0" err="1" smtClean="0"/>
              <a:t>prisoners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Openly</a:t>
            </a:r>
            <a:r>
              <a:rPr lang="cs-CZ" dirty="0" smtClean="0"/>
              <a:t> </a:t>
            </a:r>
            <a:r>
              <a:rPr lang="cs-CZ" dirty="0" err="1" smtClean="0"/>
              <a:t>Marxist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Cuba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quite</a:t>
            </a:r>
            <a:r>
              <a:rPr lang="cs-CZ" dirty="0" smtClean="0"/>
              <a:t> </a:t>
            </a:r>
            <a:r>
              <a:rPr lang="cs-CZ" dirty="0" err="1" smtClean="0"/>
              <a:t>religious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Many </a:t>
            </a:r>
            <a:r>
              <a:rPr lang="cs-CZ" dirty="0" err="1" smtClean="0"/>
              <a:t>intellectuals</a:t>
            </a:r>
            <a:r>
              <a:rPr lang="cs-CZ" dirty="0" smtClean="0"/>
              <a:t>, </a:t>
            </a:r>
            <a:r>
              <a:rPr lang="cs-CZ" dirty="0" err="1" smtClean="0"/>
              <a:t>students</a:t>
            </a:r>
            <a:r>
              <a:rPr lang="cs-CZ" dirty="0" smtClean="0"/>
              <a:t>,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priests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Ernesto</a:t>
            </a:r>
            <a:r>
              <a:rPr lang="cs-CZ" dirty="0" smtClean="0"/>
              <a:t> </a:t>
            </a:r>
            <a:r>
              <a:rPr lang="cs-CZ" dirty="0" err="1" smtClean="0"/>
              <a:t>Cardenal</a:t>
            </a:r>
            <a:r>
              <a:rPr lang="cs-CZ" dirty="0" smtClean="0"/>
              <a:t> (1925-2020)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cs-CZ" dirty="0" err="1" smtClean="0"/>
              <a:t>Originally</a:t>
            </a:r>
            <a:r>
              <a:rPr lang="cs-CZ" dirty="0" smtClean="0"/>
              <a:t> a </a:t>
            </a:r>
            <a:r>
              <a:rPr lang="cs-CZ" dirty="0" err="1" smtClean="0"/>
              <a:t>monk</a:t>
            </a:r>
            <a:r>
              <a:rPr lang="cs-CZ" dirty="0" smtClean="0"/>
              <a:t>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Catholic</a:t>
            </a:r>
            <a:r>
              <a:rPr lang="cs-CZ" dirty="0" smtClean="0"/>
              <a:t> </a:t>
            </a:r>
            <a:r>
              <a:rPr lang="cs-CZ" dirty="0" err="1" smtClean="0"/>
              <a:t>priest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leader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/>
              <a:t>u</a:t>
            </a:r>
            <a:r>
              <a:rPr lang="cs-CZ" dirty="0" err="1" smtClean="0"/>
              <a:t>topian</a:t>
            </a:r>
            <a:r>
              <a:rPr lang="cs-CZ" dirty="0" smtClean="0"/>
              <a:t> </a:t>
            </a:r>
            <a:r>
              <a:rPr lang="cs-CZ" dirty="0" err="1" smtClean="0"/>
              <a:t>community</a:t>
            </a:r>
            <a:r>
              <a:rPr lang="cs-CZ" dirty="0" smtClean="0"/>
              <a:t> in </a:t>
            </a:r>
            <a:r>
              <a:rPr lang="cs-CZ" dirty="0" err="1" smtClean="0"/>
              <a:t>Solentiname</a:t>
            </a:r>
            <a:r>
              <a:rPr lang="cs-CZ" dirty="0"/>
              <a:t> </a:t>
            </a:r>
            <a:r>
              <a:rPr lang="cs-CZ" dirty="0" err="1" smtClean="0"/>
              <a:t>islands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World</a:t>
            </a:r>
            <a:r>
              <a:rPr lang="cs-CZ" dirty="0" smtClean="0"/>
              <a:t>-</a:t>
            </a:r>
            <a:r>
              <a:rPr lang="cs-CZ" dirty="0" err="1" smtClean="0"/>
              <a:t>famous</a:t>
            </a:r>
            <a:r>
              <a:rPr lang="cs-CZ" dirty="0" smtClean="0"/>
              <a:t> poet.</a:t>
            </a:r>
          </a:p>
          <a:p>
            <a:pPr lvl="1"/>
            <a:r>
              <a:rPr lang="cs-CZ" dirty="0" err="1" smtClean="0"/>
              <a:t>Hosting</a:t>
            </a:r>
            <a:r>
              <a:rPr lang="cs-CZ" dirty="0" smtClean="0"/>
              <a:t> FSLN </a:t>
            </a:r>
            <a:r>
              <a:rPr lang="cs-CZ" dirty="0" err="1" smtClean="0"/>
              <a:t>guerillas</a:t>
            </a:r>
            <a:r>
              <a:rPr lang="cs-CZ" dirty="0" smtClean="0"/>
              <a:t> in his </a:t>
            </a:r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gets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destroyed</a:t>
            </a:r>
            <a:r>
              <a:rPr lang="cs-CZ" dirty="0" smtClean="0"/>
              <a:t> by </a:t>
            </a:r>
            <a:r>
              <a:rPr lang="cs-CZ" dirty="0" err="1" smtClean="0"/>
              <a:t>Somoza</a:t>
            </a:r>
            <a:r>
              <a:rPr lang="cs-CZ" dirty="0" smtClean="0"/>
              <a:t>‘s </a:t>
            </a:r>
            <a:r>
              <a:rPr lang="cs-CZ" dirty="0" err="1" smtClean="0"/>
              <a:t>forces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Later</a:t>
            </a:r>
            <a:r>
              <a:rPr lang="cs-CZ" dirty="0" smtClean="0"/>
              <a:t>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minister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in FSLN‘s </a:t>
            </a:r>
            <a:r>
              <a:rPr lang="cs-CZ" dirty="0" err="1" smtClean="0"/>
              <a:t>government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https://www.ncronline.org/sites/default/files/styles/article_full_width/public/AP_20061776524737%20c.jpg?itok=jjVTTHyC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351756"/>
            <a:ext cx="6096000" cy="408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Confrontation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Guerillas</a:t>
            </a:r>
            <a:r>
              <a:rPr lang="cs-CZ" dirty="0" smtClean="0"/>
              <a:t> </a:t>
            </a:r>
            <a:r>
              <a:rPr lang="cs-CZ" dirty="0" err="1" smtClean="0"/>
              <a:t>c</a:t>
            </a:r>
            <a:r>
              <a:rPr lang="cs-CZ" dirty="0" err="1" smtClean="0"/>
              <a:t>ountered</a:t>
            </a:r>
            <a:r>
              <a:rPr lang="cs-CZ" dirty="0" smtClean="0"/>
              <a:t> by </a:t>
            </a:r>
            <a:r>
              <a:rPr lang="cs-CZ" dirty="0" err="1" smtClean="0"/>
              <a:t>Somoza</a:t>
            </a:r>
            <a:r>
              <a:rPr lang="cs-CZ" dirty="0" smtClean="0"/>
              <a:t>‘s </a:t>
            </a:r>
            <a:r>
              <a:rPr lang="cs-CZ" dirty="0" err="1" smtClean="0"/>
              <a:t>brutal</a:t>
            </a:r>
            <a:r>
              <a:rPr lang="cs-CZ" dirty="0" smtClean="0"/>
              <a:t> </a:t>
            </a:r>
            <a:r>
              <a:rPr lang="cs-CZ" dirty="0" err="1" smtClean="0"/>
              <a:t>tactics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scorched</a:t>
            </a:r>
            <a:r>
              <a:rPr lang="cs-CZ" dirty="0" smtClean="0"/>
              <a:t> </a:t>
            </a:r>
            <a:r>
              <a:rPr lang="cs-CZ" dirty="0" err="1" smtClean="0"/>
              <a:t>earth</a:t>
            </a:r>
            <a:r>
              <a:rPr lang="cs-CZ" dirty="0" smtClean="0"/>
              <a:t>, </a:t>
            </a:r>
            <a:r>
              <a:rPr lang="cs-CZ" dirty="0" err="1" smtClean="0"/>
              <a:t>torture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murders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bombing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entire</a:t>
            </a:r>
            <a:r>
              <a:rPr lang="cs-CZ" dirty="0" smtClean="0"/>
              <a:t> </a:t>
            </a:r>
            <a:r>
              <a:rPr lang="cs-CZ" dirty="0" err="1" smtClean="0"/>
              <a:t>villages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Land</a:t>
            </a:r>
            <a:r>
              <a:rPr lang="cs-CZ" dirty="0"/>
              <a:t> </a:t>
            </a:r>
            <a:r>
              <a:rPr lang="cs-CZ" dirty="0" err="1" smtClean="0"/>
              <a:t>confiscations</a:t>
            </a:r>
            <a:r>
              <a:rPr lang="cs-CZ" dirty="0" smtClean="0"/>
              <a:t>, </a:t>
            </a:r>
            <a:r>
              <a:rPr lang="cs-CZ" dirty="0" err="1" smtClean="0"/>
              <a:t>imposition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martial</a:t>
            </a:r>
            <a:r>
              <a:rPr lang="cs-CZ" dirty="0" smtClean="0"/>
              <a:t> </a:t>
            </a:r>
            <a:r>
              <a:rPr lang="cs-CZ" dirty="0" err="1" smtClean="0"/>
              <a:t>laws</a:t>
            </a:r>
            <a:r>
              <a:rPr lang="cs-CZ" dirty="0" smtClean="0"/>
              <a:t> in </a:t>
            </a:r>
            <a:r>
              <a:rPr lang="cs-CZ" dirty="0" err="1" smtClean="0"/>
              <a:t>cities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wide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condemnation</a:t>
            </a:r>
            <a:r>
              <a:rPr lang="cs-CZ" dirty="0" smtClean="0"/>
              <a:t>. </a:t>
            </a:r>
          </a:p>
          <a:p>
            <a:pPr lvl="1"/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(</a:t>
            </a:r>
            <a:r>
              <a:rPr lang="cs-CZ" dirty="0" err="1" smtClean="0"/>
              <a:t>Jimmy</a:t>
            </a:r>
            <a:r>
              <a:rPr lang="cs-CZ" dirty="0" smtClean="0"/>
              <a:t> </a:t>
            </a:r>
            <a:r>
              <a:rPr lang="cs-CZ" dirty="0" err="1" smtClean="0"/>
              <a:t>Carter</a:t>
            </a:r>
            <a:r>
              <a:rPr lang="cs-CZ" dirty="0" smtClean="0"/>
              <a:t>) – </a:t>
            </a:r>
            <a:r>
              <a:rPr lang="cs-CZ" dirty="0" err="1" smtClean="0"/>
              <a:t>threatening</a:t>
            </a:r>
            <a:r>
              <a:rPr lang="cs-CZ" dirty="0" smtClean="0"/>
              <a:t> to </a:t>
            </a:r>
            <a:r>
              <a:rPr lang="cs-CZ" dirty="0" err="1" smtClean="0"/>
              <a:t>withdraw</a:t>
            </a:r>
            <a:r>
              <a:rPr lang="cs-CZ" dirty="0" smtClean="0"/>
              <a:t> money.</a:t>
            </a:r>
          </a:p>
          <a:p>
            <a:pPr lvl="1"/>
            <a:r>
              <a:rPr lang="cs-CZ" dirty="0" err="1" smtClean="0"/>
              <a:t>Somoza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restore</a:t>
            </a:r>
            <a:r>
              <a:rPr lang="cs-CZ" dirty="0" smtClean="0"/>
              <a:t> </a:t>
            </a:r>
            <a:r>
              <a:rPr lang="cs-CZ" dirty="0" err="1" smtClean="0"/>
              <a:t>freedom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continues</a:t>
            </a:r>
            <a:r>
              <a:rPr lang="cs-CZ" dirty="0" smtClean="0"/>
              <a:t> to </a:t>
            </a:r>
            <a:r>
              <a:rPr lang="cs-CZ" dirty="0" err="1" smtClean="0"/>
              <a:t>attack</a:t>
            </a:r>
            <a:r>
              <a:rPr lang="cs-CZ" dirty="0" smtClean="0"/>
              <a:t> </a:t>
            </a:r>
            <a:r>
              <a:rPr lang="cs-CZ" dirty="0" err="1" smtClean="0"/>
              <a:t>critics</a:t>
            </a:r>
            <a:r>
              <a:rPr lang="cs-CZ" dirty="0" smtClean="0"/>
              <a:t>,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murder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prominent </a:t>
            </a:r>
            <a:r>
              <a:rPr lang="cs-CZ" dirty="0" err="1" smtClean="0"/>
              <a:t>journalist</a:t>
            </a:r>
            <a:r>
              <a:rPr lang="cs-CZ" dirty="0" smtClean="0"/>
              <a:t> </a:t>
            </a:r>
            <a:r>
              <a:rPr lang="cs-CZ" dirty="0" err="1"/>
              <a:t>Pedro</a:t>
            </a:r>
            <a:r>
              <a:rPr lang="cs-CZ" dirty="0"/>
              <a:t> </a:t>
            </a:r>
            <a:r>
              <a:rPr lang="cs-CZ" dirty="0" err="1"/>
              <a:t>Joaquín</a:t>
            </a:r>
            <a:r>
              <a:rPr lang="cs-CZ" dirty="0"/>
              <a:t> </a:t>
            </a:r>
            <a:r>
              <a:rPr lang="cs-CZ" dirty="0" err="1"/>
              <a:t>Chamorro</a:t>
            </a:r>
            <a:r>
              <a:rPr lang="cs-CZ" dirty="0"/>
              <a:t> </a:t>
            </a:r>
            <a:r>
              <a:rPr lang="cs-CZ" dirty="0" err="1" smtClean="0"/>
              <a:t>Cardenal</a:t>
            </a:r>
            <a:r>
              <a:rPr lang="cs-CZ" dirty="0" smtClean="0"/>
              <a:t> in 1978.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 smtClean="0"/>
              <a:t>Chamorro</a:t>
            </a:r>
            <a:r>
              <a:rPr lang="cs-CZ" dirty="0" smtClean="0"/>
              <a:t>‘s </a:t>
            </a:r>
            <a:r>
              <a:rPr lang="cs-CZ" dirty="0" err="1" smtClean="0"/>
              <a:t>murder</a:t>
            </a:r>
            <a:r>
              <a:rPr lang="cs-CZ" dirty="0" smtClean="0"/>
              <a:t> </a:t>
            </a:r>
            <a:r>
              <a:rPr lang="cs-CZ" dirty="0" err="1" smtClean="0"/>
              <a:t>actually</a:t>
            </a:r>
            <a:r>
              <a:rPr lang="cs-CZ" dirty="0" smtClean="0"/>
              <a:t> </a:t>
            </a:r>
            <a:r>
              <a:rPr lang="cs-CZ" dirty="0" err="1" smtClean="0"/>
              <a:t>sparks</a:t>
            </a:r>
            <a:r>
              <a:rPr lang="cs-CZ" dirty="0" smtClean="0"/>
              <a:t> </a:t>
            </a:r>
            <a:r>
              <a:rPr lang="cs-CZ" dirty="0" err="1" smtClean="0"/>
              <a:t>massive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10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strike.</a:t>
            </a:r>
          </a:p>
          <a:p>
            <a:pPr lvl="1"/>
            <a:r>
              <a:rPr lang="cs-CZ" dirty="0" err="1" smtClean="0"/>
              <a:t>Carter</a:t>
            </a:r>
            <a:r>
              <a:rPr lang="cs-CZ" dirty="0" smtClean="0"/>
              <a:t>‘s </a:t>
            </a:r>
            <a:r>
              <a:rPr lang="cs-CZ" dirty="0" err="1" smtClean="0"/>
              <a:t>administration</a:t>
            </a:r>
            <a:r>
              <a:rPr lang="cs-CZ" dirty="0" smtClean="0"/>
              <a:t> </a:t>
            </a:r>
            <a:r>
              <a:rPr lang="cs-CZ" dirty="0" err="1" smtClean="0"/>
              <a:t>withdrawing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assistance</a:t>
            </a:r>
            <a:r>
              <a:rPr lang="cs-CZ" dirty="0" smtClean="0"/>
              <a:t>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weapons</a:t>
            </a:r>
            <a:r>
              <a:rPr lang="cs-CZ" dirty="0" smtClean="0"/>
              <a:t> </a:t>
            </a:r>
            <a:r>
              <a:rPr lang="cs-CZ" dirty="0" err="1" smtClean="0"/>
              <a:t>purchases</a:t>
            </a:r>
            <a:r>
              <a:rPr lang="cs-CZ" dirty="0" smtClean="0"/>
              <a:t>.</a:t>
            </a:r>
          </a:p>
          <a:p>
            <a:r>
              <a:rPr lang="en-US" dirty="0" smtClean="0"/>
              <a:t>“</a:t>
            </a:r>
            <a:r>
              <a:rPr lang="cs-CZ" dirty="0" err="1" smtClean="0"/>
              <a:t>Operation</a:t>
            </a:r>
            <a:r>
              <a:rPr lang="cs-CZ" dirty="0" smtClean="0"/>
              <a:t> </a:t>
            </a:r>
            <a:r>
              <a:rPr lang="cs-CZ" dirty="0" err="1" smtClean="0"/>
              <a:t>Cleanup</a:t>
            </a:r>
            <a:r>
              <a:rPr lang="cs-CZ" dirty="0" smtClean="0"/>
              <a:t>” </a:t>
            </a:r>
            <a:r>
              <a:rPr lang="cs-CZ" dirty="0" err="1" smtClean="0"/>
              <a:t>resulting</a:t>
            </a:r>
            <a:r>
              <a:rPr lang="cs-CZ" dirty="0" smtClean="0"/>
              <a:t> in </a:t>
            </a:r>
            <a:r>
              <a:rPr lang="cs-CZ" dirty="0" err="1" smtClean="0"/>
              <a:t>death</a:t>
            </a:r>
            <a:r>
              <a:rPr lang="cs-CZ" dirty="0" smtClean="0"/>
              <a:t> in </a:t>
            </a:r>
            <a:r>
              <a:rPr lang="cs-CZ" dirty="0" err="1" smtClean="0"/>
              <a:t>some</a:t>
            </a:r>
            <a:r>
              <a:rPr lang="cs-CZ" dirty="0" smtClean="0"/>
              <a:t> 5000 </a:t>
            </a:r>
            <a:r>
              <a:rPr lang="cs-CZ" dirty="0" err="1" smtClean="0"/>
              <a:t>alleged</a:t>
            </a:r>
            <a:r>
              <a:rPr lang="cs-CZ" dirty="0" smtClean="0"/>
              <a:t> FSLN </a:t>
            </a:r>
            <a:r>
              <a:rPr lang="cs-CZ" dirty="0" err="1" smtClean="0"/>
              <a:t>supporters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But</a:t>
            </a:r>
            <a:r>
              <a:rPr lang="cs-CZ" dirty="0" smtClean="0"/>
              <a:t> last </a:t>
            </a:r>
            <a:r>
              <a:rPr lang="cs-CZ" dirty="0" err="1" smtClean="0"/>
              <a:t>Somoza</a:t>
            </a:r>
            <a:r>
              <a:rPr lang="cs-CZ" dirty="0" smtClean="0"/>
              <a:t> </a:t>
            </a:r>
            <a:r>
              <a:rPr lang="cs-CZ" dirty="0" err="1" smtClean="0"/>
              <a:t>forced</a:t>
            </a:r>
            <a:r>
              <a:rPr lang="cs-CZ" dirty="0" smtClean="0"/>
              <a:t> to </a:t>
            </a:r>
            <a:r>
              <a:rPr lang="cs-CZ" dirty="0" err="1" smtClean="0"/>
              <a:t>flee</a:t>
            </a:r>
            <a:r>
              <a:rPr lang="cs-CZ" dirty="0" smtClean="0"/>
              <a:t> </a:t>
            </a:r>
            <a:r>
              <a:rPr lang="cs-CZ" dirty="0" err="1" smtClean="0"/>
              <a:t>anyway</a:t>
            </a:r>
            <a:r>
              <a:rPr lang="cs-CZ" dirty="0" smtClean="0"/>
              <a:t> in 1979.</a:t>
            </a:r>
          </a:p>
          <a:p>
            <a:pPr lvl="1"/>
            <a:r>
              <a:rPr lang="cs-CZ" dirty="0" err="1" smtClean="0"/>
              <a:t>Fleeing</a:t>
            </a:r>
            <a:r>
              <a:rPr lang="cs-CZ" dirty="0" smtClean="0"/>
              <a:t> to Paraguay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being</a:t>
            </a:r>
            <a:r>
              <a:rPr lang="cs-CZ" dirty="0" smtClean="0"/>
              <a:t> </a:t>
            </a:r>
            <a:r>
              <a:rPr lang="cs-CZ" dirty="0" err="1" smtClean="0"/>
              <a:t>refused</a:t>
            </a:r>
            <a:r>
              <a:rPr lang="cs-CZ" dirty="0" smtClean="0"/>
              <a:t> </a:t>
            </a:r>
            <a:r>
              <a:rPr lang="cs-CZ" dirty="0" err="1" smtClean="0"/>
              <a:t>entry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U.S.</a:t>
            </a:r>
          </a:p>
          <a:p>
            <a:pPr lvl="1"/>
            <a:r>
              <a:rPr lang="cs-CZ" dirty="0" err="1" smtClean="0"/>
              <a:t>Enormous</a:t>
            </a:r>
            <a:r>
              <a:rPr lang="cs-CZ" dirty="0" smtClean="0"/>
              <a:t> </a:t>
            </a:r>
            <a:r>
              <a:rPr lang="cs-CZ" dirty="0" err="1" smtClean="0"/>
              <a:t>fortune</a:t>
            </a:r>
            <a:r>
              <a:rPr lang="cs-CZ" dirty="0" smtClean="0"/>
              <a:t>: 20%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land</a:t>
            </a:r>
            <a:r>
              <a:rPr lang="cs-CZ" dirty="0" smtClean="0"/>
              <a:t> in Nicaragua, 8 </a:t>
            </a:r>
            <a:r>
              <a:rPr lang="cs-CZ" dirty="0" err="1" smtClean="0"/>
              <a:t>largest</a:t>
            </a:r>
            <a:r>
              <a:rPr lang="cs-CZ" dirty="0" smtClean="0"/>
              <a:t> </a:t>
            </a:r>
            <a:r>
              <a:rPr lang="cs-CZ" dirty="0" err="1" smtClean="0"/>
              <a:t>sugar</a:t>
            </a:r>
            <a:r>
              <a:rPr lang="cs-CZ" dirty="0" smtClean="0"/>
              <a:t> </a:t>
            </a:r>
            <a:r>
              <a:rPr lang="cs-CZ" dirty="0" err="1" smtClean="0"/>
              <a:t>cane</a:t>
            </a:r>
            <a:r>
              <a:rPr lang="cs-CZ" dirty="0" smtClean="0"/>
              <a:t> </a:t>
            </a:r>
            <a:r>
              <a:rPr lang="cs-CZ" dirty="0" err="1" smtClean="0"/>
              <a:t>plantations</a:t>
            </a:r>
            <a:r>
              <a:rPr lang="cs-CZ" dirty="0" smtClean="0"/>
              <a:t>, </a:t>
            </a:r>
            <a:r>
              <a:rPr lang="cs-CZ" dirty="0" err="1" smtClean="0"/>
              <a:t>airline</a:t>
            </a:r>
            <a:r>
              <a:rPr lang="cs-CZ" dirty="0" smtClean="0"/>
              <a:t>, bank, </a:t>
            </a:r>
            <a:r>
              <a:rPr lang="cs-CZ" dirty="0" err="1" smtClean="0"/>
              <a:t>shares</a:t>
            </a:r>
            <a:r>
              <a:rPr lang="cs-CZ" dirty="0" smtClean="0"/>
              <a:t> in </a:t>
            </a:r>
            <a:r>
              <a:rPr lang="cs-CZ" dirty="0" err="1" smtClean="0"/>
              <a:t>hundreds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companies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Murdered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year</a:t>
            </a:r>
            <a:r>
              <a:rPr lang="cs-CZ" dirty="0" smtClean="0"/>
              <a:t> </a:t>
            </a:r>
            <a:r>
              <a:rPr lang="cs-CZ" dirty="0" err="1" smtClean="0"/>
              <a:t>later</a:t>
            </a:r>
            <a:r>
              <a:rPr lang="cs-CZ" dirty="0"/>
              <a:t> </a:t>
            </a:r>
            <a:r>
              <a:rPr lang="cs-CZ" dirty="0" smtClean="0"/>
              <a:t>in </a:t>
            </a:r>
            <a:r>
              <a:rPr lang="en-US" dirty="0" smtClean="0"/>
              <a:t>“Operation Reptile”.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https://s3.amazonaws.com/s3.timetoast.com/public/uploads/photos/9422988/assass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" y="723900"/>
            <a:ext cx="8128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Nicaragua in </a:t>
            </a:r>
            <a:r>
              <a:rPr lang="cs-CZ" dirty="0" err="1" smtClean="0"/>
              <a:t>context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Largest</a:t>
            </a:r>
            <a:r>
              <a:rPr lang="cs-CZ" dirty="0" smtClean="0"/>
              <a:t> country in </a:t>
            </a:r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America</a:t>
            </a:r>
            <a:r>
              <a:rPr lang="cs-CZ" dirty="0" smtClean="0"/>
              <a:t> (130 </a:t>
            </a:r>
            <a:r>
              <a:rPr lang="cs-CZ" dirty="0" err="1" smtClean="0"/>
              <a:t>thousand</a:t>
            </a:r>
            <a:r>
              <a:rPr lang="cs-CZ" dirty="0" smtClean="0"/>
              <a:t> km2)</a:t>
            </a:r>
            <a:endParaRPr lang="en-GB" dirty="0" smtClean="0"/>
          </a:p>
          <a:p>
            <a:pPr lvl="1"/>
            <a:r>
              <a:rPr lang="en-GB" dirty="0" smtClean="0"/>
              <a:t>Independence on Spain in 1821 first as part of Mexico, then as United Provinces of Central America and finally Nicaragua in 1838.</a:t>
            </a:r>
            <a:endParaRPr lang="cs-CZ" dirty="0" smtClean="0"/>
          </a:p>
          <a:p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traditionally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poorest</a:t>
            </a:r>
            <a:r>
              <a:rPr lang="cs-CZ" dirty="0" smtClean="0"/>
              <a:t> on Western </a:t>
            </a:r>
            <a:r>
              <a:rPr lang="cs-CZ" dirty="0" err="1" smtClean="0"/>
              <a:t>Hemisphere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Haiti</a:t>
            </a:r>
          </a:p>
          <a:p>
            <a:pPr lvl="1"/>
            <a:r>
              <a:rPr lang="cs-CZ" dirty="0" err="1" smtClean="0"/>
              <a:t>Long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violence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U.S. </a:t>
            </a:r>
            <a:r>
              <a:rPr lang="en-GB" dirty="0" err="1"/>
              <a:t>i</a:t>
            </a:r>
            <a:r>
              <a:rPr lang="cs-CZ" dirty="0" err="1" smtClean="0"/>
              <a:t>nterventions</a:t>
            </a:r>
            <a:r>
              <a:rPr lang="en-GB" dirty="0"/>
              <a:t>:</a:t>
            </a:r>
            <a:r>
              <a:rPr lang="en-GB" dirty="0" smtClean="0"/>
              <a:t> American troops present between 1909-1933.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dirty="0" smtClean="0"/>
              <a:t>3. GUERILLA IN POWER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https://www.socialistalternative.org/wp-content/uploads/2019/10/Sandinista_Victory_Celebration_July_20_19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80341"/>
            <a:ext cx="8147050" cy="4825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FLSN </a:t>
            </a:r>
            <a:r>
              <a:rPr lang="cs-CZ" dirty="0" err="1" smtClean="0"/>
              <a:t>controls</a:t>
            </a:r>
            <a:r>
              <a:rPr lang="cs-CZ" dirty="0" smtClean="0"/>
              <a:t> 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 </a:t>
            </a:r>
            <a:r>
              <a:rPr lang="cs-CZ" dirty="0" err="1" smtClean="0"/>
              <a:t>between</a:t>
            </a:r>
            <a:r>
              <a:rPr lang="cs-CZ" dirty="0" smtClean="0"/>
              <a:t> 1979-1990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b="1" dirty="0" smtClean="0"/>
              <a:t>Daniel</a:t>
            </a:r>
            <a:r>
              <a:rPr lang="cs-CZ" dirty="0" smtClean="0"/>
              <a:t> </a:t>
            </a:r>
            <a:r>
              <a:rPr lang="cs-CZ" b="1" dirty="0" err="1" smtClean="0"/>
              <a:t>Ortega</a:t>
            </a:r>
            <a:r>
              <a:rPr lang="cs-CZ" dirty="0" smtClean="0"/>
              <a:t> </a:t>
            </a:r>
            <a:r>
              <a:rPr lang="cs-CZ" dirty="0" err="1" smtClean="0"/>
              <a:t>gradually</a:t>
            </a:r>
            <a:r>
              <a:rPr lang="cs-CZ" dirty="0" smtClean="0"/>
              <a:t> </a:t>
            </a:r>
            <a:r>
              <a:rPr lang="cs-CZ" dirty="0" err="1" smtClean="0"/>
              <a:t>reaching</a:t>
            </a:r>
            <a:r>
              <a:rPr lang="cs-CZ" dirty="0" smtClean="0"/>
              <a:t> </a:t>
            </a:r>
            <a:r>
              <a:rPr lang="cs-CZ" dirty="0" err="1" smtClean="0"/>
              <a:t>almost</a:t>
            </a:r>
            <a:r>
              <a:rPr lang="cs-CZ" dirty="0" smtClean="0"/>
              <a:t> </a:t>
            </a:r>
            <a:r>
              <a:rPr lang="cs-CZ" dirty="0" err="1" smtClean="0"/>
              <a:t>dictatorial</a:t>
            </a:r>
            <a:r>
              <a:rPr lang="cs-CZ" dirty="0" smtClean="0"/>
              <a:t> </a:t>
            </a:r>
            <a:r>
              <a:rPr lang="cs-CZ" dirty="0" err="1" smtClean="0"/>
              <a:t>powers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Mixture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nationalism</a:t>
            </a:r>
            <a:r>
              <a:rPr lang="cs-CZ" dirty="0" smtClean="0"/>
              <a:t>, </a:t>
            </a:r>
            <a:r>
              <a:rPr lang="cs-CZ" dirty="0" err="1" smtClean="0"/>
              <a:t>populism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Marxism</a:t>
            </a:r>
            <a:r>
              <a:rPr lang="cs-CZ" dirty="0" smtClean="0"/>
              <a:t>.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Christian: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priests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U.S., </a:t>
            </a:r>
            <a:r>
              <a:rPr lang="cs-CZ" dirty="0" err="1" smtClean="0"/>
              <a:t>close</a:t>
            </a:r>
            <a:r>
              <a:rPr lang="cs-CZ" dirty="0" smtClean="0"/>
              <a:t> relations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Cuba</a:t>
            </a:r>
            <a:r>
              <a:rPr lang="cs-CZ" dirty="0" smtClean="0"/>
              <a:t>, USSR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guerilla </a:t>
            </a:r>
            <a:r>
              <a:rPr lang="cs-CZ" dirty="0" err="1" smtClean="0"/>
              <a:t>movements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region (</a:t>
            </a:r>
            <a:r>
              <a:rPr lang="cs-CZ" dirty="0" err="1" smtClean="0"/>
              <a:t>e.g</a:t>
            </a:r>
            <a:r>
              <a:rPr lang="cs-CZ" dirty="0" smtClean="0"/>
              <a:t>. El Salvador).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err="1" smtClean="0"/>
              <a:t>Several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achievements</a:t>
            </a:r>
            <a:r>
              <a:rPr lang="cs-CZ" dirty="0" smtClean="0"/>
              <a:t>: 1) </a:t>
            </a:r>
            <a:r>
              <a:rPr lang="cs-CZ" dirty="0" err="1" smtClean="0"/>
              <a:t>agricultural</a:t>
            </a:r>
            <a:r>
              <a:rPr lang="cs-CZ" dirty="0" smtClean="0"/>
              <a:t> </a:t>
            </a:r>
            <a:r>
              <a:rPr lang="cs-CZ" dirty="0" err="1" smtClean="0"/>
              <a:t>reform</a:t>
            </a:r>
            <a:r>
              <a:rPr lang="cs-CZ" dirty="0" smtClean="0"/>
              <a:t>; 2) </a:t>
            </a:r>
            <a:r>
              <a:rPr lang="cs-CZ" dirty="0" err="1" smtClean="0"/>
              <a:t>educational</a:t>
            </a:r>
            <a:r>
              <a:rPr lang="cs-CZ" dirty="0" smtClean="0"/>
              <a:t> </a:t>
            </a:r>
            <a:r>
              <a:rPr lang="cs-CZ" dirty="0" err="1" smtClean="0"/>
              <a:t>campaign</a:t>
            </a:r>
            <a:r>
              <a:rPr lang="cs-CZ" dirty="0" smtClean="0"/>
              <a:t> (</a:t>
            </a:r>
            <a:r>
              <a:rPr lang="en-US" dirty="0" smtClean="0"/>
              <a:t>“Literacy Crusade”</a:t>
            </a:r>
            <a:r>
              <a:rPr lang="cs-CZ" dirty="0" smtClean="0"/>
              <a:t> in 1980); 3) </a:t>
            </a:r>
            <a:r>
              <a:rPr lang="cs-CZ" dirty="0" err="1" smtClean="0"/>
              <a:t>healthcare</a:t>
            </a:r>
            <a:r>
              <a:rPr lang="cs-CZ" dirty="0" smtClean="0"/>
              <a:t> (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healthcare</a:t>
            </a:r>
            <a:r>
              <a:rPr lang="cs-CZ" dirty="0" smtClean="0"/>
              <a:t> systém)</a:t>
            </a:r>
          </a:p>
          <a:p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troubles</a:t>
            </a:r>
            <a:endParaRPr lang="cs-CZ" dirty="0" smtClean="0"/>
          </a:p>
          <a:p>
            <a:pPr lvl="1"/>
            <a:r>
              <a:rPr lang="cs-CZ" dirty="0" err="1" smtClean="0"/>
              <a:t>Fueled</a:t>
            </a:r>
            <a:r>
              <a:rPr lang="cs-CZ" dirty="0" smtClean="0"/>
              <a:t> by </a:t>
            </a:r>
            <a:r>
              <a:rPr lang="cs-CZ" dirty="0" err="1" smtClean="0"/>
              <a:t>natural</a:t>
            </a:r>
            <a:r>
              <a:rPr lang="cs-CZ" dirty="0" smtClean="0"/>
              <a:t> </a:t>
            </a:r>
            <a:r>
              <a:rPr lang="cs-CZ" dirty="0" err="1" smtClean="0"/>
              <a:t>disasters</a:t>
            </a:r>
            <a:r>
              <a:rPr lang="cs-CZ" dirty="0" smtClean="0"/>
              <a:t>,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mismanagement</a:t>
            </a:r>
            <a:r>
              <a:rPr lang="cs-CZ" dirty="0" smtClean="0"/>
              <a:t> (</a:t>
            </a:r>
            <a:r>
              <a:rPr lang="cs-CZ" dirty="0" err="1" smtClean="0"/>
              <a:t>massive</a:t>
            </a:r>
            <a:r>
              <a:rPr lang="cs-CZ" dirty="0" smtClean="0"/>
              <a:t> </a:t>
            </a:r>
            <a:r>
              <a:rPr lang="cs-CZ" dirty="0" err="1" smtClean="0"/>
              <a:t>inflation</a:t>
            </a:r>
            <a:r>
              <a:rPr lang="cs-CZ" dirty="0" smtClean="0"/>
              <a:t>), </a:t>
            </a:r>
            <a:r>
              <a:rPr lang="cs-CZ" dirty="0" err="1" smtClean="0"/>
              <a:t>growing</a:t>
            </a:r>
            <a:r>
              <a:rPr lang="cs-CZ" dirty="0" smtClean="0"/>
              <a:t> 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conflict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-</a:t>
            </a:r>
            <a:r>
              <a:rPr lang="cs-CZ" dirty="0" err="1" smtClean="0"/>
              <a:t>called</a:t>
            </a:r>
            <a:r>
              <a:rPr lang="cs-CZ" dirty="0" smtClean="0"/>
              <a:t> </a:t>
            </a:r>
            <a:r>
              <a:rPr lang="cs-CZ" b="1" dirty="0" err="1" smtClean="0"/>
              <a:t>contras</a:t>
            </a:r>
            <a:r>
              <a:rPr lang="cs-CZ" b="1" dirty="0" smtClean="0"/>
              <a:t> </a:t>
            </a:r>
            <a:r>
              <a:rPr lang="cs-CZ" dirty="0" smtClean="0"/>
              <a:t>(EXPLAIN!) </a:t>
            </a:r>
            <a:r>
              <a:rPr lang="cs-CZ" dirty="0" err="1" smtClean="0"/>
              <a:t>and</a:t>
            </a:r>
            <a:r>
              <a:rPr lang="cs-CZ" dirty="0" smtClean="0"/>
              <a:t> U.S. </a:t>
            </a:r>
            <a:r>
              <a:rPr lang="cs-CZ" dirty="0" err="1" smtClean="0"/>
              <a:t>trade</a:t>
            </a:r>
            <a:r>
              <a:rPr lang="cs-CZ" dirty="0" smtClean="0"/>
              <a:t> embargo (1985).</a:t>
            </a:r>
          </a:p>
          <a:p>
            <a:pPr lvl="1"/>
            <a:r>
              <a:rPr lang="cs-CZ" dirty="0" err="1" smtClean="0"/>
              <a:t>Highest</a:t>
            </a:r>
            <a:r>
              <a:rPr lang="cs-CZ" dirty="0" smtClean="0"/>
              <a:t> </a:t>
            </a:r>
            <a:r>
              <a:rPr lang="cs-CZ" dirty="0" err="1" smtClean="0"/>
              <a:t>debt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,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drastic</a:t>
            </a:r>
            <a:r>
              <a:rPr lang="cs-CZ" dirty="0" smtClean="0"/>
              <a:t> </a:t>
            </a:r>
            <a:r>
              <a:rPr lang="cs-CZ" dirty="0" err="1" smtClean="0"/>
              <a:t>cuts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s://3.bp.blogspot.com/-nt8QWePH9XE/WynF_9GZcFI/AAAAAAAAAUA/7kMFGkiJZ-oHv1alYAJbXRqbv2eA_tr6wCLcBGAs/s1600/literacy%2Bcrusad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410" y="944724"/>
            <a:ext cx="881918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Guerilla </a:t>
            </a:r>
            <a:r>
              <a:rPr lang="cs-CZ" dirty="0" err="1" smtClean="0"/>
              <a:t>against</a:t>
            </a:r>
            <a:r>
              <a:rPr lang="cs-CZ" dirty="0"/>
              <a:t> </a:t>
            </a:r>
            <a:r>
              <a:rPr lang="cs-CZ" dirty="0" err="1" smtClean="0"/>
              <a:t>former</a:t>
            </a:r>
            <a:r>
              <a:rPr lang="cs-CZ" dirty="0" smtClean="0"/>
              <a:t> guerilla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Formed</a:t>
            </a:r>
            <a:r>
              <a:rPr lang="cs-CZ" dirty="0" smtClean="0"/>
              <a:t> by </a:t>
            </a:r>
            <a:r>
              <a:rPr lang="cs-CZ" dirty="0" err="1" smtClean="0"/>
              <a:t>former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, </a:t>
            </a:r>
            <a:r>
              <a:rPr lang="cs-CZ" dirty="0" err="1" smtClean="0"/>
              <a:t>especially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Guard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certain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disillusioned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-</a:t>
            </a:r>
            <a:r>
              <a:rPr lang="cs-CZ" dirty="0" err="1" smtClean="0"/>
              <a:t>scale</a:t>
            </a:r>
            <a:r>
              <a:rPr lang="cs-CZ" dirty="0" smtClean="0"/>
              <a:t> </a:t>
            </a:r>
            <a:r>
              <a:rPr lang="cs-CZ" dirty="0" err="1" smtClean="0"/>
              <a:t>skirmishes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ambushes</a:t>
            </a:r>
            <a:r>
              <a:rPr lang="cs-CZ" dirty="0" smtClean="0"/>
              <a:t>. </a:t>
            </a:r>
            <a:r>
              <a:rPr lang="cs-CZ" dirty="0" err="1" smtClean="0"/>
              <a:t>But</a:t>
            </a:r>
            <a:r>
              <a:rPr lang="cs-CZ" dirty="0" smtClean="0"/>
              <a:t> </a:t>
            </a:r>
            <a:r>
              <a:rPr lang="cs-CZ" dirty="0" err="1" smtClean="0"/>
              <a:t>vast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violations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/>
          <a:lstStyle/>
          <a:p>
            <a:r>
              <a:rPr lang="cs-CZ" dirty="0" err="1" smtClean="0"/>
              <a:t>Largely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, </a:t>
            </a:r>
            <a:r>
              <a:rPr lang="cs-CZ" dirty="0" err="1" smtClean="0"/>
              <a:t>trained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armed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Ronald</a:t>
            </a:r>
            <a:r>
              <a:rPr lang="cs-CZ" dirty="0" smtClean="0"/>
              <a:t> Reagan‘s </a:t>
            </a:r>
            <a:r>
              <a:rPr lang="cs-CZ" dirty="0" err="1" smtClean="0"/>
              <a:t>administration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Argentina in </a:t>
            </a:r>
            <a:r>
              <a:rPr lang="cs-CZ" dirty="0" err="1" smtClean="0"/>
              <a:t>neighboring</a:t>
            </a:r>
            <a:r>
              <a:rPr lang="cs-CZ" dirty="0" smtClean="0"/>
              <a:t> Honduras.</a:t>
            </a:r>
          </a:p>
          <a:p>
            <a:pPr lvl="1"/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illegally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Congress</a:t>
            </a:r>
            <a:r>
              <a:rPr lang="cs-CZ" dirty="0" smtClean="0"/>
              <a:t> </a:t>
            </a:r>
            <a:r>
              <a:rPr lang="cs-CZ" dirty="0" err="1" smtClean="0"/>
              <a:t>forbade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: </a:t>
            </a:r>
            <a:r>
              <a:rPr lang="cs-CZ" dirty="0" err="1" smtClean="0"/>
              <a:t>from</a:t>
            </a:r>
            <a:r>
              <a:rPr lang="cs-CZ" dirty="0" smtClean="0"/>
              <a:t> money </a:t>
            </a:r>
            <a:r>
              <a:rPr lang="cs-CZ" dirty="0" err="1" smtClean="0"/>
              <a:t>made</a:t>
            </a:r>
            <a:r>
              <a:rPr lang="cs-CZ" dirty="0" smtClean="0"/>
              <a:t> by </a:t>
            </a:r>
            <a:r>
              <a:rPr lang="cs-CZ" dirty="0" err="1" smtClean="0"/>
              <a:t>selling</a:t>
            </a:r>
            <a:r>
              <a:rPr lang="cs-CZ" dirty="0" smtClean="0"/>
              <a:t> </a:t>
            </a:r>
            <a:r>
              <a:rPr lang="cs-CZ" dirty="0" err="1" smtClean="0"/>
              <a:t>arms</a:t>
            </a:r>
            <a:r>
              <a:rPr lang="cs-CZ" dirty="0" smtClean="0"/>
              <a:t> to </a:t>
            </a:r>
            <a:r>
              <a:rPr lang="cs-CZ" dirty="0" err="1" smtClean="0"/>
              <a:t>Iran</a:t>
            </a:r>
            <a:r>
              <a:rPr lang="cs-CZ" dirty="0" smtClean="0"/>
              <a:t> in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hostages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engaged</a:t>
            </a:r>
            <a:r>
              <a:rPr lang="cs-CZ" dirty="0" smtClean="0"/>
              <a:t> in </a:t>
            </a:r>
            <a:r>
              <a:rPr lang="cs-CZ" dirty="0" err="1" smtClean="0"/>
              <a:t>cocaine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.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eace</a:t>
            </a:r>
            <a:r>
              <a:rPr lang="cs-CZ" dirty="0" smtClean="0"/>
              <a:t> </a:t>
            </a:r>
            <a:r>
              <a:rPr lang="cs-CZ" dirty="0" err="1" smtClean="0"/>
              <a:t>agreement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contras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FSLN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b="1" dirty="0" smtClean="0"/>
              <a:t>free </a:t>
            </a:r>
            <a:r>
              <a:rPr lang="cs-CZ" b="1" dirty="0" err="1" smtClean="0"/>
              <a:t>elections</a:t>
            </a:r>
            <a:r>
              <a:rPr lang="cs-CZ" b="1" dirty="0" smtClean="0"/>
              <a:t> in 1990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Ortega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beaten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Contras</a:t>
            </a:r>
            <a:r>
              <a:rPr lang="cs-CZ" dirty="0" smtClean="0"/>
              <a:t> </a:t>
            </a:r>
            <a:r>
              <a:rPr lang="cs-CZ" dirty="0" err="1" smtClean="0"/>
              <a:t>disarmed</a:t>
            </a:r>
            <a:r>
              <a:rPr lang="cs-CZ" dirty="0" smtClean="0"/>
              <a:t> </a:t>
            </a:r>
            <a:r>
              <a:rPr lang="cs-CZ" dirty="0" err="1" smtClean="0"/>
              <a:t>shortly</a:t>
            </a:r>
            <a:r>
              <a:rPr lang="cs-CZ" dirty="0" smtClean="0"/>
              <a:t> </a:t>
            </a:r>
            <a:r>
              <a:rPr lang="cs-CZ" dirty="0" err="1" smtClean="0"/>
              <a:t>afterwards</a:t>
            </a:r>
            <a:r>
              <a:rPr lang="cs-CZ" dirty="0" smtClean="0"/>
              <a:t>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https://ichef.bbci.co.uk/news/1024/branded_news/1636E/production/_102609909_ortegacomposit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42194"/>
            <a:ext cx="8229600" cy="462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.abcnews.com/images/GMA/volcano-main-ss-ps-200228_hpMain_16x9t_160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922" y="1166813"/>
            <a:ext cx="8046155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/>
          <a:lstStyle/>
          <a:p>
            <a:r>
              <a:rPr lang="cs-CZ" b="1" dirty="0" smtClean="0"/>
              <a:t>1. FAMILY DICTATORSHIP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Somoza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42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dynastic</a:t>
            </a:r>
            <a:r>
              <a:rPr lang="cs-CZ" dirty="0" smtClean="0"/>
              <a:t> rule </a:t>
            </a:r>
            <a:r>
              <a:rPr lang="cs-CZ" dirty="0" err="1" smtClean="0"/>
              <a:t>begins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election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b="1" dirty="0" err="1"/>
              <a:t>Anastasio</a:t>
            </a:r>
            <a:r>
              <a:rPr lang="cs-CZ" b="1" dirty="0"/>
              <a:t> “</a:t>
            </a:r>
            <a:r>
              <a:rPr lang="cs-CZ" b="1" dirty="0" err="1" smtClean="0"/>
              <a:t>Tacho</a:t>
            </a:r>
            <a:r>
              <a:rPr lang="cs-CZ" b="1" dirty="0" smtClean="0"/>
              <a:t>” </a:t>
            </a:r>
            <a:r>
              <a:rPr lang="cs-CZ" b="1" dirty="0" err="1" smtClean="0"/>
              <a:t>Somoza</a:t>
            </a:r>
            <a:r>
              <a:rPr lang="cs-CZ" b="1" dirty="0" smtClean="0"/>
              <a:t> </a:t>
            </a:r>
            <a:r>
              <a:rPr lang="cs-CZ" b="1" dirty="0" err="1" smtClean="0"/>
              <a:t>García</a:t>
            </a:r>
            <a:r>
              <a:rPr lang="cs-CZ" b="1" dirty="0" smtClean="0"/>
              <a:t> (r. 1937-1956) </a:t>
            </a:r>
            <a:r>
              <a:rPr lang="cs-CZ" dirty="0" smtClean="0"/>
              <a:t>in 1936.</a:t>
            </a:r>
          </a:p>
          <a:p>
            <a:pPr lvl="1"/>
            <a:r>
              <a:rPr lang="cs-CZ" dirty="0" smtClean="0"/>
              <a:t>Son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coffee</a:t>
            </a:r>
            <a:r>
              <a:rPr lang="cs-CZ" dirty="0" smtClean="0"/>
              <a:t> </a:t>
            </a:r>
            <a:r>
              <a:rPr lang="cs-CZ" dirty="0" err="1" smtClean="0"/>
              <a:t>plantation</a:t>
            </a:r>
            <a:r>
              <a:rPr lang="cs-CZ" dirty="0" smtClean="0"/>
              <a:t> </a:t>
            </a:r>
            <a:r>
              <a:rPr lang="cs-CZ" dirty="0" err="1" smtClean="0"/>
              <a:t>owner</a:t>
            </a:r>
            <a:r>
              <a:rPr lang="cs-CZ" dirty="0" smtClean="0"/>
              <a:t>. </a:t>
            </a:r>
            <a:r>
              <a:rPr lang="cs-CZ" dirty="0" err="1" smtClean="0"/>
              <a:t>Studied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U.S.</a:t>
            </a:r>
          </a:p>
          <a:p>
            <a:pPr lvl="1"/>
            <a:r>
              <a:rPr lang="cs-CZ" dirty="0" err="1" smtClean="0"/>
              <a:t>Active</a:t>
            </a:r>
            <a:r>
              <a:rPr lang="cs-CZ" dirty="0" smtClean="0"/>
              <a:t> in </a:t>
            </a:r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Liberal</a:t>
            </a:r>
            <a:r>
              <a:rPr lang="cs-CZ" dirty="0" smtClean="0"/>
              <a:t> Party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19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old</a:t>
            </a:r>
            <a:r>
              <a:rPr lang="cs-CZ" dirty="0" smtClean="0"/>
              <a:t>, </a:t>
            </a:r>
            <a:r>
              <a:rPr lang="cs-CZ" dirty="0" err="1" smtClean="0"/>
              <a:t>marries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influential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. </a:t>
            </a:r>
            <a:r>
              <a:rPr lang="cs-CZ" dirty="0" err="1" smtClean="0"/>
              <a:t>Becomes</a:t>
            </a:r>
            <a:r>
              <a:rPr lang="cs-CZ" dirty="0" smtClean="0"/>
              <a:t> </a:t>
            </a:r>
            <a:r>
              <a:rPr lang="cs-CZ" dirty="0" err="1" smtClean="0"/>
              <a:t>translator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</a:t>
            </a:r>
            <a:r>
              <a:rPr lang="cs-CZ" dirty="0" err="1" smtClean="0"/>
              <a:t>troops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friend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ambassador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Named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American</a:t>
            </a:r>
            <a:r>
              <a:rPr lang="cs-CZ" dirty="0" smtClean="0"/>
              <a:t>-</a:t>
            </a:r>
            <a:r>
              <a:rPr lang="cs-CZ" dirty="0" err="1" smtClean="0"/>
              <a:t>trained</a:t>
            </a:r>
            <a:r>
              <a:rPr lang="cs-CZ" dirty="0" smtClean="0"/>
              <a:t> </a:t>
            </a:r>
            <a:r>
              <a:rPr lang="cs-CZ" b="1" dirty="0" err="1" smtClean="0"/>
              <a:t>National</a:t>
            </a:r>
            <a:r>
              <a:rPr lang="cs-CZ" dirty="0" smtClean="0"/>
              <a:t> </a:t>
            </a:r>
            <a:r>
              <a:rPr lang="cs-CZ" b="1" dirty="0" err="1" smtClean="0"/>
              <a:t>Guard</a:t>
            </a:r>
            <a:r>
              <a:rPr lang="cs-CZ" dirty="0" smtClean="0"/>
              <a:t> in 1933.</a:t>
            </a:r>
          </a:p>
          <a:p>
            <a:pPr lvl="1"/>
            <a:r>
              <a:rPr lang="cs-CZ" dirty="0" err="1" smtClean="0"/>
              <a:t>Successful</a:t>
            </a:r>
            <a:r>
              <a:rPr lang="cs-CZ" dirty="0" smtClean="0"/>
              <a:t> (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) </a:t>
            </a:r>
            <a:r>
              <a:rPr lang="cs-CZ" dirty="0" err="1" smtClean="0"/>
              <a:t>candidate</a:t>
            </a:r>
            <a:r>
              <a:rPr lang="cs-CZ" dirty="0" smtClean="0"/>
              <a:t> to </a:t>
            </a:r>
            <a:r>
              <a:rPr lang="cs-CZ" dirty="0" err="1" smtClean="0"/>
              <a:t>presidency</a:t>
            </a:r>
            <a:r>
              <a:rPr lang="cs-CZ" dirty="0" smtClean="0"/>
              <a:t> in 1936.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6" name="Picture 6" descr="https://www.telesurenglish.net/__export/1469750691184/sites/telesur/img/news/2016/07/28/somoza-roosevelt_libre_pensamiento.jpg_171848334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739" y="1196752"/>
            <a:ext cx="7878522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cs-CZ" dirty="0" err="1" smtClean="0"/>
              <a:t>Tacho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en-GB" dirty="0" err="1" smtClean="0"/>
              <a:t>assasinated</a:t>
            </a:r>
            <a:r>
              <a:rPr lang="en-GB" dirty="0" smtClean="0"/>
              <a:t> in 1956 in a political rally.</a:t>
            </a:r>
            <a:r>
              <a:rPr lang="cs-CZ" dirty="0" smtClean="0"/>
              <a:t> </a:t>
            </a:r>
            <a:r>
              <a:rPr lang="en-GB" dirty="0" smtClean="0"/>
              <a:t>Succeeded by his two sons – Luis (r. 1956-1967) and </a:t>
            </a:r>
            <a:r>
              <a:rPr lang="en-GB" dirty="0" err="1" smtClean="0"/>
              <a:t>Anastasio</a:t>
            </a:r>
            <a:r>
              <a:rPr lang="en-GB" dirty="0" smtClean="0"/>
              <a:t> “</a:t>
            </a:r>
            <a:r>
              <a:rPr lang="en-GB" dirty="0" err="1" smtClean="0"/>
              <a:t>Tachito</a:t>
            </a:r>
            <a:r>
              <a:rPr lang="en-GB" dirty="0" smtClean="0"/>
              <a:t>” (r. 1967-1979).</a:t>
            </a:r>
          </a:p>
          <a:p>
            <a:pPr lvl="1"/>
            <a:r>
              <a:rPr lang="en-GB" dirty="0" smtClean="0"/>
              <a:t>Luis (and later Liberal puppets) becomes president, </a:t>
            </a:r>
            <a:r>
              <a:rPr lang="en-GB" dirty="0" err="1" smtClean="0"/>
              <a:t>Tachito</a:t>
            </a:r>
            <a:r>
              <a:rPr lang="en-GB" dirty="0" smtClean="0"/>
              <a:t> head of the National Guard. </a:t>
            </a:r>
          </a:p>
          <a:p>
            <a:pPr lvl="1"/>
            <a:r>
              <a:rPr lang="en-GB" dirty="0" smtClean="0"/>
              <a:t>Elected president after his brother’s death (hear attack) in 1967.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Regime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 err="1" smtClean="0"/>
              <a:t>Occassional</a:t>
            </a:r>
            <a:r>
              <a:rPr lang="cs-CZ" dirty="0" smtClean="0"/>
              <a:t> </a:t>
            </a:r>
            <a:r>
              <a:rPr lang="cs-CZ" dirty="0" err="1" smtClean="0"/>
              <a:t>puppet</a:t>
            </a:r>
            <a:r>
              <a:rPr lang="cs-CZ" dirty="0" smtClean="0"/>
              <a:t> </a:t>
            </a:r>
            <a:r>
              <a:rPr lang="cs-CZ" dirty="0" err="1" smtClean="0"/>
              <a:t>heads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r>
              <a:rPr lang="cs-CZ" dirty="0" smtClean="0"/>
              <a:t> (</a:t>
            </a:r>
            <a:r>
              <a:rPr lang="cs-CZ" dirty="0" err="1" smtClean="0"/>
              <a:t>inc</a:t>
            </a:r>
            <a:r>
              <a:rPr lang="cs-CZ" dirty="0" err="1" smtClean="0"/>
              <a:t>l</a:t>
            </a:r>
            <a:r>
              <a:rPr lang="cs-CZ" dirty="0" smtClean="0"/>
              <a:t>. </a:t>
            </a:r>
            <a:r>
              <a:rPr lang="en-US" dirty="0" err="1" smtClean="0"/>
              <a:t>Tacho’s</a:t>
            </a:r>
            <a:r>
              <a:rPr lang="en-US" dirty="0" smtClean="0"/>
              <a:t> uncle)</a:t>
            </a:r>
            <a:r>
              <a:rPr lang="cs-CZ" dirty="0" smtClean="0"/>
              <a:t>. </a:t>
            </a:r>
            <a:r>
              <a:rPr lang="cs-CZ" dirty="0" err="1" smtClean="0"/>
              <a:t>Somozas</a:t>
            </a:r>
            <a:r>
              <a:rPr lang="cs-CZ" dirty="0" smtClean="0"/>
              <a:t> </a:t>
            </a:r>
            <a:r>
              <a:rPr lang="cs-CZ" dirty="0" err="1" smtClean="0"/>
              <a:t>remain</a:t>
            </a:r>
            <a:r>
              <a:rPr lang="cs-CZ" dirty="0" smtClean="0"/>
              <a:t> </a:t>
            </a:r>
            <a:r>
              <a:rPr lang="cs-CZ" dirty="0" err="1" smtClean="0"/>
              <a:t>leaders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Guard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Liberal</a:t>
            </a:r>
            <a:r>
              <a:rPr lang="cs-CZ" dirty="0" smtClean="0"/>
              <a:t> Party.</a:t>
            </a:r>
            <a:endParaRPr lang="cs-CZ" dirty="0" smtClean="0"/>
          </a:p>
          <a:p>
            <a:r>
              <a:rPr lang="cs-CZ" dirty="0" err="1" smtClean="0"/>
              <a:t>Pillars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support</a:t>
            </a:r>
          </a:p>
          <a:p>
            <a:pPr lvl="1"/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Guard</a:t>
            </a:r>
            <a:r>
              <a:rPr lang="cs-CZ" dirty="0"/>
              <a:t>.</a:t>
            </a:r>
            <a:endParaRPr lang="cs-CZ" dirty="0" smtClean="0"/>
          </a:p>
          <a:p>
            <a:pPr lvl="1"/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U.S.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Jimmy</a:t>
            </a:r>
            <a:r>
              <a:rPr lang="cs-CZ" dirty="0" smtClean="0"/>
              <a:t> </a:t>
            </a:r>
            <a:r>
              <a:rPr lang="cs-CZ" dirty="0" err="1" smtClean="0"/>
              <a:t>Carter</a:t>
            </a:r>
            <a:r>
              <a:rPr lang="cs-CZ" dirty="0" smtClean="0"/>
              <a:t>.</a:t>
            </a:r>
          </a:p>
          <a:p>
            <a:pPr lvl="1"/>
            <a:r>
              <a:rPr lang="cs-CZ" dirty="0" err="1" smtClean="0"/>
              <a:t>Liberal</a:t>
            </a:r>
            <a:r>
              <a:rPr lang="cs-CZ" dirty="0" smtClean="0"/>
              <a:t> Party </a:t>
            </a:r>
            <a:r>
              <a:rPr lang="cs-CZ" dirty="0" err="1" smtClean="0"/>
              <a:t>structures</a:t>
            </a:r>
            <a:r>
              <a:rPr lang="cs-CZ" dirty="0" smtClean="0"/>
              <a:t>; </a:t>
            </a:r>
            <a:r>
              <a:rPr lang="cs-CZ" dirty="0" err="1" smtClean="0"/>
              <a:t>Conservatives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 to </a:t>
            </a:r>
            <a:r>
              <a:rPr lang="cs-CZ" dirty="0" err="1" smtClean="0"/>
              <a:t>exist</a:t>
            </a:r>
            <a:r>
              <a:rPr lang="cs-CZ" dirty="0" smtClean="0"/>
              <a:t> as </a:t>
            </a:r>
            <a:r>
              <a:rPr lang="cs-CZ" dirty="0" err="1" smtClean="0"/>
              <a:t>puppet</a:t>
            </a:r>
            <a:r>
              <a:rPr lang="cs-CZ" dirty="0" smtClean="0"/>
              <a:t> </a:t>
            </a:r>
            <a:r>
              <a:rPr lang="cs-CZ" dirty="0" err="1" smtClean="0"/>
              <a:t>opposition</a:t>
            </a:r>
            <a:r>
              <a:rPr lang="cs-CZ" dirty="0"/>
              <a:t>.</a:t>
            </a:r>
            <a:endParaRPr lang="cs-CZ" dirty="0" smtClean="0"/>
          </a:p>
          <a:p>
            <a:pPr lvl="1"/>
            <a:r>
              <a:rPr lang="cs-CZ" dirty="0" err="1" smtClean="0"/>
              <a:t>Family</a:t>
            </a:r>
            <a:r>
              <a:rPr lang="cs-CZ" dirty="0" smtClean="0"/>
              <a:t> (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r>
              <a:rPr lang="cs-CZ" dirty="0" err="1" smtClean="0"/>
              <a:t>named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posts</a:t>
            </a:r>
            <a:r>
              <a:rPr lang="cs-CZ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/>
          </a:bodyPr>
          <a:lstStyle/>
          <a:p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Guard</a:t>
            </a:r>
            <a:r>
              <a:rPr lang="cs-CZ" dirty="0" smtClean="0"/>
              <a:t> </a:t>
            </a:r>
            <a:r>
              <a:rPr lang="cs-CZ" dirty="0" err="1" smtClean="0"/>
              <a:t>given</a:t>
            </a:r>
            <a:r>
              <a:rPr lang="cs-CZ" dirty="0" smtClean="0"/>
              <a:t> lot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over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everyday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endParaRPr lang="cs-CZ" dirty="0" smtClean="0"/>
          </a:p>
          <a:p>
            <a:pPr lvl="1"/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en-US" dirty="0" smtClean="0"/>
              <a:t>national radio and telegraph networks,</a:t>
            </a:r>
            <a:r>
              <a:rPr lang="cs-CZ" dirty="0" smtClean="0"/>
              <a:t> </a:t>
            </a:r>
            <a:r>
              <a:rPr lang="en-US" dirty="0" smtClean="0"/>
              <a:t>postal service, the immigration office, all public health clinics and hospitals,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en-US" dirty="0" smtClean="0"/>
              <a:t>railroad</a:t>
            </a:r>
            <a:r>
              <a:rPr lang="cs-CZ" dirty="0" smtClean="0"/>
              <a:t>s.</a:t>
            </a:r>
          </a:p>
          <a:p>
            <a:pPr lvl="1"/>
            <a:r>
              <a:rPr lang="cs-CZ" dirty="0" err="1" smtClean="0"/>
              <a:t>Loyal</a:t>
            </a:r>
            <a:r>
              <a:rPr lang="cs-CZ" dirty="0" smtClean="0"/>
              <a:t> </a:t>
            </a:r>
            <a:r>
              <a:rPr lang="cs-CZ" dirty="0" err="1" smtClean="0"/>
              <a:t>officers</a:t>
            </a:r>
            <a:r>
              <a:rPr lang="cs-CZ" dirty="0" smtClean="0"/>
              <a:t> </a:t>
            </a:r>
            <a:r>
              <a:rPr lang="cs-CZ" dirty="0" err="1" smtClean="0"/>
              <a:t>rewarded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benefitial</a:t>
            </a:r>
            <a:r>
              <a:rPr lang="cs-CZ" dirty="0" smtClean="0"/>
              <a:t> </a:t>
            </a:r>
            <a:r>
              <a:rPr lang="cs-CZ" dirty="0" err="1" smtClean="0"/>
              <a:t>positions</a:t>
            </a:r>
            <a:r>
              <a:rPr lang="cs-CZ" dirty="0" smtClean="0"/>
              <a:t>.</a:t>
            </a:r>
            <a:endParaRPr lang="en-GB" dirty="0" smtClean="0"/>
          </a:p>
          <a:p>
            <a:r>
              <a:rPr lang="en-GB" dirty="0" smtClean="0"/>
              <a:t>U.S. support based on personal relations, </a:t>
            </a:r>
            <a:r>
              <a:rPr lang="en-GB" dirty="0" err="1" smtClean="0"/>
              <a:t>stauch</a:t>
            </a:r>
            <a:r>
              <a:rPr lang="en-GB" dirty="0" smtClean="0"/>
              <a:t> anti-communism and support of trade agreements</a:t>
            </a:r>
          </a:p>
          <a:p>
            <a:pPr lvl="1"/>
            <a:r>
              <a:rPr lang="en-GB" dirty="0" smtClean="0"/>
              <a:t>Even training Cuban exiles after 1959 revolution.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</TotalTime>
  <Words>1149</Words>
  <Application>Microsoft Office PowerPoint</Application>
  <PresentationFormat>Předvádění na obrazovce (4:3)</PresentationFormat>
  <Paragraphs>97</Paragraphs>
  <Slides>27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sady Office</vt:lpstr>
      <vt:lpstr>Cold War Guerilla Movements: Sandinistas in Nicaragua</vt:lpstr>
      <vt:lpstr>Nicaragua in context</vt:lpstr>
      <vt:lpstr>Snímek 3</vt:lpstr>
      <vt:lpstr>1. FAMILY DICTATORSHIP</vt:lpstr>
      <vt:lpstr>Somoza family</vt:lpstr>
      <vt:lpstr>Snímek 6</vt:lpstr>
      <vt:lpstr>Snímek 7</vt:lpstr>
      <vt:lpstr>Regime</vt:lpstr>
      <vt:lpstr>Snímek 9</vt:lpstr>
      <vt:lpstr>Snímek 10</vt:lpstr>
      <vt:lpstr>2. RESISTANCE</vt:lpstr>
      <vt:lpstr>Roots of opposition to Somozas</vt:lpstr>
      <vt:lpstr>Why “sandinistas”?</vt:lpstr>
      <vt:lpstr>Rise of FSLN</vt:lpstr>
      <vt:lpstr>Ernesto Cardenal (1925-2020)</vt:lpstr>
      <vt:lpstr>Snímek 16</vt:lpstr>
      <vt:lpstr>Confrontation</vt:lpstr>
      <vt:lpstr>Snímek 18</vt:lpstr>
      <vt:lpstr>Snímek 19</vt:lpstr>
      <vt:lpstr>3. GUERILLA IN POWER</vt:lpstr>
      <vt:lpstr>Snímek 21</vt:lpstr>
      <vt:lpstr>Snímek 22</vt:lpstr>
      <vt:lpstr>Snímek 23</vt:lpstr>
      <vt:lpstr>Snímek 24</vt:lpstr>
      <vt:lpstr>Guerilla against former guerilla</vt:lpstr>
      <vt:lpstr>Snímek 26</vt:lpstr>
      <vt:lpstr>Snímek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Cold War Guerilla Movements: Sandinistas in Nicaragua</dc:title>
  <dc:creator>František Kalenda</dc:creator>
  <cp:lastModifiedBy>František Kalenda</cp:lastModifiedBy>
  <cp:revision>64</cp:revision>
  <dcterms:created xsi:type="dcterms:W3CDTF">2020-03-17T14:05:27Z</dcterms:created>
  <dcterms:modified xsi:type="dcterms:W3CDTF">2020-03-18T20:50:44Z</dcterms:modified>
</cp:coreProperties>
</file>