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57" r:id="rId4"/>
    <p:sldId id="259" r:id="rId5"/>
    <p:sldId id="258" r:id="rId6"/>
    <p:sldId id="261" r:id="rId7"/>
    <p:sldId id="256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0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A53A8-19D6-406A-A120-8DC6C51B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C0760C-759C-43C4-85D2-B02EFA5D1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0F5B3C-C6A3-4A07-91A2-6CB43749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1BEA4-80F8-4D25-BC05-97746226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ABD275-582C-4ED6-A50B-7CD3B1F4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55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8458E-AFD5-4E3B-94BE-BE403951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E11C77-3404-4315-9AC9-F4B62D328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04A536-13FD-474F-A5A0-62A03C1D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F03C48-FB72-44C2-A880-4ED41029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7906D7-5147-41F1-8F87-B263A39E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41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19100C-2915-4378-B13C-04F53697B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06E32D-B325-47A6-9B90-F147FC5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906522-CDE0-4A0B-8B99-BD20556F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4F0AB0-0F92-45DC-8637-34DF02FF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21E135-A177-4E7F-917E-F29E7696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79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CC15A-6BC0-422F-AE06-92F9E577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FD02BD-354A-4E68-B3AC-761B914D0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A28D1C-8824-421F-93F1-12ED473B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9EBDD4-A964-4678-9166-DC09D243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2CAE22-EAFB-4B7E-B10F-587730D8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07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F1F83-D5BE-4782-A397-85F506AA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54667FB-4BCD-434D-81AF-367148E4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C89859-5CF5-43DA-A99E-FA36B797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5D49AA-7B9C-4468-9A71-2FC4C05F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1AC43A-D7C4-4EC9-AB58-7A204B21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31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42D72-5ECD-4957-8CAD-A7B7B3C0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D8809D-CCC1-4345-99CD-674B89C0F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D163AE2-90E5-4333-9B96-3637D9530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8C77AA-4CFE-4A02-82F3-1CCA6FF7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67B2BB-B4D0-4C41-B54F-07ED4F74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6E3BF1-B8F1-4609-81D2-40EBC541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89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07942-E444-43A7-9472-582E65EC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932CBD0-E372-4E95-8B4F-E54C15D33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2B6D29D-3354-430F-8FB3-BEE01340A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BCE79A9-4EAD-480F-A1D3-0175E930D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53E9550-8335-4AC3-93DB-4A0BE0B62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9E8AE7E-D60F-4DDD-B719-B668F47C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DFB61EE-9A09-4F5D-9DC3-62302EC4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1DCB22F-2536-433E-873B-357B590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02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EF53E-BED4-4F99-A61F-CA61A502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6B2AFC-0BA2-4AF1-8116-A42730B3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ED579E-2228-4AF9-B17C-5BCAD738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1BCB09-277E-442E-9F9A-686B4F9E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48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4B30BDC-8F2C-4136-952D-8747F429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8D2366-B480-4E0A-A77F-37AED23D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BD223F-C284-4D4E-8292-9617862C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14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32FF4-58A8-4AEE-9FAD-7A67B82A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1A9DDA-D31D-4C6E-ABB6-8942EA57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5670BAA-4D08-4427-B669-7D85FF509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F0BFF3-9DEE-422D-9B15-84647CD7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7F6EEF-B69A-4AF0-A40B-75D5A3739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E1C0D5-1D31-4DCF-92D1-8D10A3E9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34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9FB57-7AC8-4E69-8884-DE5FEADF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4CC21E-595A-4BEA-A0B6-A728B49AB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85E356A-87FE-4D37-9F1A-FC7318F39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FA15C8-D439-41F9-97B8-3F184207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997C06-2642-46E6-B918-050933DC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AF0C37-017D-4AF8-BE7E-E6D36876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67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51DE1F-F61D-4258-8FBC-49C9EEE6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BDDF66-5FE7-4C68-87B7-1B34C2A2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C103A9-5A2A-4EC3-A13D-5B2F8237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3991F-BFC9-4365-B0FA-545CD52BDB0C}" type="datetimeFigureOut">
              <a:rPr lang="cs-CZ" smtClean="0"/>
              <a:t>31.7.2018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D778A3-7878-4382-B442-045A3E5CC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9AC16A-A190-4EA8-96B5-8D356A0B0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57E9-76A0-4527-B496-708E534722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7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cizinci.nidv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hyperlink" Target="http://cizinci.nidv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FA24105-1685-4925-A6F9-753258A07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Zhudebněné jazykové hry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při osvojování slovní zásoby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E1D483D-9D17-42EF-931D-305B2739D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66253"/>
          </a:xfrm>
        </p:spPr>
        <p:txBody>
          <a:bodyPr>
            <a:normAutofit fontScale="92500"/>
          </a:bodyPr>
          <a:lstStyle/>
          <a:p>
            <a:r>
              <a:rPr lang="cs-CZ" dirty="0"/>
              <a:t>Mgr. Milena Kmentová, Ph.D.</a:t>
            </a:r>
          </a:p>
          <a:p>
            <a:r>
              <a:rPr lang="cs-CZ" dirty="0"/>
              <a:t>X. mezinárodní konference </a:t>
            </a:r>
            <a:br>
              <a:rPr lang="cs-CZ" dirty="0"/>
            </a:br>
            <a:r>
              <a:rPr lang="cs-CZ" dirty="0"/>
              <a:t>Českých škol bez hranic a spolupracujících škol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i="1" dirty="0">
                <a:solidFill>
                  <a:schemeClr val="accent1">
                    <a:lumMod val="75000"/>
                  </a:schemeClr>
                </a:solidFill>
              </a:rPr>
              <a:t>„Hudba je záchrana před obyčejným slovem.“ </a:t>
            </a:r>
            <a:r>
              <a:rPr lang="cs-CZ" i="1" dirty="0"/>
              <a:t>Romain Rolland (1866 –1944)</a:t>
            </a:r>
          </a:p>
        </p:txBody>
      </p:sp>
    </p:spTree>
    <p:extLst>
      <p:ext uri="{BB962C8B-B14F-4D97-AF65-F5344CB8AC3E}">
        <p14:creationId xmlns:p14="http://schemas.microsoft.com/office/powerpoint/2010/main" val="317813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CC118-5774-44CE-AB36-ED65099D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list k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Co je a co není k jídlu?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1D1BAD-8DE1-4775-8C75-82AC91F6C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Brambory, kamínky, pravítko, mléko, koláč, jahody, vánočka, knížka, hruška, špagety, pohovka, písek, řízek, brýle, lívance, rajčata, listí…</a:t>
            </a:r>
          </a:p>
          <a:p>
            <a:r>
              <a:rPr lang="cs-CZ" dirty="0"/>
              <a:t>Roztřiďte slova podle počtu slabik </a:t>
            </a:r>
            <a:br>
              <a:rPr lang="cs-CZ" dirty="0"/>
            </a:br>
            <a:r>
              <a:rPr lang="cs-CZ" dirty="0"/>
              <a:t>a podle kritéria potraviny/ostatní věci (food/non-food).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Určete rod, číslo, vzor podstatných jmen.</a:t>
            </a:r>
          </a:p>
          <a:p>
            <a:r>
              <a:rPr lang="cs-CZ" dirty="0"/>
              <a:t>Podle popsaných pravidel doplňte zbylá políčka v tabulce.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D712653-8952-42F3-8933-17ADEC7A1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999809"/>
              </p:ext>
            </p:extLst>
          </p:nvPr>
        </p:nvGraphicFramePr>
        <p:xfrm>
          <a:off x="1092776" y="3226885"/>
          <a:ext cx="10006448" cy="17310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612">
                  <a:extLst>
                    <a:ext uri="{9D8B030D-6E8A-4147-A177-3AD203B41FA5}">
                      <a16:colId xmlns:a16="http://schemas.microsoft.com/office/drawing/2014/main" val="4027673695"/>
                    </a:ext>
                  </a:extLst>
                </a:gridCol>
                <a:gridCol w="2501612">
                  <a:extLst>
                    <a:ext uri="{9D8B030D-6E8A-4147-A177-3AD203B41FA5}">
                      <a16:colId xmlns:a16="http://schemas.microsoft.com/office/drawing/2014/main" val="4068354949"/>
                    </a:ext>
                  </a:extLst>
                </a:gridCol>
                <a:gridCol w="2501612">
                  <a:extLst>
                    <a:ext uri="{9D8B030D-6E8A-4147-A177-3AD203B41FA5}">
                      <a16:colId xmlns:a16="http://schemas.microsoft.com/office/drawing/2014/main" val="546936857"/>
                    </a:ext>
                  </a:extLst>
                </a:gridCol>
                <a:gridCol w="2501612">
                  <a:extLst>
                    <a:ext uri="{9D8B030D-6E8A-4147-A177-3AD203B41FA5}">
                      <a16:colId xmlns:a16="http://schemas.microsoft.com/office/drawing/2014/main" val="1146341318"/>
                    </a:ext>
                  </a:extLst>
                </a:gridCol>
              </a:tblGrid>
              <a:tr h="546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slabiky – </a:t>
                      </a:r>
                      <a:r>
                        <a:rPr lang="cs-CZ" sz="1800" i="1" dirty="0">
                          <a:effectLst/>
                        </a:rPr>
                        <a:t>mňam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slabiky – </a:t>
                      </a:r>
                      <a:r>
                        <a:rPr lang="cs-CZ" sz="1800" i="1" dirty="0">
                          <a:effectLst/>
                        </a:rPr>
                        <a:t>ble</a:t>
                      </a:r>
                      <a:endParaRPr lang="cs-CZ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 slabiky – </a:t>
                      </a:r>
                      <a:r>
                        <a:rPr lang="cs-CZ" sz="1800" i="1" dirty="0">
                          <a:effectLst/>
                        </a:rPr>
                        <a:t>mňam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 slabiky – </a:t>
                      </a:r>
                      <a:r>
                        <a:rPr lang="cs-CZ" sz="1800" i="1" dirty="0">
                          <a:effectLst/>
                        </a:rPr>
                        <a:t>ble</a:t>
                      </a:r>
                      <a:endParaRPr lang="cs-CZ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346202"/>
                  </a:ext>
                </a:extLst>
              </a:tr>
              <a:tr h="546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mléko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knížka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brambory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kamínky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705798"/>
                  </a:ext>
                </a:extLst>
              </a:tr>
              <a:tr h="546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133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73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784EC-B11E-40B2-A162-E0B8788A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Podstatná jména – </a:t>
            </a:r>
            <a:r>
              <a:rPr lang="cs-CZ" i="1" dirty="0">
                <a:solidFill>
                  <a:srgbClr val="FFC000"/>
                </a:solidFill>
              </a:rPr>
              <a:t>Části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A5BEB9-1190-4178-A898-0B908A04C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64" y="2491324"/>
            <a:ext cx="2992582" cy="26536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Obrázek 16">
            <a:extLst>
              <a:ext uri="{FF2B5EF4-FFF2-40B4-BE49-F238E27FC236}">
                <a16:creationId xmlns:a16="http://schemas.microsoft.com/office/drawing/2014/main" id="{357400AA-E923-4B9C-B0DF-483DCE36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" y="1476040"/>
            <a:ext cx="7734301" cy="24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Obrázek 5">
            <a:extLst>
              <a:ext uri="{FF2B5EF4-FFF2-40B4-BE49-F238E27FC236}">
                <a16:creationId xmlns:a16="http://schemas.microsoft.com/office/drawing/2014/main" id="{74F913A6-1728-46F3-8478-F3EB5CA4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08" y="3891403"/>
            <a:ext cx="7701565" cy="27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3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AF4C6-7018-4A06-89AC-C4C8C99A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8638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4900" i="1" dirty="0">
                <a:solidFill>
                  <a:srgbClr val="C00000"/>
                </a:solidFill>
              </a:rPr>
              <a:t>Zdrobněliny</a:t>
            </a:r>
            <a:r>
              <a:rPr lang="cs-CZ" sz="4900" dirty="0"/>
              <a:t> – tříslabičná podstatná jména ženského rodu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041D3DE-AEE4-4233-8EC9-F7996199B8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400" y="2466355"/>
            <a:ext cx="7547758" cy="2663054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7D89BD5D-A46E-402C-995C-F034E3E9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880206"/>
              </p:ext>
            </p:extLst>
          </p:nvPr>
        </p:nvGraphicFramePr>
        <p:xfrm>
          <a:off x="9102437" y="1278082"/>
          <a:ext cx="2442736" cy="503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909">
                  <a:extLst>
                    <a:ext uri="{9D8B030D-6E8A-4147-A177-3AD203B41FA5}">
                      <a16:colId xmlns:a16="http://schemas.microsoft.com/office/drawing/2014/main" val="2154737151"/>
                    </a:ext>
                  </a:extLst>
                </a:gridCol>
                <a:gridCol w="1257827">
                  <a:extLst>
                    <a:ext uri="{9D8B030D-6E8A-4147-A177-3AD203B41FA5}">
                      <a16:colId xmlns:a16="http://schemas.microsoft.com/office/drawing/2014/main" val="1968209134"/>
                    </a:ext>
                  </a:extLst>
                </a:gridCol>
              </a:tblGrid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dlaždice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</a:rPr>
                        <a:t>dlaždička</a:t>
                      </a:r>
                      <a:endParaRPr lang="cs-CZ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417608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poklice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poklička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168478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palice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palička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98748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sklenice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sklenička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816724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konvice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konvička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07316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lavice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lavička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33941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police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polička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723989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čepice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čepička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35293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tkanice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tkanička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17245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ulice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ulička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751448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pramice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pramička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52102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kytice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kytička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326059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slepice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slepička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405218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opice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opička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880331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bačkora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bačkůrka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939030"/>
                  </a:ext>
                </a:extLst>
              </a:tr>
              <a:tr h="31497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dobrota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dobrůtka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74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758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BCA9B-2750-4684-A3C5-0F3E6675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1" y="575973"/>
            <a:ext cx="10515600" cy="1325563"/>
          </a:xfrm>
        </p:spPr>
        <p:txBody>
          <a:bodyPr>
            <a:normAutofit/>
          </a:bodyPr>
          <a:lstStyle/>
          <a:p>
            <a:r>
              <a:rPr lang="cs-CZ" i="1" dirty="0">
                <a:solidFill>
                  <a:srgbClr val="C00000"/>
                </a:solidFill>
              </a:rPr>
              <a:t>Zdrobněliny</a:t>
            </a:r>
            <a:r>
              <a:rPr lang="cs-CZ" dirty="0"/>
              <a:t> – podstatná jména ve všech rodech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774578F-AF90-4725-84EF-0A15CA5F01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45" y="1791710"/>
            <a:ext cx="7523022" cy="1325563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57BEE463-7002-4265-9DAE-E8A8D7E5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09008"/>
              </p:ext>
            </p:extLst>
          </p:nvPr>
        </p:nvGraphicFramePr>
        <p:xfrm>
          <a:off x="1558636" y="3390324"/>
          <a:ext cx="7865921" cy="3058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8755">
                  <a:extLst>
                    <a:ext uri="{9D8B030D-6E8A-4147-A177-3AD203B41FA5}">
                      <a16:colId xmlns:a16="http://schemas.microsoft.com/office/drawing/2014/main" val="1080106436"/>
                    </a:ext>
                  </a:extLst>
                </a:gridCol>
                <a:gridCol w="1236073">
                  <a:extLst>
                    <a:ext uri="{9D8B030D-6E8A-4147-A177-3AD203B41FA5}">
                      <a16:colId xmlns:a16="http://schemas.microsoft.com/office/drawing/2014/main" val="1061173068"/>
                    </a:ext>
                  </a:extLst>
                </a:gridCol>
                <a:gridCol w="1078755">
                  <a:extLst>
                    <a:ext uri="{9D8B030D-6E8A-4147-A177-3AD203B41FA5}">
                      <a16:colId xmlns:a16="http://schemas.microsoft.com/office/drawing/2014/main" val="4014687625"/>
                    </a:ext>
                  </a:extLst>
                </a:gridCol>
                <a:gridCol w="1078755">
                  <a:extLst>
                    <a:ext uri="{9D8B030D-6E8A-4147-A177-3AD203B41FA5}">
                      <a16:colId xmlns:a16="http://schemas.microsoft.com/office/drawing/2014/main" val="1169629339"/>
                    </a:ext>
                  </a:extLst>
                </a:gridCol>
                <a:gridCol w="1236073">
                  <a:extLst>
                    <a:ext uri="{9D8B030D-6E8A-4147-A177-3AD203B41FA5}">
                      <a16:colId xmlns:a16="http://schemas.microsoft.com/office/drawing/2014/main" val="1261299340"/>
                    </a:ext>
                  </a:extLst>
                </a:gridCol>
                <a:gridCol w="1078755">
                  <a:extLst>
                    <a:ext uri="{9D8B030D-6E8A-4147-A177-3AD203B41FA5}">
                      <a16:colId xmlns:a16="http://schemas.microsoft.com/office/drawing/2014/main" val="3299052415"/>
                    </a:ext>
                  </a:extLst>
                </a:gridCol>
                <a:gridCol w="1078755">
                  <a:extLst>
                    <a:ext uri="{9D8B030D-6E8A-4147-A177-3AD203B41FA5}">
                      <a16:colId xmlns:a16="http://schemas.microsoft.com/office/drawing/2014/main" val="1877893408"/>
                    </a:ext>
                  </a:extLst>
                </a:gridCol>
              </a:tblGrid>
              <a:tr h="578157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bg1"/>
                          </a:solidFill>
                          <a:effectLst/>
                        </a:rPr>
                        <a:t>jména</a:t>
                      </a:r>
                      <a:endParaRPr lang="cs-CZ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bg1"/>
                          </a:solidFill>
                          <a:effectLst/>
                        </a:rPr>
                        <a:t>přírodniny</a:t>
                      </a:r>
                      <a:endParaRPr lang="cs-CZ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bg1"/>
                          </a:solidFill>
                          <a:effectLst/>
                        </a:rPr>
                        <a:t>oblečení</a:t>
                      </a:r>
                      <a:endParaRPr lang="cs-CZ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bg1"/>
                          </a:solidFill>
                          <a:effectLst/>
                        </a:rPr>
                        <a:t>zvířata</a:t>
                      </a:r>
                      <a:endParaRPr lang="cs-CZ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bg1"/>
                          </a:solidFill>
                          <a:effectLst/>
                        </a:rPr>
                        <a:t>části těla</a:t>
                      </a:r>
                      <a:endParaRPr lang="cs-CZ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bg1"/>
                          </a:solidFill>
                          <a:effectLst/>
                        </a:rPr>
                        <a:t>věci</a:t>
                      </a:r>
                      <a:endParaRPr lang="cs-CZ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bg1"/>
                          </a:solidFill>
                          <a:effectLst/>
                        </a:rPr>
                        <a:t>jídlo</a:t>
                      </a:r>
                      <a:endParaRPr lang="cs-CZ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5293911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Tonda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kopec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šaty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zvíře 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oči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šuplík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chleba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389138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Eva 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cesta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sukně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žába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pusa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talíř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ořech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85179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Tomáš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rybník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blůza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kočka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ruce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hrnek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rohlík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13533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Jana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stromek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mašle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kocour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čelo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obraz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knedlík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719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Martin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klacík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kapsa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ovce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záda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zvonek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koláč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00062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Honza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vítr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šátek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zajíc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nohy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buben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hruška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39213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Lucka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potok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kožich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medvěd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prsty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papír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mrkev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746348"/>
                  </a:ext>
                </a:extLst>
              </a:tr>
              <a:tr h="288454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Petra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kámen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klobouk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motýl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palec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polštář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švestka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49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07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8CB7C-6505-45AC-AE96-C84A2FE6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Protiklady</a:t>
            </a:r>
            <a:r>
              <a:rPr lang="cs-CZ" dirty="0"/>
              <a:t> přídavných jmen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2CA4269-CA49-4849-AE3A-973F1335D1F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4304" b="31818"/>
          <a:stretch/>
        </p:blipFill>
        <p:spPr bwMode="auto">
          <a:xfrm>
            <a:off x="838200" y="1373455"/>
            <a:ext cx="6362700" cy="1681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4D1D126-2FD2-464A-8C5B-D845CA2FF92C}"/>
              </a:ext>
            </a:extLst>
          </p:cNvPr>
          <p:cNvSpPr/>
          <p:nvPr/>
        </p:nvSpPr>
        <p:spPr>
          <a:xfrm>
            <a:off x="4301836" y="3054659"/>
            <a:ext cx="6806046" cy="321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Jeden skřítek zlobivý,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druhý skřítek hodný.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 auto pomalé,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druhé auto rychlé.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Jeden čaj je studený,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druhý čaj je horký/teplý.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Jeden bonbón kyselý,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druhý bonbón sladký.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Jeden rybník hluboký,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druhý rybník mělký.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Jeden strom je vysoký,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druhý strom je nízký.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Jedna sukně špinavá, 	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druhá sukně čistá.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Jeden úkol složitý,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druhý úkol lehký/snadný.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 děvče veselé,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druhé děvče smutné.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Někdo přišel poslední,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někdo přišel první.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2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B9D1F-4E77-4620-9B52-7B9594D59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list k 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Protikladům</a:t>
            </a:r>
            <a:r>
              <a:rPr lang="cs-CZ" dirty="0"/>
              <a:t> přídavných jmen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06DF538-41D8-48D6-B878-6E8A658A09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49016"/>
              </p:ext>
            </p:extLst>
          </p:nvPr>
        </p:nvGraphicFramePr>
        <p:xfrm>
          <a:off x="838200" y="4135582"/>
          <a:ext cx="10020303" cy="2181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1191">
                  <a:extLst>
                    <a:ext uri="{9D8B030D-6E8A-4147-A177-3AD203B41FA5}">
                      <a16:colId xmlns:a16="http://schemas.microsoft.com/office/drawing/2014/main" val="3284488626"/>
                    </a:ext>
                  </a:extLst>
                </a:gridCol>
                <a:gridCol w="2431473">
                  <a:extLst>
                    <a:ext uri="{9D8B030D-6E8A-4147-A177-3AD203B41FA5}">
                      <a16:colId xmlns:a16="http://schemas.microsoft.com/office/drawing/2014/main" val="3172339562"/>
                    </a:ext>
                  </a:extLst>
                </a:gridCol>
                <a:gridCol w="2493818">
                  <a:extLst>
                    <a:ext uri="{9D8B030D-6E8A-4147-A177-3AD203B41FA5}">
                      <a16:colId xmlns:a16="http://schemas.microsoft.com/office/drawing/2014/main" val="1155717107"/>
                    </a:ext>
                  </a:extLst>
                </a:gridCol>
                <a:gridCol w="2493821">
                  <a:extLst>
                    <a:ext uri="{9D8B030D-6E8A-4147-A177-3AD203B41FA5}">
                      <a16:colId xmlns:a16="http://schemas.microsoft.com/office/drawing/2014/main" val="234880487"/>
                    </a:ext>
                  </a:extLst>
                </a:gridCol>
              </a:tblGrid>
              <a:tr h="930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Dvouslabičná přídavná jména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Protiklady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Tříslabičná přídavná jména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Protiklady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137360"/>
                  </a:ext>
                </a:extLst>
              </a:tr>
              <a:tr h="409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chytrý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hloupý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kyselý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sladký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5953"/>
                  </a:ext>
                </a:extLst>
              </a:tr>
              <a:tr h="432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899170"/>
                  </a:ext>
                </a:extLst>
              </a:tr>
              <a:tr h="409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7706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3526459-77BA-4395-806D-B420ABC00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60130"/>
            <a:ext cx="1146809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Kyselý, chytrý, malý, pomalý, štíhlý, suchý, starý, zlobivý, plný, řídký, křivý,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nemocný, dlouhý, měkký, studený, starý, hluboký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Roztřiďte přídavná jména podle počtu slabik.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Doplňte jejich protiklady.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popsaných pravidel doplňte zbylá políčka v tabulce.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0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CD8CC-4A54-4324-A320-F2ADBD43F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práce s písní – </a:t>
            </a:r>
            <a:r>
              <a:rPr lang="cs-CZ" i="1" dirty="0">
                <a:solidFill>
                  <a:schemeClr val="accent1"/>
                </a:solidFill>
              </a:rPr>
              <a:t>Prší, prší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E1A867C-2C4E-4248-80C6-C812C35AC4C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32834"/>
          <a:stretch/>
        </p:blipFill>
        <p:spPr bwMode="auto">
          <a:xfrm>
            <a:off x="838200" y="1330035"/>
            <a:ext cx="4835236" cy="5351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3647C7-87BA-4796-AEB7-8AD57159A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3" y="2645534"/>
            <a:ext cx="6105668" cy="22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79DF9-5A37-41B5-9234-3E27D714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čerpat další nápady a informace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E549E6-5729-4D3D-933D-A06ACBC25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0401" cy="4512830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rgbClr val="0070C0"/>
                </a:solidFill>
              </a:rPr>
              <a:t>Metodický materiál pro výuku dětí s odlišným mateřským jazykem</a:t>
            </a:r>
            <a:r>
              <a:rPr lang="cs-CZ" dirty="0"/>
              <a:t> videomateriál ke stažení </a:t>
            </a:r>
            <a:r>
              <a:rPr lang="cs-CZ" u="sng" dirty="0">
                <a:hlinkClick r:id="rId2"/>
              </a:rPr>
              <a:t>http://cizinci.nidv.cz/</a:t>
            </a:r>
            <a:endParaRPr lang="cs-CZ" dirty="0"/>
          </a:p>
          <a:p>
            <a:r>
              <a:rPr lang="cs-CZ" dirty="0"/>
              <a:t>Seminář v NIDV: </a:t>
            </a:r>
            <a:r>
              <a:rPr lang="cs-CZ" i="1" dirty="0">
                <a:solidFill>
                  <a:schemeClr val="accent4">
                    <a:lumMod val="75000"/>
                  </a:schemeClr>
                </a:solidFill>
              </a:rPr>
              <a:t>Hudební činnosti při osvojování češtiny jako druhého jazyka</a:t>
            </a:r>
          </a:p>
          <a:p>
            <a:r>
              <a:rPr lang="cs-CZ" dirty="0"/>
              <a:t>Seminář v nakladatelství Portál: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Hudební činnosti </a:t>
            </a:r>
            <a:br>
              <a:rPr lang="cs-CZ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				            v rozvoji slovní zásoby předškoláků</a:t>
            </a:r>
          </a:p>
          <a:p>
            <a:r>
              <a:rPr lang="cs-CZ" dirty="0"/>
              <a:t>KMENTOVÁ, Milena. </a:t>
            </a:r>
            <a:r>
              <a:rPr lang="cs-CZ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Slovo, slůvko, slovíčko, honem poběž, písničko!: hudební činnosti v logopedické prevenci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cs-CZ" dirty="0"/>
              <a:t> Praha: Portál, 2018. ISBN 978-80-262-1333-8.</a:t>
            </a:r>
          </a:p>
          <a:p>
            <a:r>
              <a:rPr lang="cs-CZ" dirty="0"/>
              <a:t>KMENTOVÁ, Milena. </a:t>
            </a:r>
            <a:r>
              <a:rPr lang="cs-CZ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Hudební a řečové projevy předškolních dětí a jejich vzájemné ovlivňování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cs-CZ" dirty="0"/>
              <a:t>V Praze: Univerzita Karlova, Pedagogická fakulta, 2015. ISBN 978-80-7290-869-1.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44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Děti s atypickým vývojem řeči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Děti s narušenou komunikační schopností (NKS)</a:t>
            </a:r>
          </a:p>
          <a:p>
            <a:r>
              <a:rPr lang="cs-CZ" dirty="0"/>
              <a:t>Děti s odlišným mateřským jazykem (OMJ)</a:t>
            </a:r>
          </a:p>
          <a:p>
            <a:r>
              <a:rPr lang="cs-CZ" dirty="0"/>
              <a:t>Děti bilingvní či </a:t>
            </a:r>
            <a:r>
              <a:rPr lang="cs-CZ" dirty="0" err="1"/>
              <a:t>multilingvní</a:t>
            </a:r>
            <a:endParaRPr lang="cs-CZ" dirty="0"/>
          </a:p>
          <a:p>
            <a:r>
              <a:rPr lang="cs-CZ" dirty="0"/>
              <a:t>Děti s kombinací výše jmenovaných jevů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cs-CZ" dirty="0"/>
              <a:t>V edukační realitě mají tyto děti velmi podobné specifické potřeby vzhledem k hudební výchově –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obtížné osvojování textu písní.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Nikoli PRÁCE S PÍSNÍ, ale 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</a:rPr>
              <a:t>PRÁCE K PÍSNI!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544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03B319-9EA0-4E61-BF27-5EA790B2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28" y="-601229"/>
            <a:ext cx="10515600" cy="12324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1480597-87E8-4AB3-91E0-E4D97E2370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/>
          <a:stretch/>
        </p:blipFill>
        <p:spPr>
          <a:xfrm>
            <a:off x="495299" y="365126"/>
            <a:ext cx="4474639" cy="6243492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5F45C2C-448F-488B-8F24-63D847EF2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2839" y="365126"/>
            <a:ext cx="6605534" cy="62434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400" b="1" dirty="0"/>
              <a:t>	TEORETICKÁ ČÁST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1. Teoretická východiska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Člověk vydávající zvuky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Společné znaky řeči a hudby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Témbrový a fonematický sluch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2. Neurofyziologie hudebních a řečových projevů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</a:t>
            </a:r>
            <a:r>
              <a:rPr lang="cs-CZ" sz="1400" dirty="0">
                <a:solidFill>
                  <a:srgbClr val="C00000"/>
                </a:solidFill>
              </a:rPr>
              <a:t>Sluchová pozornost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Neurofyziologie hudebnosti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Sluch pro řeč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Hudba a jazyk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3. </a:t>
            </a:r>
            <a:r>
              <a:rPr lang="cs-CZ" sz="1400" dirty="0">
                <a:solidFill>
                  <a:srgbClr val="C00000"/>
                </a:solidFill>
              </a:rPr>
              <a:t>Ontogeneze hudebnosti 0–7 let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4. </a:t>
            </a:r>
            <a:r>
              <a:rPr lang="cs-CZ" sz="1400" dirty="0">
                <a:solidFill>
                  <a:srgbClr val="C00000"/>
                </a:solidFill>
              </a:rPr>
              <a:t>Ontogeneze řečových a komunikačních dovedností 0–7 let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>
                <a:solidFill>
                  <a:srgbClr val="C00000"/>
                </a:solidFill>
              </a:rPr>
              <a:t>	Fonematický sluch před vstupem do základní školy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5. Poruchy hudebnosti a řeči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Narušená komunikační schopnost, kritická období ve vývoji řeči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6. </a:t>
            </a:r>
            <a:r>
              <a:rPr lang="cs-CZ" sz="1400" dirty="0">
                <a:solidFill>
                  <a:srgbClr val="C00000"/>
                </a:solidFill>
              </a:rPr>
              <a:t>Dítě z bilingvní rodiny a s odlišným mateřským jazykem v předškolním období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>
                <a:solidFill>
                  <a:srgbClr val="C00000"/>
                </a:solidFill>
              </a:rPr>
              <a:t>	Jaká je čeština?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7. Muzikoterapie při nápravách poruch řeči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400" dirty="0"/>
              <a:t>8. Další inspirační zdroje pro propojení hudební výchovy a logopedické prevence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</a:t>
            </a:r>
            <a:r>
              <a:rPr lang="cs-CZ" sz="1400" b="1" dirty="0"/>
              <a:t>PRAKTICKÁ ČÁST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9. Problematika řešená v praktické části projektu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10. Charakteristika experimentální metodiky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Ukázky činností z metodiky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Pracovní listy k vytvoření vlastního obsahu her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11. Používaný diagnostický materiál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Diagnostika hudebnosti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</a:t>
            </a:r>
            <a:r>
              <a:rPr lang="cs-CZ" sz="1400" dirty="0">
                <a:solidFill>
                  <a:srgbClr val="C00000"/>
                </a:solidFill>
              </a:rPr>
              <a:t>Diagnostika řečových schopností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12. Výsledky terénního výzkumu v některých oblastech výzkumu a doporučení pro praxi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Předškolní děti s atypickým vývojem řeči při hudebních činnostech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Možnosti kultivace řeči prostřednictvím hudebních činností v MŠ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	Stimulace fonematického sluchu hudebními činnostmi</a:t>
            </a:r>
          </a:p>
        </p:txBody>
      </p:sp>
    </p:spTree>
    <p:extLst>
      <p:ext uri="{BB962C8B-B14F-4D97-AF65-F5344CB8AC3E}">
        <p14:creationId xmlns:p14="http://schemas.microsoft.com/office/powerpoint/2010/main" val="10776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66408" cy="394729"/>
          </a:xfrm>
        </p:spPr>
        <p:txBody>
          <a:bodyPr>
            <a:noAutofit/>
          </a:bodyPr>
          <a:lstStyle/>
          <a:p>
            <a:r>
              <a:rPr lang="cs-CZ" dirty="0"/>
              <a:t>Ukázka z diagnostiky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62884"/>
            <a:ext cx="8118764" cy="5690550"/>
          </a:xfrm>
        </p:spPr>
      </p:pic>
      <p:pic>
        <p:nvPicPr>
          <p:cNvPr id="7" name="DavidObrazek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3843" y="2037055"/>
            <a:ext cx="609600" cy="609600"/>
          </a:xfrm>
        </p:spPr>
      </p:pic>
      <p:pic>
        <p:nvPicPr>
          <p:cNvPr id="8" name="Vachova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3843" y="3394362"/>
            <a:ext cx="609600" cy="609600"/>
          </a:xfrm>
          <a:prstGeom prst="rect">
            <a:avLst/>
          </a:prstGeom>
        </p:spPr>
      </p:pic>
      <p:pic>
        <p:nvPicPr>
          <p:cNvPr id="9" name="HiratoJ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3843" y="4751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E79A6-509B-43F1-A58C-56B7C0F2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8319" y="-1588366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4447D17-BFE9-4BCC-8AB4-66548D4B36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7" y="540327"/>
            <a:ext cx="3548729" cy="5917191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FA305C-F422-45C6-BEAB-7BE0EB17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1836" y="657393"/>
            <a:ext cx="7051964" cy="551957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1) </a:t>
            </a:r>
            <a:r>
              <a:rPr lang="cs-CZ" dirty="0">
                <a:solidFill>
                  <a:srgbClr val="C00000"/>
                </a:solidFill>
              </a:rPr>
              <a:t>M E Č, M A Š L E, V L A K, H Ř E B Í K, K O S</a:t>
            </a:r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M Í Č, M U Š L E, V L A K, H Ř E B Í K, K A Z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1B15D4B8-2A6F-4591-A817-6A92B0322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60855"/>
              </p:ext>
            </p:extLst>
          </p:nvPr>
        </p:nvGraphicFramePr>
        <p:xfrm>
          <a:off x="4301835" y="2026227"/>
          <a:ext cx="7051965" cy="42256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96057">
                  <a:extLst>
                    <a:ext uri="{9D8B030D-6E8A-4147-A177-3AD203B41FA5}">
                      <a16:colId xmlns:a16="http://schemas.microsoft.com/office/drawing/2014/main" val="917522186"/>
                    </a:ext>
                  </a:extLst>
                </a:gridCol>
                <a:gridCol w="6555908">
                  <a:extLst>
                    <a:ext uri="{9D8B030D-6E8A-4147-A177-3AD203B41FA5}">
                      <a16:colId xmlns:a16="http://schemas.microsoft.com/office/drawing/2014/main" val="4119663447"/>
                    </a:ext>
                  </a:extLst>
                </a:gridCol>
              </a:tblGrid>
              <a:tr h="4484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100" b="0" dirty="0">
                          <a:solidFill>
                            <a:schemeClr val="tx1"/>
                          </a:solidFill>
                          <a:effectLst/>
                        </a:rPr>
                        <a:t>dítě nereaguje na podněty, odmítá se účastnit aktivity</a:t>
                      </a:r>
                      <a:endParaRPr lang="cs-CZ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27815"/>
                  </a:ext>
                </a:extLst>
              </a:tr>
              <a:tr h="896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100" b="0" dirty="0">
                          <a:solidFill>
                            <a:schemeClr val="tx1"/>
                          </a:solidFill>
                          <a:effectLst/>
                        </a:rPr>
                        <a:t>dítě nerozumí úkolu, označuje obrázky naprosto nahodile (ještě dříve než je slovo hláskováno…), správně označí 0-6 obrázků z deseti</a:t>
                      </a:r>
                      <a:endParaRPr lang="cs-CZ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109833"/>
                  </a:ext>
                </a:extLst>
              </a:tr>
              <a:tr h="896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100" b="0" dirty="0">
                          <a:solidFill>
                            <a:schemeClr val="tx1"/>
                          </a:solidFill>
                          <a:effectLst/>
                        </a:rPr>
                        <a:t>dítě částečně rozumí úkolu, váhá, částečně se „trefuje“, vyžaduje opakování hláskování – správně označí 7-8 obrázků z deseti </a:t>
                      </a:r>
                      <a:endParaRPr lang="cs-CZ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155137"/>
                  </a:ext>
                </a:extLst>
              </a:tr>
              <a:tr h="896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100" b="0" dirty="0">
                          <a:solidFill>
                            <a:schemeClr val="tx1"/>
                          </a:solidFill>
                          <a:effectLst/>
                        </a:rPr>
                        <a:t>dítě rozumí úkolu, udělá jen jednu chybu, vyžaduje opakování hláskování, správně označí 9 obrázků z deseti</a:t>
                      </a:r>
                      <a:endParaRPr lang="cs-CZ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44751"/>
                  </a:ext>
                </a:extLst>
              </a:tr>
              <a:tr h="923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100" b="0" dirty="0">
                          <a:solidFill>
                            <a:schemeClr val="tx1"/>
                          </a:solidFill>
                          <a:effectLst/>
                        </a:rPr>
                        <a:t>dítě rozumí úkolu, reaguje bez váhání (už v průběhu hláskování, okamžitě po zaznění klíčové samohlásky), označí správně všechny obrázky</a:t>
                      </a:r>
                      <a:endParaRPr lang="cs-CZ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43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52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450165F-1942-4EC0-94F4-2CDBB1E8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4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4900" dirty="0"/>
              <a:t>Hudební činnosti </a:t>
            </a:r>
            <a:br>
              <a:rPr lang="cs-CZ" sz="4900" dirty="0"/>
            </a:br>
            <a:r>
              <a:rPr lang="cs-CZ" sz="4900" dirty="0"/>
              <a:t>ve prospěch dětí s atypickým vývojem řeči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2CC8FB4-6732-4DBD-AB3C-9C1FFC514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HČ nevyžadující mluvení a zpěv</a:t>
            </a:r>
            <a:r>
              <a:rPr lang="cs-CZ" dirty="0"/>
              <a:t>, umožňující okamžité plnohodnotné zapojení dítěte s AVŘ do činnosti</a:t>
            </a:r>
          </a:p>
          <a:p>
            <a:pPr lvl="0"/>
            <a:r>
              <a:rPr lang="cs-CZ" dirty="0"/>
              <a:t>hry se 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zvuky</a:t>
            </a:r>
            <a:r>
              <a:rPr lang="cs-CZ" dirty="0"/>
              <a:t> – kreslení do vzduchu doprovázené zvukem, tematické 			      artikulační rozcvičky</a:t>
            </a:r>
          </a:p>
          <a:p>
            <a:pPr lvl="0"/>
            <a:r>
              <a:rPr lang="cs-CZ" dirty="0"/>
              <a:t>pěvecké hry na upevnění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pasivní slovní zásoby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cs-CZ" dirty="0"/>
              <a:t>pěvecké hry na rozvoj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aktivní slovní zásoby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cs-CZ" dirty="0"/>
              <a:t>pěvecké hry pro rozvoj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fonematického sluchu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cs-CZ" dirty="0"/>
              <a:t>práce s 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písní</a:t>
            </a:r>
            <a:r>
              <a:rPr lang="cs-CZ" dirty="0"/>
              <a:t> – vhodný repertoár, rytmické „diktáty“, zpěv na neutrální a onomatopoické slabiky, tematické vokální hry, tematické rozvedení známé/lidové písně, aktualizace a legrace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50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74AC7A2-CF1A-4AE1-B6D0-D14E312B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-497320"/>
            <a:ext cx="10515600" cy="100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8EE959F-8525-40D4-BB07-DAF711E99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0151" y="585788"/>
            <a:ext cx="4121622" cy="5909136"/>
          </a:xfrm>
          <a:prstGeom prst="rect">
            <a:avLst/>
          </a:prstGeo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4EA41BC-BBB6-40B9-9242-2A6AD95A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9691" y="585788"/>
            <a:ext cx="5995554" cy="5513676"/>
          </a:xfrm>
        </p:spPr>
        <p:txBody>
          <a:bodyPr>
            <a:normAutofit fontScale="47500" lnSpcReduction="20000"/>
          </a:bodyPr>
          <a:lstStyle/>
          <a:p>
            <a:pPr marL="0" indent="0" hangingPunct="0">
              <a:buNone/>
            </a:pPr>
            <a:r>
              <a:rPr lang="cs-CZ" sz="3400" b="1" dirty="0"/>
              <a:t>Hry</a:t>
            </a:r>
            <a:endParaRPr lang="cs-CZ" sz="3400" dirty="0"/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Rytmizovaná artikulační rozcvička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Sluchová pozornost a dech – Jak šla flétna na plavání 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Dívčí a chlapecká jména, seznámení s Oskarem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Co je a co není k jídlu? 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Jak co spadne?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Části těla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Barvy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Předložky – Okolo Třeboně a v Třeboni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Řadové číslovky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Zdrobněliny – trojice slov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Zdrobněliny – tříslabičná podstatná jména ženského rodu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Zdrobněliny – podstatná jména ve všech rodech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Zdrobněliny a základní tvary podstatných jmen</a:t>
            </a:r>
          </a:p>
          <a:p>
            <a:pPr lvl="1" hangingPunct="0">
              <a:spcBef>
                <a:spcPts val="600"/>
              </a:spcBef>
            </a:pPr>
            <a:r>
              <a:rPr lang="cs-CZ" sz="3300" dirty="0"/>
              <a:t>Protiklady přídavných jmen</a:t>
            </a:r>
          </a:p>
          <a:p>
            <a:pPr lvl="1" hangingPunct="0">
              <a:spcBef>
                <a:spcPts val="600"/>
              </a:spcBef>
              <a:spcAft>
                <a:spcPts val="600"/>
              </a:spcAft>
            </a:pPr>
            <a:r>
              <a:rPr lang="cs-CZ" sz="3300" dirty="0"/>
              <a:t>Protiklady příslovcí</a:t>
            </a:r>
          </a:p>
          <a:p>
            <a:pPr marL="0" indent="0" hangingPunct="0">
              <a:spcBef>
                <a:spcPts val="600"/>
              </a:spcBef>
              <a:buNone/>
            </a:pPr>
            <a:r>
              <a:rPr lang="cs-CZ" sz="3400" b="1" dirty="0"/>
              <a:t>Práce s písní zaměřená na rozvoj slovní zásoby</a:t>
            </a:r>
            <a:endParaRPr lang="cs-CZ" sz="3400" dirty="0"/>
          </a:p>
          <a:p>
            <a:pPr lvl="1" hangingPunct="0">
              <a:spcBef>
                <a:spcPts val="600"/>
              </a:spcBef>
            </a:pPr>
            <a:r>
              <a:rPr lang="cs-CZ" sz="3400" dirty="0"/>
              <a:t>Písnička na podzim: A já mám, co já mám</a:t>
            </a:r>
          </a:p>
          <a:p>
            <a:pPr lvl="1" hangingPunct="0">
              <a:spcBef>
                <a:spcPts val="600"/>
              </a:spcBef>
            </a:pPr>
            <a:r>
              <a:rPr lang="cs-CZ" sz="3400" dirty="0"/>
              <a:t>Písnička na Vánoce: Narodil se Ježíšek</a:t>
            </a:r>
          </a:p>
          <a:p>
            <a:pPr lvl="1" hangingPunct="0">
              <a:spcBef>
                <a:spcPts val="600"/>
              </a:spcBef>
            </a:pPr>
            <a:r>
              <a:rPr lang="cs-CZ" sz="3400" dirty="0"/>
              <a:t>Písnička na jaro: V zahradě na hrušce</a:t>
            </a:r>
          </a:p>
          <a:p>
            <a:pPr lvl="1" hangingPunct="0">
              <a:spcBef>
                <a:spcPts val="600"/>
              </a:spcBef>
            </a:pPr>
            <a:r>
              <a:rPr lang="cs-CZ" sz="3400" dirty="0"/>
              <a:t>Písnička na léto: Prší, prší</a:t>
            </a:r>
          </a:p>
        </p:txBody>
      </p:sp>
    </p:spTree>
    <p:extLst>
      <p:ext uri="{BB962C8B-B14F-4D97-AF65-F5344CB8AC3E}">
        <p14:creationId xmlns:p14="http://schemas.microsoft.com/office/powerpoint/2010/main" val="406571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49BF8-8485-41AD-A222-F03FE6AF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9" y="716973"/>
            <a:ext cx="10283536" cy="330461"/>
          </a:xfrm>
        </p:spPr>
        <p:txBody>
          <a:bodyPr>
            <a:noAutofit/>
          </a:bodyPr>
          <a:lstStyle/>
          <a:p>
            <a:r>
              <a:rPr lang="cs-CZ" dirty="0"/>
              <a:t>Rytmizovaná artikulační rozcvička – </a:t>
            </a:r>
            <a:r>
              <a:rPr lang="cs-CZ" i="1" dirty="0">
                <a:solidFill>
                  <a:schemeClr val="accent6"/>
                </a:solidFill>
              </a:rPr>
              <a:t>V lese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618252-1D9A-48B7-89E3-0D8E429DD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8519" y="1278083"/>
            <a:ext cx="5881254" cy="504998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Zvířata</a:t>
            </a:r>
            <a:r>
              <a:rPr lang="cs-CZ" sz="1600" dirty="0"/>
              <a:t>: 	</a:t>
            </a:r>
            <a:r>
              <a:rPr lang="cs-CZ" sz="1600" i="1" dirty="0"/>
              <a:t>Od zvířátka ke zvířátku.</a:t>
            </a:r>
            <a:r>
              <a:rPr lang="cs-CZ" sz="16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Zvířata</a:t>
            </a:r>
            <a:r>
              <a:rPr lang="cs-CZ" sz="1600" dirty="0"/>
              <a:t>: 	</a:t>
            </a:r>
            <a:r>
              <a:rPr lang="cs-CZ" sz="1600" i="1" dirty="0"/>
              <a:t>Pravá, levá, tam a zpátky, jdeme spolu za zvířátky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Pouť</a:t>
            </a:r>
            <a:r>
              <a:rPr lang="cs-CZ" sz="1600" dirty="0"/>
              <a:t>: 	</a:t>
            </a:r>
            <a:r>
              <a:rPr lang="cs-CZ" sz="1600" i="1" dirty="0"/>
              <a:t>Od atrakce k atrakci zažijeme legraci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Pouť</a:t>
            </a:r>
            <a:r>
              <a:rPr lang="cs-CZ" sz="1600" dirty="0"/>
              <a:t>: 	</a:t>
            </a:r>
            <a:r>
              <a:rPr lang="cs-CZ" sz="1600" i="1" dirty="0"/>
              <a:t>Na pouti, na pouti nikdo se nermoutí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Výlet</a:t>
            </a:r>
            <a:r>
              <a:rPr lang="cs-CZ" sz="1600" dirty="0"/>
              <a:t>: 	</a:t>
            </a:r>
            <a:r>
              <a:rPr lang="cs-CZ" sz="1600" i="1" dirty="0"/>
              <a:t>Ráno tam, večer zpět, pojedeme na výlet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Karneval</a:t>
            </a:r>
            <a:r>
              <a:rPr lang="cs-CZ" sz="1600" dirty="0"/>
              <a:t>: 	</a:t>
            </a:r>
            <a:r>
              <a:rPr lang="cs-CZ" sz="1600" i="1" dirty="0"/>
              <a:t>Nejdřív valčík, potom cval, za týden je karneval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Dopravní prostředky</a:t>
            </a:r>
            <a:r>
              <a:rPr lang="cs-CZ" sz="1600" dirty="0"/>
              <a:t>: 	</a:t>
            </a:r>
            <a:r>
              <a:rPr lang="cs-CZ" sz="1600" i="1" dirty="0"/>
              <a:t>Cestujeme každý den, </a:t>
            </a:r>
            <a:br>
              <a:rPr lang="cs-CZ" sz="1600" i="1" dirty="0"/>
            </a:br>
            <a:r>
              <a:rPr lang="cs-CZ" sz="1600" i="1" dirty="0"/>
              <a:t>		čímpak dneska </a:t>
            </a:r>
            <a:r>
              <a:rPr lang="cs-CZ" sz="1600" i="1" dirty="0" err="1"/>
              <a:t>pojedem</a:t>
            </a:r>
            <a:r>
              <a:rPr lang="cs-CZ" sz="1600" i="1" dirty="0"/>
              <a:t>?</a:t>
            </a:r>
            <a:r>
              <a:rPr lang="cs-CZ" sz="16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Vstávání</a:t>
            </a:r>
            <a:r>
              <a:rPr lang="cs-CZ" sz="1600" dirty="0"/>
              <a:t>: 	</a:t>
            </a:r>
            <a:r>
              <a:rPr lang="cs-CZ" sz="1600" i="1" dirty="0"/>
              <a:t>Celou noc jsme dobře spali, vesele jsme ráno vstali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Plavání</a:t>
            </a:r>
            <a:r>
              <a:rPr lang="cs-CZ" sz="1600" dirty="0"/>
              <a:t>: 	</a:t>
            </a:r>
            <a:r>
              <a:rPr lang="cs-CZ" sz="1600" i="1" dirty="0"/>
              <a:t>Zavoláme Pepu, Zdenu a půjdeme do bazénu!</a:t>
            </a:r>
            <a:r>
              <a:rPr lang="cs-CZ" sz="16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Stavba</a:t>
            </a:r>
            <a:r>
              <a:rPr lang="cs-CZ" sz="1600" dirty="0"/>
              <a:t>: 	</a:t>
            </a:r>
            <a:r>
              <a:rPr lang="cs-CZ" sz="1600" i="1" dirty="0"/>
              <a:t>Postavíme velký dům, od základů ke krovům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Sporty</a:t>
            </a:r>
            <a:r>
              <a:rPr lang="cs-CZ" sz="1600" dirty="0"/>
              <a:t>: 	</a:t>
            </a:r>
            <a:r>
              <a:rPr lang="cs-CZ" sz="1600" i="1" dirty="0"/>
              <a:t>V zdravém těle zdravý duch – hurá, sláva, </a:t>
            </a:r>
            <a:r>
              <a:rPr lang="cs-CZ" sz="1600" i="1" dirty="0" err="1"/>
              <a:t>juch</a:t>
            </a:r>
            <a:r>
              <a:rPr lang="cs-CZ" sz="1600" i="1" dirty="0"/>
              <a:t> </a:t>
            </a:r>
            <a:r>
              <a:rPr lang="cs-CZ" sz="1600" i="1" dirty="0" err="1"/>
              <a:t>juch</a:t>
            </a:r>
            <a:r>
              <a:rPr lang="cs-CZ" sz="1600" i="1" dirty="0"/>
              <a:t> </a:t>
            </a:r>
            <a:r>
              <a:rPr lang="cs-CZ" sz="1600" i="1" dirty="0" err="1"/>
              <a:t>juch</a:t>
            </a:r>
            <a:r>
              <a:rPr lang="cs-CZ" sz="1600" i="1" dirty="0"/>
              <a:t>!</a:t>
            </a:r>
            <a:r>
              <a:rPr lang="cs-CZ" sz="16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Hudební nástroje</a:t>
            </a:r>
            <a:r>
              <a:rPr lang="cs-CZ" sz="1600" dirty="0"/>
              <a:t>: </a:t>
            </a:r>
            <a:r>
              <a:rPr lang="cs-CZ" sz="1600" i="1" dirty="0"/>
              <a:t>Kdo je velký, hodně velký, ten může hrát na basu,</a:t>
            </a:r>
            <a:endParaRPr lang="cs-CZ" sz="1600" dirty="0"/>
          </a:p>
          <a:p>
            <a:pPr marL="0" indent="0">
              <a:spcBef>
                <a:spcPts val="600"/>
              </a:spcBef>
              <a:buNone/>
            </a:pPr>
            <a:r>
              <a:rPr lang="cs-CZ" sz="1600" i="1" dirty="0"/>
              <a:t>		my jsme malí muzikanti, my hrajeme na pusu.</a:t>
            </a:r>
            <a:r>
              <a:rPr lang="cs-CZ" sz="16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Zimní radovánky</a:t>
            </a:r>
            <a:r>
              <a:rPr lang="cs-CZ" sz="1600" dirty="0"/>
              <a:t>: 	</a:t>
            </a:r>
            <a:r>
              <a:rPr lang="cs-CZ" sz="1600" i="1" dirty="0"/>
              <a:t>Někomu je zima, nám to přijde prima</a:t>
            </a:r>
            <a:r>
              <a:rPr lang="cs-CZ" sz="1600" dirty="0"/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Vánoce</a:t>
            </a:r>
            <a:r>
              <a:rPr lang="cs-CZ" sz="1600" dirty="0"/>
              <a:t>: 		</a:t>
            </a:r>
            <a:r>
              <a:rPr lang="cs-CZ" sz="1600" i="1" dirty="0"/>
              <a:t>Zas jsou tady po roce se zimou i Vánoce</a:t>
            </a:r>
            <a:r>
              <a:rPr lang="cs-CZ" sz="1600" dirty="0"/>
              <a:t>.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E302E58-E6F6-4B75-8EB8-AE92EF8CAD0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0264" y="1278082"/>
            <a:ext cx="4447309" cy="50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D67E0-7315-44EC-9DD0-EE672E3F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402"/>
            <a:ext cx="10515600" cy="751069"/>
          </a:xfrm>
        </p:spPr>
        <p:txBody>
          <a:bodyPr>
            <a:normAutofit/>
          </a:bodyPr>
          <a:lstStyle/>
          <a:p>
            <a:r>
              <a:rPr lang="cs-CZ" dirty="0"/>
              <a:t>Podstatná jména –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Co je a co není k jídlu?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67C7622-B716-414D-A48A-D86A1593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8471"/>
            <a:ext cx="10515600" cy="522720"/>
          </a:xfrm>
        </p:spPr>
        <p:txBody>
          <a:bodyPr/>
          <a:lstStyle/>
          <a:p>
            <a:pPr marL="0" indent="0">
              <a:buNone/>
            </a:pPr>
            <a:r>
              <a:rPr lang="cs-CZ" u="sng" dirty="0">
                <a:hlinkClick r:id="rId4"/>
              </a:rPr>
              <a:t>http://cizinci.nidv.cz/</a:t>
            </a:r>
            <a:endParaRPr lang="cs-CZ" dirty="0"/>
          </a:p>
          <a:p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NIDVvyber">
            <a:hlinkClick r:id="" action="ppaction://media"/>
            <a:extLst>
              <a:ext uri="{FF2B5EF4-FFF2-40B4-BE49-F238E27FC236}">
                <a16:creationId xmlns:a16="http://schemas.microsoft.com/office/drawing/2014/main" id="{E39735D3-975A-4730-B6BE-D1E81A645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655" y="1811192"/>
            <a:ext cx="7758103" cy="43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479</Words>
  <Application>Microsoft Office PowerPoint</Application>
  <PresentationFormat>Širokoúhlá obrazovka</PresentationFormat>
  <Paragraphs>261</Paragraphs>
  <Slides>17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Motiv Office</vt:lpstr>
      <vt:lpstr>Zhudebněné jazykové hry při osvojování slovní zásoby </vt:lpstr>
      <vt:lpstr>Děti s atypickým vývojem řeči</vt:lpstr>
      <vt:lpstr>Prezentace aplikace PowerPoint</vt:lpstr>
      <vt:lpstr>Ukázka z diagnostiky</vt:lpstr>
      <vt:lpstr>Prezentace aplikace PowerPoint</vt:lpstr>
      <vt:lpstr>Hudební činnosti  ve prospěch dětí s atypickým vývojem řeči </vt:lpstr>
      <vt:lpstr>Prezentace aplikace PowerPoint</vt:lpstr>
      <vt:lpstr>Rytmizovaná artikulační rozcvička – V lese</vt:lpstr>
      <vt:lpstr>Podstatná jména – Co je a co není k jídlu?</vt:lpstr>
      <vt:lpstr>Pracovní list k Co je a co není k jídlu?</vt:lpstr>
      <vt:lpstr>Podstatná jména – Části těla</vt:lpstr>
      <vt:lpstr>Zdrobněliny – tříslabičná podstatná jména ženského rodu </vt:lpstr>
      <vt:lpstr>Zdrobněliny – podstatná jména ve všech rodech</vt:lpstr>
      <vt:lpstr>Protiklady přídavných jmen</vt:lpstr>
      <vt:lpstr>Pracovní list k Protikladům přídavných jmen</vt:lpstr>
      <vt:lpstr>Příklad práce s písní – Prší, prší</vt:lpstr>
      <vt:lpstr>Kde čerpat další nápady a informace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Milena Kmentová</dc:creator>
  <cp:lastModifiedBy>Milena Kmentová</cp:lastModifiedBy>
  <cp:revision>37</cp:revision>
  <dcterms:created xsi:type="dcterms:W3CDTF">2018-07-16T12:30:01Z</dcterms:created>
  <dcterms:modified xsi:type="dcterms:W3CDTF">2018-07-31T19:43:10Z</dcterms:modified>
</cp:coreProperties>
</file>