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0" r:id="rId6"/>
    <p:sldId id="262" r:id="rId7"/>
    <p:sldId id="259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8ED620-54EE-B001-D36E-4D30564D6B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2551EC0-451C-F453-CD25-9F8A9066FC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34050F-8615-118B-6E74-B2CCD03A4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E6CF0-4FFE-4884-8046-07D05B49BC1F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F3BB59-1AC6-D77C-B0EF-2F40F1CE2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AB57F9C-334B-BA7A-373E-00C5647F3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D2456-F9AE-496D-BE61-34A5344BC8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347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6B00A9-7038-E4E8-5165-C8328C332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8C674E0-5C17-8381-14E3-34FA088D80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AA9D7C-3D58-0805-5D1A-423A99DF5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E6CF0-4FFE-4884-8046-07D05B49BC1F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8B02A91-9FE3-6B65-3AFD-FCA29652D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AB0F9ED-55AB-E499-EE93-F85A2EBC9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D2456-F9AE-496D-BE61-34A5344BC8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3708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E3AB7CC-9CC4-D83A-12F9-2204148992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9514FAD-A2A2-52B8-ED9F-9D82A51C21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4723852-7CDA-7166-E169-5E5D156CD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E6CF0-4FFE-4884-8046-07D05B49BC1F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CDAD5C5-C398-9784-10A7-D436D8687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3FBA773-3866-1413-D141-6130FBD36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D2456-F9AE-496D-BE61-34A5344BC8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033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857FAF-D894-151A-797F-00D523926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FC14F6-0773-A1D6-F7E6-2A2546301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038F54-0046-5B3A-D531-A73C88443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E6CF0-4FFE-4884-8046-07D05B49BC1F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C27100C-80AD-E0B3-DE5B-77BB6464B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D76906-E1A8-428D-3E73-3F1FB2AC9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D2456-F9AE-496D-BE61-34A5344BC8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5584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9209BD-97A4-9D27-F9E6-3A12D7651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87BDC03-AE53-AE79-6AC5-06621EF0B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ECF19-D407-1BB1-066D-E17CBBD88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E6CF0-4FFE-4884-8046-07D05B49BC1F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DF2ECC-C2D9-163F-5BD6-CE144707A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4B69FC-831A-840E-BA52-4B572EA26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D2456-F9AE-496D-BE61-34A5344BC8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1118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68E74-C9E2-726F-83AE-6AB0FCBAB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0108C1-2E2A-C83D-A59A-6522A18DC2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3F16C9E-8271-45C7-854D-DDC7199CE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C89CCCD-63A5-4FF9-EA65-EA2A65013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E6CF0-4FFE-4884-8046-07D05B49BC1F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1350617-6567-5DDF-4A19-8110B291D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D5E8E41-3D25-5F71-BE1F-F8942E32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D2456-F9AE-496D-BE61-34A5344BC8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526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3FA802-113B-3C95-90D1-704603F24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B988EDD-CB63-7605-797C-9A37BC3DA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5675C97-4347-953D-F921-2D9C90AEEC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7D02180-6788-E9BC-A82F-A627695A1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21280B1-16FA-40A8-0C45-D02402332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C18608F-7187-7C21-94F0-BA1CCB1AB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E6CF0-4FFE-4884-8046-07D05B49BC1F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7E28201-21B2-6721-7DA7-B6257CDEF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7C1BE45-F62B-E435-79B0-D815B045E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D2456-F9AE-496D-BE61-34A5344BC8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4932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91C9CE-D9A9-C517-8DD4-2DEB0CE98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97A90C3-2DCF-E26B-99C1-1363BCDC1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E6CF0-4FFE-4884-8046-07D05B49BC1F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BFD8744-D601-EB59-F177-894E9C562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087DAF6-B652-F0B0-A880-52E7A927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D2456-F9AE-496D-BE61-34A5344BC8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330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F6D0139-CDDF-9596-1266-BAB993026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E6CF0-4FFE-4884-8046-07D05B49BC1F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89AC0BD-4E69-C58C-1FA4-306DF3C7A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2695B9-E724-A0EB-9315-DB9676CC6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D2456-F9AE-496D-BE61-34A5344BC8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7571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099BDC-24A9-0C72-D2FC-2252047AD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2DA1F0-ABE9-4B48-D2BA-86B494F3A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1D1B8FC-C5AD-A182-D48F-F5977D7B3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250E74C-2E10-7F88-DE9D-7EBA63F0E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E6CF0-4FFE-4884-8046-07D05B49BC1F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0E62B60-BEA6-1888-DA8C-CF9775984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15681F-258A-E575-0AC3-F3EA45022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D2456-F9AE-496D-BE61-34A5344BC8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966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9F8B0F-1C04-A048-25C8-1132984AB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9E1B902-8F1D-F9D3-2C0C-7504558C2F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011BDC0-75C0-0393-32C6-991AE03928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AE0586-4025-B104-E4C7-A7E5251EA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E6CF0-4FFE-4884-8046-07D05B49BC1F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AC3603-202E-5AF4-FA2C-6B4804142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5B3540D-E317-B30C-2D56-699A319F7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D2456-F9AE-496D-BE61-34A5344BC8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6642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D84B001-799C-16D8-582D-A13367881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6627BF2-DFEB-E924-DB20-19A1F3BAFC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8DD494-29B7-A71E-5F1D-AD4A03DAF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E6CF0-4FFE-4884-8046-07D05B49BC1F}" type="datetimeFigureOut">
              <a:rPr lang="cs-CZ" smtClean="0"/>
              <a:t>22.09.2025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C7781DE-F801-C669-114D-59C5B78D96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EE49E8A-D934-0603-C545-65B4E8FA3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D2456-F9AE-496D-BE61-34A5344BC8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0862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r2rCo2tpmA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86411E-D64D-8506-12E6-79AE38AC46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3122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Добровольчество и благотворительность: мотивы и последствия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3179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8C66A771-BF81-3FAA-7F2A-8D509B03DE86}"/>
              </a:ext>
            </a:extLst>
          </p:cNvPr>
          <p:cNvSpPr txBox="1"/>
          <p:nvPr/>
        </p:nvSpPr>
        <p:spPr>
          <a:xfrm>
            <a:off x="85898" y="105295"/>
            <a:ext cx="12020203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dirty="0"/>
              <a:t>Сегодня добровольчество и благотворительность стали заметной частью общественной жизни. Волонтёрские акции, фонды, благотворительные марафоны — всё это формирует культуру милосердия, которую одни считают необходимой для современного общества, а другие воспринимают как замену ответственности государства. Возникает вопрос: всегда ли альтруизм бескорыстен?</a:t>
            </a:r>
          </a:p>
          <a:p>
            <a:pPr algn="just">
              <a:buNone/>
            </a:pPr>
            <a:r>
              <a:rPr lang="ru-RU" sz="2000" dirty="0"/>
              <a:t>Мотивы участия в таких инициативах крайне разнообразны. Для одних это гражданская ответственность и стремление укрепить социальный капитал — сеть доверия и взаимоподдержки. Другие видят в волонтёрстве способ самореализации, карьерного роста или даже форму личного пиара. Благотворительность крупных корпораций нередко называют филантропией лишь условно, ведь за красивыми жестами может скрываться экономический расчёт.</a:t>
            </a:r>
          </a:p>
          <a:p>
            <a:pPr algn="just">
              <a:buNone/>
            </a:pPr>
            <a:r>
              <a:rPr lang="ru-RU" sz="2000" dirty="0"/>
              <a:t>Добровольцы работают с очень разными людьми: от малоимущих семей до маргинализированных групп, которые часто оказываются за пределами системы социальной поддержки. Здесь речь идёт не только о помощи «сверху вниз», но и об инклюзии — включении уязвимых сообществ в жизнь общества на равных.</a:t>
            </a:r>
          </a:p>
          <a:p>
            <a:pPr algn="just">
              <a:buNone/>
            </a:pPr>
            <a:r>
              <a:rPr lang="ru-RU" sz="2000" dirty="0"/>
              <a:t>Последствия такого участия двойственны. С одной стороны, очевидна польза: конкретная помощь, новые связи, личностный рост. С другой — существует риск эмоционального выгорания, разочарования или даже манипуляций, когда благотворительные проекты становятся инструментом политического давления. Получается парадокс: действие, задуманное как акт альтруизма, может привести к совершенно противоположным результатам.</a:t>
            </a:r>
          </a:p>
          <a:p>
            <a:pPr algn="just">
              <a:buNone/>
            </a:pPr>
            <a:r>
              <a:rPr lang="ru-RU" sz="2000" dirty="0"/>
              <a:t>Таким образом, добровольчество и благотворительность — это не только про «делать добро». Это ещё и пространство сложных интересов, конфликтов и компромиссов. Вопрос остаётся открытым: создают ли такие инициативы по-настоящему справедливое общество или лишь латают трещины, за которые несет ответственность государство?</a:t>
            </a:r>
          </a:p>
        </p:txBody>
      </p:sp>
    </p:spTree>
    <p:extLst>
      <p:ext uri="{BB962C8B-B14F-4D97-AF65-F5344CB8AC3E}">
        <p14:creationId xmlns:p14="http://schemas.microsoft.com/office/powerpoint/2010/main" val="1509623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E0E91B2C-F08F-C530-92FF-E83711A42A2D}"/>
              </a:ext>
            </a:extLst>
          </p:cNvPr>
          <p:cNvSpPr txBox="1"/>
          <p:nvPr/>
        </p:nvSpPr>
        <p:spPr>
          <a:xfrm>
            <a:off x="426721" y="486171"/>
            <a:ext cx="11255432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b="1" dirty="0"/>
              <a:t>Что лишнее?</a:t>
            </a:r>
          </a:p>
          <a:p>
            <a:endParaRPr lang="ru-RU" sz="2100" dirty="0"/>
          </a:p>
          <a:p>
            <a:pPr marL="342900" indent="-342900">
              <a:buFont typeface="+mj-lt"/>
              <a:buAutoNum type="arabicPeriod"/>
            </a:pPr>
            <a:r>
              <a:rPr lang="ru-RU" sz="2100" dirty="0"/>
              <a:t>альтруизм – филантропия – эгоизм – социальный капитал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100" dirty="0"/>
              <a:t>инклюзия – равенство – исключение – участие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100" dirty="0"/>
              <a:t>эмоциональное выгорание – вдохновение – усталость – разочарование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100" dirty="0"/>
              <a:t>добровольчество – благотворительность – коррупция – волонтёрство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100" dirty="0"/>
              <a:t>политическое давление – манипуляция – солидарность – пропаганда</a:t>
            </a:r>
          </a:p>
          <a:p>
            <a:pPr marL="342900" indent="-342900">
              <a:buFont typeface="+mj-lt"/>
              <a:buAutoNum type="arabicPeriod"/>
            </a:pPr>
            <a:endParaRPr lang="ru-RU" sz="2100" dirty="0"/>
          </a:p>
          <a:p>
            <a:r>
              <a:rPr lang="ru-RU" sz="2100" b="1" dirty="0"/>
              <a:t>Что верно, а что неверно?</a:t>
            </a:r>
          </a:p>
          <a:p>
            <a:endParaRPr lang="ru-RU" sz="2100" dirty="0"/>
          </a:p>
          <a:p>
            <a:pPr marL="342900" indent="-342900">
              <a:buFont typeface="+mj-lt"/>
              <a:buAutoNum type="arabicPeriod"/>
            </a:pPr>
            <a:r>
              <a:rPr lang="ru-RU" sz="2100" dirty="0"/>
              <a:t>Альтруизм — это поведение, основанное на личной выгоде и корысти.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100" dirty="0"/>
              <a:t>Социальный капитал — это сеть доверия и взаимопомощи в обществе.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100" dirty="0"/>
              <a:t>Филантропия всегда является абсолютно бескорыстным актом.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100" dirty="0"/>
              <a:t>Инклюзия — это включение уязвимых групп в жизнь общества на равных.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100" dirty="0"/>
              <a:t>Эмоциональное выгорание связано с ощущением усталости и потерей мотивации.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100" dirty="0"/>
              <a:t>Политическое давление — это форма поддержки гражданского общества.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100" dirty="0"/>
              <a:t>Добровольчество всегда исключает возможность самореализации и карьерного роста. </a:t>
            </a:r>
            <a:endParaRPr lang="cs-CZ" sz="2100" dirty="0"/>
          </a:p>
        </p:txBody>
      </p:sp>
    </p:spTree>
    <p:extLst>
      <p:ext uri="{BB962C8B-B14F-4D97-AF65-F5344CB8AC3E}">
        <p14:creationId xmlns:p14="http://schemas.microsoft.com/office/powerpoint/2010/main" val="2815951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D767053-29F2-C749-45DD-15DA51C713B7}"/>
              </a:ext>
            </a:extLst>
          </p:cNvPr>
          <p:cNvSpPr txBox="1"/>
          <p:nvPr/>
        </p:nvSpPr>
        <p:spPr>
          <a:xfrm>
            <a:off x="69271" y="0"/>
            <a:ext cx="9612285" cy="6810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Вопросы для дискуссии: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Что полезнее для общества: маленькие индивидуальные жесты милосердия или крупные проекты, за которыми стоят корпорации и государство? 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Каков Ваш собственный опыт с волонтерством и благотворительностью?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Как Вы думаете, чем занимается волонтерская организация «Лиза </a:t>
            </a:r>
            <a:r>
              <a:rPr lang="ru-RU" sz="20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Алерт</a:t>
            </a: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» в России? 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Добровольчество развивает личность или превращает людей в бесплатную рабочую силу (что позволяет государству снять с себя ответственность)? В долгосрочной перспективе добровольчество укрепляет социальный капитал или прикрывает системные социальные проблемы?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Может ли помощь маргинализированным группам (например, бездомным или мигрантам) вызывать раздражение у остальной части общества? Почему?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Какие добровольческие организации в Чехии Вы знаете и чем они занимаются?</a:t>
            </a: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Всегда ли благотворительность — это проявление доброты? Или чаще — способ показать собственную значимость?</a:t>
            </a:r>
            <a:endParaRPr lang="cs-CZ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B54CFE8C-E1E9-980C-BCD7-61DB602183C1}"/>
              </a:ext>
            </a:extLst>
          </p:cNvPr>
          <p:cNvSpPr txBox="1"/>
          <p:nvPr/>
        </p:nvSpPr>
        <p:spPr>
          <a:xfrm>
            <a:off x="10119360" y="498764"/>
            <a:ext cx="182325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Можно мне высказать свою точку зрения / возразить?</a:t>
            </a:r>
          </a:p>
          <a:p>
            <a:endParaRPr lang="ru-RU" sz="2000" b="1" dirty="0"/>
          </a:p>
          <a:p>
            <a:r>
              <a:rPr lang="ru-RU" sz="2000" b="1" dirty="0"/>
              <a:t>Я не / думаю / считаю / предполагаю, что…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661553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6A58EB0-FBD4-0114-04FB-79C2E4592571}"/>
              </a:ext>
            </a:extLst>
          </p:cNvPr>
          <p:cNvSpPr txBox="1"/>
          <p:nvPr/>
        </p:nvSpPr>
        <p:spPr>
          <a:xfrm>
            <a:off x="2726575" y="320138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2"/>
              </a:rPr>
              <a:t>Волонтеры. Мотивирующий мультфильм о добровольцах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E212E3B-EE79-B616-45DC-79913BA078D7}"/>
              </a:ext>
            </a:extLst>
          </p:cNvPr>
          <p:cNvSpPr txBox="1"/>
          <p:nvPr/>
        </p:nvSpPr>
        <p:spPr>
          <a:xfrm>
            <a:off x="2089265" y="1490749"/>
            <a:ext cx="87394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Прослушайте рассказ в стихах и расскажите, каким видом волонтерства занимаются герои мультфильма?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015422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2879F78-4615-C6B9-FBA1-B8D46B38D606}"/>
              </a:ext>
            </a:extLst>
          </p:cNvPr>
          <p:cNvSpPr txBox="1"/>
          <p:nvPr/>
        </p:nvSpPr>
        <p:spPr>
          <a:xfrm>
            <a:off x="1443643" y="1834342"/>
            <a:ext cx="93047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Темы для эссе:</a:t>
            </a:r>
          </a:p>
          <a:p>
            <a:endParaRPr lang="ru-RU" sz="2400" dirty="0"/>
          </a:p>
          <a:p>
            <a:r>
              <a:rPr lang="ru-RU" sz="2400" dirty="0"/>
              <a:t>Польза и вред донорства.</a:t>
            </a:r>
          </a:p>
          <a:p>
            <a:r>
              <a:rPr lang="ru-RU" sz="2400" dirty="0"/>
              <a:t>Значение и смысл волонтерства и благотворительности в обществе.</a:t>
            </a:r>
          </a:p>
          <a:p>
            <a:r>
              <a:rPr lang="ru-RU" sz="2400" dirty="0"/>
              <a:t>Филантропия корпораций: помощь обществу или выгодная реклама?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88398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DFBB3CC-6C26-3A1F-CEB1-81ECCDB36D1D}"/>
              </a:ext>
            </a:extLst>
          </p:cNvPr>
          <p:cNvSpPr txBox="1"/>
          <p:nvPr/>
        </p:nvSpPr>
        <p:spPr>
          <a:xfrm>
            <a:off x="1025237" y="719072"/>
            <a:ext cx="9914313" cy="5187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Сложные слова и выражения: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культура милосердия 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традиция заботы и сострадания в обществе, когда помощь ближнему считается моральной нормой</a:t>
            </a:r>
            <a:endParaRPr lang="cs-CZ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гражданская ответственность 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чувство долга перед обществом и страной; готовность участвовать в общественной жизни и заботиться о других</a:t>
            </a:r>
            <a:endParaRPr lang="cs-CZ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социальный капитал 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совокупность связей и отношений доверия между людьми, которые помогают им сотрудничать и достигать общих целей</a:t>
            </a:r>
            <a:endParaRPr lang="cs-CZ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самореализация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раскрытие человеком своих способностей и талантов в деятельности, которая приносит удовлетворение</a:t>
            </a:r>
            <a:endParaRPr lang="cs-CZ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малоимущие семьи 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семьи с очень низким доходом, живущие на грани бедности</a:t>
            </a:r>
            <a:endParaRPr lang="cs-CZ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маргинализированные группы </a:t>
            </a:r>
            <a:r>
              <a:rPr lang="ru-RU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группы людей, которые оказались «на краю» общества, лишены равных возможностей (например, бездомные, мигранты, люди с инвалидностью).</a:t>
            </a:r>
            <a:endParaRPr lang="cs-CZ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уязвимые сообщества</a:t>
            </a:r>
            <a:r>
              <a:rPr lang="ru-RU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социальные группы, особенно подверженные риску бедности, дискриминации или социальной изоляции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608878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711</Words>
  <Application>Microsoft Office PowerPoint</Application>
  <PresentationFormat>Širokoúhlá obrazovka</PresentationFormat>
  <Paragraphs>49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Motiv Office</vt:lpstr>
      <vt:lpstr>Добровольчество и благотворительность: мотивы и последствия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3</cp:revision>
  <dcterms:created xsi:type="dcterms:W3CDTF">2025-09-15T15:29:06Z</dcterms:created>
  <dcterms:modified xsi:type="dcterms:W3CDTF">2025-09-22T15:32:28Z</dcterms:modified>
</cp:coreProperties>
</file>