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471" r:id="rId2"/>
    <p:sldId id="2395" r:id="rId3"/>
    <p:sldId id="2525" r:id="rId4"/>
    <p:sldId id="2526" r:id="rId5"/>
    <p:sldId id="2527" r:id="rId6"/>
    <p:sldId id="2528" r:id="rId7"/>
    <p:sldId id="2529" r:id="rId8"/>
    <p:sldId id="2530" r:id="rId9"/>
    <p:sldId id="2517" r:id="rId10"/>
    <p:sldId id="2520" r:id="rId11"/>
    <p:sldId id="2521" r:id="rId12"/>
    <p:sldId id="2519" r:id="rId13"/>
    <p:sldId id="2522" r:id="rId14"/>
    <p:sldId id="2524" r:id="rId15"/>
    <p:sldId id="2476" r:id="rId16"/>
    <p:sldId id="2531" r:id="rId17"/>
    <p:sldId id="2493" r:id="rId18"/>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15:guide id="7" pos="7654" userDrawn="1">
          <p15:clr>
            <a:srgbClr val="A4A3A4"/>
          </p15:clr>
        </p15:guide>
        <p15:guide id="18" pos="14302" userDrawn="1">
          <p15:clr>
            <a:srgbClr val="A4A3A4"/>
          </p15:clr>
        </p15:guide>
        <p15:guide id="21" orient="horz" pos="4296" userDrawn="1">
          <p15:clr>
            <a:srgbClr val="A4A3A4"/>
          </p15:clr>
        </p15:guide>
        <p15:guide id="22" pos="107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8BBC1"/>
    <a:srgbClr val="F4F3F5"/>
    <a:srgbClr val="F3F3F3"/>
    <a:srgbClr val="FAF8FC"/>
    <a:srgbClr val="AA8A78"/>
    <a:srgbClr val="55677C"/>
    <a:srgbClr val="3C3B41"/>
    <a:srgbClr val="FAF8F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96092" autoAdjust="0"/>
  </p:normalViewPr>
  <p:slideViewPr>
    <p:cSldViewPr snapToGrid="0" snapToObjects="1">
      <p:cViewPr>
        <p:scale>
          <a:sx n="39" d="100"/>
          <a:sy n="39" d="100"/>
        </p:scale>
        <p:origin x="-282" y="72"/>
      </p:cViewPr>
      <p:guideLst>
        <p:guide orient="horz" pos="4296"/>
        <p:guide pos="7654"/>
        <p:guide pos="14302"/>
        <p:guide pos="10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3/23/2020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3701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93834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9</a:t>
            </a:fld>
            <a:endParaRPr lang="en-US"/>
          </a:p>
        </p:txBody>
      </p:sp>
    </p:spTree>
    <p:extLst>
      <p:ext uri="{BB962C8B-B14F-4D97-AF65-F5344CB8AC3E}">
        <p14:creationId xmlns:p14="http://schemas.microsoft.com/office/powerpoint/2010/main" val="213105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62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430000" y="0"/>
            <a:ext cx="1294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36967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197009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20486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5641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30757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202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4_Placeholder">
    <p:spTree>
      <p:nvGrpSpPr>
        <p:cNvPr id="1" name=""/>
        <p:cNvGrpSpPr/>
        <p:nvPr/>
      </p:nvGrpSpPr>
      <p:grpSpPr>
        <a:xfrm>
          <a:off x="0" y="0"/>
          <a:ext cx="0" cy="0"/>
          <a:chOff x="0" y="0"/>
          <a:chExt cx="0" cy="0"/>
        </a:xfrm>
      </p:grpSpPr>
      <p:sp>
        <p:nvSpPr>
          <p:cNvPr id="19" name="Picture Placeholder 2"/>
          <p:cNvSpPr>
            <a:spLocks noGrp="1"/>
          </p:cNvSpPr>
          <p:nvPr>
            <p:ph type="pic" sz="quarter" idx="25"/>
          </p:nvPr>
        </p:nvSpPr>
        <p:spPr>
          <a:xfrm>
            <a:off x="6963410" y="1451867"/>
            <a:ext cx="10359390" cy="6757768"/>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
        <p:nvSpPr>
          <p:cNvPr id="6" name="Rounded Rectangle 5"/>
          <p:cNvSpPr/>
          <p:nvPr userDrawn="1"/>
        </p:nvSpPr>
        <p:spPr>
          <a:xfrm>
            <a:off x="501004" y="714705"/>
            <a:ext cx="1812469" cy="645479"/>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004882" y="690390"/>
            <a:ext cx="1021680" cy="615517"/>
          </a:xfrm>
          <a:prstGeom prst="rect">
            <a:avLst/>
          </a:prstGeom>
          <a:noFill/>
        </p:spPr>
        <p:txBody>
          <a:bodyPr wrap="none" lIns="182843" tIns="91422" rIns="182843" bIns="91422" rtlCol="0">
            <a:spAutoFit/>
          </a:bodyPr>
          <a:lstStyle/>
          <a:p>
            <a:pPr algn="ctr"/>
            <a:fld id="{260E2A6B-A809-4840-BF14-8648BC0BDF87}" type="slidenum">
              <a:rPr lang="id-ID" sz="2800" b="0" i="0" smtClean="0">
                <a:solidFill>
                  <a:schemeClr val="bg1"/>
                </a:solidFill>
                <a:latin typeface="Montserrat Light" charset="0"/>
                <a:ea typeface="Montserrat Light" charset="0"/>
                <a:cs typeface="Montserrat Light" charset="0"/>
              </a:rPr>
              <a:pPr algn="ctr"/>
              <a:t>‹#›</a:t>
            </a:fld>
            <a:r>
              <a:rPr lang="id-ID" sz="2800" b="0" i="0" dirty="0">
                <a:solidFill>
                  <a:schemeClr val="bg1"/>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37" r:id="rId1"/>
    <p:sldLayoutId id="2147483901" r:id="rId2"/>
    <p:sldLayoutId id="2147483938" r:id="rId3"/>
    <p:sldLayoutId id="2147483939" r:id="rId4"/>
    <p:sldLayoutId id="2147483940" r:id="rId5"/>
    <p:sldLayoutId id="2147483941" r:id="rId6"/>
    <p:sldLayoutId id="2147483949" r:id="rId7"/>
    <p:sldLayoutId id="2147483950" r:id="rId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07027" y="2842055"/>
            <a:ext cx="18189146" cy="9325630"/>
            <a:chOff x="3591079" y="2842055"/>
            <a:chExt cx="18189146" cy="9325630"/>
          </a:xfrm>
        </p:grpSpPr>
        <p:sp>
          <p:nvSpPr>
            <p:cNvPr id="10" name="TextBox 9"/>
            <p:cNvSpPr txBox="1"/>
            <p:nvPr/>
          </p:nvSpPr>
          <p:spPr>
            <a:xfrm>
              <a:off x="3591079" y="2842055"/>
              <a:ext cx="18189146" cy="9325630"/>
            </a:xfrm>
            <a:prstGeom prst="rect">
              <a:avLst/>
            </a:prstGeom>
            <a:noFill/>
          </p:spPr>
          <p:txBody>
            <a:bodyPr wrap="square" rtlCol="0">
              <a:spAutoFit/>
            </a:bodyPr>
            <a:lstStyle/>
            <a:p>
              <a:pPr algn="ctr"/>
              <a:r>
                <a:rPr lang="cs-CZ" sz="20000" spc="600" dirty="0" smtClean="0">
                  <a:solidFill>
                    <a:schemeClr val="tx2"/>
                  </a:solidFill>
                  <a:latin typeface="Playfair Display SC" charset="0"/>
                  <a:ea typeface="Playfair Display SC" charset="0"/>
                  <a:cs typeface="Playfair Display SC" charset="0"/>
                </a:rPr>
                <a:t>BEYOND ART THEORIES </a:t>
              </a:r>
            </a:p>
            <a:p>
              <a:pPr algn="ctr"/>
              <a:endParaRPr lang="en-US" sz="20000" spc="600" dirty="0">
                <a:solidFill>
                  <a:schemeClr val="tx2"/>
                </a:solidFill>
                <a:latin typeface="Playfair Display SC" charset="0"/>
                <a:ea typeface="Playfair Display SC" charset="0"/>
                <a:cs typeface="Playfair Display SC" charset="0"/>
              </a:endParaRPr>
            </a:p>
          </p:txBody>
        </p:sp>
        <p:sp>
          <p:nvSpPr>
            <p:cNvPr id="13" name="TextBox 12"/>
            <p:cNvSpPr txBox="1"/>
            <p:nvPr/>
          </p:nvSpPr>
          <p:spPr>
            <a:xfrm>
              <a:off x="8774614" y="8002947"/>
              <a:ext cx="6814239" cy="820674"/>
            </a:xfrm>
            <a:prstGeom prst="rect">
              <a:avLst/>
            </a:prstGeom>
            <a:noFill/>
          </p:spPr>
          <p:txBody>
            <a:bodyPr wrap="square" rtlCol="0">
              <a:spAutoFit/>
            </a:bodyPr>
            <a:lstStyle/>
            <a:p>
              <a:pPr algn="ctr">
                <a:lnSpc>
                  <a:spcPct val="150000"/>
                </a:lnSpc>
              </a:pPr>
              <a:endParaRPr lang="en-US" b="1" spc="600" dirty="0">
                <a:solidFill>
                  <a:schemeClr val="tx2"/>
                </a:solidFill>
                <a:latin typeface="Playfair Display SC" charset="0"/>
                <a:ea typeface="Playfair Display SC" charset="0"/>
                <a:cs typeface="Playfair Display SC" charset="0"/>
              </a:endParaRPr>
            </a:p>
          </p:txBody>
        </p:sp>
      </p:grpSp>
    </p:spTree>
    <p:extLst>
      <p:ext uri="{BB962C8B-B14F-4D97-AF65-F5344CB8AC3E}">
        <p14:creationId xmlns:p14="http://schemas.microsoft.com/office/powerpoint/2010/main" val="1304572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05085" y="4280310"/>
            <a:ext cx="12480471" cy="7663636"/>
          </a:xfrm>
          <a:prstGeom prst="rect">
            <a:avLst/>
          </a:prstGeom>
          <a:noFill/>
        </p:spPr>
        <p:txBody>
          <a:bodyPr wrap="square" rtlCol="0">
            <a:spAutoFit/>
          </a:bodyPr>
          <a:lstStyle/>
          <a:p>
            <a:pPr>
              <a:lnSpc>
                <a:spcPct val="150000"/>
              </a:lnSpc>
            </a:pPr>
            <a:r>
              <a:rPr lang="en-US" sz="2800" dirty="0">
                <a:solidFill>
                  <a:srgbClr val="7F7F7F"/>
                </a:solidFill>
                <a:latin typeface="Montserrat Light" charset="0"/>
                <a:ea typeface="Montserrat Light" charset="0"/>
                <a:cs typeface="Montserrat Light" charset="0"/>
              </a:rPr>
              <a:t>A work of art in the classificatory sense is (1) an artifact (2) a set of the </a:t>
            </a:r>
            <a:r>
              <a:rPr lang="en-US" sz="2800" dirty="0" smtClean="0">
                <a:solidFill>
                  <a:srgbClr val="7F7F7F"/>
                </a:solidFill>
                <a:latin typeface="Montserrat Light" charset="0"/>
                <a:ea typeface="Montserrat Light" charset="0"/>
                <a:cs typeface="Montserrat Light" charset="0"/>
              </a:rPr>
              <a:t>aspect</a:t>
            </a:r>
            <a:r>
              <a:rPr lang="cs-CZ" sz="2800" dirty="0" smtClean="0">
                <a:solidFill>
                  <a:srgbClr val="7F7F7F"/>
                </a:solidFill>
                <a:latin typeface="Montserrat Light" charset="0"/>
                <a:ea typeface="Montserrat Light" charset="0"/>
                <a:cs typeface="Montserrat Light" charset="0"/>
              </a:rPr>
              <a:t>s</a:t>
            </a:r>
            <a:r>
              <a:rPr lang="en-US" sz="2800" dirty="0" smtClean="0">
                <a:solidFill>
                  <a:srgbClr val="7F7F7F"/>
                </a:solidFill>
                <a:latin typeface="Montserrat Light" charset="0"/>
                <a:ea typeface="Montserrat Light" charset="0"/>
                <a:cs typeface="Montserrat Light" charset="0"/>
              </a:rPr>
              <a:t> </a:t>
            </a:r>
            <a:r>
              <a:rPr lang="en-US" sz="2800" dirty="0">
                <a:solidFill>
                  <a:srgbClr val="7F7F7F"/>
                </a:solidFill>
                <a:latin typeface="Montserrat Light" charset="0"/>
                <a:ea typeface="Montserrat Light" charset="0"/>
                <a:cs typeface="Montserrat Light" charset="0"/>
              </a:rPr>
              <a:t>of which has had conferred upon it the status of candidate for appreciation by some person or persons acting on behalf of a certain social institution (the </a:t>
            </a:r>
            <a:r>
              <a:rPr lang="en-US" sz="2800" dirty="0" err="1">
                <a:solidFill>
                  <a:srgbClr val="7F7F7F"/>
                </a:solidFill>
                <a:latin typeface="Montserrat Light" charset="0"/>
                <a:ea typeface="Montserrat Light" charset="0"/>
                <a:cs typeface="Montserrat Light" charset="0"/>
              </a:rPr>
              <a:t>artworld</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cs-CZ"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Definition:</a:t>
            </a:r>
          </a:p>
          <a:p>
            <a:pPr>
              <a:lnSpc>
                <a:spcPct val="150000"/>
              </a:lnSpc>
            </a:pPr>
            <a:r>
              <a:rPr lang="en-US" sz="2800" dirty="0">
                <a:solidFill>
                  <a:srgbClr val="7F7F7F"/>
                </a:solidFill>
                <a:latin typeface="Montserrat Light" charset="0"/>
                <a:ea typeface="Montserrat Light" charset="0"/>
                <a:cs typeface="Montserrat Light" charset="0"/>
              </a:rPr>
              <a:t>As a whole → singular conditions:</a:t>
            </a:r>
          </a:p>
          <a:p>
            <a:pPr>
              <a:lnSpc>
                <a:spcPct val="150000"/>
              </a:lnSpc>
            </a:pPr>
            <a:r>
              <a:rPr lang="en-US" sz="2800" dirty="0">
                <a:solidFill>
                  <a:srgbClr val="7F7F7F"/>
                </a:solidFill>
                <a:latin typeface="Montserrat Light" charset="0"/>
                <a:ea typeface="Montserrat Light" charset="0"/>
                <a:cs typeface="Montserrat Light" charset="0"/>
              </a:rPr>
              <a:t>Two defining conditions, but the second one consist of four parts</a:t>
            </a:r>
          </a:p>
          <a:p>
            <a:pPr>
              <a:lnSpc>
                <a:spcPct val="150000"/>
              </a:lnSpc>
            </a:pPr>
            <a:r>
              <a:rPr lang="en-US" sz="2800" dirty="0">
                <a:solidFill>
                  <a:srgbClr val="7F7F7F"/>
                </a:solidFill>
                <a:latin typeface="Montserrat Light" charset="0"/>
                <a:ea typeface="Montserrat Light" charset="0"/>
                <a:cs typeface="Montserrat Light" charset="0"/>
              </a:rPr>
              <a:t>1)	Artefact = something manmade (understandable) (piece of music vs CD</a:t>
            </a:r>
            <a:r>
              <a:rPr lang="en-US" sz="2800" b="1" dirty="0">
                <a:solidFill>
                  <a:srgbClr val="7F7F7F"/>
                </a:solidFill>
                <a:latin typeface="Montserrat Light" charset="0"/>
                <a:ea typeface="Montserrat Light" charset="0"/>
                <a:cs typeface="Montserrat Light" charset="0"/>
              </a:rPr>
              <a:t>)</a:t>
            </a:r>
          </a:p>
          <a:p>
            <a:pPr>
              <a:lnSpc>
                <a:spcPct val="150000"/>
              </a:lnSpc>
            </a:pPr>
            <a:endParaRPr lang="cs-CZ" sz="2400" b="1" dirty="0" smtClean="0">
              <a:solidFill>
                <a:srgbClr val="7F7F7F"/>
              </a:solidFill>
              <a:latin typeface="Montserrat Light" charset="0"/>
              <a:ea typeface="Montserrat Light" charset="0"/>
              <a:cs typeface="Montserrat Light" charset="0"/>
            </a:endParaRPr>
          </a:p>
          <a:p>
            <a:pPr>
              <a:lnSpc>
                <a:spcPct val="150000"/>
              </a:lnSpc>
            </a:pPr>
            <a:endParaRPr lang="en-US" sz="2400" b="1"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5192622" y="4597581"/>
            <a:ext cx="7094220" cy="5273993"/>
          </a:xfrm>
        </p:spPr>
      </p:pic>
    </p:spTree>
    <p:extLst>
      <p:ext uri="{BB962C8B-B14F-4D97-AF65-F5344CB8AC3E}">
        <p14:creationId xmlns:p14="http://schemas.microsoft.com/office/powerpoint/2010/main" val="659646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27506" y="4641066"/>
            <a:ext cx="9713171" cy="4524315"/>
          </a:xfrm>
          <a:prstGeom prst="rect">
            <a:avLst/>
          </a:prstGeom>
          <a:noFill/>
        </p:spPr>
        <p:txBody>
          <a:bodyPr wrap="square" rtlCol="0">
            <a:spAutoFit/>
          </a:bodyPr>
          <a:lstStyle/>
          <a:p>
            <a:pPr>
              <a:lnSpc>
                <a:spcPct val="150000"/>
              </a:lnSpc>
            </a:pPr>
            <a:r>
              <a:rPr lang="en-US" sz="2800" dirty="0" smtClean="0">
                <a:solidFill>
                  <a:srgbClr val="7F7F7F"/>
                </a:solidFill>
                <a:latin typeface="Montserrat Light" charset="0"/>
                <a:ea typeface="Montserrat Light" charset="0"/>
                <a:cs typeface="Montserrat Light" charset="0"/>
              </a:rPr>
              <a:t>(</a:t>
            </a:r>
            <a:r>
              <a:rPr lang="en-US" sz="2800" dirty="0">
                <a:solidFill>
                  <a:srgbClr val="7F7F7F"/>
                </a:solidFill>
                <a:latin typeface="Montserrat Light" charset="0"/>
                <a:ea typeface="Montserrat Light" charset="0"/>
                <a:cs typeface="Montserrat Light" charset="0"/>
              </a:rPr>
              <a:t>1)	Acting on behalf of an institution</a:t>
            </a:r>
          </a:p>
          <a:p>
            <a:pPr>
              <a:lnSpc>
                <a:spcPct val="150000"/>
              </a:lnSpc>
            </a:pPr>
            <a:r>
              <a:rPr lang="en-US" sz="2800" dirty="0">
                <a:solidFill>
                  <a:srgbClr val="7F7F7F"/>
                </a:solidFill>
                <a:latin typeface="Montserrat Light" charset="0"/>
                <a:ea typeface="Montserrat Light" charset="0"/>
                <a:cs typeface="Montserrat Light" charset="0"/>
              </a:rPr>
              <a:t>(2)	Conferring of a status</a:t>
            </a:r>
          </a:p>
          <a:p>
            <a:pPr>
              <a:lnSpc>
                <a:spcPct val="150000"/>
              </a:lnSpc>
            </a:pPr>
            <a:r>
              <a:rPr lang="en-US" sz="2800" dirty="0">
                <a:solidFill>
                  <a:srgbClr val="7F7F7F"/>
                </a:solidFill>
                <a:latin typeface="Montserrat Light" charset="0"/>
                <a:ea typeface="Montserrat Light" charset="0"/>
                <a:cs typeface="Montserrat Light" charset="0"/>
              </a:rPr>
              <a:t>(3)	Being a candidate</a:t>
            </a:r>
          </a:p>
          <a:p>
            <a:pPr>
              <a:lnSpc>
                <a:spcPct val="150000"/>
              </a:lnSpc>
            </a:pPr>
            <a:r>
              <a:rPr lang="en-US" sz="2800" dirty="0">
                <a:solidFill>
                  <a:srgbClr val="7F7F7F"/>
                </a:solidFill>
                <a:latin typeface="Montserrat Light" charset="0"/>
                <a:ea typeface="Montserrat Light" charset="0"/>
                <a:cs typeface="Montserrat Light" charset="0"/>
              </a:rPr>
              <a:t>(4)	Appreciation </a:t>
            </a:r>
          </a:p>
          <a:p>
            <a:pPr>
              <a:lnSpc>
                <a:spcPct val="150000"/>
              </a:lnSpc>
            </a:pPr>
            <a:r>
              <a:rPr lang="en-US" sz="2800" dirty="0">
                <a:solidFill>
                  <a:srgbClr val="7F7F7F"/>
                </a:solidFill>
                <a:latin typeface="Montserrat Light" charset="0"/>
                <a:ea typeface="Montserrat Light" charset="0"/>
                <a:cs typeface="Montserrat Light" charset="0"/>
              </a:rPr>
              <a:t>The first </a:t>
            </a:r>
            <a:r>
              <a:rPr lang="en-US" sz="2800" dirty="0" smtClean="0">
                <a:solidFill>
                  <a:srgbClr val="7F7F7F"/>
                </a:solidFill>
                <a:latin typeface="Montserrat Light" charset="0"/>
                <a:ea typeface="Montserrat Light" charset="0"/>
                <a:cs typeface="Montserrat Light" charset="0"/>
              </a:rPr>
              <a:t>t</a:t>
            </a:r>
            <a:r>
              <a:rPr lang="cs-CZ" sz="2800" dirty="0" smtClean="0">
                <a:solidFill>
                  <a:srgbClr val="7F7F7F"/>
                </a:solidFill>
                <a:latin typeface="Montserrat Light" charset="0"/>
                <a:ea typeface="Montserrat Light" charset="0"/>
                <a:cs typeface="Montserrat Light" charset="0"/>
              </a:rPr>
              <a:t>w</a:t>
            </a:r>
            <a:r>
              <a:rPr lang="en-US" sz="2800" dirty="0" smtClean="0">
                <a:solidFill>
                  <a:srgbClr val="7F7F7F"/>
                </a:solidFill>
                <a:latin typeface="Montserrat Light" charset="0"/>
                <a:ea typeface="Montserrat Light" charset="0"/>
                <a:cs typeface="Montserrat Light" charset="0"/>
              </a:rPr>
              <a:t>o </a:t>
            </a:r>
            <a:r>
              <a:rPr lang="en-US" sz="2800" dirty="0">
                <a:solidFill>
                  <a:srgbClr val="7F7F7F"/>
                </a:solidFill>
                <a:latin typeface="Montserrat Light" charset="0"/>
                <a:ea typeface="Montserrat Light" charset="0"/>
                <a:cs typeface="Montserrat Light" charset="0"/>
              </a:rPr>
              <a:t>are closely related → for Dickie it is necessary to explain them together</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3342419" y="3500326"/>
            <a:ext cx="8165780" cy="6422136"/>
          </a:xfrm>
        </p:spPr>
      </p:pic>
    </p:spTree>
    <p:extLst>
      <p:ext uri="{BB962C8B-B14F-4D97-AF65-F5344CB8AC3E}">
        <p14:creationId xmlns:p14="http://schemas.microsoft.com/office/powerpoint/2010/main" val="366130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3444151" y="3610759"/>
            <a:ext cx="10591800" cy="7166014"/>
          </a:xfrm>
        </p:spPr>
      </p:pic>
      <p:sp>
        <p:nvSpPr>
          <p:cNvPr id="11" name="TextBox 10"/>
          <p:cNvSpPr txBox="1"/>
          <p:nvPr/>
        </p:nvSpPr>
        <p:spPr>
          <a:xfrm>
            <a:off x="1260242" y="3430105"/>
            <a:ext cx="11763780" cy="7663636"/>
          </a:xfrm>
          <a:prstGeom prst="rect">
            <a:avLst/>
          </a:prstGeom>
          <a:noFill/>
        </p:spPr>
        <p:txBody>
          <a:bodyPr wrap="square" rtlCol="0">
            <a:spAutoFit/>
          </a:bodyPr>
          <a:lstStyle/>
          <a:p>
            <a:pPr>
              <a:lnSpc>
                <a:spcPct val="150000"/>
              </a:lnSpc>
            </a:pPr>
            <a:r>
              <a:rPr lang="en-US" sz="2800" dirty="0" smtClean="0">
                <a:solidFill>
                  <a:srgbClr val="7F7F7F"/>
                </a:solidFill>
                <a:latin typeface="Montserrat Light" charset="0"/>
                <a:ea typeface="Montserrat Light" charset="0"/>
                <a:cs typeface="Montserrat Light" charset="0"/>
              </a:rPr>
              <a:t>Examples </a:t>
            </a:r>
            <a:r>
              <a:rPr lang="en-US" sz="2800" dirty="0">
                <a:solidFill>
                  <a:srgbClr val="7F7F7F"/>
                </a:solidFill>
                <a:latin typeface="Montserrat Light" charset="0"/>
                <a:ea typeface="Montserrat Light" charset="0"/>
                <a:cs typeface="Montserrat Light" charset="0"/>
              </a:rPr>
              <a:t>outside </a:t>
            </a:r>
            <a:r>
              <a:rPr lang="en-US" sz="2800" dirty="0" err="1">
                <a:solidFill>
                  <a:srgbClr val="7F7F7F"/>
                </a:solidFill>
                <a:latin typeface="Montserrat Light" charset="0"/>
                <a:ea typeface="Montserrat Light" charset="0"/>
                <a:cs typeface="Montserrat Light" charset="0"/>
              </a:rPr>
              <a:t>artworld</a:t>
            </a:r>
            <a:r>
              <a:rPr lang="en-US" sz="2800" dirty="0">
                <a:solidFill>
                  <a:srgbClr val="7F7F7F"/>
                </a:solidFill>
                <a:latin typeface="Montserrat Light" charset="0"/>
                <a:ea typeface="Montserrat Light" charset="0"/>
                <a:cs typeface="Montserrat Light" charset="0"/>
              </a:rPr>
              <a:t>:</a:t>
            </a:r>
          </a:p>
          <a:p>
            <a:pPr>
              <a:lnSpc>
                <a:spcPct val="150000"/>
              </a:lnSpc>
            </a:pPr>
            <a:r>
              <a:rPr lang="en-US" sz="2800" dirty="0">
                <a:solidFill>
                  <a:srgbClr val="7F7F7F"/>
                </a:solidFill>
                <a:latin typeface="Montserrat Light" charset="0"/>
                <a:ea typeface="Montserrat Light" charset="0"/>
                <a:cs typeface="Montserrat Light" charset="0"/>
              </a:rPr>
              <a:t>Legal actions: a </a:t>
            </a:r>
            <a:r>
              <a:rPr lang="en-US" sz="2800" dirty="0" smtClean="0">
                <a:solidFill>
                  <a:srgbClr val="7F7F7F"/>
                </a:solidFill>
                <a:latin typeface="Montserrat Light" charset="0"/>
                <a:ea typeface="Montserrat Light" charset="0"/>
                <a:cs typeface="Montserrat Light" charset="0"/>
              </a:rPr>
              <a:t>king</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is</a:t>
            </a:r>
            <a:r>
              <a:rPr lang="cs-CZ" sz="2800" dirty="0" smtClean="0">
                <a:solidFill>
                  <a:srgbClr val="7F7F7F"/>
                </a:solidFill>
                <a:latin typeface="Montserrat Light" charset="0"/>
                <a:ea typeface="Montserrat Light" charset="0"/>
                <a:cs typeface="Montserrat Light" charset="0"/>
              </a:rPr>
              <a:t> </a:t>
            </a:r>
            <a:r>
              <a:rPr lang="en-US" sz="2800" dirty="0" smtClean="0">
                <a:solidFill>
                  <a:srgbClr val="7F7F7F"/>
                </a:solidFill>
                <a:latin typeface="Montserrat Light" charset="0"/>
                <a:ea typeface="Montserrat Light" charset="0"/>
                <a:cs typeface="Montserrat Light" charset="0"/>
              </a:rPr>
              <a:t>conferring </a:t>
            </a:r>
            <a:r>
              <a:rPr lang="en-US" sz="2800" dirty="0">
                <a:solidFill>
                  <a:srgbClr val="7F7F7F"/>
                </a:solidFill>
                <a:latin typeface="Montserrat Light" charset="0"/>
                <a:ea typeface="Montserrat Light" charset="0"/>
                <a:cs typeface="Montserrat Light" charset="0"/>
              </a:rPr>
              <a:t>of knighthood, a grand jury is indicating someone, a pronouncing a couple man and wife</a:t>
            </a:r>
          </a:p>
          <a:p>
            <a:pPr>
              <a:lnSpc>
                <a:spcPct val="150000"/>
              </a:lnSpc>
            </a:pPr>
            <a:r>
              <a:rPr lang="en-US" sz="2800" dirty="0">
                <a:solidFill>
                  <a:srgbClr val="7F7F7F"/>
                </a:solidFill>
                <a:latin typeface="Montserrat Light" charset="0"/>
                <a:ea typeface="Montserrat Light" charset="0"/>
                <a:cs typeface="Montserrat Light" charset="0"/>
              </a:rPr>
              <a:t>No necessary ceremony   (wedding):</a:t>
            </a:r>
          </a:p>
          <a:p>
            <a:pPr>
              <a:lnSpc>
                <a:spcPct val="150000"/>
              </a:lnSpc>
            </a:pPr>
            <a:r>
              <a:rPr lang="en-US" sz="2800" dirty="0">
                <a:solidFill>
                  <a:srgbClr val="7F7F7F"/>
                </a:solidFill>
                <a:latin typeface="Montserrat Light" charset="0"/>
                <a:ea typeface="Montserrat Light" charset="0"/>
                <a:cs typeface="Montserrat Light" charset="0"/>
              </a:rPr>
              <a:t>„For example, a person can acquire the status of wise man or village idiot within a community without ceremony.“ </a:t>
            </a:r>
          </a:p>
          <a:p>
            <a:pPr>
              <a:lnSpc>
                <a:spcPct val="150000"/>
              </a:lnSpc>
            </a:pPr>
            <a:r>
              <a:rPr lang="en-US" sz="2800" dirty="0">
                <a:solidFill>
                  <a:srgbClr val="7F7F7F"/>
                </a:solidFill>
                <a:latin typeface="Montserrat Light" charset="0"/>
                <a:ea typeface="Montserrat Light" charset="0"/>
                <a:cs typeface="Montserrat Light" charset="0"/>
              </a:rPr>
              <a:t>-	Problematic: restriction, rules (minimal age for marriage)</a:t>
            </a:r>
          </a:p>
          <a:p>
            <a:pPr>
              <a:lnSpc>
                <a:spcPct val="150000"/>
              </a:lnSpc>
            </a:pPr>
            <a:r>
              <a:rPr lang="en-US" sz="2800" dirty="0">
                <a:solidFill>
                  <a:srgbClr val="7F7F7F"/>
                </a:solidFill>
                <a:latin typeface="Montserrat Light" charset="0"/>
                <a:ea typeface="Montserrat Light" charset="0"/>
                <a:cs typeface="Montserrat Light" charset="0"/>
              </a:rPr>
              <a:t>? Possibility of conferring</a:t>
            </a:r>
          </a:p>
          <a:p>
            <a:pPr>
              <a:lnSpc>
                <a:spcPct val="150000"/>
              </a:lnSpc>
            </a:pPr>
            <a:r>
              <a:rPr lang="en-US" sz="2800" dirty="0">
                <a:solidFill>
                  <a:srgbClr val="7F7F7F"/>
                </a:solidFill>
                <a:latin typeface="Montserrat Light" charset="0"/>
                <a:ea typeface="Montserrat Light" charset="0"/>
                <a:cs typeface="Montserrat Light" charset="0"/>
              </a:rPr>
              <a:t>Analogous way as a person for a specific function</a:t>
            </a:r>
          </a:p>
          <a:p>
            <a:pPr>
              <a:lnSpc>
                <a:spcPct val="150000"/>
              </a:lnSpc>
            </a:pPr>
            <a:r>
              <a:rPr lang="en-US" sz="2800" dirty="0">
                <a:solidFill>
                  <a:srgbClr val="7F7F7F"/>
                </a:solidFill>
                <a:latin typeface="Montserrat Light" charset="0"/>
                <a:ea typeface="Montserrat Light" charset="0"/>
                <a:cs typeface="Montserrat Light" charset="0"/>
              </a:rPr>
              <a:t>However, not strictly defined by law as actions in legal system</a:t>
            </a:r>
          </a:p>
          <a:p>
            <a:pPr>
              <a:lnSpc>
                <a:spcPct val="150000"/>
              </a:lnSpc>
            </a:pPr>
            <a:endParaRPr lang="cs-CZ" sz="2400" i="1"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spTree>
    <p:extLst>
      <p:ext uri="{BB962C8B-B14F-4D97-AF65-F5344CB8AC3E}">
        <p14:creationId xmlns:p14="http://schemas.microsoft.com/office/powerpoint/2010/main" val="4074978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7" y="2926015"/>
            <a:ext cx="11417791" cy="8309967"/>
          </a:xfrm>
          <a:prstGeom prst="rect">
            <a:avLst/>
          </a:prstGeom>
          <a:noFill/>
        </p:spPr>
        <p:txBody>
          <a:bodyPr wrap="square" rtlCol="0">
            <a:spAutoFit/>
          </a:bodyPr>
          <a:lstStyle/>
          <a:p>
            <a:pPr>
              <a:lnSpc>
                <a:spcPct val="150000"/>
              </a:lnSpc>
            </a:pPr>
            <a:r>
              <a:rPr lang="en-US" sz="2800" dirty="0" smtClean="0">
                <a:solidFill>
                  <a:srgbClr val="7F7F7F"/>
                </a:solidFill>
                <a:latin typeface="Montserrat Light" charset="0"/>
                <a:ea typeface="Montserrat Light" charset="0"/>
                <a:cs typeface="Montserrat Light" charset="0"/>
              </a:rPr>
              <a:t>"„</a:t>
            </a:r>
            <a:r>
              <a:rPr lang="en-US" sz="2800" dirty="0">
                <a:solidFill>
                  <a:srgbClr val="7F7F7F"/>
                </a:solidFill>
                <a:latin typeface="Montserrat Light" charset="0"/>
                <a:ea typeface="Montserrat Light" charset="0"/>
                <a:cs typeface="Montserrat Light" charset="0"/>
              </a:rPr>
              <a:t>The core personnel of the </a:t>
            </a:r>
            <a:r>
              <a:rPr lang="en-US" sz="2800" dirty="0" err="1">
                <a:solidFill>
                  <a:srgbClr val="7F7F7F"/>
                </a:solidFill>
                <a:latin typeface="Montserrat Light" charset="0"/>
                <a:ea typeface="Montserrat Light" charset="0"/>
                <a:cs typeface="Montserrat Light" charset="0"/>
              </a:rPr>
              <a:t>artworld</a:t>
            </a:r>
            <a:r>
              <a:rPr lang="en-US" sz="2800" dirty="0">
                <a:solidFill>
                  <a:srgbClr val="7F7F7F"/>
                </a:solidFill>
                <a:latin typeface="Montserrat Light" charset="0"/>
                <a:ea typeface="Montserrat Light" charset="0"/>
                <a:cs typeface="Montserrat Light" charset="0"/>
              </a:rPr>
              <a:t> is loosely organized, but nevertheless related, set of persons including artists (understood to refer to painters, writers, composers), producers, museum directors, museum-goers, theater-goers, reporters for newspaper, critics for publications of all sorts, art historians, art theorist, philosophers of art, and others.“ </a:t>
            </a:r>
          </a:p>
          <a:p>
            <a:pPr>
              <a:lnSpc>
                <a:spcPct val="150000"/>
              </a:lnSpc>
            </a:pPr>
            <a:r>
              <a:rPr lang="en-US" sz="2800" dirty="0">
                <a:solidFill>
                  <a:srgbClr val="7F7F7F"/>
                </a:solidFill>
                <a:latin typeface="Montserrat Light" charset="0"/>
                <a:ea typeface="Montserrat Light" charset="0"/>
                <a:cs typeface="Montserrat Light" charset="0"/>
              </a:rPr>
              <a:t>Minimal core: artist, presenter, </a:t>
            </a:r>
            <a:r>
              <a:rPr lang="en-US" sz="2800" dirty="0" smtClean="0">
                <a:solidFill>
                  <a:srgbClr val="7F7F7F"/>
                </a:solidFill>
                <a:latin typeface="Montserrat Light" charset="0"/>
                <a:ea typeface="Montserrat Light" charset="0"/>
                <a:cs typeface="Montserrat Light" charset="0"/>
              </a:rPr>
              <a:t>audience</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Candidacy</a:t>
            </a:r>
          </a:p>
          <a:p>
            <a:pPr>
              <a:lnSpc>
                <a:spcPct val="150000"/>
              </a:lnSpc>
            </a:pPr>
            <a:r>
              <a:rPr lang="en-US" sz="2800" dirty="0">
                <a:solidFill>
                  <a:srgbClr val="7F7F7F"/>
                </a:solidFill>
                <a:latin typeface="Montserrat Light" charset="0"/>
                <a:ea typeface="Montserrat Light" charset="0"/>
                <a:cs typeface="Montserrat Light" charset="0"/>
              </a:rPr>
              <a:t>Nobody can guarantee that an artefact would be appreciated</a:t>
            </a:r>
          </a:p>
          <a:p>
            <a:pPr>
              <a:lnSpc>
                <a:spcPct val="150000"/>
              </a:lnSpc>
            </a:pPr>
            <a:r>
              <a:rPr lang="en-US" sz="2800" dirty="0">
                <a:solidFill>
                  <a:srgbClr val="7F7F7F"/>
                </a:solidFill>
                <a:latin typeface="Montserrat Light" charset="0"/>
                <a:ea typeface="Montserrat Light" charset="0"/>
                <a:cs typeface="Montserrat Light" charset="0"/>
              </a:rPr>
              <a:t>Examples of paintings that have never been exhibited</a:t>
            </a:r>
          </a:p>
          <a:p>
            <a:pPr>
              <a:lnSpc>
                <a:spcPct val="150000"/>
              </a:lnSpc>
            </a:pPr>
            <a:endParaRPr lang="en-US" sz="24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5630493" y="4749131"/>
            <a:ext cx="4782650" cy="5380482"/>
          </a:xfrm>
        </p:spPr>
      </p:pic>
    </p:spTree>
    <p:extLst>
      <p:ext uri="{BB962C8B-B14F-4D97-AF65-F5344CB8AC3E}">
        <p14:creationId xmlns:p14="http://schemas.microsoft.com/office/powerpoint/2010/main" val="4066090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59095" y="1517344"/>
            <a:ext cx="12505186" cy="6278642"/>
          </a:xfrm>
          <a:prstGeom prst="rect">
            <a:avLst/>
          </a:prstGeom>
          <a:noFill/>
        </p:spPr>
        <p:txBody>
          <a:bodyPr wrap="square" rtlCol="0">
            <a:spAutoFit/>
          </a:bodyPr>
          <a:lstStyle/>
          <a:p>
            <a:pPr>
              <a:lnSpc>
                <a:spcPct val="150000"/>
              </a:lnSpc>
            </a:pPr>
            <a:endParaRPr lang="cs-CZ" sz="24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Appreciation</a:t>
            </a:r>
          </a:p>
          <a:p>
            <a:pPr>
              <a:lnSpc>
                <a:spcPct val="150000"/>
              </a:lnSpc>
            </a:pPr>
            <a:r>
              <a:rPr lang="en-US" sz="2800" dirty="0">
                <a:solidFill>
                  <a:srgbClr val="7F7F7F"/>
                </a:solidFill>
                <a:latin typeface="Montserrat Light" charset="0"/>
                <a:ea typeface="Montserrat Light" charset="0"/>
                <a:cs typeface="Montserrat Light" charset="0"/>
              </a:rPr>
              <a:t>Dickie = one of the most prominent critics of the aesthetic attitude / aesthetic experience; he does not believe that there is a specific mode of attention as aesthetic</a:t>
            </a:r>
          </a:p>
          <a:p>
            <a:pPr>
              <a:lnSpc>
                <a:spcPct val="150000"/>
              </a:lnSpc>
            </a:pPr>
            <a:r>
              <a:rPr lang="en-US" sz="2800" dirty="0">
                <a:solidFill>
                  <a:srgbClr val="7F7F7F"/>
                </a:solidFill>
                <a:latin typeface="Montserrat Light" charset="0"/>
                <a:ea typeface="Montserrat Light" charset="0"/>
                <a:cs typeface="Montserrat Light" charset="0"/>
              </a:rPr>
              <a:t>→ „But the only sense in which there is a difference between appreciation of art and appreciation of </a:t>
            </a:r>
            <a:r>
              <a:rPr lang="en-US" sz="2800" dirty="0" err="1">
                <a:solidFill>
                  <a:srgbClr val="7F7F7F"/>
                </a:solidFill>
                <a:latin typeface="Montserrat Light" charset="0"/>
                <a:ea typeface="Montserrat Light" charset="0"/>
                <a:cs typeface="Montserrat Light" charset="0"/>
              </a:rPr>
              <a:t>nonart</a:t>
            </a:r>
            <a:r>
              <a:rPr lang="en-US" sz="2800" dirty="0">
                <a:solidFill>
                  <a:srgbClr val="7F7F7F"/>
                </a:solidFill>
                <a:latin typeface="Montserrat Light" charset="0"/>
                <a:ea typeface="Montserrat Light" charset="0"/>
                <a:cs typeface="Montserrat Light" charset="0"/>
              </a:rPr>
              <a:t> is that the appreciation have different objects.“ (p. 467)</a:t>
            </a: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4434830" y="4749131"/>
            <a:ext cx="7173976" cy="5380482"/>
          </a:xfrm>
        </p:spPr>
      </p:pic>
    </p:spTree>
    <p:extLst>
      <p:ext uri="{BB962C8B-B14F-4D97-AF65-F5344CB8AC3E}">
        <p14:creationId xmlns:p14="http://schemas.microsoft.com/office/powerpoint/2010/main" val="508942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26089" y="1774659"/>
            <a:ext cx="11424938" cy="9602629"/>
          </a:xfrm>
          <a:prstGeom prst="rect">
            <a:avLst/>
          </a:prstGeom>
          <a:noFill/>
        </p:spPr>
        <p:txBody>
          <a:bodyPr wrap="square" rtlCol="0">
            <a:spAutoFit/>
          </a:bodyPr>
          <a:lstStyle/>
          <a:p>
            <a:pPr>
              <a:lnSpc>
                <a:spcPct val="150000"/>
              </a:lnSpc>
            </a:pPr>
            <a:endParaRPr lang="cs-CZ"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Possible criticism and counterexamples</a:t>
            </a:r>
          </a:p>
          <a:p>
            <a:pPr>
              <a:lnSpc>
                <a:spcPct val="150000"/>
              </a:lnSpc>
            </a:pPr>
            <a:r>
              <a:rPr lang="en-US" sz="2800" dirty="0">
                <a:latin typeface="Montserrat Light" charset="0"/>
                <a:ea typeface="Montserrat Light" charset="0"/>
                <a:cs typeface="Montserrat Light" charset="0"/>
              </a:rPr>
              <a:t>Circularity:</a:t>
            </a:r>
          </a:p>
          <a:p>
            <a:pPr>
              <a:lnSpc>
                <a:spcPct val="150000"/>
              </a:lnSpc>
            </a:pPr>
            <a:r>
              <a:rPr lang="en-US" sz="2800" dirty="0">
                <a:latin typeface="Montserrat Light" charset="0"/>
                <a:ea typeface="Montserrat Light" charset="0"/>
                <a:cs typeface="Montserrat Light" charset="0"/>
              </a:rPr>
              <a:t>No vicious circle</a:t>
            </a:r>
          </a:p>
          <a:p>
            <a:pPr>
              <a:lnSpc>
                <a:spcPct val="150000"/>
              </a:lnSpc>
            </a:pPr>
            <a:r>
              <a:rPr lang="en-US" sz="2800" dirty="0">
                <a:latin typeface="Montserrat Light" charset="0"/>
                <a:ea typeface="Montserrat Light" charset="0"/>
                <a:cs typeface="Montserrat Light" charset="0"/>
              </a:rPr>
              <a:t>„The circle I have run is not small and not uninformative.“</a:t>
            </a:r>
          </a:p>
          <a:p>
            <a:pPr>
              <a:lnSpc>
                <a:spcPct val="150000"/>
              </a:lnSpc>
            </a:pPr>
            <a:r>
              <a:rPr lang="en-US" sz="2800" dirty="0">
                <a:latin typeface="Montserrat Light" charset="0"/>
                <a:ea typeface="Montserrat Light" charset="0"/>
                <a:cs typeface="Montserrat Light" charset="0"/>
              </a:rPr>
              <a:t>Defeasible </a:t>
            </a:r>
            <a:r>
              <a:rPr lang="en-US" sz="2800" dirty="0" smtClean="0">
                <a:latin typeface="Montserrat Light" charset="0"/>
                <a:ea typeface="Montserrat Light" charset="0"/>
                <a:cs typeface="Montserrat Light" charset="0"/>
              </a:rPr>
              <a:t>conditions</a:t>
            </a:r>
            <a:endParaRPr lang="cs-CZ" sz="2800" dirty="0" smtClean="0">
              <a:latin typeface="Montserrat Light" charset="0"/>
              <a:ea typeface="Montserrat Light" charset="0"/>
              <a:cs typeface="Montserrat Light" charset="0"/>
            </a:endParaRP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Animal paintings?  Betsy the Chimp (artefact)</a:t>
            </a:r>
          </a:p>
          <a:p>
            <a:pPr>
              <a:lnSpc>
                <a:spcPct val="150000"/>
              </a:lnSpc>
            </a:pPr>
            <a:r>
              <a:rPr lang="en-US" sz="2800" dirty="0">
                <a:latin typeface="Montserrat Light" charset="0"/>
                <a:ea typeface="Montserrat Light" charset="0"/>
                <a:cs typeface="Montserrat Light" charset="0"/>
              </a:rPr>
              <a:t>Forgery- originality as a defining condition? (Danto) – painting necessary, probably necessary for other art forms as well </a:t>
            </a:r>
            <a:endParaRPr lang="cs-CZ" sz="2800" dirty="0" smtClean="0">
              <a:latin typeface="Montserrat Light" charset="0"/>
              <a:ea typeface="Montserrat Light" charset="0"/>
              <a:cs typeface="Montserrat Light" charset="0"/>
            </a:endParaRP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Limitation of creativity?  (back to </a:t>
            </a:r>
            <a:r>
              <a:rPr lang="en-US" sz="2800" dirty="0" err="1">
                <a:latin typeface="Montserrat Light" charset="0"/>
                <a:ea typeface="Montserrat Light" charset="0"/>
                <a:cs typeface="Montserrat Light" charset="0"/>
              </a:rPr>
              <a:t>Weitz</a:t>
            </a:r>
            <a:r>
              <a:rPr lang="en-US" sz="2800" dirty="0">
                <a:latin typeface="Montserrat Light" charset="0"/>
                <a:ea typeface="Montserrat Light" charset="0"/>
                <a:cs typeface="Montserrat Light" charset="0"/>
              </a:rPr>
              <a:t>)</a:t>
            </a:r>
          </a:p>
          <a:p>
            <a:pPr>
              <a:lnSpc>
                <a:spcPct val="150000"/>
              </a:lnSpc>
            </a:pPr>
            <a:r>
              <a:rPr lang="en-US" sz="2800" dirty="0">
                <a:latin typeface="Montserrat Light" charset="0"/>
                <a:ea typeface="Montserrat Light" charset="0"/>
                <a:cs typeface="Montserrat Light" charset="0"/>
              </a:rPr>
              <a:t>Dickie: no instance of creativity without an artefact of some kind</a:t>
            </a:r>
          </a:p>
          <a:p>
            <a:pPr>
              <a:lnSpc>
                <a:spcPct val="150000"/>
              </a:lnSpc>
            </a:pPr>
            <a:r>
              <a:rPr lang="en-US" sz="2800" dirty="0">
                <a:latin typeface="Montserrat Light" charset="0"/>
                <a:ea typeface="Montserrat Light" charset="0"/>
                <a:cs typeface="Montserrat Light" charset="0"/>
              </a:rPr>
              <a:t>The second condition: does not inhibit creativity, but encourages it</a:t>
            </a: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923" b="12923"/>
          <a:stretch>
            <a:fillRect/>
          </a:stretch>
        </p:blipFill>
        <p:spPr>
          <a:xfrm>
            <a:off x="13258800" y="3436045"/>
            <a:ext cx="8534400" cy="9040856"/>
          </a:xfrm>
        </p:spPr>
      </p:pic>
    </p:spTree>
    <p:extLst>
      <p:ext uri="{BB962C8B-B14F-4D97-AF65-F5344CB8AC3E}">
        <p14:creationId xmlns:p14="http://schemas.microsoft.com/office/powerpoint/2010/main" val="184762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26089" y="3829230"/>
            <a:ext cx="11424938" cy="6647974"/>
          </a:xfrm>
          <a:prstGeom prst="rect">
            <a:avLst/>
          </a:prstGeom>
          <a:noFill/>
        </p:spPr>
        <p:txBody>
          <a:bodyPr wrap="square" rtlCol="0">
            <a:spAutoFit/>
          </a:bodyPr>
          <a:lstStyle/>
          <a:p>
            <a:pPr>
              <a:lnSpc>
                <a:spcPct val="150000"/>
              </a:lnSpc>
            </a:pPr>
            <a:endParaRPr lang="en-US" sz="2000" dirty="0">
              <a:latin typeface="Montserrat Light" charset="0"/>
              <a:ea typeface="Montserrat Light" charset="0"/>
              <a:cs typeface="Montserrat Light" charset="0"/>
            </a:endParaRPr>
          </a:p>
          <a:p>
            <a:pPr>
              <a:lnSpc>
                <a:spcPct val="150000"/>
              </a:lnSpc>
            </a:pPr>
            <a:endParaRPr lang="en-US" sz="20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„The IT of art may sound like saying „A work of art is an object of which someone has said, „I christen this object a work of art.“ And it is rather like that, although this does not mean that the conferring of the status of art is a simple matter.“ = background structure/ history </a:t>
            </a: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Final quote:</a:t>
            </a:r>
          </a:p>
          <a:p>
            <a:pPr>
              <a:lnSpc>
                <a:spcPct val="150000"/>
              </a:lnSpc>
            </a:pPr>
            <a:r>
              <a:rPr lang="en-US" sz="2800" dirty="0">
                <a:latin typeface="Montserrat Light" charset="0"/>
                <a:ea typeface="Montserrat Light" charset="0"/>
                <a:cs typeface="Montserrat Light" charset="0"/>
              </a:rPr>
              <a:t>One can make a work of art out of sow´s ear, but that does not necessarily make it a silk purse. </a:t>
            </a: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3258800" y="4789410"/>
            <a:ext cx="8534400" cy="6334125"/>
          </a:xfrm>
        </p:spPr>
      </p:pic>
    </p:spTree>
    <p:extLst>
      <p:ext uri="{BB962C8B-B14F-4D97-AF65-F5344CB8AC3E}">
        <p14:creationId xmlns:p14="http://schemas.microsoft.com/office/powerpoint/2010/main" val="1545697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991396" y="10085924"/>
            <a:ext cx="10118271" cy="1200329"/>
          </a:xfrm>
          <a:prstGeom prst="rect">
            <a:avLst/>
          </a:prstGeom>
          <a:noFill/>
        </p:spPr>
        <p:txBody>
          <a:bodyPr wrap="square" rtlCol="0">
            <a:spAutoFit/>
          </a:bodyPr>
          <a:lstStyle/>
          <a:p>
            <a:pPr algn="just">
              <a:lnSpc>
                <a:spcPct val="150000"/>
              </a:lnSpc>
            </a:pPr>
            <a:r>
              <a:rPr lang="cs-CZ" sz="4800" dirty="0" err="1" smtClean="0">
                <a:solidFill>
                  <a:srgbClr val="7F7F7F"/>
                </a:solidFill>
                <a:latin typeface="Montserrat Light" charset="0"/>
                <a:ea typeface="Montserrat Light" charset="0"/>
                <a:cs typeface="Montserrat Light" charset="0"/>
              </a:rPr>
              <a:t>Thank</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you</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See</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you</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next</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time</a:t>
            </a:r>
            <a:r>
              <a:rPr lang="cs-CZ" sz="4800" dirty="0" smtClean="0">
                <a:solidFill>
                  <a:srgbClr val="7F7F7F"/>
                </a:solidFill>
                <a:latin typeface="Montserrat Light" charset="0"/>
                <a:ea typeface="Montserrat Light" charset="0"/>
                <a:cs typeface="Montserrat Light" charset="0"/>
              </a:rPr>
              <a:t>!</a:t>
            </a:r>
            <a:endParaRPr lang="en-US" sz="4800" dirty="0">
              <a:solidFill>
                <a:srgbClr val="7F7F7F"/>
              </a:solidFill>
              <a:latin typeface="Montserrat Light" charset="0"/>
              <a:ea typeface="Montserrat Light" charset="0"/>
              <a:cs typeface="Montserrat Light" charset="0"/>
            </a:endParaRPr>
          </a:p>
        </p:txBody>
      </p:sp>
      <p:pic>
        <p:nvPicPr>
          <p:cNvPr id="5" name="Zástupný symbol pro obrázek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8883126" y="3231043"/>
            <a:ext cx="9431177" cy="5358623"/>
          </a:xfr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04338" y="6373813"/>
            <a:ext cx="575786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rázek 5"/>
          <p:cNvSpPr>
            <a:spLocks noGrp="1"/>
          </p:cNvSpPr>
          <p:nvPr>
            <p:ph type="pic" sz="quarter" idx="11"/>
          </p:nvPr>
        </p:nvSpPr>
        <p:spPr/>
      </p:sp>
    </p:spTree>
    <p:extLst>
      <p:ext uri="{BB962C8B-B14F-4D97-AF65-F5344CB8AC3E}">
        <p14:creationId xmlns:p14="http://schemas.microsoft.com/office/powerpoint/2010/main" val="2132079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28383" y="1883539"/>
            <a:ext cx="10591800" cy="707886"/>
          </a:xfrm>
          <a:prstGeom prst="rect">
            <a:avLst/>
          </a:prstGeom>
          <a:noFill/>
        </p:spPr>
        <p:txBody>
          <a:bodyPr wrap="square" rtlCol="0">
            <a:spAutoFit/>
          </a:bodyPr>
          <a:lstStyle/>
          <a:p>
            <a:r>
              <a:rPr lang="en-US" sz="4000" b="1" spc="600" dirty="0">
                <a:solidFill>
                  <a:schemeClr val="tx2"/>
                </a:solidFill>
                <a:latin typeface="Playfair Display SC" charset="0"/>
                <a:ea typeface="Playfair Display SC" charset="0"/>
                <a:cs typeface="Playfair Display SC" charset="0"/>
              </a:rPr>
              <a:t>Institutional Theory of Art</a:t>
            </a:r>
          </a:p>
        </p:txBody>
      </p:sp>
      <p:sp>
        <p:nvSpPr>
          <p:cNvPr id="11" name="TextBox 10"/>
          <p:cNvSpPr txBox="1"/>
          <p:nvPr/>
        </p:nvSpPr>
        <p:spPr>
          <a:xfrm>
            <a:off x="1668496" y="3715490"/>
            <a:ext cx="8872504" cy="7883633"/>
          </a:xfrm>
          <a:prstGeom prst="rect">
            <a:avLst/>
          </a:prstGeom>
          <a:noFill/>
        </p:spPr>
        <p:txBody>
          <a:bodyPr wrap="square" rtlCol="0">
            <a:spAutoFit/>
          </a:bodyPr>
          <a:lstStyle/>
          <a:p>
            <a:pPr>
              <a:lnSpc>
                <a:spcPct val="150000"/>
              </a:lnSpc>
            </a:pPr>
            <a:r>
              <a:rPr lang="cs-CZ" sz="3200" dirty="0" err="1" smtClean="0"/>
              <a:t>An</a:t>
            </a:r>
            <a:r>
              <a:rPr lang="cs-CZ" sz="3200" dirty="0" smtClean="0"/>
              <a:t> </a:t>
            </a:r>
            <a:r>
              <a:rPr lang="cs-CZ" sz="3200" dirty="0" err="1"/>
              <a:t>institutional</a:t>
            </a:r>
            <a:r>
              <a:rPr lang="cs-CZ" sz="3200" dirty="0"/>
              <a:t> </a:t>
            </a:r>
            <a:r>
              <a:rPr lang="cs-CZ" sz="3200" dirty="0" err="1"/>
              <a:t>theory</a:t>
            </a:r>
            <a:r>
              <a:rPr lang="cs-CZ" sz="3200" dirty="0"/>
              <a:t> </a:t>
            </a:r>
            <a:r>
              <a:rPr lang="cs-CZ" sz="3200" dirty="0" err="1"/>
              <a:t>of</a:t>
            </a:r>
            <a:r>
              <a:rPr lang="cs-CZ" sz="3200" dirty="0"/>
              <a:t> art, </a:t>
            </a:r>
            <a:r>
              <a:rPr lang="cs-CZ" sz="3200" dirty="0" err="1"/>
              <a:t>the</a:t>
            </a:r>
            <a:r>
              <a:rPr lang="cs-CZ" sz="3200" dirty="0"/>
              <a:t> </a:t>
            </a:r>
            <a:r>
              <a:rPr lang="cs-CZ" sz="3200" dirty="0" err="1"/>
              <a:t>approach</a:t>
            </a:r>
            <a:r>
              <a:rPr lang="cs-CZ" sz="3200" dirty="0"/>
              <a:t> </a:t>
            </a:r>
            <a:r>
              <a:rPr lang="cs-CZ" sz="3200" dirty="0" err="1"/>
              <a:t>held</a:t>
            </a:r>
            <a:r>
              <a:rPr lang="cs-CZ" sz="3200" dirty="0"/>
              <a:t> </a:t>
            </a:r>
            <a:r>
              <a:rPr lang="cs-CZ" sz="3200" dirty="0" err="1"/>
              <a:t>predominantly</a:t>
            </a:r>
            <a:r>
              <a:rPr lang="cs-CZ" sz="3200" dirty="0"/>
              <a:t> by </a:t>
            </a:r>
            <a:r>
              <a:rPr lang="cs-CZ" sz="3200" dirty="0" err="1"/>
              <a:t>an</a:t>
            </a:r>
            <a:r>
              <a:rPr lang="cs-CZ" sz="3200" dirty="0"/>
              <a:t> </a:t>
            </a:r>
            <a:r>
              <a:rPr lang="cs-CZ" sz="3200" dirty="0" err="1"/>
              <a:t>American</a:t>
            </a:r>
            <a:r>
              <a:rPr lang="cs-CZ" sz="3200" dirty="0"/>
              <a:t> </a:t>
            </a:r>
            <a:r>
              <a:rPr lang="cs-CZ" sz="3200" dirty="0" err="1"/>
              <a:t>philosopher</a:t>
            </a:r>
            <a:r>
              <a:rPr lang="cs-CZ" sz="3200" dirty="0"/>
              <a:t> George </a:t>
            </a:r>
            <a:r>
              <a:rPr lang="cs-CZ" sz="3200" dirty="0" err="1"/>
              <a:t>Dickie</a:t>
            </a:r>
            <a:r>
              <a:rPr lang="cs-CZ" sz="3200" dirty="0"/>
              <a:t> (1926)</a:t>
            </a:r>
          </a:p>
          <a:p>
            <a:pPr>
              <a:lnSpc>
                <a:spcPct val="150000"/>
              </a:lnSpc>
            </a:pPr>
            <a:r>
              <a:rPr lang="cs-CZ" sz="3200" dirty="0" err="1"/>
              <a:t>Widely</a:t>
            </a:r>
            <a:r>
              <a:rPr lang="cs-CZ" sz="3200" dirty="0"/>
              <a:t> </a:t>
            </a:r>
            <a:r>
              <a:rPr lang="cs-CZ" sz="3200" dirty="0" err="1"/>
              <a:t>criticized</a:t>
            </a:r>
            <a:r>
              <a:rPr lang="cs-CZ" sz="3200" dirty="0"/>
              <a:t> and </a:t>
            </a:r>
            <a:r>
              <a:rPr lang="cs-CZ" sz="3200" dirty="0" err="1"/>
              <a:t>ridiculed</a:t>
            </a:r>
            <a:r>
              <a:rPr lang="cs-CZ" sz="3200" dirty="0"/>
              <a:t> → </a:t>
            </a:r>
            <a:r>
              <a:rPr lang="cs-CZ" sz="3200" dirty="0" err="1"/>
              <a:t>the</a:t>
            </a:r>
            <a:r>
              <a:rPr lang="cs-CZ" sz="3200" dirty="0"/>
              <a:t> </a:t>
            </a:r>
            <a:r>
              <a:rPr lang="cs-CZ" sz="3200" dirty="0" err="1"/>
              <a:t>mockery</a:t>
            </a:r>
            <a:r>
              <a:rPr lang="cs-CZ" sz="3200" dirty="0"/>
              <a:t> </a:t>
            </a:r>
            <a:r>
              <a:rPr lang="cs-CZ" sz="3200" dirty="0" err="1"/>
              <a:t>is</a:t>
            </a:r>
            <a:r>
              <a:rPr lang="cs-CZ" sz="3200" dirty="0"/>
              <a:t> not in </a:t>
            </a:r>
            <a:r>
              <a:rPr lang="cs-CZ" sz="3200" dirty="0" err="1"/>
              <a:t>the</a:t>
            </a:r>
            <a:r>
              <a:rPr lang="cs-CZ" sz="3200" dirty="0"/>
              <a:t> place: </a:t>
            </a:r>
            <a:r>
              <a:rPr lang="cs-CZ" sz="3200" dirty="0" err="1"/>
              <a:t>the</a:t>
            </a:r>
            <a:r>
              <a:rPr lang="cs-CZ" sz="3200" dirty="0"/>
              <a:t> </a:t>
            </a:r>
            <a:r>
              <a:rPr lang="cs-CZ" sz="3200" dirty="0" err="1"/>
              <a:t>theory</a:t>
            </a:r>
            <a:r>
              <a:rPr lang="cs-CZ" sz="3200" dirty="0"/>
              <a:t> </a:t>
            </a:r>
            <a:r>
              <a:rPr lang="cs-CZ" sz="3200" dirty="0" err="1"/>
              <a:t>is</a:t>
            </a:r>
            <a:r>
              <a:rPr lang="cs-CZ" sz="3200" dirty="0"/>
              <a:t> </a:t>
            </a:r>
            <a:r>
              <a:rPr lang="cs-CZ" sz="3200" dirty="0" err="1"/>
              <a:t>usually</a:t>
            </a:r>
            <a:r>
              <a:rPr lang="cs-CZ" sz="3200" dirty="0"/>
              <a:t> </a:t>
            </a:r>
            <a:r>
              <a:rPr lang="cs-CZ" sz="3200" dirty="0" err="1"/>
              <a:t>interpreted</a:t>
            </a:r>
            <a:r>
              <a:rPr lang="cs-CZ" sz="3200" dirty="0"/>
              <a:t> </a:t>
            </a:r>
            <a:r>
              <a:rPr lang="cs-CZ" sz="3200" dirty="0" err="1"/>
              <a:t>too</a:t>
            </a:r>
            <a:r>
              <a:rPr lang="cs-CZ" sz="3200" dirty="0"/>
              <a:t> </a:t>
            </a:r>
            <a:r>
              <a:rPr lang="cs-CZ" sz="3200" dirty="0" err="1"/>
              <a:t>narrowly</a:t>
            </a:r>
            <a:endParaRPr lang="cs-CZ" sz="3200" dirty="0"/>
          </a:p>
          <a:p>
            <a:pPr>
              <a:lnSpc>
                <a:spcPct val="150000"/>
              </a:lnSpc>
            </a:pPr>
            <a:r>
              <a:rPr lang="cs-CZ" sz="3200" dirty="0" err="1"/>
              <a:t>The</a:t>
            </a:r>
            <a:r>
              <a:rPr lang="cs-CZ" sz="3200" dirty="0"/>
              <a:t> </a:t>
            </a:r>
            <a:r>
              <a:rPr lang="cs-CZ" sz="3200" dirty="0" err="1"/>
              <a:t>Artworld</a:t>
            </a:r>
            <a:endParaRPr lang="cs-CZ" sz="3200" dirty="0"/>
          </a:p>
          <a:p>
            <a:pPr>
              <a:lnSpc>
                <a:spcPct val="150000"/>
              </a:lnSpc>
            </a:pPr>
            <a:r>
              <a:rPr lang="cs-CZ" sz="3200" dirty="0"/>
              <a:t>IT </a:t>
            </a:r>
            <a:r>
              <a:rPr lang="cs-CZ" sz="3200" dirty="0" err="1"/>
              <a:t>identified</a:t>
            </a:r>
            <a:r>
              <a:rPr lang="cs-CZ" sz="3200" dirty="0"/>
              <a:t> </a:t>
            </a:r>
            <a:r>
              <a:rPr lang="cs-CZ" sz="3200" dirty="0" err="1"/>
              <a:t>with</a:t>
            </a:r>
            <a:r>
              <a:rPr lang="cs-CZ" sz="3200" dirty="0"/>
              <a:t> </a:t>
            </a:r>
            <a:r>
              <a:rPr lang="cs-CZ" sz="3200" dirty="0" err="1"/>
              <a:t>the</a:t>
            </a:r>
            <a:r>
              <a:rPr lang="cs-CZ" sz="3200" dirty="0"/>
              <a:t> </a:t>
            </a:r>
            <a:r>
              <a:rPr lang="cs-CZ" sz="3200" dirty="0" err="1"/>
              <a:t>version</a:t>
            </a:r>
            <a:r>
              <a:rPr lang="cs-CZ" sz="3200" dirty="0"/>
              <a:t> </a:t>
            </a:r>
            <a:r>
              <a:rPr lang="cs-CZ" sz="3200" dirty="0" err="1"/>
              <a:t>from</a:t>
            </a:r>
            <a:r>
              <a:rPr lang="cs-CZ" sz="3200" dirty="0"/>
              <a:t> </a:t>
            </a:r>
            <a:r>
              <a:rPr lang="cs-CZ" sz="3200" dirty="0" err="1"/>
              <a:t>the</a:t>
            </a:r>
            <a:r>
              <a:rPr lang="cs-CZ" sz="3200" dirty="0"/>
              <a:t> </a:t>
            </a:r>
            <a:r>
              <a:rPr lang="cs-CZ" sz="3200" dirty="0" err="1"/>
              <a:t>book</a:t>
            </a:r>
            <a:r>
              <a:rPr lang="cs-CZ" sz="3200" dirty="0"/>
              <a:t> </a:t>
            </a:r>
            <a:r>
              <a:rPr lang="cs-CZ" sz="3200" i="1" dirty="0"/>
              <a:t>Art and </a:t>
            </a:r>
            <a:r>
              <a:rPr lang="cs-CZ" sz="3200" i="1" dirty="0" err="1"/>
              <a:t>the</a:t>
            </a:r>
            <a:r>
              <a:rPr lang="cs-CZ" sz="3200" i="1" dirty="0"/>
              <a:t> </a:t>
            </a:r>
            <a:r>
              <a:rPr lang="cs-CZ" sz="3200" i="1" dirty="0" err="1"/>
              <a:t>Aesthetic</a:t>
            </a:r>
            <a:r>
              <a:rPr lang="cs-CZ" sz="3200" i="1" dirty="0"/>
              <a:t>: </a:t>
            </a:r>
            <a:r>
              <a:rPr lang="cs-CZ" sz="3200" i="1" dirty="0" err="1"/>
              <a:t>An</a:t>
            </a:r>
            <a:r>
              <a:rPr lang="cs-CZ" sz="3200" i="1" dirty="0"/>
              <a:t> </a:t>
            </a:r>
            <a:r>
              <a:rPr lang="cs-CZ" sz="3200" i="1" dirty="0" err="1"/>
              <a:t>Institutional</a:t>
            </a:r>
            <a:r>
              <a:rPr lang="cs-CZ" sz="3200" i="1" dirty="0"/>
              <a:t> </a:t>
            </a:r>
            <a:r>
              <a:rPr lang="cs-CZ" sz="3200" i="1" dirty="0" err="1"/>
              <a:t>Analysis</a:t>
            </a:r>
            <a:r>
              <a:rPr lang="cs-CZ" sz="3200" dirty="0"/>
              <a:t> (1974) → </a:t>
            </a:r>
            <a:r>
              <a:rPr lang="cs-CZ" sz="3200" dirty="0" err="1"/>
              <a:t>institutional</a:t>
            </a:r>
            <a:r>
              <a:rPr lang="cs-CZ" sz="3200" dirty="0"/>
              <a:t> </a:t>
            </a:r>
            <a:r>
              <a:rPr lang="cs-CZ" sz="3200" dirty="0" err="1"/>
              <a:t>analysis</a:t>
            </a:r>
            <a:r>
              <a:rPr lang="cs-CZ" sz="3200" dirty="0"/>
              <a:t> (</a:t>
            </a:r>
            <a:r>
              <a:rPr lang="cs-CZ" sz="3200" dirty="0" err="1"/>
              <a:t>name</a:t>
            </a:r>
            <a:r>
              <a:rPr lang="cs-CZ" sz="3200" dirty="0"/>
              <a:t>)</a:t>
            </a: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1232292" y="2637714"/>
            <a:ext cx="12947650" cy="8624805"/>
          </a:xfrm>
        </p:spPr>
      </p:pic>
      <p:sp>
        <p:nvSpPr>
          <p:cNvPr id="2" name="TextovéPole 1"/>
          <p:cNvSpPr txBox="1"/>
          <p:nvPr/>
        </p:nvSpPr>
        <p:spPr>
          <a:xfrm>
            <a:off x="11430000" y="12630494"/>
            <a:ext cx="12764530" cy="261610"/>
          </a:xfrm>
          <a:prstGeom prst="rect">
            <a:avLst/>
          </a:prstGeom>
          <a:noFill/>
        </p:spPr>
        <p:txBody>
          <a:bodyPr wrap="square" rtlCol="0">
            <a:spAutoFit/>
          </a:bodyPr>
          <a:lstStyle/>
          <a:p>
            <a:endParaRPr lang="cs-CZ" sz="1100" dirty="0"/>
          </a:p>
        </p:txBody>
      </p:sp>
    </p:spTree>
    <p:extLst>
      <p:ext uri="{BB962C8B-B14F-4D97-AF65-F5344CB8AC3E}">
        <p14:creationId xmlns:p14="http://schemas.microsoft.com/office/powerpoint/2010/main" val="1518260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74639" y="2466276"/>
            <a:ext cx="11318939" cy="8771632"/>
          </a:xfrm>
          <a:prstGeom prst="rect">
            <a:avLst/>
          </a:prstGeom>
          <a:noFill/>
        </p:spPr>
        <p:txBody>
          <a:bodyPr wrap="square" rtlCol="0">
            <a:spAutoFit/>
          </a:bodyPr>
          <a:lstStyle/>
          <a:p>
            <a:pPr>
              <a:lnSpc>
                <a:spcPct val="150000"/>
              </a:lnSpc>
            </a:pPr>
            <a:r>
              <a:rPr lang="en-US" sz="3200" dirty="0" smtClean="0">
                <a:solidFill>
                  <a:srgbClr val="7F7F7F"/>
                </a:solidFill>
                <a:latin typeface="Montserrat Light" charset="0"/>
                <a:ea typeface="Montserrat Light" charset="0"/>
                <a:cs typeface="Montserrat Light" charset="0"/>
              </a:rPr>
              <a:t>IT</a:t>
            </a:r>
            <a:r>
              <a:rPr lang="en-US" sz="3200" dirty="0">
                <a:solidFill>
                  <a:srgbClr val="7F7F7F"/>
                </a:solidFill>
                <a:latin typeface="Montserrat Light" charset="0"/>
                <a:ea typeface="Montserrat Light" charset="0"/>
                <a:cs typeface="Montserrat Light" charset="0"/>
              </a:rPr>
              <a:t>: not only one version but several articles on this topic, without a consistent terminology</a:t>
            </a:r>
          </a:p>
          <a:p>
            <a:pPr>
              <a:lnSpc>
                <a:spcPct val="150000"/>
              </a:lnSpc>
            </a:pPr>
            <a:r>
              <a:rPr lang="en-US" sz="3200" dirty="0">
                <a:solidFill>
                  <a:srgbClr val="7F7F7F"/>
                </a:solidFill>
                <a:latin typeface="Montserrat Light" charset="0"/>
                <a:ea typeface="Montserrat Light" charset="0"/>
                <a:cs typeface="Montserrat Light" charset="0"/>
              </a:rPr>
              <a:t>One cannot identify IT with just one text</a:t>
            </a:r>
          </a:p>
          <a:p>
            <a:pPr>
              <a:lnSpc>
                <a:spcPct val="150000"/>
              </a:lnSpc>
            </a:pPr>
            <a:r>
              <a:rPr lang="en-US" sz="3200" dirty="0">
                <a:solidFill>
                  <a:srgbClr val="7F7F7F"/>
                </a:solidFill>
                <a:latin typeface="Montserrat Light" charset="0"/>
                <a:ea typeface="Montserrat Light" charset="0"/>
                <a:cs typeface="Montserrat Light" charset="0"/>
              </a:rPr>
              <a:t>Two versions of Dickie's theory: original vs revisited one </a:t>
            </a:r>
          </a:p>
          <a:p>
            <a:pPr>
              <a:lnSpc>
                <a:spcPct val="150000"/>
              </a:lnSpc>
            </a:pPr>
            <a:r>
              <a:rPr lang="en-US" sz="3200" dirty="0">
                <a:solidFill>
                  <a:srgbClr val="7F7F7F"/>
                </a:solidFill>
                <a:latin typeface="Montserrat Light" charset="0"/>
                <a:ea typeface="Montserrat Light" charset="0"/>
                <a:cs typeface="Montserrat Light" charset="0"/>
              </a:rPr>
              <a:t>Dickie: Art and Value a chapter devoted to the historical development of IT</a:t>
            </a:r>
            <a:r>
              <a:rPr lang="en-US" sz="3200" dirty="0" smtClean="0">
                <a:solidFill>
                  <a:srgbClr val="7F7F7F"/>
                </a:solidFill>
                <a:latin typeface="Montserrat Light" charset="0"/>
                <a:ea typeface="Montserrat Light" charset="0"/>
                <a:cs typeface="Montserrat Light" charset="0"/>
              </a:rPr>
              <a:t>:</a:t>
            </a:r>
            <a:endParaRPr lang="cs-CZ" sz="3200" dirty="0" smtClean="0">
              <a:solidFill>
                <a:srgbClr val="7F7F7F"/>
              </a:solidFill>
              <a:latin typeface="Montserrat Light" charset="0"/>
              <a:ea typeface="Montserrat Light" charset="0"/>
              <a:cs typeface="Montserrat Light" charset="0"/>
            </a:endParaRPr>
          </a:p>
          <a:p>
            <a:pPr>
              <a:lnSpc>
                <a:spcPct val="150000"/>
              </a:lnSpc>
            </a:pPr>
            <a:endParaRPr lang="en-US" sz="3200" dirty="0">
              <a:solidFill>
                <a:srgbClr val="7F7F7F"/>
              </a:solidFill>
              <a:latin typeface="Montserrat Light" charset="0"/>
              <a:ea typeface="Montserrat Light" charset="0"/>
              <a:cs typeface="Montserrat Light" charset="0"/>
            </a:endParaRPr>
          </a:p>
          <a:p>
            <a:pPr>
              <a:lnSpc>
                <a:spcPct val="150000"/>
              </a:lnSpc>
            </a:pPr>
            <a:r>
              <a:rPr lang="en-US" sz="3200" dirty="0">
                <a:solidFill>
                  <a:srgbClr val="7F7F7F"/>
                </a:solidFill>
                <a:latin typeface="Montserrat Light" charset="0"/>
                <a:ea typeface="Montserrat Light" charset="0"/>
                <a:cs typeface="Montserrat Light" charset="0"/>
              </a:rPr>
              <a:t>1)	Former (original) version: 1969-1974 (1976)</a:t>
            </a:r>
          </a:p>
          <a:p>
            <a:pPr>
              <a:lnSpc>
                <a:spcPct val="150000"/>
              </a:lnSpc>
            </a:pPr>
            <a:r>
              <a:rPr lang="en-US" sz="3200" dirty="0">
                <a:solidFill>
                  <a:srgbClr val="7F7F7F"/>
                </a:solidFill>
                <a:latin typeface="Montserrat Light" charset="0"/>
                <a:ea typeface="Montserrat Light" charset="0"/>
                <a:cs typeface="Montserrat Light" charset="0"/>
              </a:rPr>
              <a:t>2)	Later (revisited): 1984 (The Art Circle)</a:t>
            </a:r>
          </a:p>
          <a:p>
            <a:pPr>
              <a:lnSpc>
                <a:spcPct val="150000"/>
              </a:lnSpc>
            </a:pPr>
            <a:r>
              <a:rPr lang="en-US" sz="3200" dirty="0">
                <a:solidFill>
                  <a:srgbClr val="7F7F7F"/>
                </a:solidFill>
                <a:latin typeface="Montserrat Light" charset="0"/>
                <a:ea typeface="Montserrat Light" charset="0"/>
                <a:cs typeface="Montserrat Light" charset="0"/>
              </a:rPr>
              <a:t>The former version does not correspond to one text: 1969; 1971; 1974; (1976</a:t>
            </a:r>
            <a:r>
              <a:rPr lang="en-US" sz="2400" dirty="0">
                <a:solidFill>
                  <a:srgbClr val="7F7F7F"/>
                </a:solidFill>
                <a:latin typeface="Montserrat Light" charset="0"/>
                <a:ea typeface="Montserrat Light" charset="0"/>
                <a:cs typeface="Montserrat Light" charset="0"/>
              </a:rPr>
              <a:t>)</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4059920" y="3763982"/>
            <a:ext cx="6183304" cy="5482852"/>
          </a:xfrm>
        </p:spPr>
      </p:pic>
    </p:spTree>
    <p:extLst>
      <p:ext uri="{BB962C8B-B14F-4D97-AF65-F5344CB8AC3E}">
        <p14:creationId xmlns:p14="http://schemas.microsoft.com/office/powerpoint/2010/main" val="2090712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33236" y="4531036"/>
            <a:ext cx="10355110" cy="6555641"/>
          </a:xfrm>
          <a:prstGeom prst="rect">
            <a:avLst/>
          </a:prstGeom>
          <a:noFill/>
        </p:spPr>
        <p:txBody>
          <a:bodyPr wrap="square" rtlCol="0">
            <a:spAutoFit/>
          </a:bodyPr>
          <a:lstStyle/>
          <a:p>
            <a:pPr>
              <a:lnSpc>
                <a:spcPct val="150000"/>
              </a:lnSpc>
            </a:pPr>
            <a:r>
              <a:rPr lang="en-US" sz="3200" dirty="0" smtClean="0">
                <a:solidFill>
                  <a:srgbClr val="7F7F7F"/>
                </a:solidFill>
                <a:latin typeface="Montserrat Light" charset="0"/>
                <a:ea typeface="Montserrat Light" charset="0"/>
                <a:cs typeface="Montserrat Light" charset="0"/>
              </a:rPr>
              <a:t>The </a:t>
            </a:r>
            <a:r>
              <a:rPr lang="en-US" sz="3200" dirty="0">
                <a:solidFill>
                  <a:srgbClr val="7F7F7F"/>
                </a:solidFill>
                <a:latin typeface="Montserrat Light" charset="0"/>
                <a:ea typeface="Montserrat Light" charset="0"/>
                <a:cs typeface="Montserrat Light" charset="0"/>
              </a:rPr>
              <a:t>former version of IT</a:t>
            </a:r>
          </a:p>
          <a:p>
            <a:pPr>
              <a:lnSpc>
                <a:spcPct val="150000"/>
              </a:lnSpc>
            </a:pPr>
            <a:r>
              <a:rPr lang="en-US" sz="3200" dirty="0">
                <a:solidFill>
                  <a:srgbClr val="7F7F7F"/>
                </a:solidFill>
                <a:latin typeface="Montserrat Light" charset="0"/>
                <a:ea typeface="Montserrat Light" charset="0"/>
                <a:cs typeface="Montserrat Light" charset="0"/>
              </a:rPr>
              <a:t>? structure of the lecture: pros and cons</a:t>
            </a:r>
          </a:p>
          <a:p>
            <a:pPr>
              <a:lnSpc>
                <a:spcPct val="150000"/>
              </a:lnSpc>
            </a:pPr>
            <a:r>
              <a:rPr lang="en-US" sz="3200" dirty="0">
                <a:solidFill>
                  <a:srgbClr val="7F7F7F"/>
                </a:solidFill>
                <a:latin typeface="Montserrat Light" charset="0"/>
                <a:ea typeface="Montserrat Light" charset="0"/>
                <a:cs typeface="Montserrat Light" charset="0"/>
              </a:rPr>
              <a:t>Comparison of particular versions</a:t>
            </a:r>
          </a:p>
          <a:p>
            <a:pPr>
              <a:lnSpc>
                <a:spcPct val="150000"/>
              </a:lnSpc>
            </a:pPr>
            <a:r>
              <a:rPr lang="en-US" sz="3200" dirty="0">
                <a:solidFill>
                  <a:srgbClr val="7F7F7F"/>
                </a:solidFill>
                <a:latin typeface="Montserrat Light" charset="0"/>
                <a:ea typeface="Montserrat Light" charset="0"/>
                <a:cs typeface="Montserrat Light" charset="0"/>
              </a:rPr>
              <a:t>A deeper reading of one of them</a:t>
            </a:r>
          </a:p>
          <a:p>
            <a:pPr>
              <a:lnSpc>
                <a:spcPct val="150000"/>
              </a:lnSpc>
            </a:pPr>
            <a:r>
              <a:rPr lang="en-US" sz="3200" dirty="0">
                <a:solidFill>
                  <a:srgbClr val="7F7F7F"/>
                </a:solidFill>
                <a:latin typeface="Montserrat Light" charset="0"/>
                <a:ea typeface="Montserrat Light" charset="0"/>
                <a:cs typeface="Montserrat Light" charset="0"/>
              </a:rPr>
              <a:t>Combination of the two → comparison of definitions + more profound analysis of the one from </a:t>
            </a:r>
            <a:r>
              <a:rPr lang="en-US" sz="3200" i="1" dirty="0">
                <a:solidFill>
                  <a:srgbClr val="7F7F7F"/>
                </a:solidFill>
                <a:latin typeface="Montserrat Light" charset="0"/>
                <a:ea typeface="Montserrat Light" charset="0"/>
                <a:cs typeface="Montserrat Light" charset="0"/>
              </a:rPr>
              <a:t>Art and the Aesthetic: An Institutional Analysis</a:t>
            </a:r>
          </a:p>
          <a:p>
            <a:pPr>
              <a:lnSpc>
                <a:spcPct val="150000"/>
              </a:lnSpc>
            </a:pPr>
            <a:endParaRPr lang="cs-CZ" sz="32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3831868" y="3218925"/>
            <a:ext cx="7353082" cy="7283053"/>
          </a:xfrm>
        </p:spPr>
      </p:pic>
    </p:spTree>
    <p:extLst>
      <p:ext uri="{BB962C8B-B14F-4D97-AF65-F5344CB8AC3E}">
        <p14:creationId xmlns:p14="http://schemas.microsoft.com/office/powerpoint/2010/main" val="991142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372496" y="2923549"/>
            <a:ext cx="20042659" cy="8956298"/>
          </a:xfrm>
          <a:prstGeom prst="rect">
            <a:avLst/>
          </a:prstGeom>
        </p:spPr>
        <p:txBody>
          <a:bodyPr wrap="square">
            <a:spAutoFit/>
          </a:bodyPr>
          <a:lstStyle/>
          <a:p>
            <a:r>
              <a:rPr lang="en-US" dirty="0"/>
              <a:t>1969</a:t>
            </a:r>
            <a:r>
              <a:rPr lang="en-US" dirty="0" smtClean="0"/>
              <a:t>:</a:t>
            </a:r>
            <a:endParaRPr lang="cs-CZ" dirty="0" smtClean="0"/>
          </a:p>
          <a:p>
            <a:endParaRPr lang="en-US" dirty="0"/>
          </a:p>
          <a:p>
            <a:r>
              <a:rPr lang="en-US" dirty="0"/>
              <a:t>A work of art in the </a:t>
            </a:r>
            <a:r>
              <a:rPr lang="en-US" b="1" dirty="0"/>
              <a:t>descriptive</a:t>
            </a:r>
            <a:r>
              <a:rPr lang="en-US" dirty="0"/>
              <a:t> sense is (1) an artifact (2) upon which society or some sub-group of a society has conferred the status of candidate for appreciation. </a:t>
            </a:r>
            <a:endParaRPr lang="cs-CZ" dirty="0"/>
          </a:p>
          <a:p>
            <a:endParaRPr lang="en-US" dirty="0"/>
          </a:p>
          <a:p>
            <a:r>
              <a:rPr lang="en-US" dirty="0"/>
              <a:t>1971</a:t>
            </a:r>
            <a:r>
              <a:rPr lang="en-US" dirty="0" smtClean="0"/>
              <a:t>:</a:t>
            </a:r>
            <a:endParaRPr lang="cs-CZ" dirty="0" smtClean="0"/>
          </a:p>
          <a:p>
            <a:endParaRPr lang="en-US" dirty="0"/>
          </a:p>
          <a:p>
            <a:r>
              <a:rPr lang="en-US" dirty="0"/>
              <a:t>A work of art in the </a:t>
            </a:r>
            <a:r>
              <a:rPr lang="en-US" b="1" dirty="0"/>
              <a:t>classificatory </a:t>
            </a:r>
            <a:r>
              <a:rPr lang="en-US" dirty="0"/>
              <a:t>sense is (1) an artifact (2) upon which some person or persons acting on behalf of a certain social institution (the </a:t>
            </a:r>
            <a:r>
              <a:rPr lang="en-US" dirty="0" err="1"/>
              <a:t>artworld</a:t>
            </a:r>
            <a:r>
              <a:rPr lang="en-US" dirty="0"/>
              <a:t>) has conferred the status of candidate for appreciation. </a:t>
            </a:r>
            <a:endParaRPr lang="cs-CZ" dirty="0" smtClean="0"/>
          </a:p>
          <a:p>
            <a:endParaRPr lang="en-US" dirty="0"/>
          </a:p>
          <a:p>
            <a:r>
              <a:rPr lang="en-US" dirty="0"/>
              <a:t>1974</a:t>
            </a:r>
            <a:r>
              <a:rPr lang="en-US" dirty="0" smtClean="0"/>
              <a:t>:</a:t>
            </a:r>
            <a:endParaRPr lang="cs-CZ" dirty="0" smtClean="0"/>
          </a:p>
          <a:p>
            <a:endParaRPr lang="en-US" dirty="0"/>
          </a:p>
          <a:p>
            <a:r>
              <a:rPr lang="en-US" dirty="0"/>
              <a:t>A work of art in the</a:t>
            </a:r>
            <a:r>
              <a:rPr lang="en-US" b="1" dirty="0"/>
              <a:t> classificatory </a:t>
            </a:r>
            <a:r>
              <a:rPr lang="en-US" dirty="0"/>
              <a:t>sense is (1) an artifact (2) a set of the </a:t>
            </a:r>
            <a:r>
              <a:rPr lang="en-US" dirty="0" smtClean="0"/>
              <a:t>aspect</a:t>
            </a:r>
            <a:r>
              <a:rPr lang="cs-CZ" dirty="0" smtClean="0"/>
              <a:t>s</a:t>
            </a:r>
            <a:r>
              <a:rPr lang="en-US" dirty="0" smtClean="0"/>
              <a:t> </a:t>
            </a:r>
            <a:r>
              <a:rPr lang="en-US" dirty="0"/>
              <a:t>of which has had conferred upon it the status of candidate for appreciation by some person or persons acting on behalf of a certain social institution (the </a:t>
            </a:r>
            <a:r>
              <a:rPr lang="en-US" dirty="0" err="1"/>
              <a:t>artworld</a:t>
            </a:r>
            <a:r>
              <a:rPr lang="en-US" dirty="0"/>
              <a:t>).</a:t>
            </a:r>
          </a:p>
        </p:txBody>
      </p:sp>
    </p:spTree>
    <p:extLst>
      <p:ext uri="{BB962C8B-B14F-4D97-AF65-F5344CB8AC3E}">
        <p14:creationId xmlns:p14="http://schemas.microsoft.com/office/powerpoint/2010/main" val="1379010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5" y="1601304"/>
            <a:ext cx="10972949" cy="12280285"/>
          </a:xfrm>
          <a:prstGeom prst="rect">
            <a:avLst/>
          </a:prstGeom>
          <a:noFill/>
        </p:spPr>
        <p:txBody>
          <a:bodyPr wrap="square" rtlCol="0">
            <a:spAutoFit/>
          </a:bodyPr>
          <a:lstStyle/>
          <a:p>
            <a:pPr>
              <a:lnSpc>
                <a:spcPct val="150000"/>
              </a:lnSpc>
            </a:pPr>
            <a:r>
              <a:rPr lang="en-US" sz="2800" dirty="0" smtClean="0">
                <a:solidFill>
                  <a:srgbClr val="7F7F7F"/>
                </a:solidFill>
                <a:latin typeface="Montserrat Light" charset="0"/>
                <a:ea typeface="Montserrat Light" charset="0"/>
                <a:cs typeface="Montserrat Light" charset="0"/>
              </a:rPr>
              <a:t>Reasons </a:t>
            </a:r>
            <a:r>
              <a:rPr lang="en-US" sz="2800" dirty="0">
                <a:solidFill>
                  <a:srgbClr val="7F7F7F"/>
                </a:solidFill>
                <a:latin typeface="Montserrat Light" charset="0"/>
                <a:ea typeface="Montserrat Light" charset="0"/>
                <a:cs typeface="Montserrat Light" charset="0"/>
              </a:rPr>
              <a:t>for reformulation. Problematic term „society. “</a:t>
            </a:r>
          </a:p>
          <a:p>
            <a:pPr>
              <a:lnSpc>
                <a:spcPct val="150000"/>
              </a:lnSpc>
            </a:pPr>
            <a:r>
              <a:rPr lang="en-US" sz="2800" dirty="0">
                <a:solidFill>
                  <a:srgbClr val="7F7F7F"/>
                </a:solidFill>
                <a:latin typeface="Montserrat Light" charset="0"/>
                <a:ea typeface="Montserrat Light" charset="0"/>
                <a:cs typeface="Montserrat Light" charset="0"/>
              </a:rPr>
              <a:t>Descriptive vs classificatory – value-neutral definition (good as well as bad artworks</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„My definition of work of art, however, is supposed to capture a basic, </a:t>
            </a:r>
            <a:r>
              <a:rPr lang="en-US" sz="2800" dirty="0" err="1">
                <a:solidFill>
                  <a:srgbClr val="7F7F7F"/>
                </a:solidFill>
                <a:latin typeface="Montserrat Light" charset="0"/>
                <a:ea typeface="Montserrat Light" charset="0"/>
                <a:cs typeface="Montserrat Light" charset="0"/>
              </a:rPr>
              <a:t>nonevaluative</a:t>
            </a:r>
            <a:r>
              <a:rPr lang="en-US" sz="2800" dirty="0">
                <a:solidFill>
                  <a:srgbClr val="7F7F7F"/>
                </a:solidFill>
                <a:latin typeface="Montserrat Light" charset="0"/>
                <a:ea typeface="Montserrat Light" charset="0"/>
                <a:cs typeface="Montserrat Light" charset="0"/>
              </a:rPr>
              <a:t> sense of the expression, which of course includes all the works </a:t>
            </a:r>
            <a:r>
              <a:rPr lang="cs-CZ" sz="2800" dirty="0" smtClean="0">
                <a:solidFill>
                  <a:srgbClr val="7F7F7F"/>
                </a:solidFill>
                <a:latin typeface="Montserrat Light" charset="0"/>
                <a:ea typeface="Montserrat Light" charset="0"/>
                <a:cs typeface="Montserrat Light" charset="0"/>
              </a:rPr>
              <a:t>o</a:t>
            </a:r>
            <a:r>
              <a:rPr lang="en-US" sz="2800" dirty="0" smtClean="0">
                <a:solidFill>
                  <a:srgbClr val="7F7F7F"/>
                </a:solidFill>
                <a:latin typeface="Montserrat Light" charset="0"/>
                <a:ea typeface="Montserrat Light" charset="0"/>
                <a:cs typeface="Montserrat Light" charset="0"/>
              </a:rPr>
              <a:t>f </a:t>
            </a:r>
            <a:r>
              <a:rPr lang="cs-CZ" sz="2800" dirty="0" smtClean="0">
                <a:solidFill>
                  <a:srgbClr val="7F7F7F"/>
                </a:solidFill>
                <a:latin typeface="Montserrat Light" charset="0"/>
                <a:ea typeface="Montserrat Light" charset="0"/>
                <a:cs typeface="Montserrat Light" charset="0"/>
              </a:rPr>
              <a:t>a</a:t>
            </a:r>
            <a:r>
              <a:rPr lang="en-US" sz="2800" dirty="0" err="1" smtClean="0">
                <a:solidFill>
                  <a:srgbClr val="7F7F7F"/>
                </a:solidFill>
                <a:latin typeface="Montserrat Light" charset="0"/>
                <a:ea typeface="Montserrat Light" charset="0"/>
                <a:cs typeface="Montserrat Light" charset="0"/>
              </a:rPr>
              <a:t>rt</a:t>
            </a:r>
            <a:r>
              <a:rPr lang="en-US" sz="2800" dirty="0" smtClean="0">
                <a:solidFill>
                  <a:srgbClr val="7F7F7F"/>
                </a:solidFill>
                <a:latin typeface="Montserrat Light" charset="0"/>
                <a:ea typeface="Montserrat Light" charset="0"/>
                <a:cs typeface="Montserrat Light" charset="0"/>
              </a:rPr>
              <a:t> </a:t>
            </a:r>
            <a:r>
              <a:rPr lang="en-US" sz="2800" dirty="0">
                <a:solidFill>
                  <a:srgbClr val="7F7F7F"/>
                </a:solidFill>
                <a:latin typeface="Montserrat Light" charset="0"/>
                <a:ea typeface="Montserrat Light" charset="0"/>
                <a:cs typeface="Montserrat Light" charset="0"/>
              </a:rPr>
              <a:t>to which the evaluative sense applies as well as all the mediocre and bad works. (Art and Value, p. 57</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IT as a reply to </a:t>
            </a:r>
            <a:r>
              <a:rPr lang="en-US" sz="2800" dirty="0" err="1">
                <a:solidFill>
                  <a:srgbClr val="7F7F7F"/>
                </a:solidFill>
                <a:latin typeface="Montserrat Light" charset="0"/>
                <a:ea typeface="Montserrat Light" charset="0"/>
                <a:cs typeface="Montserrat Light" charset="0"/>
              </a:rPr>
              <a:t>antiessentialism</a:t>
            </a:r>
            <a:r>
              <a:rPr lang="en-US" sz="2800" dirty="0">
                <a:solidFill>
                  <a:srgbClr val="7F7F7F"/>
                </a:solidFill>
                <a:latin typeface="Montserrat Light" charset="0"/>
                <a:ea typeface="Montserrat Light" charset="0"/>
                <a:cs typeface="Montserrat Light" charset="0"/>
              </a:rPr>
              <a:t>: </a:t>
            </a:r>
            <a:endParaRPr lang="cs-CZ" sz="2800" smtClean="0">
              <a:solidFill>
                <a:srgbClr val="7F7F7F"/>
              </a:solidFill>
              <a:latin typeface="Montserrat Light" charset="0"/>
              <a:ea typeface="Montserrat Light" charset="0"/>
              <a:cs typeface="Montserrat Light" charset="0"/>
            </a:endParaRPr>
          </a:p>
          <a:p>
            <a:pPr>
              <a:lnSpc>
                <a:spcPct val="150000"/>
              </a:lnSpc>
            </a:pPr>
            <a:r>
              <a:rPr lang="en-US" sz="2800" smtClean="0">
                <a:solidFill>
                  <a:srgbClr val="7F7F7F"/>
                </a:solidFill>
                <a:latin typeface="Montserrat Light" charset="0"/>
                <a:ea typeface="Montserrat Light" charset="0"/>
                <a:cs typeface="Montserrat Light" charset="0"/>
              </a:rPr>
              <a:t>The </a:t>
            </a:r>
            <a:r>
              <a:rPr lang="en-US" sz="2800" dirty="0">
                <a:solidFill>
                  <a:srgbClr val="7F7F7F"/>
                </a:solidFill>
                <a:latin typeface="Montserrat Light" charset="0"/>
                <a:ea typeface="Montserrat Light" charset="0"/>
                <a:cs typeface="Montserrat Light" charset="0"/>
              </a:rPr>
              <a:t>general claim of  IT is that if we stop looking for exhibited (easily-noticed) characteristics of artworks such as </a:t>
            </a:r>
            <a:r>
              <a:rPr lang="en-US" sz="2800" dirty="0" err="1">
                <a:solidFill>
                  <a:srgbClr val="7F7F7F"/>
                </a:solidFill>
                <a:latin typeface="Montserrat Light" charset="0"/>
                <a:ea typeface="Montserrat Light" charset="0"/>
                <a:cs typeface="Montserrat Light" charset="0"/>
              </a:rPr>
              <a:t>representationality</a:t>
            </a:r>
            <a:r>
              <a:rPr lang="en-US" sz="2800" dirty="0">
                <a:solidFill>
                  <a:srgbClr val="7F7F7F"/>
                </a:solidFill>
                <a:latin typeface="Montserrat Light" charset="0"/>
                <a:ea typeface="Montserrat Light" charset="0"/>
                <a:cs typeface="Montserrat Light" charset="0"/>
              </a:rPr>
              <a:t>, emotional expressivity, and the others that the traditional theorist focused on, and instead look for characteristics that artworks have as a result of their relation to their cultural context, then we can find defining properties. (p. 57</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 general idea of Dickie´s position</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3158109" y="3763982"/>
            <a:ext cx="7986926" cy="5482852"/>
          </a:xfrm>
        </p:spPr>
      </p:pic>
    </p:spTree>
    <p:extLst>
      <p:ext uri="{BB962C8B-B14F-4D97-AF65-F5344CB8AC3E}">
        <p14:creationId xmlns:p14="http://schemas.microsoft.com/office/powerpoint/2010/main" val="305737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7" y="3355964"/>
            <a:ext cx="9713171" cy="9626481"/>
          </a:xfrm>
          <a:prstGeom prst="rect">
            <a:avLst/>
          </a:prstGeom>
          <a:noFill/>
        </p:spPr>
        <p:txBody>
          <a:bodyPr wrap="square" rtlCol="0">
            <a:spAutoFit/>
          </a:bodyPr>
          <a:lstStyle/>
          <a:p>
            <a:pPr>
              <a:lnSpc>
                <a:spcPct val="150000"/>
              </a:lnSpc>
            </a:pPr>
            <a:r>
              <a:rPr lang="en-US" sz="2800" i="1" dirty="0" smtClean="0">
                <a:solidFill>
                  <a:srgbClr val="7F7F7F"/>
                </a:solidFill>
                <a:latin typeface="Montserrat Light" charset="0"/>
                <a:ea typeface="Montserrat Light" charset="0"/>
                <a:cs typeface="Montserrat Light" charset="0"/>
              </a:rPr>
              <a:t>Art </a:t>
            </a:r>
            <a:r>
              <a:rPr lang="en-US" sz="2800" i="1" dirty="0">
                <a:solidFill>
                  <a:srgbClr val="7F7F7F"/>
                </a:solidFill>
                <a:latin typeface="Montserrat Light" charset="0"/>
                <a:ea typeface="Montserrat Light" charset="0"/>
                <a:cs typeface="Montserrat Light" charset="0"/>
              </a:rPr>
              <a:t>and the Aesthetic: An Institutional Analysis</a:t>
            </a:r>
          </a:p>
          <a:p>
            <a:pPr>
              <a:lnSpc>
                <a:spcPct val="150000"/>
              </a:lnSpc>
            </a:pPr>
            <a:r>
              <a:rPr lang="en-US" sz="2800" dirty="0">
                <a:solidFill>
                  <a:srgbClr val="7F7F7F"/>
                </a:solidFill>
                <a:latin typeface="Montserrat Light" charset="0"/>
                <a:ea typeface="Montserrat Light" charset="0"/>
                <a:cs typeface="Montserrat Light" charset="0"/>
              </a:rPr>
              <a:t>What Is Art (1974</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Opening section criticism of </a:t>
            </a:r>
            <a:r>
              <a:rPr lang="en-US" sz="2800" dirty="0" err="1">
                <a:solidFill>
                  <a:srgbClr val="7F7F7F"/>
                </a:solidFill>
                <a:latin typeface="Montserrat Light" charset="0"/>
                <a:ea typeface="Montserrat Light" charset="0"/>
                <a:cs typeface="Montserrat Light" charset="0"/>
              </a:rPr>
              <a:t>antiesseniaism</a:t>
            </a:r>
            <a:r>
              <a:rPr lang="en-US" sz="2800" dirty="0">
                <a:solidFill>
                  <a:srgbClr val="7F7F7F"/>
                </a:solidFill>
                <a:latin typeface="Montserrat Light" charset="0"/>
                <a:ea typeface="Montserrat Light" charset="0"/>
                <a:cs typeface="Montserrat Light" charset="0"/>
              </a:rPr>
              <a:t>, especially Morris </a:t>
            </a:r>
            <a:r>
              <a:rPr lang="en-US" sz="2800" dirty="0" err="1">
                <a:solidFill>
                  <a:srgbClr val="7F7F7F"/>
                </a:solidFill>
                <a:latin typeface="Montserrat Light" charset="0"/>
                <a:ea typeface="Montserrat Light" charset="0"/>
                <a:cs typeface="Montserrat Light" charset="0"/>
              </a:rPr>
              <a:t>Weitz</a:t>
            </a: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The target of the criticism: the relation between open and closed concepts (not established)</a:t>
            </a:r>
          </a:p>
          <a:p>
            <a:pPr>
              <a:lnSpc>
                <a:spcPct val="150000"/>
              </a:lnSpc>
            </a:pPr>
            <a:r>
              <a:rPr lang="en-US" sz="2800" dirty="0">
                <a:solidFill>
                  <a:srgbClr val="7F7F7F"/>
                </a:solidFill>
                <a:latin typeface="Montserrat Light" charset="0"/>
                <a:ea typeface="Montserrat Light" charset="0"/>
                <a:cs typeface="Montserrat Light" charset="0"/>
              </a:rPr>
              <a:t>Tragedy vs comedy; art vs </a:t>
            </a:r>
            <a:r>
              <a:rPr lang="en-US" sz="2800" dirty="0" smtClean="0">
                <a:solidFill>
                  <a:srgbClr val="7F7F7F"/>
                </a:solidFill>
                <a:latin typeface="Montserrat Light" charset="0"/>
                <a:ea typeface="Montserrat Light" charset="0"/>
                <a:cs typeface="Montserrat Light" charset="0"/>
              </a:rPr>
              <a:t>non-art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err="1">
                <a:solidFill>
                  <a:srgbClr val="7F7F7F"/>
                </a:solidFill>
                <a:latin typeface="Montserrat Light" charset="0"/>
                <a:ea typeface="Montserrat Light" charset="0"/>
                <a:cs typeface="Montserrat Light" charset="0"/>
              </a:rPr>
              <a:t>Artefactuality</a:t>
            </a:r>
            <a:r>
              <a:rPr lang="en-US" sz="2800" dirty="0">
                <a:solidFill>
                  <a:srgbClr val="7F7F7F"/>
                </a:solidFill>
                <a:latin typeface="Montserrat Light" charset="0"/>
                <a:ea typeface="Montserrat Light" charset="0"/>
                <a:cs typeface="Montserrat Light" charset="0"/>
              </a:rPr>
              <a:t>- </a:t>
            </a:r>
            <a:r>
              <a:rPr lang="en-US" sz="2800" dirty="0" err="1">
                <a:solidFill>
                  <a:srgbClr val="7F7F7F"/>
                </a:solidFill>
                <a:latin typeface="Montserrat Light" charset="0"/>
                <a:ea typeface="Montserrat Light" charset="0"/>
                <a:cs typeface="Montserrat Light" charset="0"/>
              </a:rPr>
              <a:t>Weitz</a:t>
            </a:r>
            <a:r>
              <a:rPr lang="en-US" sz="2800" dirty="0">
                <a:solidFill>
                  <a:srgbClr val="7F7F7F"/>
                </a:solidFill>
                <a:latin typeface="Montserrat Light" charset="0"/>
                <a:ea typeface="Montserrat Light" charset="0"/>
                <a:cs typeface="Montserrat Light" charset="0"/>
              </a:rPr>
              <a:t>: being artefact is not a necessary condition  → using Richard </a:t>
            </a:r>
            <a:r>
              <a:rPr lang="en-US" sz="2800" dirty="0" err="1">
                <a:solidFill>
                  <a:srgbClr val="7F7F7F"/>
                </a:solidFill>
                <a:latin typeface="Montserrat Light" charset="0"/>
                <a:ea typeface="Montserrat Light" charset="0"/>
                <a:cs typeface="Montserrat Light" charset="0"/>
              </a:rPr>
              <a:t>Scalfani</a:t>
            </a:r>
            <a:r>
              <a:rPr lang="en-US" sz="2800" dirty="0">
                <a:solidFill>
                  <a:srgbClr val="7F7F7F"/>
                </a:solidFill>
                <a:latin typeface="Montserrat Light" charset="0"/>
                <a:ea typeface="Montserrat Light" charset="0"/>
                <a:cs typeface="Montserrat Light" charset="0"/>
              </a:rPr>
              <a:t> article: language is misleading (resemblance of objects, reference)</a:t>
            </a:r>
          </a:p>
          <a:p>
            <a:pPr>
              <a:lnSpc>
                <a:spcPct val="150000"/>
              </a:lnSpc>
            </a:pPr>
            <a:r>
              <a:rPr lang="en-US" sz="2800" dirty="0">
                <a:solidFill>
                  <a:srgbClr val="7F7F7F"/>
                </a:solidFill>
                <a:latin typeface="Montserrat Light" charset="0"/>
                <a:ea typeface="Montserrat Light" charset="0"/>
                <a:cs typeface="Montserrat Light" charset="0"/>
              </a:rPr>
              <a:t>Artefact = necessary, but not sufficient → need for further conditions</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5327867" y="3500326"/>
            <a:ext cx="4194884" cy="6422136"/>
          </a:xfrm>
        </p:spPr>
      </p:pic>
    </p:spTree>
    <p:extLst>
      <p:ext uri="{BB962C8B-B14F-4D97-AF65-F5344CB8AC3E}">
        <p14:creationId xmlns:p14="http://schemas.microsoft.com/office/powerpoint/2010/main" val="2350260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12107" y="2528799"/>
            <a:ext cx="11837773" cy="11541621"/>
          </a:xfrm>
          <a:prstGeom prst="rect">
            <a:avLst/>
          </a:prstGeom>
          <a:noFill/>
        </p:spPr>
        <p:txBody>
          <a:bodyPr wrap="square" rtlCol="0">
            <a:spAutoFit/>
          </a:bodyPr>
          <a:lstStyle/>
          <a:p>
            <a:pPr>
              <a:lnSpc>
                <a:spcPct val="150000"/>
              </a:lnSpc>
            </a:pPr>
            <a:endParaRPr lang="en-US" sz="2400" dirty="0">
              <a:solidFill>
                <a:srgbClr val="7F7F7F"/>
              </a:solidFill>
              <a:latin typeface="Montserrat Light" charset="0"/>
              <a:ea typeface="Montserrat Light" charset="0"/>
              <a:cs typeface="Montserrat Light" charset="0"/>
            </a:endParaRPr>
          </a:p>
          <a:p>
            <a:pPr>
              <a:lnSpc>
                <a:spcPct val="150000"/>
              </a:lnSpc>
            </a:pPr>
            <a:r>
              <a:rPr lang="en-US" sz="2800" dirty="0" smtClean="0">
                <a:solidFill>
                  <a:srgbClr val="7F7F7F"/>
                </a:solidFill>
                <a:latin typeface="Montserrat Light" charset="0"/>
                <a:ea typeface="Montserrat Light" charset="0"/>
                <a:cs typeface="Montserrat Light" charset="0"/>
              </a:rPr>
              <a:t>„</a:t>
            </a:r>
            <a:r>
              <a:rPr lang="en-US" sz="2800" dirty="0">
                <a:solidFill>
                  <a:srgbClr val="7F7F7F"/>
                </a:solidFill>
                <a:latin typeface="Montserrat Light" charset="0"/>
                <a:ea typeface="Montserrat Light" charset="0"/>
                <a:cs typeface="Montserrat Light" charset="0"/>
              </a:rPr>
              <a:t>What in the end makes the difference between a </a:t>
            </a:r>
            <a:r>
              <a:rPr lang="en-US" sz="2800" dirty="0" err="1">
                <a:solidFill>
                  <a:srgbClr val="7F7F7F"/>
                </a:solidFill>
                <a:latin typeface="Montserrat Light" charset="0"/>
                <a:ea typeface="Montserrat Light" charset="0"/>
                <a:cs typeface="Montserrat Light" charset="0"/>
              </a:rPr>
              <a:t>Brillo</a:t>
            </a:r>
            <a:r>
              <a:rPr lang="en-US" sz="2800" dirty="0">
                <a:solidFill>
                  <a:srgbClr val="7F7F7F"/>
                </a:solidFill>
                <a:latin typeface="Montserrat Light" charset="0"/>
                <a:ea typeface="Montserrat Light" charset="0"/>
                <a:cs typeface="Montserrat Light" charset="0"/>
              </a:rPr>
              <a:t> box and a work of art consisting of a </a:t>
            </a:r>
            <a:r>
              <a:rPr lang="en-US" sz="2800" dirty="0" err="1">
                <a:solidFill>
                  <a:srgbClr val="7F7F7F"/>
                </a:solidFill>
                <a:latin typeface="Montserrat Light" charset="0"/>
                <a:ea typeface="Montserrat Light" charset="0"/>
                <a:cs typeface="Montserrat Light" charset="0"/>
              </a:rPr>
              <a:t>Brillo</a:t>
            </a:r>
            <a:r>
              <a:rPr lang="en-US" sz="2800" dirty="0">
                <a:solidFill>
                  <a:srgbClr val="7F7F7F"/>
                </a:solidFill>
                <a:latin typeface="Montserrat Light" charset="0"/>
                <a:ea typeface="Montserrat Light" charset="0"/>
                <a:cs typeface="Montserrat Light" charset="0"/>
              </a:rPr>
              <a:t> Box is a certain theory of art. It is the theory that takes it up into the world of art, and keeps it from collapsing into the real object which it is (in a sense of is other than that of artistic identification). Of course, without the theory, one is unlikely to see it as art, and in order to see it as part of the </a:t>
            </a:r>
            <a:r>
              <a:rPr lang="en-US" sz="2800" dirty="0" err="1">
                <a:solidFill>
                  <a:srgbClr val="7F7F7F"/>
                </a:solidFill>
                <a:latin typeface="Montserrat Light" charset="0"/>
                <a:ea typeface="Montserrat Light" charset="0"/>
                <a:cs typeface="Montserrat Light" charset="0"/>
              </a:rPr>
              <a:t>artworld</a:t>
            </a:r>
            <a:r>
              <a:rPr lang="en-US" sz="2800" dirty="0">
                <a:solidFill>
                  <a:srgbClr val="7F7F7F"/>
                </a:solidFill>
                <a:latin typeface="Montserrat Light" charset="0"/>
                <a:ea typeface="Montserrat Light" charset="0"/>
                <a:cs typeface="Montserrat Light" charset="0"/>
              </a:rPr>
              <a:t>, one must have mastered a good deal of artistic theory as well as a considerable amount of the history of recent New York painting.“ (p. 581</a:t>
            </a:r>
            <a:r>
              <a:rPr lang="en-US" sz="2800" dirty="0" smtClean="0">
                <a:solidFill>
                  <a:srgbClr val="7F7F7F"/>
                </a:solidFill>
                <a:latin typeface="Montserrat Light" charset="0"/>
                <a:ea typeface="Montserrat Light" charset="0"/>
                <a:cs typeface="Montserrat Light" charset="0"/>
              </a:rPr>
              <a:t>)</a:t>
            </a:r>
            <a:endParaRPr lang="cs-CZ" sz="2800" dirty="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No real definition, no necessary and sufficient </a:t>
            </a:r>
            <a:r>
              <a:rPr lang="en-US" sz="2800" dirty="0" smtClean="0">
                <a:solidFill>
                  <a:srgbClr val="7F7F7F"/>
                </a:solidFill>
                <a:latin typeface="Montserrat Light" charset="0"/>
                <a:ea typeface="Montserrat Light" charset="0"/>
                <a:cs typeface="Montserrat Light" charset="0"/>
              </a:rPr>
              <a:t>conditions</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cs-CZ"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Danto, The </a:t>
            </a:r>
            <a:r>
              <a:rPr lang="en-US" sz="2800" dirty="0" err="1">
                <a:solidFill>
                  <a:srgbClr val="7F7F7F"/>
                </a:solidFill>
                <a:latin typeface="Montserrat Light" charset="0"/>
                <a:ea typeface="Montserrat Light" charset="0"/>
                <a:cs typeface="Montserrat Light" charset="0"/>
              </a:rPr>
              <a:t>Artworld</a:t>
            </a:r>
            <a:r>
              <a:rPr lang="en-US" sz="2800" dirty="0">
                <a:solidFill>
                  <a:srgbClr val="7F7F7F"/>
                </a:solidFill>
                <a:latin typeface="Montserrat Light" charset="0"/>
                <a:ea typeface="Montserrat Light" charset="0"/>
                <a:cs typeface="Montserrat Light" charset="0"/>
              </a:rPr>
              <a:t> = starting point of Dickie, a takeover of the term „</a:t>
            </a:r>
            <a:r>
              <a:rPr lang="en-US" sz="2800" dirty="0" err="1">
                <a:solidFill>
                  <a:srgbClr val="7F7F7F"/>
                </a:solidFill>
                <a:latin typeface="Montserrat Light" charset="0"/>
                <a:ea typeface="Montserrat Light" charset="0"/>
                <a:cs typeface="Montserrat Light" charset="0"/>
              </a:rPr>
              <a:t>artworld</a:t>
            </a:r>
            <a:r>
              <a:rPr lang="en-US" sz="2800" dirty="0">
                <a:solidFill>
                  <a:srgbClr val="7F7F7F"/>
                </a:solidFill>
                <a:latin typeface="Montserrat Light" charset="0"/>
                <a:ea typeface="Montserrat Light" charset="0"/>
                <a:cs typeface="Montserrat Light" charset="0"/>
              </a:rPr>
              <a:t>“ = </a:t>
            </a:r>
          </a:p>
          <a:p>
            <a:pPr>
              <a:lnSpc>
                <a:spcPct val="150000"/>
              </a:lnSpc>
            </a:pPr>
            <a:r>
              <a:rPr lang="en-US" sz="2800" dirty="0">
                <a:solidFill>
                  <a:srgbClr val="7F7F7F"/>
                </a:solidFill>
                <a:latin typeface="Montserrat Light" charset="0"/>
                <a:ea typeface="Montserrat Light" charset="0"/>
                <a:cs typeface="Montserrat Light" charset="0"/>
              </a:rPr>
              <a:t>„I shall use Danto´s term „</a:t>
            </a:r>
            <a:r>
              <a:rPr lang="en-US" sz="2800" dirty="0" err="1">
                <a:solidFill>
                  <a:srgbClr val="7F7F7F"/>
                </a:solidFill>
                <a:latin typeface="Montserrat Light" charset="0"/>
                <a:ea typeface="Montserrat Light" charset="0"/>
                <a:cs typeface="Montserrat Light" charset="0"/>
              </a:rPr>
              <a:t>artworld</a:t>
            </a:r>
            <a:r>
              <a:rPr lang="en-US" sz="2800" dirty="0">
                <a:solidFill>
                  <a:srgbClr val="7F7F7F"/>
                </a:solidFill>
                <a:latin typeface="Montserrat Light" charset="0"/>
                <a:ea typeface="Montserrat Light" charset="0"/>
                <a:cs typeface="Montserrat Light" charset="0"/>
              </a:rPr>
              <a:t>“ to refer to the broad social institution in which works of art have their place.“ (p. 462)</a:t>
            </a: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5396006" y="3171190"/>
            <a:ext cx="4445317" cy="7924800"/>
          </a:xfrm>
        </p:spPr>
      </p:pic>
    </p:spTree>
    <p:extLst>
      <p:ext uri="{BB962C8B-B14F-4D97-AF65-F5344CB8AC3E}">
        <p14:creationId xmlns:p14="http://schemas.microsoft.com/office/powerpoint/2010/main" val="1731294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167437" y="3962769"/>
            <a:ext cx="5631603" cy="456535"/>
          </a:xfrm>
          <a:prstGeom prst="rect">
            <a:avLst/>
          </a:prstGeom>
          <a:noFill/>
        </p:spPr>
        <p:txBody>
          <a:bodyPr wrap="square" rtlCol="0">
            <a:spAutoFit/>
          </a:bodyPr>
          <a:lstStyle/>
          <a:p>
            <a:pPr>
              <a:lnSpc>
                <a:spcPct val="150000"/>
              </a:lnSpc>
            </a:pPr>
            <a:r>
              <a:rPr lang="cs-CZ" sz="1800" b="1" spc="600" dirty="0" smtClean="0">
                <a:solidFill>
                  <a:schemeClr val="accent2"/>
                </a:solidFill>
                <a:latin typeface="Montserrat Semi" charset="0"/>
                <a:ea typeface="Montserrat Semi" charset="0"/>
                <a:cs typeface="Montserrat Semi" charset="0"/>
              </a:rPr>
              <a:t>  </a:t>
            </a:r>
            <a:endParaRPr lang="en-US" sz="1800" b="1" spc="600" dirty="0">
              <a:solidFill>
                <a:schemeClr val="accent2"/>
              </a:solidFill>
              <a:latin typeface="Montserrat Semi" charset="0"/>
              <a:ea typeface="Montserrat Semi" charset="0"/>
              <a:cs typeface="Montserrat Semi" charset="0"/>
            </a:endParaRPr>
          </a:p>
        </p:txBody>
      </p:sp>
      <p:sp>
        <p:nvSpPr>
          <p:cNvPr id="35" name="TextBox 34"/>
          <p:cNvSpPr txBox="1"/>
          <p:nvPr/>
        </p:nvSpPr>
        <p:spPr>
          <a:xfrm>
            <a:off x="1779084" y="1457717"/>
            <a:ext cx="10807158" cy="11565474"/>
          </a:xfrm>
          <a:prstGeom prst="rect">
            <a:avLst/>
          </a:prstGeom>
          <a:noFill/>
        </p:spPr>
        <p:txBody>
          <a:bodyPr wrap="square" rtlCol="0">
            <a:spAutoFit/>
          </a:bodyPr>
          <a:lstStyle/>
          <a:p>
            <a:pPr>
              <a:lnSpc>
                <a:spcPct val="150000"/>
              </a:lnSpc>
            </a:pPr>
            <a:r>
              <a:rPr lang="en-US" sz="2800" dirty="0" smtClean="0">
                <a:latin typeface="Montserrat Light" charset="0"/>
                <a:ea typeface="Montserrat Light" charset="0"/>
                <a:cs typeface="Montserrat Light" charset="0"/>
              </a:rPr>
              <a:t>Institution </a:t>
            </a:r>
            <a:r>
              <a:rPr lang="en-US" sz="2800" dirty="0">
                <a:latin typeface="Montserrat Light" charset="0"/>
                <a:ea typeface="Montserrat Light" charset="0"/>
                <a:cs typeface="Montserrat Light" charset="0"/>
              </a:rPr>
              <a:t>as an established </a:t>
            </a:r>
            <a:r>
              <a:rPr lang="en-US" sz="2800" dirty="0" smtClean="0">
                <a:latin typeface="Montserrat Light" charset="0"/>
                <a:ea typeface="Montserrat Light" charset="0"/>
                <a:cs typeface="Montserrat Light" charset="0"/>
              </a:rPr>
              <a:t>practice</a:t>
            </a:r>
            <a:endParaRPr lang="cs-CZ" sz="2800" dirty="0" smtClean="0">
              <a:latin typeface="Montserrat Light" charset="0"/>
              <a:ea typeface="Montserrat Light" charset="0"/>
              <a:cs typeface="Montserrat Light" charset="0"/>
            </a:endParaRP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The distinction between different </a:t>
            </a:r>
            <a:r>
              <a:rPr lang="en-US" sz="2800" dirty="0" err="1">
                <a:latin typeface="Montserrat Light" charset="0"/>
                <a:ea typeface="Montserrat Light" charset="0"/>
                <a:cs typeface="Montserrat Light" charset="0"/>
              </a:rPr>
              <a:t>artworld</a:t>
            </a:r>
            <a:r>
              <a:rPr lang="en-US" sz="2800" dirty="0">
                <a:latin typeface="Montserrat Light" charset="0"/>
                <a:ea typeface="Montserrat Light" charset="0"/>
                <a:cs typeface="Montserrat Light" charset="0"/>
              </a:rPr>
              <a:t> systems: example  theatre: each </a:t>
            </a:r>
            <a:r>
              <a:rPr lang="en-US" sz="2800" dirty="0" err="1" smtClean="0">
                <a:latin typeface="Montserrat Light" charset="0"/>
                <a:ea typeface="Montserrat Light" charset="0"/>
                <a:cs typeface="Montserrat Light" charset="0"/>
              </a:rPr>
              <a:t>syst</a:t>
            </a:r>
            <a:r>
              <a:rPr lang="cs-CZ" sz="2800" dirty="0" smtClean="0">
                <a:latin typeface="Montserrat Light" charset="0"/>
                <a:ea typeface="Montserrat Light" charset="0"/>
                <a:cs typeface="Montserrat Light" charset="0"/>
              </a:rPr>
              <a:t>e</a:t>
            </a:r>
            <a:r>
              <a:rPr lang="en-US" sz="2800" dirty="0" smtClean="0">
                <a:latin typeface="Montserrat Light" charset="0"/>
                <a:ea typeface="Montserrat Light" charset="0"/>
                <a:cs typeface="Montserrat Light" charset="0"/>
              </a:rPr>
              <a:t>m </a:t>
            </a:r>
            <a:r>
              <a:rPr lang="en-US" sz="2800" dirty="0">
                <a:latin typeface="Montserrat Light" charset="0"/>
                <a:ea typeface="Montserrat Light" charset="0"/>
                <a:cs typeface="Montserrat Light" charset="0"/>
              </a:rPr>
              <a:t>has its own origin and historical development; they have something in common: they are frameworks for the presentation of artworks</a:t>
            </a:r>
          </a:p>
          <a:p>
            <a:pPr>
              <a:lnSpc>
                <a:spcPct val="150000"/>
              </a:lnSpc>
            </a:pPr>
            <a:r>
              <a:rPr lang="en-US" sz="2800" dirty="0">
                <a:latin typeface="Montserrat Light" charset="0"/>
                <a:ea typeface="Montserrat Light" charset="0"/>
                <a:cs typeface="Montserrat Light" charset="0"/>
              </a:rPr>
              <a:t>Versatile systems, no surprise that particular artworks are versatile as well</a:t>
            </a:r>
          </a:p>
          <a:p>
            <a:pPr>
              <a:lnSpc>
                <a:spcPct val="150000"/>
              </a:lnSpc>
            </a:pPr>
            <a:r>
              <a:rPr lang="en-US" sz="2800" dirty="0">
                <a:latin typeface="Montserrat Light" charset="0"/>
                <a:ea typeface="Montserrat Light" charset="0"/>
                <a:cs typeface="Montserrat Light" charset="0"/>
              </a:rPr>
              <a:t>Importance of Duchamp and Dadaism in general: they reveal the institutional nature of art : </a:t>
            </a:r>
          </a:p>
          <a:p>
            <a:pPr>
              <a:lnSpc>
                <a:spcPct val="150000"/>
              </a:lnSpc>
            </a:pPr>
            <a:r>
              <a:rPr lang="en-US" sz="2800" dirty="0">
                <a:latin typeface="Montserrat Light" charset="0"/>
                <a:ea typeface="Montserrat Light" charset="0"/>
                <a:cs typeface="Montserrat Light" charset="0"/>
              </a:rPr>
              <a:t>„Duchamp and his </a:t>
            </a:r>
            <a:r>
              <a:rPr lang="en-US" sz="2800" dirty="0" smtClean="0">
                <a:latin typeface="Montserrat Light" charset="0"/>
                <a:ea typeface="Montserrat Light" charset="0"/>
                <a:cs typeface="Montserrat Light" charset="0"/>
              </a:rPr>
              <a:t>friend</a:t>
            </a:r>
            <a:r>
              <a:rPr lang="cs-CZ" sz="2800" dirty="0" smtClean="0">
                <a:latin typeface="Montserrat Light" charset="0"/>
                <a:ea typeface="Montserrat Light" charset="0"/>
                <a:cs typeface="Montserrat Light" charset="0"/>
              </a:rPr>
              <a:t>s</a:t>
            </a:r>
            <a:r>
              <a:rPr lang="en-US" sz="2800" dirty="0" smtClean="0">
                <a:latin typeface="Montserrat Light" charset="0"/>
                <a:ea typeface="Montserrat Light" charset="0"/>
                <a:cs typeface="Montserrat Light" charset="0"/>
              </a:rPr>
              <a:t> </a:t>
            </a:r>
            <a:r>
              <a:rPr lang="en-US" sz="2800" dirty="0">
                <a:latin typeface="Montserrat Light" charset="0"/>
                <a:ea typeface="Montserrat Light" charset="0"/>
                <a:cs typeface="Montserrat Light" charset="0"/>
              </a:rPr>
              <a:t>conferred the status of art on „</a:t>
            </a:r>
            <a:r>
              <a:rPr lang="en-US" sz="2800" dirty="0" err="1">
                <a:latin typeface="Montserrat Light" charset="0"/>
                <a:ea typeface="Montserrat Light" charset="0"/>
                <a:cs typeface="Montserrat Light" charset="0"/>
              </a:rPr>
              <a:t>readymades</a:t>
            </a:r>
            <a:r>
              <a:rPr lang="en-US" sz="2800" dirty="0">
                <a:latin typeface="Montserrat Light" charset="0"/>
                <a:ea typeface="Montserrat Light" charset="0"/>
                <a:cs typeface="Montserrat Light" charset="0"/>
              </a:rPr>
              <a:t>“ (urinals, </a:t>
            </a:r>
            <a:r>
              <a:rPr lang="en-US" sz="2800" dirty="0" err="1">
                <a:latin typeface="Montserrat Light" charset="0"/>
                <a:ea typeface="Montserrat Light" charset="0"/>
                <a:cs typeface="Montserrat Light" charset="0"/>
              </a:rPr>
              <a:t>hatracks</a:t>
            </a:r>
            <a:r>
              <a:rPr lang="en-US" sz="2800" dirty="0">
                <a:latin typeface="Montserrat Light" charset="0"/>
                <a:ea typeface="Montserrat Light" charset="0"/>
                <a:cs typeface="Montserrat Light" charset="0"/>
              </a:rPr>
              <a:t>, snow </a:t>
            </a:r>
            <a:r>
              <a:rPr lang="en-US" sz="2800" dirty="0" err="1">
                <a:latin typeface="Montserrat Light" charset="0"/>
                <a:ea typeface="Montserrat Light" charset="0"/>
                <a:cs typeface="Montserrat Light" charset="0"/>
              </a:rPr>
              <a:t>showels</a:t>
            </a:r>
            <a:r>
              <a:rPr lang="en-US" sz="2800" dirty="0">
                <a:latin typeface="Montserrat Light" charset="0"/>
                <a:ea typeface="Montserrat Light" charset="0"/>
                <a:cs typeface="Montserrat Light" charset="0"/>
              </a:rPr>
              <a:t>, and the like), and when we reflect on their deed we can </a:t>
            </a:r>
            <a:r>
              <a:rPr lang="en-US" sz="2800" dirty="0" err="1" smtClean="0">
                <a:latin typeface="Montserrat Light" charset="0"/>
                <a:ea typeface="Montserrat Light" charset="0"/>
                <a:cs typeface="Montserrat Light" charset="0"/>
              </a:rPr>
              <a:t>tak</a:t>
            </a:r>
            <a:r>
              <a:rPr lang="cs-CZ" sz="2800" dirty="0" smtClean="0">
                <a:latin typeface="Montserrat Light" charset="0"/>
                <a:ea typeface="Montserrat Light" charset="0"/>
                <a:cs typeface="Montserrat Light" charset="0"/>
              </a:rPr>
              <a:t>e</a:t>
            </a:r>
            <a:r>
              <a:rPr lang="en-US" sz="2800" dirty="0" smtClean="0">
                <a:latin typeface="Montserrat Light" charset="0"/>
                <a:ea typeface="Montserrat Light" charset="0"/>
                <a:cs typeface="Montserrat Light" charset="0"/>
              </a:rPr>
              <a:t> </a:t>
            </a:r>
            <a:r>
              <a:rPr lang="en-US" sz="2800" dirty="0">
                <a:latin typeface="Montserrat Light" charset="0"/>
                <a:ea typeface="Montserrat Light" charset="0"/>
                <a:cs typeface="Montserrat Light" charset="0"/>
              </a:rPr>
              <a:t>note of a kind of human action which has until now gone unnoticed and unappreciated – the action of conferring the status of art.“ (p.463¨</a:t>
            </a:r>
          </a:p>
          <a:p>
            <a:pPr>
              <a:lnSpc>
                <a:spcPct val="150000"/>
              </a:lnSpc>
            </a:pPr>
            <a:r>
              <a:rPr lang="en-US" sz="2800" dirty="0">
                <a:latin typeface="Montserrat Light" charset="0"/>
                <a:ea typeface="Montserrat Light" charset="0"/>
                <a:cs typeface="Montserrat Light" charset="0"/>
              </a:rPr>
              <a:t>Duchamp did not invent the status but made it visible</a:t>
            </a:r>
          </a:p>
          <a:p>
            <a:pPr>
              <a:lnSpc>
                <a:spcPct val="150000"/>
              </a:lnSpc>
            </a:pPr>
            <a:r>
              <a:rPr lang="en-US" sz="2800" dirty="0">
                <a:latin typeface="Montserrat Light" charset="0"/>
                <a:ea typeface="Montserrat Light" charset="0"/>
                <a:cs typeface="Montserrat Light" charset="0"/>
              </a:rPr>
              <a:t>= preliminary remarks</a:t>
            </a:r>
          </a:p>
          <a:p>
            <a:pPr>
              <a:lnSpc>
                <a:spcPct val="150000"/>
              </a:lnSpc>
            </a:pPr>
            <a:endParaRPr lang="en-US" sz="2400" dirty="0">
              <a:latin typeface="Montserrat Light" charset="0"/>
              <a:ea typeface="Montserrat Light" charset="0"/>
              <a:cs typeface="Montserrat Light" charset="0"/>
            </a:endParaRPr>
          </a:p>
        </p:txBody>
      </p:sp>
      <p:pic>
        <p:nvPicPr>
          <p:cNvPr id="2" name="Zástupný symbol pro obrázek 1"/>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tretch>
            <a:fillRect/>
          </a:stretch>
        </p:blipFill>
        <p:spPr>
          <a:xfrm>
            <a:off x="13728357" y="3376477"/>
            <a:ext cx="9921240" cy="6977938"/>
          </a:xfrm>
        </p:spPr>
      </p:pic>
    </p:spTree>
    <p:extLst>
      <p:ext uri="{BB962C8B-B14F-4D97-AF65-F5344CB8AC3E}">
        <p14:creationId xmlns:p14="http://schemas.microsoft.com/office/powerpoint/2010/main" val="1640365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Air Light 2">
      <a:dk1>
        <a:srgbClr val="7F7F7F"/>
      </a:dk1>
      <a:lt1>
        <a:srgbClr val="FFFFFF"/>
      </a:lt1>
      <a:dk2>
        <a:srgbClr val="000000"/>
      </a:dk2>
      <a:lt2>
        <a:srgbClr val="FFFFFF"/>
      </a:lt2>
      <a:accent1>
        <a:srgbClr val="000000"/>
      </a:accent1>
      <a:accent2>
        <a:srgbClr val="D6AE7E"/>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33113</TotalTime>
  <Words>1371</Words>
  <Application>Microsoft Office PowerPoint</Application>
  <PresentationFormat>Vlastní</PresentationFormat>
  <Paragraphs>116</Paragraphs>
  <Slides>17</Slides>
  <Notes>3</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Default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Manager>Awesome PPT</Manager>
  <Company>Awesome PPT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Slidedizer Presentation</dc:title>
  <dc:subject>Awesome PPT</dc:subject>
  <dc:creator>Slidedizer Co.</dc:creator>
  <cp:keywords>Awesome PPT</cp:keywords>
  <dc:description>Awesome PPT</dc:description>
  <cp:lastModifiedBy>Šárka</cp:lastModifiedBy>
  <cp:revision>6349</cp:revision>
  <dcterms:created xsi:type="dcterms:W3CDTF">2014-11-12T21:47:38Z</dcterms:created>
  <dcterms:modified xsi:type="dcterms:W3CDTF">2020-03-23T12:16:12Z</dcterms:modified>
  <cp:category>Awesome PPT</cp:category>
</cp:coreProperties>
</file>