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7" r:id="rId9"/>
    <p:sldId id="263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1296" y="-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pPr/>
              <a:t>22.12.2017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skop.cz/319/sekce/historie-eurozony/" TargetMode="External"/><Relationship Id="rId2" Type="http://schemas.openxmlformats.org/officeDocument/2006/relationships/hyperlink" Target="http://www.fxstreet.cz/euro-pouziva-19-z-28-clenskych-zemi-eu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konomika.idnes.cz/zachranny-fond-zacne-fungoval-ustavni-soud-ho-nemecku-povolil-pbw-/eko_euro.aspx?c=A120912_102450_eko_euro_neh" TargetMode="External"/><Relationship Id="rId5" Type="http://schemas.openxmlformats.org/officeDocument/2006/relationships/hyperlink" Target="http://zpravy.e15.cz/zahranicni/ekonomika/transferova-unie-se-priblizila-na-dosah-nasplanuto-mela-davno-691054" TargetMode="External"/><Relationship Id="rId4" Type="http://schemas.openxmlformats.org/officeDocument/2006/relationships/hyperlink" Target="http://www.mzv.cz/representation_brussels/cz/evropska_unie/jak_na_krizi/-zastupitelske_urady-representation_brussels-publish-cz-evropska_unie-jak_na_krizi-lidri_zemi_eu_schvalili_stabilizacni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miranda2/export/sites/www.cnb.cz/cs/verejnost/pro_media/clanky_rozhovory/media_2012/cl_12_1212_hampl_politicka_ekonomie.pdf" TargetMode="External"/><Relationship Id="rId2" Type="http://schemas.openxmlformats.org/officeDocument/2006/relationships/hyperlink" Target="https://www.euroskop.cz/9008/16376/clanek/az-se-zvedne-mlh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ahranicnapolitika.dennikn.sk/nemecko-nedobrovolny-hegemon-eurozon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9B6D0A5-850E-4A61-84DC-FF27EF7A78E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xmlns="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Společnost a ekonomika</a:t>
            </a:r>
          </a:p>
          <a:p>
            <a:pPr algn="ctr"/>
            <a:r>
              <a:rPr lang="cs-CZ" dirty="0" smtClean="0"/>
              <a:t>Marie Bučková, referát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5850" y="2013063"/>
            <a:ext cx="9925050" cy="2603274"/>
          </a:xfrm>
        </p:spPr>
        <p:txBody>
          <a:bodyPr>
            <a:normAutofit fontScale="90000"/>
          </a:bodyPr>
          <a:lstStyle/>
          <a:p>
            <a:r>
              <a:rPr lang="cs-CZ" sz="5400" b="1" u="sng" dirty="0">
                <a:cs typeface="Calibri Light"/>
              </a:rPr>
              <a:t>Německo jako hegemon fiskální a měnové politiky v kontextu dluhové krize </a:t>
            </a:r>
            <a:r>
              <a:rPr lang="cs-CZ" sz="5400" b="1" u="sng" dirty="0" err="1">
                <a:cs typeface="Calibri Light"/>
              </a:rPr>
              <a:t>eurozóny</a:t>
            </a:r>
            <a:endParaRPr lang="cs-CZ" sz="5400" dirty="0">
              <a:cs typeface="Calibri Light"/>
            </a:endParaRPr>
          </a:p>
          <a:p>
            <a:endParaRPr lang="cs-CZ" sz="54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46BBED-ACC2-4650-BF47-C0FF3C5C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Závěr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67C925E-EF00-4D8D-9F52-E916EB738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 smtClean="0">
                <a:cs typeface="Calibri"/>
              </a:rPr>
              <a:t>Postavení Německa – přiblížení postavení hegemona v </a:t>
            </a:r>
            <a:r>
              <a:rPr lang="cs-CZ" sz="2400" dirty="0" err="1" smtClean="0">
                <a:cs typeface="Calibri"/>
              </a:rPr>
              <a:t>eurozóně</a:t>
            </a:r>
            <a:r>
              <a:rPr lang="cs-CZ" sz="2400" dirty="0" smtClean="0">
                <a:cs typeface="Calibri"/>
              </a:rPr>
              <a:t> </a:t>
            </a:r>
            <a:r>
              <a:rPr lang="cs-CZ" sz="2400" dirty="0" smtClean="0">
                <a:cs typeface="Calibri"/>
              </a:rPr>
              <a:t>i EU, , i když nedobrovolně a neochotně (</a:t>
            </a:r>
            <a:r>
              <a:rPr lang="cs-CZ" sz="2400" dirty="0" smtClean="0">
                <a:cs typeface="Calibri"/>
              </a:rPr>
              <a:t>donucení </a:t>
            </a:r>
            <a:r>
              <a:rPr lang="cs-CZ" sz="2400" dirty="0" smtClean="0">
                <a:cs typeface="Calibri"/>
              </a:rPr>
              <a:t>okolnostmi</a:t>
            </a:r>
            <a:r>
              <a:rPr lang="cs-CZ" sz="2400" dirty="0" smtClean="0">
                <a:cs typeface="Calibri"/>
              </a:rPr>
              <a:t>)</a:t>
            </a:r>
          </a:p>
          <a:p>
            <a:pPr lvl="1"/>
            <a:r>
              <a:rPr lang="cs-CZ" dirty="0" smtClean="0">
                <a:cs typeface="Calibri"/>
              </a:rPr>
              <a:t>Krizový management a krizová prevence do budoucna</a:t>
            </a:r>
          </a:p>
          <a:p>
            <a:pPr lvl="1"/>
            <a:r>
              <a:rPr lang="cs-CZ" dirty="0" smtClean="0">
                <a:cs typeface="Calibri"/>
              </a:rPr>
              <a:t>Německo – vnitrostátní tlaky (Spolkový ústavní soud a Spolková banka), kooperace </a:t>
            </a:r>
            <a:r>
              <a:rPr lang="cs-CZ" dirty="0">
                <a:cs typeface="Calibri"/>
              </a:rPr>
              <a:t>s </a:t>
            </a:r>
            <a:r>
              <a:rPr lang="cs-CZ" dirty="0" smtClean="0">
                <a:cs typeface="Calibri"/>
              </a:rPr>
              <a:t>FR, zachování evropského charakteru politiky</a:t>
            </a:r>
          </a:p>
          <a:p>
            <a:pPr lvl="1"/>
            <a:r>
              <a:rPr lang="cs-CZ" dirty="0" smtClean="0">
                <a:cs typeface="Calibri"/>
              </a:rPr>
              <a:t>Kroky </a:t>
            </a:r>
            <a:r>
              <a:rPr lang="cs-CZ" dirty="0" err="1" smtClean="0">
                <a:cs typeface="Calibri"/>
              </a:rPr>
              <a:t>Merkelové</a:t>
            </a:r>
            <a:r>
              <a:rPr lang="cs-CZ" dirty="0" smtClean="0">
                <a:cs typeface="Calibri"/>
              </a:rPr>
              <a:t> - nejdominantnější prosazování německých zájmů v historickém srovnání německých kancléřů</a:t>
            </a:r>
          </a:p>
          <a:p>
            <a:pPr>
              <a:buNone/>
            </a:pPr>
            <a:endParaRPr lang="cs-CZ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585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50" y="1"/>
            <a:ext cx="10515600" cy="76200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09600"/>
            <a:ext cx="12192000" cy="6248400"/>
          </a:xfrm>
        </p:spPr>
        <p:txBody>
          <a:bodyPr>
            <a:noAutofit/>
          </a:bodyPr>
          <a:lstStyle/>
          <a:p>
            <a:r>
              <a:rPr lang="cs-CZ" sz="1800" dirty="0" smtClean="0"/>
              <a:t>"Berlín nechce, aby se z </a:t>
            </a:r>
            <a:r>
              <a:rPr lang="cs-CZ" sz="1800" dirty="0" err="1" smtClean="0"/>
              <a:t>eurozóny</a:t>
            </a:r>
            <a:r>
              <a:rPr lang="cs-CZ" sz="1800" dirty="0" smtClean="0"/>
              <a:t> stala "transferová unie"," </a:t>
            </a:r>
            <a:r>
              <a:rPr lang="cs-CZ" sz="1800" dirty="0" err="1" smtClean="0"/>
              <a:t>Euroskop.cz</a:t>
            </a:r>
            <a:r>
              <a:rPr lang="cs-CZ" sz="1800" dirty="0" smtClean="0"/>
              <a:t>, 4. prosince, 2010, https://www.euroskop.cz/8959/17910/clanek/berlin-nechce-aby-se-z-eurozony-stala-transferova-unie/ (ověřeno 21. prosince 2018).</a:t>
            </a:r>
          </a:p>
          <a:p>
            <a:r>
              <a:rPr lang="cs-CZ" sz="1800" dirty="0" smtClean="0"/>
              <a:t>"Euro používá 19 z 28 členských zemí EU," </a:t>
            </a:r>
            <a:r>
              <a:rPr lang="cs-CZ" sz="1800" dirty="0" err="1" smtClean="0"/>
              <a:t>FXstreet</a:t>
            </a:r>
            <a:r>
              <a:rPr lang="cs-CZ" sz="1800" dirty="0" smtClean="0"/>
              <a:t>, </a:t>
            </a:r>
            <a:r>
              <a:rPr lang="cs-CZ" sz="1800" dirty="0" err="1" smtClean="0"/>
              <a:t>Forexové</a:t>
            </a:r>
            <a:r>
              <a:rPr lang="cs-CZ" sz="1800" dirty="0" smtClean="0"/>
              <a:t> analýzy a zprávy, 1. ledna, 2017, </a:t>
            </a: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fxstreet.cz</a:t>
            </a:r>
            <a:r>
              <a:rPr lang="cs-CZ" sz="1800" dirty="0" smtClean="0">
                <a:hlinkClick r:id="rId2"/>
              </a:rPr>
              <a:t>/euro-</a:t>
            </a:r>
            <a:r>
              <a:rPr lang="cs-CZ" sz="1800" dirty="0" err="1" smtClean="0">
                <a:hlinkClick r:id="rId2"/>
              </a:rPr>
              <a:t>pouziva</a:t>
            </a:r>
            <a:r>
              <a:rPr lang="cs-CZ" sz="1800" dirty="0" smtClean="0">
                <a:hlinkClick r:id="rId2"/>
              </a:rPr>
              <a:t>-19-z-28-</a:t>
            </a:r>
            <a:r>
              <a:rPr lang="cs-CZ" sz="1800" dirty="0" err="1" smtClean="0">
                <a:hlinkClick r:id="rId2"/>
              </a:rPr>
              <a:t>clenskych</a:t>
            </a:r>
            <a:r>
              <a:rPr lang="cs-CZ" sz="1800" dirty="0" smtClean="0">
                <a:hlinkClick r:id="rId2"/>
              </a:rPr>
              <a:t>-zemi-</a:t>
            </a:r>
            <a:r>
              <a:rPr lang="cs-CZ" sz="1800" dirty="0" err="1" smtClean="0">
                <a:hlinkClick r:id="rId2"/>
              </a:rPr>
              <a:t>eu.html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"Historie </a:t>
            </a:r>
            <a:r>
              <a:rPr lang="cs-CZ" sz="1800" dirty="0" err="1" smtClean="0"/>
              <a:t>eurozóny</a:t>
            </a:r>
            <a:r>
              <a:rPr lang="cs-CZ" sz="1800" dirty="0" smtClean="0"/>
              <a:t>", </a:t>
            </a:r>
            <a:r>
              <a:rPr lang="cs-CZ" sz="1800" dirty="0" err="1" smtClean="0"/>
              <a:t>Euroskop.cz</a:t>
            </a:r>
            <a:r>
              <a:rPr lang="cs-CZ" sz="1800" dirty="0" smtClean="0"/>
              <a:t>, </a:t>
            </a:r>
            <a:r>
              <a:rPr lang="cs-CZ" sz="1800" dirty="0" smtClean="0">
                <a:hlinkClick r:id="rId3"/>
              </a:rPr>
              <a:t>https://www.euroskop.cz/319/sekce/historie-eurozony/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"Lídři zemí EU schválili stabilizační mechanismus pro </a:t>
            </a:r>
            <a:r>
              <a:rPr lang="cs-CZ" sz="1800" dirty="0" err="1" smtClean="0"/>
              <a:t>eurozónu</a:t>
            </a:r>
            <a:r>
              <a:rPr lang="cs-CZ" sz="1800" dirty="0" smtClean="0"/>
              <a:t>," MZV, Stálé zastoupení České republiky při Evropské unii, 20. prosince, 2010, </a:t>
            </a:r>
            <a:r>
              <a:rPr lang="cs-CZ" sz="1800" dirty="0" smtClean="0">
                <a:hlinkClick r:id="rId4"/>
              </a:rPr>
              <a:t>http://www.</a:t>
            </a:r>
            <a:r>
              <a:rPr lang="cs-CZ" sz="1800" dirty="0" err="1" smtClean="0">
                <a:hlinkClick r:id="rId4"/>
              </a:rPr>
              <a:t>mzv.cz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representation</a:t>
            </a:r>
            <a:r>
              <a:rPr lang="cs-CZ" sz="1800" dirty="0" smtClean="0">
                <a:hlinkClick r:id="rId4"/>
              </a:rPr>
              <a:t>_</a:t>
            </a:r>
            <a:r>
              <a:rPr lang="cs-CZ" sz="1800" dirty="0" err="1" smtClean="0">
                <a:hlinkClick r:id="rId4"/>
              </a:rPr>
              <a:t>brussels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cz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evropska</a:t>
            </a:r>
            <a:r>
              <a:rPr lang="cs-CZ" sz="1800" dirty="0" smtClean="0">
                <a:hlinkClick r:id="rId4"/>
              </a:rPr>
              <a:t>_unie/jak_na_krizi/-</a:t>
            </a:r>
            <a:r>
              <a:rPr lang="cs-CZ" sz="1800" dirty="0" err="1" smtClean="0">
                <a:hlinkClick r:id="rId4"/>
              </a:rPr>
              <a:t>zastupitelske</a:t>
            </a:r>
            <a:r>
              <a:rPr lang="cs-CZ" sz="1800" dirty="0" smtClean="0">
                <a:hlinkClick r:id="rId4"/>
              </a:rPr>
              <a:t>_</a:t>
            </a:r>
            <a:r>
              <a:rPr lang="cs-CZ" sz="1800" dirty="0" err="1" smtClean="0">
                <a:hlinkClick r:id="rId4"/>
              </a:rPr>
              <a:t>urady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representation</a:t>
            </a:r>
            <a:r>
              <a:rPr lang="cs-CZ" sz="1800" dirty="0" smtClean="0">
                <a:hlinkClick r:id="rId4"/>
              </a:rPr>
              <a:t>_</a:t>
            </a:r>
            <a:r>
              <a:rPr lang="cs-CZ" sz="1800" dirty="0" err="1" smtClean="0">
                <a:hlinkClick r:id="rId4"/>
              </a:rPr>
              <a:t>brussels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publish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cz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evropska</a:t>
            </a:r>
            <a:r>
              <a:rPr lang="cs-CZ" sz="1800" dirty="0" smtClean="0">
                <a:hlinkClick r:id="rId4"/>
              </a:rPr>
              <a:t>_unie-jak_na_krizi-</a:t>
            </a:r>
            <a:r>
              <a:rPr lang="cs-CZ" sz="1800" dirty="0" err="1" smtClean="0">
                <a:hlinkClick r:id="rId4"/>
              </a:rPr>
              <a:t>lidri</a:t>
            </a:r>
            <a:r>
              <a:rPr lang="cs-CZ" sz="1800" dirty="0" smtClean="0">
                <a:hlinkClick r:id="rId4"/>
              </a:rPr>
              <a:t>_zemi_</a:t>
            </a:r>
            <a:r>
              <a:rPr lang="cs-CZ" sz="1800" dirty="0" err="1" smtClean="0">
                <a:hlinkClick r:id="rId4"/>
              </a:rPr>
              <a:t>eu</a:t>
            </a:r>
            <a:r>
              <a:rPr lang="cs-CZ" sz="1800" dirty="0" smtClean="0">
                <a:hlinkClick r:id="rId4"/>
              </a:rPr>
              <a:t>_</a:t>
            </a:r>
            <a:r>
              <a:rPr lang="cs-CZ" sz="1800" dirty="0" err="1" smtClean="0">
                <a:hlinkClick r:id="rId4"/>
              </a:rPr>
              <a:t>schvalili</a:t>
            </a:r>
            <a:r>
              <a:rPr lang="cs-CZ" sz="1800" dirty="0" smtClean="0">
                <a:hlinkClick r:id="rId4"/>
              </a:rPr>
              <a:t>_</a:t>
            </a:r>
            <a:r>
              <a:rPr lang="cs-CZ" sz="1800" dirty="0" err="1" smtClean="0">
                <a:hlinkClick r:id="rId4"/>
              </a:rPr>
              <a:t>stabilizacni.html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"Transferová unie se přiblížila na dosah. Našlápnuto měla dávno," E15, 16.srpna, 2011, </a:t>
            </a:r>
            <a:r>
              <a:rPr lang="cs-CZ" sz="1800" dirty="0" smtClean="0">
                <a:hlinkClick r:id="rId5"/>
              </a:rPr>
              <a:t>http://zpravy.e15.cz/</a:t>
            </a:r>
            <a:r>
              <a:rPr lang="cs-CZ" sz="1800" dirty="0" err="1" smtClean="0">
                <a:hlinkClick r:id="rId5"/>
              </a:rPr>
              <a:t>zahranicni</a:t>
            </a:r>
            <a:r>
              <a:rPr lang="cs-CZ" sz="1800" dirty="0" smtClean="0">
                <a:hlinkClick r:id="rId5"/>
              </a:rPr>
              <a:t>/ekonomika/</a:t>
            </a:r>
            <a:r>
              <a:rPr lang="cs-CZ" sz="1800" dirty="0" err="1" smtClean="0">
                <a:hlinkClick r:id="rId5"/>
              </a:rPr>
              <a:t>transferova</a:t>
            </a:r>
            <a:r>
              <a:rPr lang="cs-CZ" sz="1800" dirty="0" smtClean="0">
                <a:hlinkClick r:id="rId5"/>
              </a:rPr>
              <a:t>-unie-se-</a:t>
            </a:r>
            <a:r>
              <a:rPr lang="cs-CZ" sz="1800" dirty="0" err="1" smtClean="0">
                <a:hlinkClick r:id="rId5"/>
              </a:rPr>
              <a:t>priblizila</a:t>
            </a:r>
            <a:r>
              <a:rPr lang="cs-CZ" sz="1800" dirty="0" smtClean="0">
                <a:hlinkClick r:id="rId5"/>
              </a:rPr>
              <a:t>-na-dosah-</a:t>
            </a:r>
            <a:r>
              <a:rPr lang="cs-CZ" sz="1800" dirty="0" err="1" smtClean="0">
                <a:hlinkClick r:id="rId5"/>
              </a:rPr>
              <a:t>nasplanuto</a:t>
            </a:r>
            <a:r>
              <a:rPr lang="cs-CZ" sz="1800" dirty="0" smtClean="0">
                <a:hlinkClick r:id="rId5"/>
              </a:rPr>
              <a:t>-mela-</a:t>
            </a:r>
            <a:r>
              <a:rPr lang="cs-CZ" sz="1800" dirty="0" err="1" smtClean="0">
                <a:hlinkClick r:id="rId5"/>
              </a:rPr>
              <a:t>davno</a:t>
            </a:r>
            <a:r>
              <a:rPr lang="cs-CZ" sz="1800" dirty="0" smtClean="0">
                <a:hlinkClick r:id="rId5"/>
              </a:rPr>
              <a:t>-691054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"Záchranný fond ESM může začít fungovat. Ústavní soud ho Německu povolil," Ekonomika.</a:t>
            </a:r>
            <a:r>
              <a:rPr lang="cs-CZ" sz="1800" dirty="0" err="1" smtClean="0"/>
              <a:t>idnes</a:t>
            </a:r>
            <a:r>
              <a:rPr lang="cs-CZ" sz="1800" dirty="0" smtClean="0"/>
              <a:t>, 12. září, 2012, </a:t>
            </a:r>
            <a:r>
              <a:rPr lang="cs-CZ" sz="1800" dirty="0" smtClean="0">
                <a:hlinkClick r:id="rId6"/>
              </a:rPr>
              <a:t>https://ekonomika.idnes.cz/zachranny-fond-zacne-fungoval-ustavni-soud-ho-nemecku-povolil-pbw-/eko_euro.aspx?c=A120912_102450_eko_euro_neh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"Záchranný fond ESM. V EU začal platit fiskální pakt, zatím se týká 15 zemí," </a:t>
            </a:r>
            <a:r>
              <a:rPr lang="cs-CZ" sz="1800" dirty="0" err="1" smtClean="0"/>
              <a:t>Euractiv.cz</a:t>
            </a:r>
            <a:r>
              <a:rPr lang="cs-CZ" sz="1800" dirty="0" smtClean="0"/>
              <a:t>, 2. ledna, 2013, http://euractiv.cz/clanky/ekonomika-a-euro/v-eu-zacal-platit-fiskalni-pakt-zatim-se-tyka-15-zemi-010506/ (ověřeno 21. prosince 2018</a:t>
            </a:r>
            <a:r>
              <a:rPr lang="cs-CZ" sz="1800" dirty="0" smtClean="0"/>
              <a:t>).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1"/>
            <a:ext cx="10515600" cy="93345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04850"/>
            <a:ext cx="12192000" cy="6153150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Bierling</a:t>
            </a:r>
            <a:r>
              <a:rPr lang="cs-CZ" sz="1800" dirty="0" smtClean="0"/>
              <a:t>, Stefan. </a:t>
            </a:r>
            <a:r>
              <a:rPr lang="cs-CZ" sz="1800" i="1" dirty="0" smtClean="0"/>
              <a:t>Die </a:t>
            </a:r>
            <a:r>
              <a:rPr lang="cs-CZ" sz="1800" i="1" dirty="0" err="1" smtClean="0"/>
              <a:t>Außenpolitik</a:t>
            </a:r>
            <a:r>
              <a:rPr lang="cs-CZ" sz="1800" i="1" dirty="0" smtClean="0"/>
              <a:t> der </a:t>
            </a:r>
            <a:r>
              <a:rPr lang="cs-CZ" sz="1800" i="1" dirty="0" err="1" smtClean="0"/>
              <a:t>Bundesrepublik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Deutschland</a:t>
            </a:r>
            <a:r>
              <a:rPr lang="cs-CZ" sz="1800" i="1" dirty="0" smtClean="0"/>
              <a:t>. </a:t>
            </a:r>
            <a:r>
              <a:rPr lang="cs-CZ" sz="1800" i="1" dirty="0" err="1" smtClean="0"/>
              <a:t>Normen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Akteure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Entscheidungen</a:t>
            </a:r>
            <a:r>
              <a:rPr lang="cs-CZ" sz="1800" i="1" dirty="0" smtClean="0"/>
              <a:t>.</a:t>
            </a:r>
            <a:r>
              <a:rPr lang="cs-CZ" sz="1800" dirty="0" smtClean="0"/>
              <a:t> </a:t>
            </a:r>
            <a:r>
              <a:rPr lang="cs-CZ" sz="1800" dirty="0" err="1" smtClean="0"/>
              <a:t>München</a:t>
            </a:r>
            <a:r>
              <a:rPr lang="cs-CZ" sz="1800" dirty="0" smtClean="0"/>
              <a:t>: </a:t>
            </a:r>
            <a:r>
              <a:rPr lang="cs-CZ" sz="1800" dirty="0" err="1" smtClean="0"/>
              <a:t>Oldenbourg</a:t>
            </a:r>
            <a:r>
              <a:rPr lang="cs-CZ" sz="1800" dirty="0" smtClean="0"/>
              <a:t>, 2005. </a:t>
            </a:r>
          </a:p>
          <a:p>
            <a:r>
              <a:rPr lang="cs-CZ" sz="1800" dirty="0" err="1" smtClean="0"/>
              <a:t>Enderlein</a:t>
            </a:r>
            <a:r>
              <a:rPr lang="cs-CZ" sz="1800" dirty="0" smtClean="0"/>
              <a:t>, Henrik, </a:t>
            </a:r>
            <a:r>
              <a:rPr lang="cs-CZ" sz="1800" dirty="0" err="1" smtClean="0"/>
              <a:t>Gnath</a:t>
            </a:r>
            <a:r>
              <a:rPr lang="cs-CZ" sz="1800" dirty="0" smtClean="0"/>
              <a:t>, </a:t>
            </a:r>
            <a:r>
              <a:rPr lang="cs-CZ" sz="1800" dirty="0" err="1" smtClean="0"/>
              <a:t>Katharina</a:t>
            </a:r>
            <a:r>
              <a:rPr lang="cs-CZ" sz="1800" dirty="0" smtClean="0"/>
              <a:t> a </a:t>
            </a:r>
            <a:r>
              <a:rPr lang="cs-CZ" sz="1800" dirty="0" err="1" smtClean="0"/>
              <a:t>Jörg</a:t>
            </a:r>
            <a:r>
              <a:rPr lang="cs-CZ" sz="1800" dirty="0" smtClean="0"/>
              <a:t> </a:t>
            </a:r>
            <a:r>
              <a:rPr lang="cs-CZ" sz="1800" dirty="0" err="1" smtClean="0"/>
              <a:t>Haas</a:t>
            </a:r>
            <a:r>
              <a:rPr lang="cs-CZ" sz="1800" dirty="0" smtClean="0"/>
              <a:t>. "</a:t>
            </a:r>
            <a:r>
              <a:rPr lang="cs-CZ" sz="1800" dirty="0" err="1" smtClean="0"/>
              <a:t>Deutschland</a:t>
            </a:r>
            <a:r>
              <a:rPr lang="cs-CZ" sz="1800" dirty="0" smtClean="0"/>
              <a:t>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die</a:t>
            </a:r>
            <a:r>
              <a:rPr lang="cs-CZ" sz="1800" dirty="0" smtClean="0"/>
              <a:t> </a:t>
            </a:r>
            <a:r>
              <a:rPr lang="cs-CZ" sz="1800" dirty="0" err="1" smtClean="0"/>
              <a:t>Stabilität</a:t>
            </a:r>
            <a:r>
              <a:rPr lang="cs-CZ" sz="1800" dirty="0" smtClean="0"/>
              <a:t> der </a:t>
            </a:r>
            <a:r>
              <a:rPr lang="cs-CZ" sz="1800" dirty="0" err="1" smtClean="0"/>
              <a:t>Wirtschafts</a:t>
            </a:r>
            <a:r>
              <a:rPr lang="cs-CZ" sz="1800" dirty="0" smtClean="0"/>
              <a:t>- </a:t>
            </a:r>
            <a:r>
              <a:rPr lang="cs-CZ" sz="1800" dirty="0" err="1" smtClean="0"/>
              <a:t>und</a:t>
            </a:r>
            <a:r>
              <a:rPr lang="cs-CZ" sz="1800" dirty="0" smtClean="0"/>
              <a:t> </a:t>
            </a:r>
            <a:r>
              <a:rPr lang="cs-CZ" sz="1800" dirty="0" err="1" smtClean="0"/>
              <a:t>Währungsunion</a:t>
            </a:r>
            <a:r>
              <a:rPr lang="cs-CZ" sz="1800" dirty="0" smtClean="0"/>
              <a:t>," in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Handbuch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zur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Deutschen</a:t>
            </a:r>
            <a:r>
              <a:rPr lang="cs-CZ" sz="1800" i="1" dirty="0" smtClean="0"/>
              <a:t> </a:t>
            </a:r>
            <a:r>
              <a:rPr lang="cs-CZ" sz="1800" dirty="0" err="1" smtClean="0"/>
              <a:t>Europapolitik</a:t>
            </a:r>
            <a:r>
              <a:rPr lang="cs-CZ" sz="1800" dirty="0" smtClean="0"/>
              <a:t>, </a:t>
            </a:r>
            <a:r>
              <a:rPr lang="cs-CZ" sz="1800" dirty="0" err="1" smtClean="0"/>
              <a:t>ed</a:t>
            </a:r>
            <a:r>
              <a:rPr lang="cs-CZ" sz="1800" dirty="0" smtClean="0"/>
              <a:t>. </a:t>
            </a:r>
            <a:r>
              <a:rPr lang="cs-CZ" sz="1800" dirty="0" err="1" smtClean="0"/>
              <a:t>Katrin</a:t>
            </a:r>
            <a:r>
              <a:rPr lang="cs-CZ" sz="1800" dirty="0" smtClean="0"/>
              <a:t> </a:t>
            </a:r>
            <a:r>
              <a:rPr lang="cs-CZ" sz="1800" dirty="0" err="1" smtClean="0"/>
              <a:t>Böttger</a:t>
            </a:r>
            <a:r>
              <a:rPr lang="cs-CZ" sz="1800" dirty="0" smtClean="0"/>
              <a:t>, </a:t>
            </a:r>
            <a:r>
              <a:rPr lang="cs-CZ" sz="1800" dirty="0" err="1" smtClean="0"/>
              <a:t>Matthias</a:t>
            </a:r>
            <a:r>
              <a:rPr lang="cs-CZ" sz="1800" dirty="0" smtClean="0"/>
              <a:t> </a:t>
            </a:r>
            <a:r>
              <a:rPr lang="cs-CZ" sz="1800" dirty="0" err="1" smtClean="0"/>
              <a:t>Jopp</a:t>
            </a:r>
            <a:r>
              <a:rPr lang="cs-CZ" sz="1800" dirty="0" smtClean="0"/>
              <a:t>. </a:t>
            </a:r>
            <a:r>
              <a:rPr lang="cs-CZ" sz="1800" dirty="0" err="1" smtClean="0"/>
              <a:t>Baden</a:t>
            </a:r>
            <a:r>
              <a:rPr lang="cs-CZ" sz="1800" dirty="0" smtClean="0"/>
              <a:t> </a:t>
            </a:r>
            <a:r>
              <a:rPr lang="cs-CZ" sz="1800" dirty="0" err="1" smtClean="0"/>
              <a:t>Baden</a:t>
            </a:r>
            <a:r>
              <a:rPr lang="cs-CZ" sz="1800" dirty="0" smtClean="0"/>
              <a:t>: Nomos, 2016.</a:t>
            </a:r>
          </a:p>
          <a:p>
            <a:r>
              <a:rPr lang="cs-CZ" sz="1800" dirty="0" smtClean="0"/>
              <a:t>Handl, Vladimír. "Rámce zahraniční politiky a rolí sjednoceného Německa" in </a:t>
            </a:r>
            <a:r>
              <a:rPr lang="cs-CZ" sz="1800" i="1" dirty="0" smtClean="0"/>
              <a:t>Německo v čele Evropy? SRN jako civilní mocnost a hegemon </a:t>
            </a:r>
            <a:r>
              <a:rPr lang="cs-CZ" sz="1800" i="1" dirty="0" err="1" smtClean="0"/>
              <a:t>eurozóny</a:t>
            </a:r>
            <a:r>
              <a:rPr lang="cs-CZ" sz="1800" i="1" dirty="0" smtClean="0"/>
              <a:t>, </a:t>
            </a:r>
            <a:r>
              <a:rPr lang="cs-CZ" sz="1800" dirty="0" err="1" smtClean="0"/>
              <a:t>ed</a:t>
            </a:r>
            <a:r>
              <a:rPr lang="cs-CZ" sz="1800" dirty="0" smtClean="0"/>
              <a:t>. Vladimír Handl. Praha: Ústav mezinárodních vztahů, 2011.</a:t>
            </a:r>
          </a:p>
          <a:p>
            <a:r>
              <a:rPr lang="cs-CZ" sz="1800" dirty="0" smtClean="0"/>
              <a:t>Marie Bydžovská, "Až se zvedne mlha," </a:t>
            </a:r>
            <a:r>
              <a:rPr lang="cs-CZ" sz="1800" dirty="0" err="1" smtClean="0"/>
              <a:t>Euroskop.cz</a:t>
            </a:r>
            <a:r>
              <a:rPr lang="cs-CZ" sz="1800" dirty="0" smtClean="0"/>
              <a:t>, 18. května, 2010, </a:t>
            </a:r>
            <a:r>
              <a:rPr lang="cs-CZ" sz="1800" dirty="0" smtClean="0">
                <a:hlinkClick r:id="rId2"/>
              </a:rPr>
              <a:t>https://www.euroskop.cz/9008/16376/clanek/az-se-zvedne-mlha/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Marie Bydžovská, "Kořeny a průběh krize </a:t>
            </a:r>
            <a:r>
              <a:rPr lang="cs-CZ" sz="1800" dirty="0" err="1" smtClean="0"/>
              <a:t>eurozóny</a:t>
            </a:r>
            <a:r>
              <a:rPr lang="cs-CZ" sz="1800" dirty="0" smtClean="0"/>
              <a:t>", </a:t>
            </a:r>
            <a:r>
              <a:rPr lang="cs-CZ" sz="1800" dirty="0" err="1" smtClean="0"/>
              <a:t>Euroskop.cz</a:t>
            </a:r>
            <a:r>
              <a:rPr lang="cs-CZ" sz="1800" dirty="0" smtClean="0"/>
              <a:t>, https://www.euroskop.cz/9026/sekce/koreny-a-prubeh-krize-eurozony/ (ověřeno 21. prosince 2018). </a:t>
            </a:r>
          </a:p>
          <a:p>
            <a:r>
              <a:rPr lang="cs-CZ" sz="1800" dirty="0" smtClean="0"/>
              <a:t>Mojmír Hampl, "Evropská měnová integrace a postavení jejího bývalého hegemona", Politická ekonomie, červen, 2012, </a:t>
            </a:r>
            <a:r>
              <a:rPr lang="cs-CZ" sz="1800" dirty="0" smtClean="0">
                <a:hlinkClick r:id="rId3"/>
              </a:rPr>
              <a:t>https://www.cnb.cz/miranda2/export/sites/www.cnb.cz/cs/verejnost/pro_media/clanky_rozhovory/media_2012/cl_12_1212_hampl_politicka_ekonomie.pdf</a:t>
            </a:r>
            <a:r>
              <a:rPr lang="cs-CZ" sz="1800" dirty="0" smtClean="0"/>
              <a:t> (ověřeno 21. prosince 2018).</a:t>
            </a:r>
          </a:p>
          <a:p>
            <a:r>
              <a:rPr lang="cs-CZ" sz="1800" dirty="0" smtClean="0"/>
              <a:t>Simon </a:t>
            </a:r>
            <a:r>
              <a:rPr lang="cs-CZ" sz="1800" dirty="0" err="1" smtClean="0"/>
              <a:t>Bulmer</a:t>
            </a:r>
            <a:r>
              <a:rPr lang="cs-CZ" sz="1800" dirty="0" smtClean="0"/>
              <a:t>, William E. </a:t>
            </a:r>
            <a:r>
              <a:rPr lang="cs-CZ" sz="1800" dirty="0" err="1" smtClean="0"/>
              <a:t>Paterson</a:t>
            </a:r>
            <a:r>
              <a:rPr lang="cs-CZ" sz="1800" dirty="0" smtClean="0"/>
              <a:t>, "</a:t>
            </a:r>
            <a:r>
              <a:rPr lang="cs-CZ" sz="1800" dirty="0" err="1" smtClean="0"/>
              <a:t>Germany</a:t>
            </a:r>
            <a:r>
              <a:rPr lang="cs-CZ" sz="1800" dirty="0" smtClean="0"/>
              <a:t> as </a:t>
            </a:r>
            <a:r>
              <a:rPr lang="cs-CZ" sz="1800" dirty="0" err="1" smtClean="0"/>
              <a:t>the</a:t>
            </a:r>
            <a:r>
              <a:rPr lang="cs-CZ" sz="1800" dirty="0" smtClean="0"/>
              <a:t> EU´s </a:t>
            </a:r>
            <a:r>
              <a:rPr lang="cs-CZ" sz="1800" dirty="0" err="1" smtClean="0"/>
              <a:t>reluctant</a:t>
            </a:r>
            <a:r>
              <a:rPr lang="cs-CZ" sz="1800" dirty="0" smtClean="0"/>
              <a:t> hegemon?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economic</a:t>
            </a:r>
            <a:r>
              <a:rPr lang="cs-CZ" sz="1800" dirty="0" smtClean="0"/>
              <a:t> </a:t>
            </a:r>
            <a:r>
              <a:rPr lang="cs-CZ" sz="1800" dirty="0" err="1" smtClean="0"/>
              <a:t>strength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political</a:t>
            </a:r>
            <a:r>
              <a:rPr lang="cs-CZ" sz="1800" dirty="0" smtClean="0"/>
              <a:t> </a:t>
            </a:r>
            <a:r>
              <a:rPr lang="cs-CZ" sz="1800" dirty="0" err="1" smtClean="0"/>
              <a:t>constraints</a:t>
            </a:r>
            <a:r>
              <a:rPr lang="cs-CZ" sz="1800" dirty="0" smtClean="0"/>
              <a:t>," </a:t>
            </a:r>
            <a:r>
              <a:rPr lang="cs-CZ" sz="1800" dirty="0" err="1" smtClean="0"/>
              <a:t>Journal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European</a:t>
            </a:r>
            <a:r>
              <a:rPr lang="cs-CZ" sz="1800" dirty="0" smtClean="0"/>
              <a:t> Public </a:t>
            </a:r>
            <a:r>
              <a:rPr lang="cs-CZ" sz="1800" dirty="0" err="1" smtClean="0"/>
              <a:t>Policy</a:t>
            </a:r>
            <a:r>
              <a:rPr lang="cs-CZ" sz="1800" dirty="0" smtClean="0"/>
              <a:t>, 7.srpna, 2013, https://doi.org/10.1080/13501763.2013.822824 (ověřeno 21. prosince 2018).</a:t>
            </a:r>
          </a:p>
          <a:p>
            <a:r>
              <a:rPr lang="cs-CZ" sz="1800" dirty="0" smtClean="0"/>
              <a:t>Vladimír Handl, "Německo: nedobrovolný hegemon </a:t>
            </a:r>
            <a:r>
              <a:rPr lang="cs-CZ" sz="1800" dirty="0" err="1" smtClean="0"/>
              <a:t>eurozóny</a:t>
            </a:r>
            <a:r>
              <a:rPr lang="cs-CZ" sz="1800" dirty="0" smtClean="0"/>
              <a:t>", </a:t>
            </a:r>
            <a:r>
              <a:rPr lang="cs-CZ" sz="1800" dirty="0" err="1" smtClean="0"/>
              <a:t>Zahraničná</a:t>
            </a:r>
            <a:r>
              <a:rPr lang="cs-CZ" sz="1800" dirty="0" smtClean="0"/>
              <a:t> politika, 14. září, 2013, </a:t>
            </a:r>
            <a:r>
              <a:rPr lang="cs-CZ" sz="1800" dirty="0" smtClean="0">
                <a:hlinkClick r:id="rId4"/>
              </a:rPr>
              <a:t>http://zahranicnapolitika.dennikn.sk/nemecko-nedobrovolny-hegemon-eurozony/</a:t>
            </a:r>
            <a:r>
              <a:rPr lang="cs-CZ" sz="1800" dirty="0" smtClean="0"/>
              <a:t> (ověřeno 21. prosince 2018).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14AE909-794A-48FD-B08E-829EADF4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Členění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9CA4B77-74AC-4480-9FBF-F82604A43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cs-CZ" sz="2400" dirty="0">
                <a:cs typeface="Calibri"/>
              </a:rPr>
              <a:t>1. Krize </a:t>
            </a:r>
            <a:r>
              <a:rPr lang="cs-CZ" sz="2400" dirty="0" err="1">
                <a:cs typeface="Calibri"/>
              </a:rPr>
              <a:t>eurozóny</a:t>
            </a:r>
            <a:endParaRPr lang="cs-CZ" sz="2400" dirty="0">
              <a:cs typeface="Calibri"/>
            </a:endParaRPr>
          </a:p>
          <a:p>
            <a:pPr marL="0" indent="0">
              <a:buNone/>
            </a:pPr>
            <a:r>
              <a:rPr lang="cs-CZ" sz="2400" dirty="0">
                <a:cs typeface="Calibri"/>
              </a:rPr>
              <a:t>2. Hledání řešení krize</a:t>
            </a:r>
          </a:p>
          <a:p>
            <a:pPr marL="0" indent="0">
              <a:buNone/>
            </a:pPr>
            <a:r>
              <a:rPr lang="cs-CZ" sz="2400" dirty="0">
                <a:cs typeface="Calibri"/>
              </a:rPr>
              <a:t>3. Role Německa při řešení krize</a:t>
            </a:r>
          </a:p>
        </p:txBody>
      </p:sp>
    </p:spTree>
    <p:extLst>
      <p:ext uri="{BB962C8B-B14F-4D97-AF65-F5344CB8AC3E}">
        <p14:creationId xmlns:p14="http://schemas.microsoft.com/office/powerpoint/2010/main" xmlns="" val="2784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A61C28-5120-4E6B-8315-5AA11AC7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734834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1. Krize eurozóny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54DFE4E-8E1C-47F2-9851-36C83B291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450975"/>
            <a:ext cx="11548692" cy="51182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>
                <a:cs typeface="Calibri"/>
              </a:rPr>
              <a:t>Pravidla eurozóny</a:t>
            </a:r>
          </a:p>
          <a:p>
            <a:pPr lvl="1"/>
            <a:r>
              <a:rPr lang="cs-CZ" sz="2000">
                <a:cs typeface="Calibri"/>
              </a:rPr>
              <a:t>Pakt stability a růstu</a:t>
            </a:r>
            <a:endParaRPr lang="en-US" sz="2000">
              <a:cs typeface="Calibri"/>
            </a:endParaRPr>
          </a:p>
          <a:p>
            <a:pPr lvl="1">
              <a:buFont typeface="Arial"/>
            </a:pPr>
            <a:r>
              <a:rPr lang="cs-CZ" sz="2000">
                <a:cs typeface="Calibri"/>
              </a:rPr>
              <a:t>Sbližovací kritéria</a:t>
            </a:r>
            <a:endParaRPr lang="en-US" sz="2000">
              <a:cs typeface="Calibri"/>
            </a:endParaRPr>
          </a:p>
          <a:p>
            <a:pPr lvl="1">
              <a:buFont typeface="Arial"/>
            </a:pPr>
            <a:r>
              <a:rPr lang="cs-CZ" sz="2000">
                <a:cs typeface="Calibri"/>
              </a:rPr>
              <a:t>Zásada neposkytnutí pomoci (no </a:t>
            </a:r>
            <a:r>
              <a:rPr lang="cs-CZ" sz="2000" err="1">
                <a:cs typeface="Calibri"/>
              </a:rPr>
              <a:t>bail-out</a:t>
            </a:r>
            <a:r>
              <a:rPr lang="cs-CZ" sz="2000">
                <a:cs typeface="Calibri"/>
              </a:rPr>
              <a:t>)</a:t>
            </a:r>
            <a:endParaRPr lang="en-US" sz="2000">
              <a:cs typeface="Calibri"/>
            </a:endParaRPr>
          </a:p>
          <a:p>
            <a:pPr lvl="1">
              <a:buFont typeface="Arial"/>
            </a:pPr>
            <a:r>
              <a:rPr lang="cs-CZ" sz="2000">
                <a:cs typeface="Calibri"/>
              </a:rPr>
              <a:t>Definitivní pravomoc - členské státy</a:t>
            </a:r>
          </a:p>
          <a:p>
            <a:r>
              <a:rPr lang="cs-CZ" sz="2000">
                <a:cs typeface="Calibri"/>
              </a:rPr>
              <a:t>2010 krize, rozvolnění pravidel</a:t>
            </a:r>
          </a:p>
          <a:p>
            <a:r>
              <a:rPr lang="cs-CZ" sz="2000">
                <a:cs typeface="Calibri"/>
              </a:rPr>
              <a:t>Nedostatek - společná měnová politika bez hospodářské unie, zanedbání sbližovacích kritérií</a:t>
            </a:r>
          </a:p>
          <a:p>
            <a:r>
              <a:rPr lang="cs-CZ" sz="2000">
                <a:cs typeface="Calibri"/>
              </a:rPr>
              <a:t>Původní záměr - dojde ke konvergenci členských ekonomik</a:t>
            </a:r>
          </a:p>
          <a:p>
            <a:r>
              <a:rPr lang="cs-CZ" sz="2000">
                <a:cs typeface="Calibri"/>
              </a:rPr>
              <a:t>V skutečnosti - zvýrazňování odlišností ekonomik</a:t>
            </a:r>
          </a:p>
          <a:p>
            <a:r>
              <a:rPr lang="cs-CZ" sz="2000">
                <a:cs typeface="Calibri"/>
              </a:rPr>
              <a:t>Umožnění rozpočtové bezstarostnosti</a:t>
            </a:r>
          </a:p>
          <a:p>
            <a:r>
              <a:rPr lang="cs-CZ" sz="2000">
                <a:cs typeface="Calibri"/>
              </a:rPr>
              <a:t>Podzim 2010 - vyšlo najevo, že Řecko falšovalo své ekonomické statistiky</a:t>
            </a:r>
          </a:p>
          <a:p>
            <a:pPr lvl="1"/>
            <a:endParaRPr lang="cs-CZ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43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17BBA6-06BD-454A-973B-694EBF5A9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2. </a:t>
            </a:r>
            <a:r>
              <a:rPr lang="cs-CZ" dirty="0" smtClean="0">
                <a:cs typeface="Calibri Light"/>
              </a:rPr>
              <a:t>Hledání řešení </a:t>
            </a:r>
            <a:r>
              <a:rPr lang="cs-CZ" dirty="0">
                <a:cs typeface="Calibri Light"/>
              </a:rPr>
              <a:t>krize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894E806-6297-4000-8FFB-115EA6100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400">
                <a:cs typeface="Calibri"/>
              </a:rPr>
              <a:t>Nárůst dluhů</a:t>
            </a:r>
          </a:p>
          <a:p>
            <a:r>
              <a:rPr lang="cs-CZ" sz="2400">
                <a:cs typeface="Calibri"/>
              </a:rPr>
              <a:t>Prolomení klauzule "no bail-out" - dočasný záchranný mechanismus a stálý mechanismus ESM – European Stability Mechanism</a:t>
            </a:r>
          </a:p>
          <a:p>
            <a:r>
              <a:rPr lang="cs-CZ" sz="2400">
                <a:cs typeface="Calibri"/>
              </a:rPr>
              <a:t>Tříletý záchranný balíček</a:t>
            </a:r>
          </a:p>
          <a:p>
            <a:pPr lvl="1"/>
            <a:r>
              <a:rPr lang="cs-CZ">
                <a:cs typeface="Calibri"/>
              </a:rPr>
              <a:t>Dočasný mechanismus EFSF – European Financial Stability Facility</a:t>
            </a:r>
          </a:p>
          <a:p>
            <a:pPr lvl="1"/>
            <a:r>
              <a:rPr lang="cs-CZ">
                <a:cs typeface="Calibri"/>
              </a:rPr>
              <a:t>EFSM - European Financial Stabilisation Mechanism</a:t>
            </a:r>
          </a:p>
          <a:p>
            <a:pPr lvl="1"/>
            <a:r>
              <a:rPr lang="cs-CZ">
                <a:cs typeface="Calibri"/>
              </a:rPr>
              <a:t>Příspěvek Mezinárodního měnového fondu</a:t>
            </a:r>
          </a:p>
          <a:p>
            <a:r>
              <a:rPr lang="cs-CZ" sz="2400">
                <a:cs typeface="Calibri"/>
              </a:rPr>
              <a:t>Evropská centrální bank (ECB) - dvouletý Program na nákup dluhopisů</a:t>
            </a:r>
          </a:p>
        </p:txBody>
      </p:sp>
    </p:spTree>
    <p:extLst>
      <p:ext uri="{BB962C8B-B14F-4D97-AF65-F5344CB8AC3E}">
        <p14:creationId xmlns:p14="http://schemas.microsoft.com/office/powerpoint/2010/main" xmlns="" val="225309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F99BD-075F-4761-A995-6FC574BD25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7B21A54-9BA3-4EA9-B460-5A829ADD905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FA8F714-B9D8-488A-8CCA-E9948FF913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					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				</a:t>
            </a:r>
            <a:r>
              <a:rPr lang="cs-CZ" dirty="0" err="1" smtClean="0">
                <a:solidFill>
                  <a:schemeClr val="tx1"/>
                </a:solidFill>
              </a:rPr>
              <a:t>Eurozóna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v číslech, autor </a:t>
            </a:r>
            <a:r>
              <a:rPr lang="cs-CZ" dirty="0" err="1" smtClean="0">
                <a:solidFill>
                  <a:schemeClr val="tx1"/>
                </a:solidFill>
              </a:rPr>
              <a:t>Spiegel</a:t>
            </a:r>
            <a:r>
              <a:rPr lang="cs-CZ" dirty="0" smtClean="0">
                <a:solidFill>
                  <a:schemeClr val="tx1"/>
                </a:solidFill>
              </a:rPr>
              <a:t> Online, </a:t>
            </a:r>
            <a:r>
              <a:rPr lang="cs-CZ" dirty="0" err="1" smtClean="0">
                <a:solidFill>
                  <a:schemeClr val="tx1"/>
                </a:solidFill>
              </a:rPr>
              <a:t>Eurostat</a:t>
            </a:r>
            <a:r>
              <a:rPr lang="cs-CZ" dirty="0" smtClean="0">
                <a:solidFill>
                  <a:schemeClr val="tx1"/>
                </a:solidFill>
              </a:rPr>
              <a:t>, E15</a:t>
            </a:r>
            <a:endParaRPr lang="en-US" dirty="0"/>
          </a:p>
        </p:txBody>
      </p:sp>
      <p:pic>
        <p:nvPicPr>
          <p:cNvPr id="2" name="Obrázek 2">
            <a:extLst>
              <a:ext uri="{FF2B5EF4-FFF2-40B4-BE49-F238E27FC236}">
                <a16:creationId xmlns:a16="http://schemas.microsoft.com/office/drawing/2014/main" xmlns="" id="{C06B243E-20EA-4CFB-920A-3541DAE040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5227" y="1192329"/>
            <a:ext cx="9951041" cy="37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255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17BBA6-06BD-454A-973B-694EBF5A9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2. </a:t>
            </a:r>
            <a:r>
              <a:rPr lang="cs-CZ" dirty="0" smtClean="0">
                <a:cs typeface="Calibri Light"/>
              </a:rPr>
              <a:t>Hledání řešení </a:t>
            </a:r>
            <a:r>
              <a:rPr lang="cs-CZ" dirty="0">
                <a:cs typeface="Calibri Light"/>
              </a:rPr>
              <a:t>krize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894E806-6297-4000-8FFB-115EA6100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1900">
                <a:cs typeface="Calibri"/>
              </a:rPr>
              <a:t>Pochybnosti ohledně fungování stabilizačního systému</a:t>
            </a:r>
          </a:p>
          <a:p>
            <a:r>
              <a:rPr lang="cs-CZ" sz="1900">
                <a:cs typeface="Calibri"/>
              </a:rPr>
              <a:t>Fiskální úspory nevyřeší strukturální problémy</a:t>
            </a:r>
          </a:p>
          <a:p>
            <a:pPr lvl="1"/>
            <a:r>
              <a:rPr lang="cs-CZ" sz="1900">
                <a:cs typeface="Calibri"/>
              </a:rPr>
              <a:t>"lití vody do cedníku"</a:t>
            </a:r>
            <a:endParaRPr lang="en-US" sz="1900">
              <a:cs typeface="Calibri"/>
            </a:endParaRPr>
          </a:p>
          <a:p>
            <a:pPr lvl="1">
              <a:buFont typeface="Arial"/>
            </a:pPr>
            <a:r>
              <a:rPr lang="cs-CZ" sz="1900">
                <a:cs typeface="Calibri"/>
              </a:rPr>
              <a:t>Motivace zodpovědně hospodařit</a:t>
            </a:r>
            <a:endParaRPr lang="cs-CZ" sz="1900"/>
          </a:p>
          <a:p>
            <a:r>
              <a:rPr lang="cs-CZ" sz="1900">
                <a:cs typeface="Calibri"/>
              </a:rPr>
              <a:t>Řešení - ESM</a:t>
            </a:r>
          </a:p>
          <a:p>
            <a:pPr lvl="1"/>
            <a:r>
              <a:rPr lang="cs-CZ" sz="1900">
                <a:cs typeface="Calibri"/>
              </a:rPr>
              <a:t>Revize Smlouvy o EU</a:t>
            </a:r>
          </a:p>
          <a:p>
            <a:pPr lvl="1"/>
            <a:r>
              <a:rPr lang="cs-CZ" sz="1900">
                <a:cs typeface="Calibri"/>
              </a:rPr>
              <a:t>Odmítnutí vzniku transferové unie - řešení rozpočtové disciplinovanosti</a:t>
            </a:r>
            <a:endParaRPr lang="cs-CZ" sz="1900"/>
          </a:p>
          <a:p>
            <a:r>
              <a:rPr lang="cs-CZ" sz="1900">
                <a:cs typeface="Calibri"/>
              </a:rPr>
              <a:t>Řešení - tzv. fiskální pakt (Smlouva o stabilitě, koordinaci a správě v hospodářské a měnové unii)</a:t>
            </a:r>
          </a:p>
          <a:p>
            <a:pPr lvl="1"/>
            <a:r>
              <a:rPr lang="cs-CZ" sz="1900">
                <a:cs typeface="Calibri"/>
              </a:rPr>
              <a:t>Dluhová brzda – hranice schodku státního rozpočtu 0,5 % HDP, státy s dluhem přes 60 % HDP povinnost snižovat výši zadlužení nejméně o 5 % ročně</a:t>
            </a:r>
          </a:p>
          <a:p>
            <a:r>
              <a:rPr lang="cs-CZ" sz="1900">
                <a:cs typeface="Calibri"/>
              </a:rPr>
              <a:t>V Německu přezkum Spolkovým ústavním soudem</a:t>
            </a:r>
          </a:p>
        </p:txBody>
      </p:sp>
    </p:spTree>
    <p:extLst>
      <p:ext uri="{BB962C8B-B14F-4D97-AF65-F5344CB8AC3E}">
        <p14:creationId xmlns:p14="http://schemas.microsoft.com/office/powerpoint/2010/main" xmlns="" val="67687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172368-0E36-4C2A-B4A5-F657B53E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3. Role Německa při řešení krize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AF4D2C3-C2FC-4AB7-93FC-C9E84B58E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400">
                <a:cs typeface="Calibri"/>
              </a:rPr>
              <a:t>Německo - během krize "hegemon proti své vůli"</a:t>
            </a:r>
          </a:p>
          <a:p>
            <a:pPr lvl="1"/>
            <a:r>
              <a:rPr lang="cs-CZ">
                <a:cs typeface="Calibri"/>
              </a:rPr>
              <a:t>Obtížně akceptovatelná pozice</a:t>
            </a:r>
          </a:p>
          <a:p>
            <a:pPr lvl="1"/>
            <a:r>
              <a:rPr lang="cs-CZ">
                <a:cs typeface="Calibri"/>
              </a:rPr>
              <a:t>Nutnost koordinovat postup s Francií; odlišné názory na řešení krize</a:t>
            </a:r>
          </a:p>
          <a:p>
            <a:pPr lvl="2"/>
            <a:r>
              <a:rPr lang="cs-CZ" sz="2400">
                <a:cs typeface="Calibri"/>
              </a:rPr>
              <a:t>FR - hospodářská vláda EU ; DE – proti posílení koordinace v eurozóně</a:t>
            </a:r>
          </a:p>
          <a:p>
            <a:pPr lvl="1"/>
            <a:r>
              <a:rPr lang="cs-CZ">
                <a:cs typeface="Calibri"/>
              </a:rPr>
              <a:t>Německo - aktivita k záchraně eura jako zásadního projektu EU</a:t>
            </a:r>
          </a:p>
          <a:p>
            <a:pPr lvl="1"/>
            <a:r>
              <a:rPr lang="cs-CZ">
                <a:cs typeface="Calibri"/>
              </a:rPr>
              <a:t>Role SRN klíčová</a:t>
            </a:r>
          </a:p>
          <a:p>
            <a:pPr lvl="2"/>
            <a:r>
              <a:rPr lang="cs-CZ" sz="2400">
                <a:cs typeface="Calibri"/>
              </a:rPr>
              <a:t>Materiální dominance + normativní pohled</a:t>
            </a:r>
          </a:p>
          <a:p>
            <a:r>
              <a:rPr lang="cs-CZ" sz="2400">
                <a:cs typeface="Calibri"/>
              </a:rPr>
              <a:t>Květen 2010 - vyjednání půjčky pro Řecko, největší podíl Německo</a:t>
            </a:r>
          </a:p>
        </p:txBody>
      </p:sp>
    </p:spTree>
    <p:extLst>
      <p:ext uri="{BB962C8B-B14F-4D97-AF65-F5344CB8AC3E}">
        <p14:creationId xmlns:p14="http://schemas.microsoft.com/office/powerpoint/2010/main" xmlns="" val="773792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F99BD-075F-4761-A995-6FC574BD25E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7B21A54-9BA3-4EA9-B460-5A829ADD905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FA8F714-B9D8-488A-8CCA-E9948FF913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					</a:t>
            </a:r>
            <a:r>
              <a:rPr lang="cs-CZ" dirty="0" err="1" smtClean="0">
                <a:solidFill>
                  <a:schemeClr val="tx1"/>
                </a:solidFill>
              </a:rPr>
              <a:t>Eurozóna</a:t>
            </a:r>
            <a:r>
              <a:rPr lang="cs-CZ" dirty="0" smtClean="0">
                <a:solidFill>
                  <a:schemeClr val="tx1"/>
                </a:solidFill>
              </a:rPr>
              <a:t> v číslech, autor </a:t>
            </a:r>
            <a:r>
              <a:rPr lang="cs-CZ" dirty="0" err="1" smtClean="0">
                <a:solidFill>
                  <a:schemeClr val="tx1"/>
                </a:solidFill>
              </a:rPr>
              <a:t>Spiegel</a:t>
            </a:r>
            <a:r>
              <a:rPr lang="cs-CZ" dirty="0" smtClean="0">
                <a:solidFill>
                  <a:schemeClr val="tx1"/>
                </a:solidFill>
              </a:rPr>
              <a:t> Online, </a:t>
            </a:r>
            <a:r>
              <a:rPr lang="cs-CZ" dirty="0" err="1" smtClean="0">
                <a:solidFill>
                  <a:schemeClr val="tx1"/>
                </a:solidFill>
              </a:rPr>
              <a:t>Eurostat</a:t>
            </a:r>
            <a:r>
              <a:rPr lang="cs-CZ" dirty="0" smtClean="0">
                <a:solidFill>
                  <a:schemeClr val="tx1"/>
                </a:solidFill>
              </a:rPr>
              <a:t>, E15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Obrázek 2">
            <a:extLst>
              <a:ext uri="{FF2B5EF4-FFF2-40B4-BE49-F238E27FC236}">
                <a16:creationId xmlns:a16="http://schemas.microsoft.com/office/drawing/2014/main" xmlns="" id="{9B87E1AB-000C-401D-89A3-A577A11F0C2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3327" y="1142575"/>
            <a:ext cx="9951041" cy="388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295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endParaRPr lang="cs-CZ" sz="2200" dirty="0" smtClean="0">
              <a:solidFill>
                <a:schemeClr val="tx1"/>
              </a:solidFill>
              <a:cs typeface="Calibri"/>
            </a:endParaRPr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cs typeface="Calibri"/>
              </a:rPr>
              <a:t> Kroky </a:t>
            </a:r>
            <a:r>
              <a:rPr lang="cs-CZ" sz="2200" dirty="0" smtClean="0">
                <a:solidFill>
                  <a:schemeClr val="tx1"/>
                </a:solidFill>
                <a:cs typeface="Calibri"/>
              </a:rPr>
              <a:t>ECB - německý souhlas až na nákupy dluhopisů, rezignace německého zástupce Axel Webera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cs typeface="Calibri"/>
              </a:rPr>
              <a:t> Německo </a:t>
            </a:r>
            <a:r>
              <a:rPr lang="cs-CZ" sz="2200" dirty="0" smtClean="0">
                <a:solidFill>
                  <a:schemeClr val="tx1"/>
                </a:solidFill>
                <a:cs typeface="Calibri"/>
              </a:rPr>
              <a:t>chtělo, aby ECB fungovala podle vzoru Spolkové banky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4EED30-0673-42B8-BABE-9B91E156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915335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3. Role Německa při řešení krize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17251D5-9A67-4805-970C-76CB10964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05" y="1626326"/>
            <a:ext cx="11582045" cy="38720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>
                <a:cs typeface="Calibri"/>
              </a:rPr>
              <a:t>2009 - zavedení tzv. dluhové brzdy (</a:t>
            </a:r>
            <a:r>
              <a:rPr lang="cs-CZ" sz="2200" dirty="0" err="1">
                <a:cs typeface="Calibri"/>
              </a:rPr>
              <a:t>Schuldenbremse</a:t>
            </a:r>
            <a:r>
              <a:rPr lang="cs-CZ" sz="2200" dirty="0">
                <a:cs typeface="Calibri"/>
              </a:rPr>
              <a:t>)</a:t>
            </a:r>
          </a:p>
          <a:p>
            <a:r>
              <a:rPr lang="cs-CZ" sz="2200" dirty="0">
                <a:cs typeface="Calibri"/>
              </a:rPr>
              <a:t>2010 - schválení úsporného balíčku (</a:t>
            </a:r>
            <a:r>
              <a:rPr lang="cs-CZ" sz="2200" dirty="0" err="1">
                <a:cs typeface="Calibri"/>
              </a:rPr>
              <a:t>Sparpakett</a:t>
            </a:r>
            <a:r>
              <a:rPr lang="cs-CZ" sz="2200" dirty="0">
                <a:cs typeface="Calibri"/>
              </a:rPr>
              <a:t>)</a:t>
            </a:r>
          </a:p>
          <a:p>
            <a:r>
              <a:rPr lang="cs-CZ" sz="2200" dirty="0">
                <a:cs typeface="Calibri"/>
              </a:rPr>
              <a:t>Export německého modelu (</a:t>
            </a:r>
            <a:r>
              <a:rPr lang="cs-CZ" sz="2200" dirty="0" err="1">
                <a:cs typeface="Calibri"/>
              </a:rPr>
              <a:t>Modell</a:t>
            </a:r>
            <a:r>
              <a:rPr lang="cs-CZ" sz="2200" dirty="0">
                <a:cs typeface="Calibri"/>
              </a:rPr>
              <a:t> </a:t>
            </a:r>
            <a:r>
              <a:rPr lang="cs-CZ" sz="2200" dirty="0" err="1">
                <a:cs typeface="Calibri"/>
              </a:rPr>
              <a:t>Deutschland</a:t>
            </a:r>
            <a:r>
              <a:rPr lang="cs-CZ" sz="2200" dirty="0">
                <a:cs typeface="Calibri"/>
              </a:rPr>
              <a:t>) - pravidel na záchranu </a:t>
            </a:r>
            <a:r>
              <a:rPr lang="cs-CZ" sz="2200" dirty="0" err="1">
                <a:cs typeface="Calibri"/>
              </a:rPr>
              <a:t>eurozóny</a:t>
            </a:r>
            <a:endParaRPr lang="cs-CZ" sz="2200" dirty="0">
              <a:cs typeface="Calibri"/>
            </a:endParaRPr>
          </a:p>
          <a:p>
            <a:r>
              <a:rPr lang="cs-CZ" sz="2200" dirty="0">
                <a:cs typeface="Calibri"/>
              </a:rPr>
              <a:t>Oslabení německé dominance - reaktivní postup vlády, malé kroky</a:t>
            </a:r>
          </a:p>
          <a:p>
            <a:r>
              <a:rPr lang="cs-CZ" sz="2200" dirty="0">
                <a:cs typeface="Calibri"/>
              </a:rPr>
              <a:t>Krize jako šance na změnu fungování </a:t>
            </a:r>
            <a:r>
              <a:rPr lang="cs-CZ" sz="2200" dirty="0" err="1">
                <a:cs typeface="Calibri"/>
              </a:rPr>
              <a:t>eurozóny</a:t>
            </a:r>
            <a:r>
              <a:rPr lang="cs-CZ" sz="2200" dirty="0">
                <a:cs typeface="Calibri"/>
              </a:rPr>
              <a:t> a EU jako celku</a:t>
            </a:r>
          </a:p>
          <a:p>
            <a:r>
              <a:rPr lang="cs-CZ" sz="2200" dirty="0">
                <a:cs typeface="Calibri"/>
              </a:rPr>
              <a:t>Hlavní slovo - spolková kancléřka</a:t>
            </a:r>
          </a:p>
          <a:p>
            <a:r>
              <a:rPr lang="cs-CZ" sz="2200" dirty="0">
                <a:cs typeface="Calibri"/>
              </a:rPr>
              <a:t>Cíl - udržení společné evropské měny, důvody ekonomické a politické</a:t>
            </a:r>
          </a:p>
          <a:p>
            <a:pPr lvl="1"/>
            <a:r>
              <a:rPr lang="cs-CZ" sz="2200" dirty="0">
                <a:cs typeface="Calibri"/>
              </a:rPr>
              <a:t>Udržení konkurenceschopnosti Německa</a:t>
            </a:r>
          </a:p>
          <a:p>
            <a:pPr lvl="1"/>
            <a:r>
              <a:rPr lang="cs-CZ" sz="2200" dirty="0">
                <a:cs typeface="Calibri"/>
              </a:rPr>
              <a:t>Politická stabilita v Evropě</a:t>
            </a:r>
          </a:p>
        </p:txBody>
      </p:sp>
    </p:spTree>
    <p:extLst>
      <p:ext uri="{BB962C8B-B14F-4D97-AF65-F5344CB8AC3E}">
        <p14:creationId xmlns:p14="http://schemas.microsoft.com/office/powerpoint/2010/main" xmlns="" val="1516906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Vlastní</PresentationFormat>
  <Paragraphs>148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Německo jako hegemon fiskální a měnové politiky v kontextu dluhové krize eurozóny </vt:lpstr>
      <vt:lpstr>Členění</vt:lpstr>
      <vt:lpstr>1. Krize eurozóny</vt:lpstr>
      <vt:lpstr>2. Hledání řešení krize</vt:lpstr>
      <vt:lpstr>Snímek 5</vt:lpstr>
      <vt:lpstr>2. Hledání řešení krize</vt:lpstr>
      <vt:lpstr>3. Role Německa při řešení krize</vt:lpstr>
      <vt:lpstr>Snímek 8</vt:lpstr>
      <vt:lpstr>3. Role Německa při řešení krize</vt:lpstr>
      <vt:lpstr>Závěr</vt:lpstr>
      <vt:lpstr>Zdroje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Německo jako hegemon fiskální a měnové politiky v kontextu dluhové krize eurozóny </dc:title>
  <cp:revision>1</cp:revision>
  <dcterms:modified xsi:type="dcterms:W3CDTF">2017-12-22T14:56:41Z</dcterms:modified>
</cp:coreProperties>
</file>