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sldIdLst>
    <p:sldId id="256" r:id="rId2"/>
    <p:sldId id="482" r:id="rId3"/>
    <p:sldId id="492" r:id="rId4"/>
    <p:sldId id="483" r:id="rId5"/>
    <p:sldId id="484" r:id="rId6"/>
    <p:sldId id="493" r:id="rId7"/>
    <p:sldId id="494" r:id="rId8"/>
    <p:sldId id="485" r:id="rId9"/>
    <p:sldId id="261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291" autoAdjust="0"/>
  </p:normalViewPr>
  <p:slideViewPr>
    <p:cSldViewPr snapToGrid="0">
      <p:cViewPr varScale="1">
        <p:scale>
          <a:sx n="88" d="100"/>
          <a:sy n="88" d="100"/>
        </p:scale>
        <p:origin x="-222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926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5972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3833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389255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8382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739577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40796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28734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89493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800" y="320676"/>
            <a:ext cx="9956800" cy="14319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04800" y="1981200"/>
            <a:ext cx="4927600" cy="41148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435600" y="1981200"/>
            <a:ext cx="4927600" cy="41148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D359EA-3E6F-48D2-833F-414AF2F9992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2395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8744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6012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1423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7517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0152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3861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8975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2204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AED9F-889C-4315-AAFB-DB293874F19B}" type="datetimeFigureOut">
              <a:rPr lang="cs-CZ" smtClean="0"/>
              <a:t>17.12.2018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EFEB80A-24E0-43DE-B51C-FF2608FB2F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44597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hyperlink" Target="https://ct24.ceskatelevize.cz/svet/1337307-agent-orange-i-po-35-letech-desi-vietnam" TargetMode="External"/><Relationship Id="rId7" Type="http://schemas.openxmlformats.org/officeDocument/2006/relationships/image" Target="../media/image25.png"/><Relationship Id="rId2" Type="http://schemas.openxmlformats.org/officeDocument/2006/relationships/hyperlink" Target="https://www.youtube.com/watch?v=uJaJbq9aRFI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hyperlink" Target="https://arnika.org/dioxiny-pcdd-pcdf" TargetMode="External"/><Relationship Id="rId9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569E8895-80DA-42B3-8E4F-AF092D9B05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Základy ekologie a environmentalistiky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="" xmlns:a16="http://schemas.microsoft.com/office/drawing/2014/main" id="{195CE35B-82D7-432A-A45C-8ED7480B07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2068613"/>
          </a:xfrm>
        </p:spPr>
        <p:txBody>
          <a:bodyPr>
            <a:normAutofit/>
          </a:bodyPr>
          <a:lstStyle/>
          <a:p>
            <a:r>
              <a:rPr lang="cs-CZ" dirty="0"/>
              <a:t>PhDr. Kateřina Jančaříková, Ph.D.</a:t>
            </a:r>
          </a:p>
          <a:p>
            <a:r>
              <a:rPr lang="cs-CZ" dirty="0"/>
              <a:t>Katedra biologie a environmentálních studií</a:t>
            </a:r>
          </a:p>
          <a:p>
            <a:r>
              <a:rPr lang="cs-CZ" dirty="0"/>
              <a:t>Centrum environmentálního vzdělávání a výchovy </a:t>
            </a:r>
          </a:p>
          <a:p>
            <a:r>
              <a:rPr lang="cs-CZ" dirty="0"/>
              <a:t>Pedagogické fakulty Univerzity Karlovy 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="" xmlns:a16="http://schemas.microsoft.com/office/drawing/2014/main" id="{894BAAC2-F580-46CD-9888-C6369D185EA2}"/>
              </a:ext>
            </a:extLst>
          </p:cNvPr>
          <p:cNvSpPr/>
          <p:nvPr/>
        </p:nvSpPr>
        <p:spPr>
          <a:xfrm>
            <a:off x="689317" y="738554"/>
            <a:ext cx="911586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Pralesy</a:t>
            </a:r>
            <a:endParaRPr lang="cs-CZ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8491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6571" y="609600"/>
            <a:ext cx="8947431" cy="1320800"/>
          </a:xfrm>
        </p:spPr>
        <p:txBody>
          <a:bodyPr/>
          <a:lstStyle/>
          <a:p>
            <a:r>
              <a:rPr lang="cs-CZ" dirty="0" smtClean="0"/>
              <a:t>Tropický deštný prales</a:t>
            </a:r>
            <a:br>
              <a:rPr lang="cs-CZ" dirty="0" smtClean="0"/>
            </a:br>
            <a:r>
              <a:rPr lang="cs-CZ" dirty="0" smtClean="0"/>
              <a:t>a tropický sezonní prales </a:t>
            </a:r>
            <a:endParaRPr lang="cs-CZ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3008" y="149111"/>
            <a:ext cx="6392461" cy="2953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délník 4"/>
          <p:cNvSpPr/>
          <p:nvPr/>
        </p:nvSpPr>
        <p:spPr>
          <a:xfrm>
            <a:off x="206828" y="2046514"/>
            <a:ext cx="6433458" cy="349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Stálá teplota 25-28ºC a vlhkost </a:t>
            </a:r>
            <a:r>
              <a:rPr lang="cs-CZ" dirty="0" smtClean="0"/>
              <a:t>(2000 mm/rok).</a:t>
            </a:r>
            <a:endParaRPr lang="cs-CZ" dirty="0"/>
          </a:p>
          <a:p>
            <a:r>
              <a:rPr lang="cs-CZ" dirty="0" smtClean="0"/>
              <a:t>Vlhkost </a:t>
            </a:r>
            <a:r>
              <a:rPr lang="cs-CZ" dirty="0"/>
              <a:t>vzduchu až 100 </a:t>
            </a:r>
            <a:r>
              <a:rPr lang="cs-CZ" dirty="0" smtClean="0"/>
              <a:t>%.</a:t>
            </a:r>
          </a:p>
          <a:p>
            <a:r>
              <a:rPr lang="cs-CZ" dirty="0" err="1" smtClean="0"/>
              <a:t>Patrovitost</a:t>
            </a:r>
            <a:r>
              <a:rPr lang="cs-CZ" dirty="0" smtClean="0"/>
              <a:t>. </a:t>
            </a:r>
            <a:endParaRPr lang="cs-CZ" dirty="0"/>
          </a:p>
          <a:p>
            <a:r>
              <a:rPr lang="cs-CZ" dirty="0" smtClean="0"/>
              <a:t>Deštné </a:t>
            </a:r>
            <a:r>
              <a:rPr lang="cs-CZ" dirty="0"/>
              <a:t>pralesy </a:t>
            </a:r>
            <a:r>
              <a:rPr lang="cs-CZ" dirty="0" smtClean="0"/>
              <a:t>= plíce země.</a:t>
            </a:r>
          </a:p>
          <a:p>
            <a:r>
              <a:rPr lang="cs-CZ" dirty="0" smtClean="0"/>
              <a:t>Půdy chudé na živiny - ž</a:t>
            </a:r>
            <a:r>
              <a:rPr lang="cs-CZ" b="1" dirty="0" smtClean="0"/>
              <a:t>iviny jsou </a:t>
            </a:r>
            <a:r>
              <a:rPr lang="cs-CZ" b="1" dirty="0"/>
              <a:t>vázány v biomase.</a:t>
            </a:r>
          </a:p>
          <a:p>
            <a:pPr>
              <a:lnSpc>
                <a:spcPct val="90000"/>
              </a:lnSpc>
            </a:pPr>
            <a:r>
              <a:rPr lang="cs-CZ" dirty="0" smtClean="0"/>
              <a:t>Dekompozice </a:t>
            </a:r>
            <a:r>
              <a:rPr lang="cs-CZ" dirty="0"/>
              <a:t>rychlá. </a:t>
            </a:r>
            <a:r>
              <a:rPr lang="cs-CZ" b="1" dirty="0" err="1" smtClean="0"/>
              <a:t>Laterizace</a:t>
            </a:r>
            <a:r>
              <a:rPr lang="cs-CZ" b="1" dirty="0" smtClean="0"/>
              <a:t>. Eroze.</a:t>
            </a:r>
            <a:endParaRPr lang="cs-CZ" b="1" dirty="0"/>
          </a:p>
          <a:p>
            <a:pPr>
              <a:lnSpc>
                <a:spcPct val="90000"/>
              </a:lnSpc>
            </a:pPr>
            <a:r>
              <a:rPr lang="cs-CZ" b="1" dirty="0" smtClean="0"/>
              <a:t>Vypalování pralesa</a:t>
            </a:r>
            <a:r>
              <a:rPr lang="cs-CZ" dirty="0" smtClean="0"/>
              <a:t> </a:t>
            </a:r>
            <a:r>
              <a:rPr lang="cs-CZ" dirty="0"/>
              <a:t>– popel obohatí </a:t>
            </a:r>
            <a:r>
              <a:rPr lang="cs-CZ" dirty="0" smtClean="0"/>
              <a:t>půdu.</a:t>
            </a:r>
          </a:p>
          <a:p>
            <a:pPr>
              <a:lnSpc>
                <a:spcPct val="90000"/>
              </a:lnSpc>
            </a:pPr>
            <a:r>
              <a:rPr lang="cs-CZ" dirty="0" smtClean="0"/>
              <a:t>Vysoká produkce biomasy (čistá </a:t>
            </a:r>
            <a:r>
              <a:rPr lang="cs-CZ" dirty="0"/>
              <a:t>20t/ha, hrubá 20-50 </a:t>
            </a:r>
            <a:r>
              <a:rPr lang="cs-CZ" dirty="0" smtClean="0"/>
              <a:t>t/ha).</a:t>
            </a:r>
          </a:p>
          <a:p>
            <a:pPr>
              <a:lnSpc>
                <a:spcPct val="90000"/>
              </a:lnSpc>
            </a:pPr>
            <a:r>
              <a:rPr lang="cs-CZ" dirty="0" smtClean="0"/>
              <a:t>Vysoká druhová diverzita – cca 90% druhů souše. </a:t>
            </a:r>
          </a:p>
          <a:p>
            <a:pPr>
              <a:lnSpc>
                <a:spcPct val="90000"/>
              </a:lnSpc>
            </a:pPr>
            <a:r>
              <a:rPr lang="cs-CZ" dirty="0" smtClean="0"/>
              <a:t>Amazonský deštný prales.</a:t>
            </a:r>
            <a:endParaRPr lang="cs-CZ" dirty="0"/>
          </a:p>
          <a:p>
            <a:pPr>
              <a:lnSpc>
                <a:spcPct val="90000"/>
              </a:lnSpc>
            </a:pPr>
            <a:endParaRPr lang="cs-CZ" dirty="0" smtClean="0"/>
          </a:p>
          <a:p>
            <a:pPr>
              <a:lnSpc>
                <a:spcPct val="90000"/>
              </a:lnSpc>
            </a:pPr>
            <a:r>
              <a:rPr lang="cs-CZ" dirty="0" smtClean="0"/>
              <a:t> </a:t>
            </a:r>
            <a:endParaRPr lang="cs-CZ" sz="2000" dirty="0"/>
          </a:p>
          <a:p>
            <a:endParaRPr lang="cs-CZ" dirty="0" smtClean="0"/>
          </a:p>
        </p:txBody>
      </p:sp>
      <p:sp>
        <p:nvSpPr>
          <p:cNvPr id="6" name="Obdélník 5"/>
          <p:cNvSpPr/>
          <p:nvPr/>
        </p:nvSpPr>
        <p:spPr>
          <a:xfrm>
            <a:off x="6847114" y="3331029"/>
            <a:ext cx="5181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>
                <a:solidFill>
                  <a:srgbClr val="FFFF00"/>
                </a:solidFill>
              </a:rPr>
              <a:t>Cca </a:t>
            </a:r>
            <a:r>
              <a:rPr lang="cs-CZ" dirty="0">
                <a:solidFill>
                  <a:srgbClr val="FFFF00"/>
                </a:solidFill>
              </a:rPr>
              <a:t>6-8% </a:t>
            </a:r>
            <a:r>
              <a:rPr lang="cs-CZ" dirty="0" smtClean="0">
                <a:solidFill>
                  <a:srgbClr val="FFFF00"/>
                </a:solidFill>
              </a:rPr>
              <a:t>souše.</a:t>
            </a:r>
          </a:p>
          <a:p>
            <a:r>
              <a:rPr lang="cs-CZ" dirty="0">
                <a:solidFill>
                  <a:srgbClr val="FFFF00"/>
                </a:solidFill>
              </a:rPr>
              <a:t>Výskyt: „okolo rovníku“ - rovníkové a subtropické oblasti (0 až 10° - 20° </a:t>
            </a:r>
            <a:r>
              <a:rPr lang="cs-CZ" dirty="0" err="1">
                <a:solidFill>
                  <a:srgbClr val="FFFF00"/>
                </a:solidFill>
              </a:rPr>
              <a:t>sš</a:t>
            </a:r>
            <a:r>
              <a:rPr lang="cs-CZ" dirty="0">
                <a:solidFill>
                  <a:srgbClr val="FFFF00"/>
                </a:solidFill>
              </a:rPr>
              <a:t>. a </a:t>
            </a:r>
            <a:r>
              <a:rPr lang="cs-CZ" dirty="0" err="1">
                <a:solidFill>
                  <a:srgbClr val="FFFF00"/>
                </a:solidFill>
              </a:rPr>
              <a:t>jš</a:t>
            </a:r>
            <a:r>
              <a:rPr lang="cs-CZ" dirty="0">
                <a:solidFill>
                  <a:srgbClr val="FFFF00"/>
                </a:solidFill>
              </a:rPr>
              <a:t>.).</a:t>
            </a:r>
          </a:p>
          <a:p>
            <a:endParaRPr lang="cs-CZ" dirty="0">
              <a:solidFill>
                <a:srgbClr val="FFFF0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4958" y="4531357"/>
            <a:ext cx="4283756" cy="2139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15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Ekologické stresy, co musí rostliny </a:t>
            </a:r>
            <a:br>
              <a:rPr lang="cs-CZ" dirty="0" smtClean="0"/>
            </a:br>
            <a:r>
              <a:rPr lang="cs-CZ" dirty="0" smtClean="0"/>
              <a:t>řešit a adaptace rostlin</a:t>
            </a:r>
            <a:endParaRPr lang="cs-CZ" dirty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56754" y="1867989"/>
            <a:ext cx="7236823" cy="4870268"/>
          </a:xfrm>
        </p:spPr>
        <p:txBody>
          <a:bodyPr>
            <a:normAutofit/>
          </a:bodyPr>
          <a:lstStyle/>
          <a:p>
            <a:r>
              <a:rPr lang="cs-CZ" sz="2000" dirty="0">
                <a:solidFill>
                  <a:srgbClr val="FFFF00"/>
                </a:solidFill>
              </a:rPr>
              <a:t>Jak se vyrovnat s vlhkem</a:t>
            </a:r>
            <a:r>
              <a:rPr lang="cs-CZ" sz="2000" dirty="0" smtClean="0">
                <a:solidFill>
                  <a:srgbClr val="FFFF00"/>
                </a:solidFill>
              </a:rPr>
              <a:t>? </a:t>
            </a:r>
            <a:r>
              <a:rPr lang="cs-CZ" sz="2000" dirty="0">
                <a:solidFill>
                  <a:srgbClr val="FFFF00"/>
                </a:solidFill>
              </a:rPr>
              <a:t>Jak dýchat, když na listech je vrstva vody? </a:t>
            </a:r>
            <a:r>
              <a:rPr lang="cs-CZ" sz="2000" dirty="0" smtClean="0"/>
              <a:t>Voskové </a:t>
            </a:r>
            <a:r>
              <a:rPr lang="cs-CZ" sz="2000" dirty="0"/>
              <a:t>listy, listy se špičkou aj. tvarem, který urychluje stékání vody. Dýchací kořeny.</a:t>
            </a:r>
          </a:p>
          <a:p>
            <a:r>
              <a:rPr lang="cs-CZ" sz="2000" dirty="0" smtClean="0">
                <a:solidFill>
                  <a:srgbClr val="FFFF00"/>
                </a:solidFill>
              </a:rPr>
              <a:t>Jak </a:t>
            </a:r>
            <a:r>
              <a:rPr lang="cs-CZ" sz="2000" dirty="0">
                <a:solidFill>
                  <a:srgbClr val="FFFF00"/>
                </a:solidFill>
              </a:rPr>
              <a:t>se dostat na světlo</a:t>
            </a:r>
            <a:r>
              <a:rPr lang="cs-CZ" sz="2000" dirty="0" smtClean="0">
                <a:solidFill>
                  <a:srgbClr val="FFFF00"/>
                </a:solidFill>
              </a:rPr>
              <a:t>? </a:t>
            </a:r>
            <a:r>
              <a:rPr lang="cs-CZ" sz="2000" b="1" dirty="0" smtClean="0"/>
              <a:t>L</a:t>
            </a:r>
            <a:r>
              <a:rPr lang="cs-CZ" sz="2000" dirty="0" smtClean="0"/>
              <a:t>iány</a:t>
            </a:r>
            <a:r>
              <a:rPr lang="cs-CZ" sz="2000" dirty="0"/>
              <a:t>, škrtiči, paraziti, epifyty, barevné listy. Listy „kloub“ – schopnost otáčet se za světlem.</a:t>
            </a:r>
          </a:p>
          <a:p>
            <a:r>
              <a:rPr lang="cs-CZ" sz="2000" dirty="0" smtClean="0">
                <a:solidFill>
                  <a:srgbClr val="FFFF00"/>
                </a:solidFill>
              </a:rPr>
              <a:t>Jak </a:t>
            </a:r>
            <a:r>
              <a:rPr lang="cs-CZ" sz="2000" dirty="0">
                <a:solidFill>
                  <a:srgbClr val="FFFF00"/>
                </a:solidFill>
              </a:rPr>
              <a:t>dostat semena z vrchních pater na zem? </a:t>
            </a:r>
            <a:r>
              <a:rPr lang="cs-CZ" sz="2000" dirty="0" smtClean="0"/>
              <a:t>Těžké </a:t>
            </a:r>
            <a:r>
              <a:rPr lang="cs-CZ" sz="2000" dirty="0"/>
              <a:t>plody, plody přenášené opicemi a ptáky aj</a:t>
            </a:r>
            <a:r>
              <a:rPr lang="cs-CZ" sz="2000" dirty="0" smtClean="0"/>
              <a:t>. Nebo </a:t>
            </a:r>
            <a:r>
              <a:rPr lang="cs-CZ" sz="2000" dirty="0" err="1" smtClean="0"/>
              <a:t>kauliflorie</a:t>
            </a:r>
            <a:r>
              <a:rPr lang="cs-CZ" sz="2000" dirty="0" smtClean="0"/>
              <a:t>. </a:t>
            </a:r>
            <a:endParaRPr lang="cs-CZ" sz="2000" dirty="0"/>
          </a:p>
          <a:p>
            <a:endParaRPr lang="cs-CZ" sz="2000" dirty="0"/>
          </a:p>
        </p:txBody>
      </p:sp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>
          <a:xfrm flipH="1" flipV="1">
            <a:off x="3148149" y="6426925"/>
            <a:ext cx="5656217" cy="431074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5606144" y="2024743"/>
            <a:ext cx="56279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.</a:t>
            </a:r>
            <a:endParaRPr lang="cs-CZ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2274" y="2177763"/>
            <a:ext cx="1971752" cy="256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C:\Users\User\AppData\Local\Microsoft\Windows\INetCache\IE\U5E6CMI6\1200px-Starr_080731-9571_Monstera_deliciosa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8868" y="48374"/>
            <a:ext cx="2635158" cy="197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439353" y="4934494"/>
            <a:ext cx="2564673" cy="1923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001" y="2124662"/>
            <a:ext cx="1963738" cy="2620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5241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Zonalita tropického deštného pralesa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509" y="2160589"/>
            <a:ext cx="7354388" cy="388077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dirty="0"/>
              <a:t>nížinný tropický deštný les (typický </a:t>
            </a:r>
            <a:r>
              <a:rPr lang="cs-CZ" dirty="0" err="1"/>
              <a:t>zonobiom</a:t>
            </a:r>
            <a:r>
              <a:rPr lang="cs-CZ" dirty="0"/>
              <a:t>), </a:t>
            </a:r>
          </a:p>
          <a:p>
            <a:pPr>
              <a:lnSpc>
                <a:spcPct val="90000"/>
              </a:lnSpc>
            </a:pPr>
            <a:r>
              <a:rPr lang="cs-CZ" dirty="0"/>
              <a:t>horský tropický deštný les (</a:t>
            </a:r>
            <a:r>
              <a:rPr lang="cs-CZ" dirty="0" err="1"/>
              <a:t>orobiom</a:t>
            </a:r>
            <a:r>
              <a:rPr lang="cs-CZ" dirty="0"/>
              <a:t> ve výškách nad 1000 m), </a:t>
            </a:r>
          </a:p>
          <a:p>
            <a:pPr>
              <a:lnSpc>
                <a:spcPct val="90000"/>
              </a:lnSpc>
            </a:pPr>
            <a:r>
              <a:rPr lang="cs-CZ" dirty="0"/>
              <a:t>mlžný tropický les (</a:t>
            </a:r>
            <a:r>
              <a:rPr lang="cs-CZ" dirty="0" err="1"/>
              <a:t>orobiom</a:t>
            </a:r>
            <a:r>
              <a:rPr lang="cs-CZ" dirty="0"/>
              <a:t> v nadmořské výšce 2000 až 3000 m), </a:t>
            </a:r>
          </a:p>
          <a:p>
            <a:pPr>
              <a:lnSpc>
                <a:spcPct val="90000"/>
              </a:lnSpc>
            </a:pPr>
            <a:r>
              <a:rPr lang="cs-CZ" dirty="0"/>
              <a:t>aluviální tropický deštný les (</a:t>
            </a:r>
            <a:r>
              <a:rPr lang="cs-CZ" dirty="0" err="1"/>
              <a:t>pedobiom</a:t>
            </a:r>
            <a:r>
              <a:rPr lang="cs-CZ" dirty="0"/>
              <a:t> v nivách velkých řek), </a:t>
            </a:r>
          </a:p>
          <a:p>
            <a:pPr>
              <a:lnSpc>
                <a:spcPct val="90000"/>
              </a:lnSpc>
            </a:pPr>
            <a:r>
              <a:rPr lang="cs-CZ" dirty="0"/>
              <a:t>tropický bažinný les (</a:t>
            </a:r>
            <a:r>
              <a:rPr lang="cs-CZ" dirty="0" err="1"/>
              <a:t>pedobiom</a:t>
            </a:r>
            <a:r>
              <a:rPr lang="cs-CZ" dirty="0"/>
              <a:t> se specializovanými dýchacími kořeny), </a:t>
            </a:r>
          </a:p>
          <a:p>
            <a:pPr>
              <a:lnSpc>
                <a:spcPct val="90000"/>
              </a:lnSpc>
            </a:pPr>
            <a:r>
              <a:rPr lang="cs-CZ" dirty="0"/>
              <a:t>tropický rašelinný les (</a:t>
            </a:r>
            <a:r>
              <a:rPr lang="cs-CZ" dirty="0" err="1"/>
              <a:t>pedobiom</a:t>
            </a:r>
            <a:r>
              <a:rPr lang="cs-CZ" dirty="0"/>
              <a:t> v podmínkách výskytu organosolů). </a:t>
            </a:r>
          </a:p>
          <a:p>
            <a:endParaRPr lang="cs-CZ" dirty="0"/>
          </a:p>
        </p:txBody>
      </p:sp>
      <p:pic>
        <p:nvPicPr>
          <p:cNvPr id="1026" name="Picture 2" descr="C:\Users\User\AppData\Local\Microsoft\Windows\INetCache\IE\HRIPH60G\gorila2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8870" y="287383"/>
            <a:ext cx="3047306" cy="2958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1143" y="3711224"/>
            <a:ext cx="4445032" cy="2496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3"/>
          <p:cNvSpPr/>
          <p:nvPr/>
        </p:nvSpPr>
        <p:spPr>
          <a:xfrm flipH="1">
            <a:off x="0" y="5564777"/>
            <a:ext cx="761564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cs-CZ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Dian </a:t>
            </a:r>
            <a:r>
              <a:rPr lang="cs-CZ" sz="40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Fossey</a:t>
            </a:r>
            <a:r>
              <a:rPr lang="cs-CZ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Gorily v mlze</a:t>
            </a:r>
            <a:endParaRPr lang="cs-CZ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4549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8194" y="609600"/>
            <a:ext cx="9025808" cy="1320800"/>
          </a:xfrm>
        </p:spPr>
        <p:txBody>
          <a:bodyPr/>
          <a:lstStyle/>
          <a:p>
            <a:r>
              <a:rPr lang="cs-CZ" dirty="0" smtClean="0"/>
              <a:t>Zvířata pralesa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0884" y="1567295"/>
            <a:ext cx="7400887" cy="4474068"/>
          </a:xfrm>
        </p:spPr>
        <p:txBody>
          <a:bodyPr/>
          <a:lstStyle/>
          <a:p>
            <a:r>
              <a:rPr lang="cs-CZ" dirty="0" smtClean="0"/>
              <a:t>Ptáci – adaptace na malý prostor mezi stromy – orel opičí, harpyje, orel korunkatý, </a:t>
            </a:r>
            <a:r>
              <a:rPr lang="cs-CZ" dirty="0" err="1" smtClean="0"/>
              <a:t>hoacyn</a:t>
            </a:r>
            <a:r>
              <a:rPr lang="cs-CZ" dirty="0" smtClean="0"/>
              <a:t> chocholatý.</a:t>
            </a:r>
          </a:p>
          <a:p>
            <a:r>
              <a:rPr lang="cs-CZ" dirty="0" smtClean="0"/>
              <a:t>Ptáci opylovači – kolibříci, medosavky, strdimilové.</a:t>
            </a:r>
          </a:p>
          <a:p>
            <a:r>
              <a:rPr lang="cs-CZ" dirty="0" smtClean="0"/>
              <a:t>Savci na zemi – kapybara, okapi (Afrika), tapír (Jižní </a:t>
            </a:r>
            <a:r>
              <a:rPr lang="cs-CZ" dirty="0" err="1" smtClean="0"/>
              <a:t>Am</a:t>
            </a:r>
            <a:r>
              <a:rPr lang="cs-CZ" dirty="0" smtClean="0"/>
              <a:t>.), pralesní sloni (Sumatra),</a:t>
            </a:r>
          </a:p>
          <a:p>
            <a:r>
              <a:rPr lang="cs-CZ" dirty="0" smtClean="0"/>
              <a:t>Létající „</a:t>
            </a:r>
            <a:r>
              <a:rPr lang="cs-CZ" dirty="0" err="1" smtClean="0"/>
              <a:t>neptáci</a:t>
            </a:r>
            <a:r>
              <a:rPr lang="cs-CZ" dirty="0" smtClean="0"/>
              <a:t>“.</a:t>
            </a:r>
            <a:endParaRPr lang="cs-CZ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92" y="4510426"/>
            <a:ext cx="2067825" cy="2233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8989" y="3722914"/>
            <a:ext cx="4953011" cy="3135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002" y="131781"/>
            <a:ext cx="2121536" cy="2156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494" y="131782"/>
            <a:ext cx="2646765" cy="2156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725" y="131783"/>
            <a:ext cx="2843511" cy="1335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027" y="3379332"/>
            <a:ext cx="1816100" cy="2262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002" y="2432297"/>
            <a:ext cx="2454393" cy="1841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2" name="Picture 1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3531" y="2432297"/>
            <a:ext cx="1727654" cy="1675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317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>
                <a:solidFill>
                  <a:schemeClr val="hlink"/>
                </a:solidFill>
              </a:rPr>
              <a:t>Chudozubí </a:t>
            </a:r>
            <a:r>
              <a:rPr lang="cs-CZ" sz="4000" dirty="0" smtClean="0">
                <a:solidFill>
                  <a:schemeClr val="hlink"/>
                </a:solidFill>
              </a:rPr>
              <a:t>žijí jen v Amazonii</a:t>
            </a:r>
            <a:endParaRPr lang="cs-CZ" sz="4000" dirty="0">
              <a:solidFill>
                <a:schemeClr val="hlink"/>
              </a:solidFill>
            </a:endParaRPr>
          </a:p>
        </p:txBody>
      </p:sp>
      <p:pic>
        <p:nvPicPr>
          <p:cNvPr id="153603" name="Picture 10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801" y="1773239"/>
            <a:ext cx="11521017" cy="4676775"/>
          </a:xfrm>
          <a:prstGeom prst="rect">
            <a:avLst/>
          </a:prstGeom>
          <a:noFill/>
          <a:ln w="9525">
            <a:solidFill>
              <a:srgbClr val="99CCFF"/>
            </a:solidFill>
            <a:miter lim="800000"/>
            <a:headEnd/>
            <a:tailEnd/>
          </a:ln>
          <a:effectLst/>
        </p:spPr>
      </p:pic>
      <p:pic>
        <p:nvPicPr>
          <p:cNvPr id="153604" name="Picture 1028" descr="cerrad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23200" y="4724400"/>
            <a:ext cx="3456517" cy="19494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53605" name="Picture 1029" descr="planet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40234" y="1752601"/>
            <a:ext cx="3551767" cy="15398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20204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Azonální</a:t>
            </a:r>
            <a:r>
              <a:rPr lang="cs-CZ" dirty="0" smtClean="0"/>
              <a:t> biom tropického monzunového </a:t>
            </a:r>
            <a:br>
              <a:rPr lang="cs-CZ" dirty="0" smtClean="0"/>
            </a:br>
            <a:r>
              <a:rPr lang="cs-CZ" dirty="0" smtClean="0"/>
              <a:t>pralesa - Mangrove</a:t>
            </a:r>
            <a:endParaRPr lang="cs-CZ" dirty="0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6361611" y="3239588"/>
            <a:ext cx="5512526" cy="3618412"/>
          </a:xfrm>
        </p:spPr>
        <p:txBody>
          <a:bodyPr>
            <a:normAutofit/>
          </a:bodyPr>
          <a:lstStyle/>
          <a:p>
            <a:r>
              <a:rPr lang="cs-CZ" sz="2400" dirty="0"/>
              <a:t> Střídavé zaplavování mořskou vodou.</a:t>
            </a:r>
          </a:p>
          <a:p>
            <a:r>
              <a:rPr lang="cs-CZ" sz="2400" dirty="0"/>
              <a:t> Dominantní postavení zaujímají stromy (zhruba 10 rodů) dorůstající 20m výšky.</a:t>
            </a:r>
          </a:p>
          <a:p>
            <a:r>
              <a:rPr lang="cs-CZ" sz="2400" dirty="0"/>
              <a:t> Jeho kanály nelze projet na loďce, jen projít za odlivu pěšky.</a:t>
            </a:r>
          </a:p>
        </p:txBody>
      </p:sp>
      <p:pic>
        <p:nvPicPr>
          <p:cNvPr id="45062" name="Picture 6" descr="Mangroves-48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31074" y="2142763"/>
            <a:ext cx="5080000" cy="2849563"/>
          </a:xfrm>
          <a:noFill/>
          <a:ln/>
        </p:spPr>
      </p:pic>
      <p:sp>
        <p:nvSpPr>
          <p:cNvPr id="45063" name="Rectangle 7"/>
          <p:cNvSpPr>
            <a:spLocks noChangeArrowheads="1"/>
          </p:cNvSpPr>
          <p:nvPr/>
        </p:nvSpPr>
        <p:spPr bwMode="auto">
          <a:xfrm>
            <a:off x="431074" y="6248400"/>
            <a:ext cx="11573692" cy="867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cs-CZ" dirty="0">
                <a:solidFill>
                  <a:srgbClr val="FFFF00"/>
                </a:solidFill>
              </a:rPr>
              <a:t>Jak se udržet v bahně</a:t>
            </a:r>
            <a:r>
              <a:rPr lang="cs-CZ" dirty="0" smtClean="0">
                <a:solidFill>
                  <a:srgbClr val="FFFF00"/>
                </a:solidFill>
              </a:rPr>
              <a:t>? Zasolení </a:t>
            </a:r>
            <a:r>
              <a:rPr lang="cs-CZ" dirty="0">
                <a:solidFill>
                  <a:srgbClr val="FFFF00"/>
                </a:solidFill>
              </a:rPr>
              <a:t>a kyselost bahna. </a:t>
            </a:r>
            <a:r>
              <a:rPr lang="cs-CZ" dirty="0" smtClean="0">
                <a:solidFill>
                  <a:srgbClr val="FFFF00"/>
                </a:solidFill>
              </a:rPr>
              <a:t>Nízký </a:t>
            </a:r>
            <a:r>
              <a:rPr lang="cs-CZ" dirty="0">
                <a:solidFill>
                  <a:srgbClr val="FFFF00"/>
                </a:solidFill>
              </a:rPr>
              <a:t>obsahu vzduchu v půdě (čím hloub, tím méně</a:t>
            </a:r>
            <a:r>
              <a:rPr lang="cs-CZ" dirty="0" smtClean="0">
                <a:solidFill>
                  <a:srgbClr val="FFFF00"/>
                </a:solidFill>
              </a:rPr>
              <a:t>). </a:t>
            </a:r>
          </a:p>
          <a:p>
            <a:pPr>
              <a:lnSpc>
                <a:spcPct val="90000"/>
              </a:lnSpc>
            </a:pPr>
            <a:r>
              <a:rPr lang="cs-CZ" dirty="0" smtClean="0">
                <a:solidFill>
                  <a:srgbClr val="FFFF00"/>
                </a:solidFill>
              </a:rPr>
              <a:t>Příliv </a:t>
            </a:r>
            <a:r>
              <a:rPr lang="cs-CZ" dirty="0">
                <a:solidFill>
                  <a:srgbClr val="FFFF00"/>
                </a:solidFill>
              </a:rPr>
              <a:t>a </a:t>
            </a:r>
            <a:r>
              <a:rPr lang="cs-CZ" dirty="0" smtClean="0">
                <a:solidFill>
                  <a:srgbClr val="FFFF00"/>
                </a:solidFill>
              </a:rPr>
              <a:t>odliv. Slanost </a:t>
            </a:r>
            <a:r>
              <a:rPr lang="cs-CZ" dirty="0">
                <a:solidFill>
                  <a:srgbClr val="FFFF00"/>
                </a:solidFill>
              </a:rPr>
              <a:t>vody – nedostatek sladké vody.</a:t>
            </a:r>
          </a:p>
          <a:p>
            <a:endParaRPr kumimoji="0" lang="cs-CZ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7825" y="235177"/>
            <a:ext cx="3810000" cy="2859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85332" y="4303123"/>
            <a:ext cx="2330088" cy="1553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5571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Environmentální problémy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2160589"/>
            <a:ext cx="5814905" cy="3880773"/>
          </a:xfrm>
        </p:spPr>
        <p:txBody>
          <a:bodyPr/>
          <a:lstStyle/>
          <a:p>
            <a:r>
              <a:rPr lang="cs-CZ" dirty="0" smtClean="0"/>
              <a:t>Devastace životního prostředí  (kácení, pálení).</a:t>
            </a:r>
          </a:p>
          <a:p>
            <a:r>
              <a:rPr lang="cs-CZ" dirty="0" smtClean="0"/>
              <a:t>Vymírání druhů.</a:t>
            </a:r>
          </a:p>
          <a:p>
            <a:r>
              <a:rPr lang="cs-CZ" dirty="0" smtClean="0"/>
              <a:t>Defoliant agent </a:t>
            </a:r>
            <a:r>
              <a:rPr lang="cs-CZ" dirty="0" err="1" smtClean="0"/>
              <a:t>orange</a:t>
            </a:r>
            <a:r>
              <a:rPr lang="cs-CZ" dirty="0" smtClean="0"/>
              <a:t> (</a:t>
            </a:r>
            <a:r>
              <a:rPr lang="cs-CZ" dirty="0" err="1" smtClean="0"/>
              <a:t>dioxyny</a:t>
            </a:r>
            <a:r>
              <a:rPr lang="cs-CZ" dirty="0" smtClean="0"/>
              <a:t>)  ve Vietnamském sezónním pralese</a:t>
            </a:r>
            <a:r>
              <a:rPr lang="cs-CZ" dirty="0" smtClean="0">
                <a:hlinkClick r:id="rId2"/>
              </a:rPr>
              <a:t>. Video v AJ</a:t>
            </a:r>
            <a:r>
              <a:rPr lang="cs-CZ" dirty="0" smtClean="0"/>
              <a:t>. </a:t>
            </a:r>
            <a:r>
              <a:rPr lang="cs-CZ" dirty="0" smtClean="0">
                <a:hlinkClick r:id="rId3"/>
              </a:rPr>
              <a:t>Video v ČJ.</a:t>
            </a:r>
            <a:r>
              <a:rPr lang="cs-CZ" dirty="0" smtClean="0"/>
              <a:t>  </a:t>
            </a:r>
            <a:r>
              <a:rPr lang="cs-CZ" dirty="0" smtClean="0">
                <a:hlinkClick r:id="rId4"/>
              </a:rPr>
              <a:t>Arnika </a:t>
            </a:r>
            <a:r>
              <a:rPr lang="cs-CZ" dirty="0" smtClean="0"/>
              <a:t>o dioxinech.</a:t>
            </a:r>
          </a:p>
          <a:p>
            <a:endParaRPr lang="cs-CZ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2239" y="202934"/>
            <a:ext cx="5543006" cy="3725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5667" y="2718642"/>
            <a:ext cx="3005138" cy="399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044" y="4345830"/>
            <a:ext cx="3548062" cy="236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50" y="4102110"/>
            <a:ext cx="1862566" cy="1862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005" y="5033393"/>
            <a:ext cx="3028950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911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15473238-2367-4B25-BCF5-A3C112D27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Děkuji za pozornost!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D6DE1C89-2866-416D-92EF-39D31B45A1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3048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955</TotalTime>
  <Words>407</Words>
  <Application>Microsoft Office PowerPoint</Application>
  <PresentationFormat>Vlastní</PresentationFormat>
  <Paragraphs>51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Fazeta</vt:lpstr>
      <vt:lpstr>Základy ekologie a environmentalistiky</vt:lpstr>
      <vt:lpstr>Tropický deštný prales a tropický sezonní prales </vt:lpstr>
      <vt:lpstr>Ekologické stresy, co musí rostliny  řešit a adaptace rostlin</vt:lpstr>
      <vt:lpstr>Zonalita tropického deštného pralesa</vt:lpstr>
      <vt:lpstr>Zvířata pralesa</vt:lpstr>
      <vt:lpstr>Chudozubí žijí jen v Amazonii</vt:lpstr>
      <vt:lpstr>Azonální biom tropického monzunového  pralesa - Mangrove</vt:lpstr>
      <vt:lpstr>Environmentální problémy</vt:lpstr>
      <vt:lpstr>Děkuji za pozornost!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Základy ekologie a environmentalistiky</dc:title>
  <dc:creator>adimin</dc:creator>
  <cp:lastModifiedBy>Kateřina Jančaříková</cp:lastModifiedBy>
  <cp:revision>149</cp:revision>
  <dcterms:created xsi:type="dcterms:W3CDTF">2018-10-07T14:46:05Z</dcterms:created>
  <dcterms:modified xsi:type="dcterms:W3CDTF">2018-12-17T12:39:56Z</dcterms:modified>
</cp:coreProperties>
</file>