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482" r:id="rId3"/>
    <p:sldId id="492" r:id="rId4"/>
    <p:sldId id="483" r:id="rId5"/>
    <p:sldId id="484" r:id="rId6"/>
    <p:sldId id="493" r:id="rId7"/>
    <p:sldId id="494" r:id="rId8"/>
    <p:sldId id="485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-22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97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3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92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3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395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7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949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0676"/>
            <a:ext cx="9956800" cy="14319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56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59EA-3E6F-48D2-833F-414AF2F999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9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4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42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51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15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86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97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20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59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ct24.ceskatelevize.cz/svet/1337307-agent-orange-i-po-35-letech-desi-vietnam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www.youtube.com/watch?v=uJaJbq9aRF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arnika.org/dioxiny-pcdd-pcdf" TargetMode="Externa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E8895-80DA-42B3-8E4F-AF092D9B0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ekologie a environmentalistiky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195CE35B-82D7-432A-A45C-8ED7480B0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68613"/>
          </a:xfrm>
        </p:spPr>
        <p:txBody>
          <a:bodyPr>
            <a:normAutofit/>
          </a:bodyPr>
          <a:lstStyle/>
          <a:p>
            <a:r>
              <a:rPr lang="cs-CZ" dirty="0"/>
              <a:t>PhDr. Kateřina Jančaříková, Ph.D.</a:t>
            </a:r>
          </a:p>
          <a:p>
            <a:r>
              <a:rPr lang="cs-CZ" dirty="0"/>
              <a:t>Katedra biologie a environmentálních studií</a:t>
            </a:r>
          </a:p>
          <a:p>
            <a:r>
              <a:rPr lang="cs-CZ" dirty="0"/>
              <a:t>Centrum environmentálního vzdělávání a výchovy </a:t>
            </a:r>
          </a:p>
          <a:p>
            <a:r>
              <a:rPr lang="cs-CZ" dirty="0"/>
              <a:t>Pedagogické fakulty Univerzity Karlovy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894BAAC2-F580-46CD-9888-C6369D185EA2}"/>
              </a:ext>
            </a:extLst>
          </p:cNvPr>
          <p:cNvSpPr/>
          <p:nvPr/>
        </p:nvSpPr>
        <p:spPr>
          <a:xfrm>
            <a:off x="689317" y="738554"/>
            <a:ext cx="91158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Pralesy</a:t>
            </a:r>
            <a:endParaRPr lang="cs-CZ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9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571" y="609600"/>
            <a:ext cx="8947431" cy="1320800"/>
          </a:xfrm>
        </p:spPr>
        <p:txBody>
          <a:bodyPr/>
          <a:lstStyle/>
          <a:p>
            <a:r>
              <a:rPr lang="cs-CZ" dirty="0" smtClean="0"/>
              <a:t>Tropický deštný prales</a:t>
            </a:r>
            <a:br>
              <a:rPr lang="cs-CZ" dirty="0" smtClean="0"/>
            </a:br>
            <a:r>
              <a:rPr lang="cs-CZ" dirty="0" smtClean="0"/>
              <a:t>a tropický sezonní prales 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08" y="149111"/>
            <a:ext cx="6392461" cy="295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06828" y="2046514"/>
            <a:ext cx="6433458" cy="349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Stálá teplota 25-28ºC a vlhkost </a:t>
            </a:r>
            <a:r>
              <a:rPr lang="cs-CZ" dirty="0" smtClean="0"/>
              <a:t>(2000 mm/rok).</a:t>
            </a:r>
            <a:endParaRPr lang="cs-CZ" dirty="0"/>
          </a:p>
          <a:p>
            <a:r>
              <a:rPr lang="cs-CZ" dirty="0" smtClean="0"/>
              <a:t>Vlhkost </a:t>
            </a:r>
            <a:r>
              <a:rPr lang="cs-CZ" dirty="0"/>
              <a:t>vzduchu až 100 </a:t>
            </a:r>
            <a:r>
              <a:rPr lang="cs-CZ" dirty="0" smtClean="0"/>
              <a:t>%.</a:t>
            </a:r>
          </a:p>
          <a:p>
            <a:r>
              <a:rPr lang="cs-CZ" dirty="0" err="1" smtClean="0"/>
              <a:t>Patrovitost</a:t>
            </a:r>
            <a:r>
              <a:rPr lang="cs-CZ" dirty="0" smtClean="0"/>
              <a:t>. </a:t>
            </a:r>
            <a:endParaRPr lang="cs-CZ" dirty="0"/>
          </a:p>
          <a:p>
            <a:r>
              <a:rPr lang="cs-CZ" dirty="0" smtClean="0"/>
              <a:t>Deštné </a:t>
            </a:r>
            <a:r>
              <a:rPr lang="cs-CZ" dirty="0"/>
              <a:t>pralesy </a:t>
            </a:r>
            <a:r>
              <a:rPr lang="cs-CZ" dirty="0" smtClean="0"/>
              <a:t>= plíce země.</a:t>
            </a:r>
          </a:p>
          <a:p>
            <a:r>
              <a:rPr lang="cs-CZ" dirty="0" smtClean="0"/>
              <a:t>Půdy chudé na živiny - ž</a:t>
            </a:r>
            <a:r>
              <a:rPr lang="cs-CZ" b="1" dirty="0" smtClean="0"/>
              <a:t>iviny jsou </a:t>
            </a:r>
            <a:r>
              <a:rPr lang="cs-CZ" b="1" dirty="0"/>
              <a:t>vázány v biomase.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Dekompozice </a:t>
            </a:r>
            <a:r>
              <a:rPr lang="cs-CZ" dirty="0"/>
              <a:t>rychlá. </a:t>
            </a:r>
            <a:r>
              <a:rPr lang="cs-CZ" b="1" dirty="0" err="1" smtClean="0"/>
              <a:t>Laterizace</a:t>
            </a:r>
            <a:r>
              <a:rPr lang="cs-CZ" b="1" dirty="0" smtClean="0"/>
              <a:t>. Eroze.</a:t>
            </a:r>
            <a:endParaRPr lang="cs-CZ" b="1" dirty="0"/>
          </a:p>
          <a:p>
            <a:pPr>
              <a:lnSpc>
                <a:spcPct val="90000"/>
              </a:lnSpc>
            </a:pPr>
            <a:r>
              <a:rPr lang="cs-CZ" b="1" dirty="0" smtClean="0"/>
              <a:t>Vypalování pralesa</a:t>
            </a:r>
            <a:r>
              <a:rPr lang="cs-CZ" dirty="0" smtClean="0"/>
              <a:t> </a:t>
            </a:r>
            <a:r>
              <a:rPr lang="cs-CZ" dirty="0"/>
              <a:t>– popel obohatí </a:t>
            </a:r>
            <a:r>
              <a:rPr lang="cs-CZ" dirty="0" smtClean="0"/>
              <a:t>půdu.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Vysoká produkce biomasy (čistá </a:t>
            </a:r>
            <a:r>
              <a:rPr lang="cs-CZ" dirty="0"/>
              <a:t>20t/ha, hrubá 20-50 </a:t>
            </a:r>
            <a:r>
              <a:rPr lang="cs-CZ" dirty="0" smtClean="0"/>
              <a:t>t/ha).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Vysoká druhová diverzita – cca 90% druhů souše. 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Amazonský deštný prales.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 </a:t>
            </a:r>
            <a:endParaRPr lang="cs-CZ" sz="2000" dirty="0"/>
          </a:p>
          <a:p>
            <a:endParaRPr lang="cs-CZ" dirty="0" smtClean="0"/>
          </a:p>
        </p:txBody>
      </p:sp>
      <p:sp>
        <p:nvSpPr>
          <p:cNvPr id="6" name="Obdélník 5"/>
          <p:cNvSpPr/>
          <p:nvPr/>
        </p:nvSpPr>
        <p:spPr>
          <a:xfrm>
            <a:off x="6847114" y="3331029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Cca </a:t>
            </a:r>
            <a:r>
              <a:rPr lang="cs-CZ" dirty="0">
                <a:solidFill>
                  <a:srgbClr val="FFFF00"/>
                </a:solidFill>
              </a:rPr>
              <a:t>6-8% </a:t>
            </a:r>
            <a:r>
              <a:rPr lang="cs-CZ" dirty="0" smtClean="0">
                <a:solidFill>
                  <a:srgbClr val="FFFF00"/>
                </a:solidFill>
              </a:rPr>
              <a:t>souše.</a:t>
            </a:r>
          </a:p>
          <a:p>
            <a:r>
              <a:rPr lang="cs-CZ" dirty="0">
                <a:solidFill>
                  <a:srgbClr val="FFFF00"/>
                </a:solidFill>
              </a:rPr>
              <a:t>Výskyt: „okolo rovníku“ - rovníkové a subtropické oblasti (0 až 10° - 20° </a:t>
            </a:r>
            <a:r>
              <a:rPr lang="cs-CZ" dirty="0" err="1">
                <a:solidFill>
                  <a:srgbClr val="FFFF00"/>
                </a:solidFill>
              </a:rPr>
              <a:t>sš</a:t>
            </a:r>
            <a:r>
              <a:rPr lang="cs-CZ" dirty="0">
                <a:solidFill>
                  <a:srgbClr val="FFFF00"/>
                </a:solidFill>
              </a:rPr>
              <a:t>. a </a:t>
            </a:r>
            <a:r>
              <a:rPr lang="cs-CZ" dirty="0" err="1">
                <a:solidFill>
                  <a:srgbClr val="FFFF00"/>
                </a:solidFill>
              </a:rPr>
              <a:t>jš</a:t>
            </a:r>
            <a:r>
              <a:rPr lang="cs-CZ" dirty="0">
                <a:solidFill>
                  <a:srgbClr val="FFFF00"/>
                </a:solidFill>
              </a:rPr>
              <a:t>.).</a:t>
            </a:r>
          </a:p>
          <a:p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958" y="4531357"/>
            <a:ext cx="4283756" cy="2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5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Ekologické stresy, co musí rostliny </a:t>
            </a:r>
            <a:br>
              <a:rPr lang="cs-CZ" dirty="0" smtClean="0"/>
            </a:br>
            <a:r>
              <a:rPr lang="cs-CZ" dirty="0" smtClean="0"/>
              <a:t>řešit a adaptace rostlin</a:t>
            </a:r>
            <a:endParaRPr lang="cs-CZ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6754" y="1867989"/>
            <a:ext cx="7236823" cy="4870268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00"/>
                </a:solidFill>
              </a:rPr>
              <a:t>Jak se vyrovnat s vlhkem</a:t>
            </a:r>
            <a:r>
              <a:rPr lang="cs-CZ" sz="2000" dirty="0" smtClean="0">
                <a:solidFill>
                  <a:srgbClr val="FFFF00"/>
                </a:solidFill>
              </a:rPr>
              <a:t>? </a:t>
            </a:r>
            <a:r>
              <a:rPr lang="cs-CZ" sz="2000" dirty="0">
                <a:solidFill>
                  <a:srgbClr val="FFFF00"/>
                </a:solidFill>
              </a:rPr>
              <a:t>Jak dýchat, když na listech je vrstva vody? </a:t>
            </a:r>
            <a:r>
              <a:rPr lang="cs-CZ" sz="2000" dirty="0" smtClean="0"/>
              <a:t>Voskové </a:t>
            </a:r>
            <a:r>
              <a:rPr lang="cs-CZ" sz="2000" dirty="0"/>
              <a:t>listy, listy se špičkou aj. tvarem, který urychluje stékání vody. Dýchací kořeny.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Jak </a:t>
            </a:r>
            <a:r>
              <a:rPr lang="cs-CZ" sz="2000" dirty="0">
                <a:solidFill>
                  <a:srgbClr val="FFFF00"/>
                </a:solidFill>
              </a:rPr>
              <a:t>se dostat na světlo</a:t>
            </a:r>
            <a:r>
              <a:rPr lang="cs-CZ" sz="2000" dirty="0" smtClean="0">
                <a:solidFill>
                  <a:srgbClr val="FFFF00"/>
                </a:solidFill>
              </a:rPr>
              <a:t>? </a:t>
            </a:r>
            <a:r>
              <a:rPr lang="cs-CZ" sz="2000" b="1" dirty="0" smtClean="0"/>
              <a:t>L</a:t>
            </a:r>
            <a:r>
              <a:rPr lang="cs-CZ" sz="2000" dirty="0" smtClean="0"/>
              <a:t>iány</a:t>
            </a:r>
            <a:r>
              <a:rPr lang="cs-CZ" sz="2000" dirty="0"/>
              <a:t>, škrtiči, paraziti, epifyty, barevné listy. Listy „kloub“ – schopnost otáčet se za světlem.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Jak </a:t>
            </a:r>
            <a:r>
              <a:rPr lang="cs-CZ" sz="2000" dirty="0">
                <a:solidFill>
                  <a:srgbClr val="FFFF00"/>
                </a:solidFill>
              </a:rPr>
              <a:t>dostat semena z vrchních pater na zem? </a:t>
            </a:r>
            <a:r>
              <a:rPr lang="cs-CZ" sz="2000" dirty="0" smtClean="0"/>
              <a:t>Těžké </a:t>
            </a:r>
            <a:r>
              <a:rPr lang="cs-CZ" sz="2000" dirty="0"/>
              <a:t>plody, plody přenášené opicemi a ptáky aj</a:t>
            </a:r>
            <a:r>
              <a:rPr lang="cs-CZ" sz="2000" dirty="0" smtClean="0"/>
              <a:t>. Nebo </a:t>
            </a:r>
            <a:r>
              <a:rPr lang="cs-CZ" sz="2000" dirty="0" err="1" smtClean="0"/>
              <a:t>kauliflorie</a:t>
            </a:r>
            <a:r>
              <a:rPr lang="cs-CZ" sz="2000" dirty="0" smtClean="0"/>
              <a:t>. 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 flipH="1" flipV="1">
            <a:off x="3148149" y="6426925"/>
            <a:ext cx="5656217" cy="43107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606144" y="2024743"/>
            <a:ext cx="5627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274" y="2177763"/>
            <a:ext cx="1971752" cy="256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AppData\Local\Microsoft\Windows\INetCache\IE\U5E6CMI6\1200px-Starr_080731-9571_Monstera_delicios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68" y="48374"/>
            <a:ext cx="2635158" cy="197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9353" y="4934494"/>
            <a:ext cx="2564673" cy="192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01" y="2124662"/>
            <a:ext cx="1963738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2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Zonalita tropického deštného pralesa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2160589"/>
            <a:ext cx="7354388" cy="388077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nížinný tropický deštný les (typický </a:t>
            </a:r>
            <a:r>
              <a:rPr lang="cs-CZ" dirty="0" err="1"/>
              <a:t>zonobiom</a:t>
            </a:r>
            <a:r>
              <a:rPr lang="cs-CZ" dirty="0"/>
              <a:t>), </a:t>
            </a:r>
          </a:p>
          <a:p>
            <a:pPr>
              <a:lnSpc>
                <a:spcPct val="90000"/>
              </a:lnSpc>
            </a:pPr>
            <a:r>
              <a:rPr lang="cs-CZ" dirty="0"/>
              <a:t>horský tropický deštný les (</a:t>
            </a:r>
            <a:r>
              <a:rPr lang="cs-CZ" dirty="0" err="1"/>
              <a:t>orobiom</a:t>
            </a:r>
            <a:r>
              <a:rPr lang="cs-CZ" dirty="0"/>
              <a:t> ve výškách nad 1000 m), </a:t>
            </a:r>
          </a:p>
          <a:p>
            <a:pPr>
              <a:lnSpc>
                <a:spcPct val="90000"/>
              </a:lnSpc>
            </a:pPr>
            <a:r>
              <a:rPr lang="cs-CZ" dirty="0"/>
              <a:t>mlžný tropický les (</a:t>
            </a:r>
            <a:r>
              <a:rPr lang="cs-CZ" dirty="0" err="1"/>
              <a:t>orobiom</a:t>
            </a:r>
            <a:r>
              <a:rPr lang="cs-CZ" dirty="0"/>
              <a:t> v nadmořské výšce 2000 až 3000 m), </a:t>
            </a:r>
          </a:p>
          <a:p>
            <a:pPr>
              <a:lnSpc>
                <a:spcPct val="90000"/>
              </a:lnSpc>
            </a:pPr>
            <a:r>
              <a:rPr lang="cs-CZ" dirty="0"/>
              <a:t>aluviální tropický deštný les (</a:t>
            </a:r>
            <a:r>
              <a:rPr lang="cs-CZ" dirty="0" err="1"/>
              <a:t>pedobiom</a:t>
            </a:r>
            <a:r>
              <a:rPr lang="cs-CZ" dirty="0"/>
              <a:t> v nivách velkých řek), </a:t>
            </a:r>
          </a:p>
          <a:p>
            <a:pPr>
              <a:lnSpc>
                <a:spcPct val="90000"/>
              </a:lnSpc>
            </a:pPr>
            <a:r>
              <a:rPr lang="cs-CZ" dirty="0"/>
              <a:t>tropický bažinný les (</a:t>
            </a:r>
            <a:r>
              <a:rPr lang="cs-CZ" dirty="0" err="1"/>
              <a:t>pedobiom</a:t>
            </a:r>
            <a:r>
              <a:rPr lang="cs-CZ" dirty="0"/>
              <a:t> se specializovanými dýchacími kořeny), </a:t>
            </a:r>
          </a:p>
          <a:p>
            <a:pPr>
              <a:lnSpc>
                <a:spcPct val="90000"/>
              </a:lnSpc>
            </a:pPr>
            <a:r>
              <a:rPr lang="cs-CZ" dirty="0"/>
              <a:t>tropický rašelinný les (</a:t>
            </a:r>
            <a:r>
              <a:rPr lang="cs-CZ" dirty="0" err="1"/>
              <a:t>pedobiom</a:t>
            </a:r>
            <a:r>
              <a:rPr lang="cs-CZ" dirty="0"/>
              <a:t> v podmínkách výskytu organosolů). </a:t>
            </a:r>
          </a:p>
          <a:p>
            <a:endParaRPr lang="cs-CZ" dirty="0"/>
          </a:p>
        </p:txBody>
      </p:sp>
      <p:pic>
        <p:nvPicPr>
          <p:cNvPr id="1026" name="Picture 2" descr="C:\Users\User\AppData\Local\Microsoft\Windows\INetCache\IE\HRIPH60G\gorila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70" y="287383"/>
            <a:ext cx="3047306" cy="295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3" y="3711224"/>
            <a:ext cx="4445032" cy="249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 flipH="1">
            <a:off x="0" y="5564777"/>
            <a:ext cx="76156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Dian </a:t>
            </a:r>
            <a:r>
              <a:rPr lang="cs-CZ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Fossey</a:t>
            </a:r>
            <a:r>
              <a:rPr lang="cs-C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Gorily v mlze</a:t>
            </a:r>
            <a:endParaRPr lang="cs-CZ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4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4" y="609600"/>
            <a:ext cx="9025808" cy="1320800"/>
          </a:xfrm>
        </p:spPr>
        <p:txBody>
          <a:bodyPr/>
          <a:lstStyle/>
          <a:p>
            <a:r>
              <a:rPr lang="cs-CZ" dirty="0" smtClean="0"/>
              <a:t>Zvířata pralesa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0884" y="1567295"/>
            <a:ext cx="7400887" cy="4474068"/>
          </a:xfrm>
        </p:spPr>
        <p:txBody>
          <a:bodyPr/>
          <a:lstStyle/>
          <a:p>
            <a:r>
              <a:rPr lang="cs-CZ" dirty="0" smtClean="0"/>
              <a:t>Ptáci – adaptace na malý prostor mezi stromy – orel opičí, harpyje, orel korunkatý, </a:t>
            </a:r>
            <a:r>
              <a:rPr lang="cs-CZ" dirty="0" err="1" smtClean="0"/>
              <a:t>hoacyn</a:t>
            </a:r>
            <a:r>
              <a:rPr lang="cs-CZ" dirty="0" smtClean="0"/>
              <a:t> chocholatý.</a:t>
            </a:r>
          </a:p>
          <a:p>
            <a:r>
              <a:rPr lang="cs-CZ" dirty="0" smtClean="0"/>
              <a:t>Ptáci opylovači – kolibříci, medosavky, strdimilové.</a:t>
            </a:r>
          </a:p>
          <a:p>
            <a:r>
              <a:rPr lang="cs-CZ" dirty="0" smtClean="0"/>
              <a:t>Savci na zemi – kapybara, okapi (Afrika), tapír (Jižní </a:t>
            </a:r>
            <a:r>
              <a:rPr lang="cs-CZ" dirty="0" err="1" smtClean="0"/>
              <a:t>Am</a:t>
            </a:r>
            <a:r>
              <a:rPr lang="cs-CZ" dirty="0" smtClean="0"/>
              <a:t>.), pralesní sloni (Sumatra),</a:t>
            </a:r>
          </a:p>
          <a:p>
            <a:r>
              <a:rPr lang="cs-CZ" dirty="0" smtClean="0"/>
              <a:t>Létající „</a:t>
            </a:r>
            <a:r>
              <a:rPr lang="cs-CZ" dirty="0" err="1" smtClean="0"/>
              <a:t>neptáci</a:t>
            </a:r>
            <a:r>
              <a:rPr lang="cs-CZ" dirty="0" smtClean="0"/>
              <a:t>“.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" y="4510426"/>
            <a:ext cx="2067825" cy="223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89" y="3722914"/>
            <a:ext cx="4953011" cy="31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02" y="131781"/>
            <a:ext cx="2121536" cy="215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4" y="131782"/>
            <a:ext cx="2646765" cy="215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25" y="131783"/>
            <a:ext cx="2843511" cy="133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27" y="3379332"/>
            <a:ext cx="181610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02" y="2432297"/>
            <a:ext cx="2454393" cy="184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531" y="2432297"/>
            <a:ext cx="1727654" cy="167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chemeClr val="hlink"/>
                </a:solidFill>
              </a:rPr>
              <a:t>Chudozubí </a:t>
            </a:r>
            <a:r>
              <a:rPr lang="cs-CZ" sz="4000" dirty="0" smtClean="0">
                <a:solidFill>
                  <a:schemeClr val="hlink"/>
                </a:solidFill>
              </a:rPr>
              <a:t>žijí jen v Amazonii</a:t>
            </a:r>
            <a:endParaRPr lang="cs-CZ" sz="4000" dirty="0">
              <a:solidFill>
                <a:schemeClr val="hlink"/>
              </a:solidFill>
            </a:endParaRPr>
          </a:p>
        </p:txBody>
      </p:sp>
      <p:pic>
        <p:nvPicPr>
          <p:cNvPr id="153603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1" y="1773239"/>
            <a:ext cx="11521017" cy="4676775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ffectLst/>
        </p:spPr>
      </p:pic>
      <p:pic>
        <p:nvPicPr>
          <p:cNvPr id="153604" name="Picture 1028" descr="cerr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4724400"/>
            <a:ext cx="3456517" cy="1949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3605" name="Picture 1029" descr="plan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0234" y="1752601"/>
            <a:ext cx="3551767" cy="1539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02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Azonální</a:t>
            </a:r>
            <a:r>
              <a:rPr lang="cs-CZ" dirty="0" smtClean="0"/>
              <a:t> biom tropického monzunového </a:t>
            </a:r>
            <a:br>
              <a:rPr lang="cs-CZ" dirty="0" smtClean="0"/>
            </a:br>
            <a:r>
              <a:rPr lang="cs-CZ" dirty="0" smtClean="0"/>
              <a:t>pralesa - Mangrove</a:t>
            </a:r>
            <a:endParaRPr lang="cs-CZ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61611" y="3239588"/>
            <a:ext cx="5512526" cy="3618412"/>
          </a:xfrm>
        </p:spPr>
        <p:txBody>
          <a:bodyPr>
            <a:normAutofit/>
          </a:bodyPr>
          <a:lstStyle/>
          <a:p>
            <a:r>
              <a:rPr lang="cs-CZ" sz="2400" dirty="0"/>
              <a:t> Střídavé zaplavování mořskou vodou.</a:t>
            </a:r>
          </a:p>
          <a:p>
            <a:r>
              <a:rPr lang="cs-CZ" sz="2400" dirty="0"/>
              <a:t> Dominantní postavení zaujímají stromy (zhruba 10 rodů) dorůstající 20m výšky.</a:t>
            </a:r>
          </a:p>
          <a:p>
            <a:r>
              <a:rPr lang="cs-CZ" sz="2400" dirty="0"/>
              <a:t> Jeho kanály nelze projet na loďce, jen projít za odlivu pěšky.</a:t>
            </a:r>
          </a:p>
        </p:txBody>
      </p:sp>
      <p:pic>
        <p:nvPicPr>
          <p:cNvPr id="45062" name="Picture 6" descr="Mangroves-4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1074" y="2142763"/>
            <a:ext cx="5080000" cy="2849563"/>
          </a:xfrm>
          <a:noFill/>
          <a:ln/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31074" y="6248400"/>
            <a:ext cx="11573692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rgbClr val="FFFF00"/>
                </a:solidFill>
              </a:rPr>
              <a:t>Jak se udržet v bahně</a:t>
            </a:r>
            <a:r>
              <a:rPr lang="cs-CZ" dirty="0" smtClean="0">
                <a:solidFill>
                  <a:srgbClr val="FFFF00"/>
                </a:solidFill>
              </a:rPr>
              <a:t>? Zasolení </a:t>
            </a:r>
            <a:r>
              <a:rPr lang="cs-CZ" dirty="0">
                <a:solidFill>
                  <a:srgbClr val="FFFF00"/>
                </a:solidFill>
              </a:rPr>
              <a:t>a kyselost bahna. </a:t>
            </a:r>
            <a:r>
              <a:rPr lang="cs-CZ" dirty="0" smtClean="0">
                <a:solidFill>
                  <a:srgbClr val="FFFF00"/>
                </a:solidFill>
              </a:rPr>
              <a:t>Nízký </a:t>
            </a:r>
            <a:r>
              <a:rPr lang="cs-CZ" dirty="0">
                <a:solidFill>
                  <a:srgbClr val="FFFF00"/>
                </a:solidFill>
              </a:rPr>
              <a:t>obsahu vzduchu v půdě (čím hloub, tím méně</a:t>
            </a:r>
            <a:r>
              <a:rPr lang="cs-CZ" dirty="0" smtClean="0">
                <a:solidFill>
                  <a:srgbClr val="FFFF00"/>
                </a:solidFill>
              </a:rPr>
              <a:t>). 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rgbClr val="FFFF00"/>
                </a:solidFill>
              </a:rPr>
              <a:t>Příliv </a:t>
            </a:r>
            <a:r>
              <a:rPr lang="cs-CZ" dirty="0">
                <a:solidFill>
                  <a:srgbClr val="FFFF00"/>
                </a:solidFill>
              </a:rPr>
              <a:t>a </a:t>
            </a:r>
            <a:r>
              <a:rPr lang="cs-CZ" dirty="0" smtClean="0">
                <a:solidFill>
                  <a:srgbClr val="FFFF00"/>
                </a:solidFill>
              </a:rPr>
              <a:t>odliv. Slanost </a:t>
            </a:r>
            <a:r>
              <a:rPr lang="cs-CZ" dirty="0">
                <a:solidFill>
                  <a:srgbClr val="FFFF00"/>
                </a:solidFill>
              </a:rPr>
              <a:t>vody – nedostatek sladké vody.</a:t>
            </a:r>
          </a:p>
          <a:p>
            <a:endParaRPr kumimoji="0"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235177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5332" y="4303123"/>
            <a:ext cx="2330088" cy="155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Environmentální problémy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814905" cy="3880773"/>
          </a:xfrm>
        </p:spPr>
        <p:txBody>
          <a:bodyPr/>
          <a:lstStyle/>
          <a:p>
            <a:r>
              <a:rPr lang="cs-CZ" dirty="0" smtClean="0"/>
              <a:t>Devastace životního prostředí  (kácení, pálení).</a:t>
            </a:r>
          </a:p>
          <a:p>
            <a:r>
              <a:rPr lang="cs-CZ" dirty="0" smtClean="0"/>
              <a:t>Vymírání druhů.</a:t>
            </a:r>
          </a:p>
          <a:p>
            <a:r>
              <a:rPr lang="cs-CZ" dirty="0" smtClean="0"/>
              <a:t>Defoliant agent </a:t>
            </a:r>
            <a:r>
              <a:rPr lang="cs-CZ" dirty="0" err="1" smtClean="0"/>
              <a:t>orange</a:t>
            </a:r>
            <a:r>
              <a:rPr lang="cs-CZ" dirty="0" smtClean="0"/>
              <a:t> (</a:t>
            </a:r>
            <a:r>
              <a:rPr lang="cs-CZ" dirty="0" err="1" smtClean="0"/>
              <a:t>dioxyny</a:t>
            </a:r>
            <a:r>
              <a:rPr lang="cs-CZ" dirty="0" smtClean="0"/>
              <a:t>)  ve Vietnamském sezónním pralese</a:t>
            </a:r>
            <a:r>
              <a:rPr lang="cs-CZ" dirty="0" smtClean="0">
                <a:hlinkClick r:id="rId2"/>
              </a:rPr>
              <a:t>. Video v AJ</a:t>
            </a:r>
            <a:r>
              <a:rPr lang="cs-CZ" dirty="0" smtClean="0"/>
              <a:t>. </a:t>
            </a:r>
            <a:r>
              <a:rPr lang="cs-CZ" dirty="0" smtClean="0">
                <a:hlinkClick r:id="rId3"/>
              </a:rPr>
              <a:t>Video v ČJ.</a:t>
            </a:r>
            <a:r>
              <a:rPr lang="cs-CZ" dirty="0" smtClean="0"/>
              <a:t>  </a:t>
            </a:r>
            <a:r>
              <a:rPr lang="cs-CZ" dirty="0" smtClean="0">
                <a:hlinkClick r:id="rId4"/>
              </a:rPr>
              <a:t>Arnika </a:t>
            </a:r>
            <a:r>
              <a:rPr lang="cs-CZ" dirty="0" smtClean="0"/>
              <a:t>o dioxinech.</a:t>
            </a:r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39" y="202934"/>
            <a:ext cx="5543006" cy="372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667" y="2718642"/>
            <a:ext cx="3005138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4" y="4345830"/>
            <a:ext cx="3548062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0" y="4102110"/>
            <a:ext cx="1862566" cy="186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05" y="5033393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1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5473238-2367-4B25-BCF5-A3C112D2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6DE1C89-2866-416D-92EF-39D31B45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4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955</TotalTime>
  <Words>407</Words>
  <Application>Microsoft Office PowerPoint</Application>
  <PresentationFormat>Vlastní</PresentationFormat>
  <Paragraphs>51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Fazeta</vt:lpstr>
      <vt:lpstr>Základy ekologie a environmentalistiky</vt:lpstr>
      <vt:lpstr>Tropický deštný prales a tropický sezonní prales </vt:lpstr>
      <vt:lpstr>Ekologické stresy, co musí rostliny  řešit a adaptace rostlin</vt:lpstr>
      <vt:lpstr>Zonalita tropického deštného pralesa</vt:lpstr>
      <vt:lpstr>Zvířata pralesa</vt:lpstr>
      <vt:lpstr>Chudozubí žijí jen v Amazonii</vt:lpstr>
      <vt:lpstr>Azonální biom tropického monzunového  pralesa - Mangrove</vt:lpstr>
      <vt:lpstr>Environmentální problémy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ekologie a environmentalistiky</dc:title>
  <dc:creator>adimin</dc:creator>
  <cp:lastModifiedBy>Kateřina Jančaříková</cp:lastModifiedBy>
  <cp:revision>149</cp:revision>
  <dcterms:created xsi:type="dcterms:W3CDTF">2018-10-07T14:46:05Z</dcterms:created>
  <dcterms:modified xsi:type="dcterms:W3CDTF">2018-12-17T12:39:56Z</dcterms:modified>
</cp:coreProperties>
</file>