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Override1.xml" ContentType="application/vnd.openxmlformats-officedocument.themeOverrid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 id="2147483687" r:id="rId5"/>
  </p:sldMasterIdLst>
  <p:notesMasterIdLst>
    <p:notesMasterId r:id="rId17"/>
  </p:notesMasterIdLst>
  <p:sldIdLst>
    <p:sldId id="264" r:id="rId6"/>
    <p:sldId id="319" r:id="rId7"/>
    <p:sldId id="313" r:id="rId8"/>
    <p:sldId id="314" r:id="rId9"/>
    <p:sldId id="315" r:id="rId10"/>
    <p:sldId id="316" r:id="rId11"/>
    <p:sldId id="317" r:id="rId12"/>
    <p:sldId id="318" r:id="rId13"/>
    <p:sldId id="320" r:id="rId14"/>
    <p:sldId id="322" r:id="rId15"/>
    <p:sldId id="321"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020" autoAdjust="0"/>
    <p:restoredTop sz="94619" autoAdjust="0"/>
  </p:normalViewPr>
  <p:slideViewPr>
    <p:cSldViewPr snapToGrid="0">
      <p:cViewPr varScale="1">
        <p:scale>
          <a:sx n="36" d="100"/>
          <a:sy n="36" d="100"/>
        </p:scale>
        <p:origin x="90" y="105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tableStyles" Target="tableStyle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5" Type="http://schemas.openxmlformats.org/officeDocument/2006/relationships/slideMaster" Target="slideMasters/slideMaster2.xml"/><Relationship Id="rId15" Type="http://schemas.openxmlformats.org/officeDocument/2006/relationships/slide" Target="slides/slide10.xml"/><Relationship Id="rId10" Type="http://schemas.openxmlformats.org/officeDocument/2006/relationships/slide" Target="slides/slide5.xml"/><Relationship Id="rId19"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C6DBDFE-DD3D-4291-A404-1B97A83A6EA8}" type="datetimeFigureOut">
              <a:rPr lang="en-US" smtClean="0"/>
              <a:t>2/20/2023</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6456DE3-4E01-4AFD-AD42-42312842ED89}" type="slidenum">
              <a:rPr lang="en-US" smtClean="0"/>
              <a:t>‹#›</a:t>
            </a:fld>
            <a:endParaRPr lang="en-US" dirty="0"/>
          </a:p>
        </p:txBody>
      </p:sp>
    </p:spTree>
    <p:extLst>
      <p:ext uri="{BB962C8B-B14F-4D97-AF65-F5344CB8AC3E}">
        <p14:creationId xmlns:p14="http://schemas.microsoft.com/office/powerpoint/2010/main" val="7029615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AEA074-24A7-4657-AE02-A51F68EA6AA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498700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04DB13E-F722-4ED6-BB00-556651E95281}"/>
              </a:ext>
            </a:extLst>
          </p:cNvPr>
          <p:cNvSpPr/>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10" name="Rectangle 9"/>
          <p:cNvSpPr/>
          <p:nvPr/>
        </p:nvSpPr>
        <p:spPr>
          <a:xfrm>
            <a:off x="1307870" y="1267730"/>
            <a:ext cx="9576262" cy="4307950"/>
          </a:xfrm>
          <a:prstGeom prst="rect">
            <a:avLst/>
          </a:prstGeom>
          <a:ln w="6350" cap="flat" cmpd="sng" algn="ctr">
            <a:noFill/>
            <a:prstDash val="solid"/>
          </a:ln>
          <a:effectLst>
            <a:outerShdw blurRad="50800" algn="ctr" rotWithShape="0">
              <a:prstClr val="black">
                <a:alpha val="66000"/>
              </a:prstClr>
            </a:outerShdw>
            <a:softEdge rad="0"/>
          </a:effectLst>
        </p:spPr>
      </p:sp>
      <p:sp>
        <p:nvSpPr>
          <p:cNvPr id="11" name="Rectangle 10"/>
          <p:cNvSpPr/>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15" name="Rectangle 14"/>
          <p:cNvSpPr/>
          <p:nvPr/>
        </p:nvSpPr>
        <p:spPr>
          <a:xfrm>
            <a:off x="5135880" y="1267730"/>
            <a:ext cx="1920240" cy="7315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7" name="Group 6">
            <a:extLst>
              <a:ext uri="{FF2B5EF4-FFF2-40B4-BE49-F238E27FC236}">
                <a16:creationId xmlns:a16="http://schemas.microsoft.com/office/drawing/2014/main" id="{E26428D7-C6F3-473D-A360-A3F5C3E8728C}"/>
              </a:ext>
            </a:extLst>
          </p:cNvPr>
          <p:cNvGrpSpPr/>
          <p:nvPr/>
        </p:nvGrpSpPr>
        <p:grpSpPr>
          <a:xfrm>
            <a:off x="5250180" y="1267730"/>
            <a:ext cx="1691640" cy="615934"/>
            <a:chOff x="5250180" y="1267730"/>
            <a:chExt cx="1691640" cy="615934"/>
          </a:xfrm>
        </p:grpSpPr>
        <p:cxnSp>
          <p:nvCxnSpPr>
            <p:cNvPr id="17" name="Straight Connector 16"/>
            <p:cNvCxnSpPr/>
            <p:nvPr/>
          </p:nvCxnSpPr>
          <p:spPr>
            <a:xfrm>
              <a:off x="525018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694182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5250180" y="1883664"/>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ctrTitle"/>
          </p:nvPr>
        </p:nvSpPr>
        <p:spPr>
          <a:xfrm>
            <a:off x="1629103" y="2244830"/>
            <a:ext cx="8933796" cy="2437232"/>
          </a:xfrm>
        </p:spPr>
        <p:txBody>
          <a:bodyPr tIns="45720" bIns="45720" anchor="ctr">
            <a:normAutofit/>
          </a:bodyPr>
          <a:lstStyle>
            <a:lvl1pPr algn="ctr">
              <a:lnSpc>
                <a:spcPct val="83000"/>
              </a:lnSpc>
              <a:defRPr lang="en-US" sz="6800" b="0" kern="1200" cap="all" spc="-100" baseline="0" dirty="0">
                <a:solidFill>
                  <a:schemeClr val="tx1">
                    <a:lumMod val="85000"/>
                    <a:lumOff val="15000"/>
                  </a:schemeClr>
                </a:solidFill>
                <a:effectLst/>
                <a:latin typeface="+mj-lt"/>
                <a:ea typeface="+mn-ea"/>
                <a:cs typeface="+mn-cs"/>
              </a:defRPr>
            </a:lvl1pPr>
          </a:lstStyle>
          <a:p>
            <a:r>
              <a:rPr lang="en-US"/>
              <a:t>Click to edit Master title style</a:t>
            </a:r>
            <a:endParaRPr lang="en-US" dirty="0"/>
          </a:p>
        </p:txBody>
      </p:sp>
      <p:sp>
        <p:nvSpPr>
          <p:cNvPr id="3" name="Subtitle 2"/>
          <p:cNvSpPr>
            <a:spLocks noGrp="1"/>
          </p:cNvSpPr>
          <p:nvPr>
            <p:ph type="subTitle" idx="1"/>
          </p:nvPr>
        </p:nvSpPr>
        <p:spPr>
          <a:xfrm>
            <a:off x="1629101" y="4682062"/>
            <a:ext cx="8936846" cy="457201"/>
          </a:xfrm>
        </p:spPr>
        <p:txBody>
          <a:bodyPr>
            <a:normAutofit/>
          </a:bodyPr>
          <a:lstStyle>
            <a:lvl1pPr marL="0" indent="0" algn="ctr">
              <a:spcBef>
                <a:spcPts val="0"/>
              </a:spcBef>
              <a:buNone/>
              <a:defRPr sz="1800" spc="80" baseline="0">
                <a:solidFill>
                  <a:schemeClr val="tx1">
                    <a:lumMod val="95000"/>
                    <a:lumOff val="5000"/>
                  </a:schemeClr>
                </a:solidFill>
              </a:defRPr>
            </a:lvl1pPr>
            <a:lvl2pPr marL="457200" indent="0" algn="ctr">
              <a:buNone/>
              <a:defRPr sz="1600"/>
            </a:lvl2pPr>
            <a:lvl3pPr marL="914400" indent="0" algn="ctr">
              <a:buNone/>
              <a:defRPr sz="16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20" name="Date Placeholder 19"/>
          <p:cNvSpPr>
            <a:spLocks noGrp="1"/>
          </p:cNvSpPr>
          <p:nvPr>
            <p:ph type="dt" sz="half" idx="10"/>
          </p:nvPr>
        </p:nvSpPr>
        <p:spPr>
          <a:xfrm>
            <a:off x="5318760" y="1341256"/>
            <a:ext cx="1554480" cy="485546"/>
          </a:xfrm>
        </p:spPr>
        <p:txBody>
          <a:bodyPr/>
          <a:lstStyle>
            <a:lvl1pPr algn="ctr">
              <a:defRPr sz="1300" spc="0" baseline="0">
                <a:solidFill>
                  <a:srgbClr val="FFFFFF"/>
                </a:solidFill>
                <a:latin typeface="+mn-lt"/>
              </a:defRPr>
            </a:lvl1pPr>
          </a:lstStyle>
          <a:p>
            <a:fld id="{EA0C0817-A112-4847-8014-A94B7D2A4EA3}" type="datetime1">
              <a:rPr lang="en-US" smtClean="0"/>
              <a:t>2/20/2023</a:t>
            </a:fld>
            <a:endParaRPr lang="en-US" dirty="0"/>
          </a:p>
        </p:txBody>
      </p:sp>
      <p:sp>
        <p:nvSpPr>
          <p:cNvPr id="21" name="Footer Placeholder 20"/>
          <p:cNvSpPr>
            <a:spLocks noGrp="1"/>
          </p:cNvSpPr>
          <p:nvPr>
            <p:ph type="ftr" sz="quarter" idx="11"/>
          </p:nvPr>
        </p:nvSpPr>
        <p:spPr>
          <a:xfrm>
            <a:off x="1629100" y="5177408"/>
            <a:ext cx="5730295" cy="228600"/>
          </a:xfrm>
        </p:spPr>
        <p:txBody>
          <a:bodyPr/>
          <a:lstStyle>
            <a:lvl1pPr algn="l">
              <a:defRPr>
                <a:solidFill>
                  <a:schemeClr val="tx1">
                    <a:lumMod val="85000"/>
                    <a:lumOff val="15000"/>
                  </a:schemeClr>
                </a:solidFill>
              </a:defRPr>
            </a:lvl1pPr>
          </a:lstStyle>
          <a:p>
            <a:endParaRPr lang="en-US" dirty="0"/>
          </a:p>
        </p:txBody>
      </p:sp>
      <p:sp>
        <p:nvSpPr>
          <p:cNvPr id="22" name="Slide Number Placeholder 21"/>
          <p:cNvSpPr>
            <a:spLocks noGrp="1"/>
          </p:cNvSpPr>
          <p:nvPr>
            <p:ph type="sldNum" sz="quarter" idx="12"/>
          </p:nvPr>
        </p:nvSpPr>
        <p:spPr>
          <a:xfrm>
            <a:off x="8606920" y="5177408"/>
            <a:ext cx="1955980" cy="228600"/>
          </a:xfrm>
        </p:spPr>
        <p:txBody>
          <a:bodyPr/>
          <a:lstStyle>
            <a:lvl1pPr>
              <a:defRPr>
                <a:solidFill>
                  <a:schemeClr val="tx1">
                    <a:lumMod val="85000"/>
                    <a:lumOff val="15000"/>
                  </a:schemeClr>
                </a:solidFill>
              </a:defRPr>
            </a:lvl1pPr>
          </a:lstStyle>
          <a:p>
            <a:fld id="{34B7E4EF-A1BD-40F4-AB7B-04F084DD991D}" type="slidenum">
              <a:rPr lang="en-US" smtClean="0"/>
              <a:t>‹#›</a:t>
            </a:fld>
            <a:endParaRPr lang="en-US" dirty="0"/>
          </a:p>
        </p:txBody>
      </p:sp>
    </p:spTree>
    <p:extLst>
      <p:ext uri="{BB962C8B-B14F-4D97-AF65-F5344CB8AC3E}">
        <p14:creationId xmlns:p14="http://schemas.microsoft.com/office/powerpoint/2010/main" val="11847017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Freeform: Shape 6" descr="Tag=AccentColor&#10;Flavor=Light&#10;Target=Fill">
            <a:extLst>
              <a:ext uri="{FF2B5EF4-FFF2-40B4-BE49-F238E27FC236}">
                <a16:creationId xmlns:a16="http://schemas.microsoft.com/office/drawing/2014/main" id="{13B7BB51-92B8-4089-8DAB-1202A4D1C6A3}"/>
              </a:ext>
            </a:extLst>
          </p:cNvPr>
          <p:cNvSpPr/>
          <p:nvPr/>
        </p:nvSpPr>
        <p:spPr>
          <a:xfrm flipH="1">
            <a:off x="1" y="315111"/>
            <a:ext cx="3021543" cy="1435442"/>
          </a:xfrm>
          <a:custGeom>
            <a:avLst/>
            <a:gdLst>
              <a:gd name="connsiteX0" fmla="*/ 3021543 w 3021543"/>
              <a:gd name="connsiteY0" fmla="*/ 0 h 1435442"/>
              <a:gd name="connsiteX1" fmla="*/ 2963800 w 3021543"/>
              <a:gd name="connsiteY1" fmla="*/ 7242 h 1435442"/>
              <a:gd name="connsiteX2" fmla="*/ 2793803 w 3021543"/>
              <a:gd name="connsiteY2" fmla="*/ 24082 h 1435442"/>
              <a:gd name="connsiteX3" fmla="*/ 2414348 w 3021543"/>
              <a:gd name="connsiteY3" fmla="*/ 29696 h 1435442"/>
              <a:gd name="connsiteX4" fmla="*/ 2091558 w 3021543"/>
              <a:gd name="connsiteY4" fmla="*/ 27450 h 1435442"/>
              <a:gd name="connsiteX5" fmla="*/ 1645319 w 3021543"/>
              <a:gd name="connsiteY5" fmla="*/ 28573 h 1435442"/>
              <a:gd name="connsiteX6" fmla="*/ 1243602 w 3021543"/>
              <a:gd name="connsiteY6" fmla="*/ 60008 h 1435442"/>
              <a:gd name="connsiteX7" fmla="*/ 753851 w 3021543"/>
              <a:gd name="connsiteY7" fmla="*/ 57763 h 1435442"/>
              <a:gd name="connsiteX8" fmla="*/ 465465 w 3021543"/>
              <a:gd name="connsiteY8" fmla="*/ 116142 h 1435442"/>
              <a:gd name="connsiteX9" fmla="*/ 546416 w 3021543"/>
              <a:gd name="connsiteY9" fmla="*/ 136351 h 1435442"/>
              <a:gd name="connsiteX10" fmla="*/ 689091 w 3021543"/>
              <a:gd name="connsiteY10" fmla="*/ 180136 h 1435442"/>
              <a:gd name="connsiteX11" fmla="*/ 704269 w 3021543"/>
              <a:gd name="connsiteY11" fmla="*/ 208203 h 1435442"/>
              <a:gd name="connsiteX12" fmla="*/ 683020 w 3021543"/>
              <a:gd name="connsiteY12" fmla="*/ 221675 h 1435442"/>
              <a:gd name="connsiteX13" fmla="*/ 621295 w 3021543"/>
              <a:gd name="connsiteY13" fmla="*/ 247496 h 1435442"/>
              <a:gd name="connsiteX14" fmla="*/ 848968 w 3021543"/>
              <a:gd name="connsiteY14" fmla="*/ 285668 h 1435442"/>
              <a:gd name="connsiteX15" fmla="*/ 768018 w 3021543"/>
              <a:gd name="connsiteY15" fmla="*/ 309244 h 1435442"/>
              <a:gd name="connsiteX16" fmla="*/ 684032 w 3021543"/>
              <a:gd name="connsiteY16" fmla="*/ 326085 h 1435442"/>
              <a:gd name="connsiteX17" fmla="*/ 592962 w 3021543"/>
              <a:gd name="connsiteY17" fmla="*/ 338434 h 1435442"/>
              <a:gd name="connsiteX18" fmla="*/ 509988 w 3021543"/>
              <a:gd name="connsiteY18" fmla="*/ 363133 h 1435442"/>
              <a:gd name="connsiteX19" fmla="*/ 726531 w 3021543"/>
              <a:gd name="connsiteY19" fmla="*/ 373237 h 1435442"/>
              <a:gd name="connsiteX20" fmla="*/ 614212 w 3021543"/>
              <a:gd name="connsiteY20" fmla="*/ 395691 h 1435442"/>
              <a:gd name="connsiteX21" fmla="*/ 522131 w 3021543"/>
              <a:gd name="connsiteY21" fmla="*/ 424881 h 1435442"/>
              <a:gd name="connsiteX22" fmla="*/ 457370 w 3021543"/>
              <a:gd name="connsiteY22" fmla="*/ 438353 h 1435442"/>
              <a:gd name="connsiteX23" fmla="*/ 388562 w 3021543"/>
              <a:gd name="connsiteY23" fmla="*/ 441721 h 1435442"/>
              <a:gd name="connsiteX24" fmla="*/ 372372 w 3021543"/>
              <a:gd name="connsiteY24" fmla="*/ 463052 h 1435442"/>
              <a:gd name="connsiteX25" fmla="*/ 393622 w 3021543"/>
              <a:gd name="connsiteY25" fmla="*/ 485506 h 1435442"/>
              <a:gd name="connsiteX26" fmla="*/ 426002 w 3021543"/>
              <a:gd name="connsiteY26" fmla="*/ 487751 h 1435442"/>
              <a:gd name="connsiteX27" fmla="*/ 619271 w 3021543"/>
              <a:gd name="connsiteY27" fmla="*/ 493365 h 1435442"/>
              <a:gd name="connsiteX28" fmla="*/ 0 w 3021543"/>
              <a:gd name="connsiteY28" fmla="*/ 542762 h 1435442"/>
              <a:gd name="connsiteX29" fmla="*/ 83986 w 3021543"/>
              <a:gd name="connsiteY29" fmla="*/ 573075 h 1435442"/>
              <a:gd name="connsiteX30" fmla="*/ 112319 w 3021543"/>
              <a:gd name="connsiteY30" fmla="*/ 656154 h 1435442"/>
              <a:gd name="connsiteX31" fmla="*/ 215531 w 3021543"/>
              <a:gd name="connsiteY31" fmla="*/ 703306 h 1435442"/>
              <a:gd name="connsiteX32" fmla="*/ 282315 w 3021543"/>
              <a:gd name="connsiteY32" fmla="*/ 720147 h 1435442"/>
              <a:gd name="connsiteX33" fmla="*/ 435109 w 3021543"/>
              <a:gd name="connsiteY33" fmla="*/ 744846 h 1435442"/>
              <a:gd name="connsiteX34" fmla="*/ 457370 w 3021543"/>
              <a:gd name="connsiteY34" fmla="*/ 785263 h 1435442"/>
              <a:gd name="connsiteX35" fmla="*/ 476596 w 3021543"/>
              <a:gd name="connsiteY35" fmla="*/ 830170 h 1435442"/>
              <a:gd name="connsiteX36" fmla="*/ 517071 w 3021543"/>
              <a:gd name="connsiteY36" fmla="*/ 859360 h 1435442"/>
              <a:gd name="connsiteX37" fmla="*/ 202377 w 3021543"/>
              <a:gd name="connsiteY37" fmla="*/ 854869 h 1435442"/>
              <a:gd name="connsiteX38" fmla="*/ 557546 w 3021543"/>
              <a:gd name="connsiteY38" fmla="*/ 949175 h 1435442"/>
              <a:gd name="connsiteX39" fmla="*/ 526178 w 3021543"/>
              <a:gd name="connsiteY39" fmla="*/ 986223 h 1435442"/>
              <a:gd name="connsiteX40" fmla="*/ 720459 w 3021543"/>
              <a:gd name="connsiteY40" fmla="*/ 1036744 h 1435442"/>
              <a:gd name="connsiteX41" fmla="*/ 616236 w 3021543"/>
              <a:gd name="connsiteY41" fmla="*/ 1042357 h 1435442"/>
              <a:gd name="connsiteX42" fmla="*/ 1222353 w 3021543"/>
              <a:gd name="connsiteY42" fmla="*/ 1253422 h 1435442"/>
              <a:gd name="connsiteX43" fmla="*/ 2087511 w 3021543"/>
              <a:gd name="connsiteY43" fmla="*/ 1406107 h 1435442"/>
              <a:gd name="connsiteX44" fmla="*/ 2425479 w 3021543"/>
              <a:gd name="connsiteY44" fmla="*/ 1435297 h 1435442"/>
              <a:gd name="connsiteX45" fmla="*/ 2809994 w 3021543"/>
              <a:gd name="connsiteY45" fmla="*/ 1426315 h 1435442"/>
              <a:gd name="connsiteX46" fmla="*/ 2953618 w 3021543"/>
              <a:gd name="connsiteY46" fmla="*/ 1417071 h 1435442"/>
              <a:gd name="connsiteX47" fmla="*/ 3021543 w 3021543"/>
              <a:gd name="connsiteY47" fmla="*/ 1407897 h 1435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3021543" h="1435442">
                <a:moveTo>
                  <a:pt x="3021543" y="0"/>
                </a:moveTo>
                <a:lnTo>
                  <a:pt x="2963800" y="7242"/>
                </a:lnTo>
                <a:cubicBezTo>
                  <a:pt x="2907134" y="13978"/>
                  <a:pt x="2850469" y="22960"/>
                  <a:pt x="2793803" y="24082"/>
                </a:cubicBezTo>
                <a:cubicBezTo>
                  <a:pt x="2667318" y="27450"/>
                  <a:pt x="2539821" y="19592"/>
                  <a:pt x="2414348" y="29696"/>
                </a:cubicBezTo>
                <a:cubicBezTo>
                  <a:pt x="2307089" y="38677"/>
                  <a:pt x="2198818" y="28573"/>
                  <a:pt x="2091558" y="27450"/>
                </a:cubicBezTo>
                <a:cubicBezTo>
                  <a:pt x="1942812" y="26328"/>
                  <a:pt x="1793053" y="18469"/>
                  <a:pt x="1645319" y="28573"/>
                </a:cubicBezTo>
                <a:cubicBezTo>
                  <a:pt x="1510738" y="36432"/>
                  <a:pt x="1376158" y="38677"/>
                  <a:pt x="1243602" y="60008"/>
                </a:cubicBezTo>
                <a:cubicBezTo>
                  <a:pt x="1079677" y="71235"/>
                  <a:pt x="916765" y="64499"/>
                  <a:pt x="753851" y="57763"/>
                </a:cubicBezTo>
                <a:cubicBezTo>
                  <a:pt x="653675" y="53272"/>
                  <a:pt x="554511" y="38677"/>
                  <a:pt x="465465" y="116142"/>
                </a:cubicBezTo>
                <a:cubicBezTo>
                  <a:pt x="489751" y="134105"/>
                  <a:pt x="519095" y="130737"/>
                  <a:pt x="546416" y="136351"/>
                </a:cubicBezTo>
                <a:cubicBezTo>
                  <a:pt x="594986" y="147578"/>
                  <a:pt x="643557" y="158804"/>
                  <a:pt x="689091" y="180136"/>
                </a:cubicBezTo>
                <a:cubicBezTo>
                  <a:pt x="699210" y="184626"/>
                  <a:pt x="708317" y="193608"/>
                  <a:pt x="704269" y="208203"/>
                </a:cubicBezTo>
                <a:cubicBezTo>
                  <a:pt x="701234" y="219430"/>
                  <a:pt x="691115" y="219430"/>
                  <a:pt x="683020" y="221675"/>
                </a:cubicBezTo>
                <a:cubicBezTo>
                  <a:pt x="664806" y="228411"/>
                  <a:pt x="642545" y="223920"/>
                  <a:pt x="621295" y="247496"/>
                </a:cubicBezTo>
                <a:cubicBezTo>
                  <a:pt x="702245" y="259846"/>
                  <a:pt x="780160" y="236270"/>
                  <a:pt x="848968" y="285668"/>
                </a:cubicBezTo>
                <a:cubicBezTo>
                  <a:pt x="823671" y="310367"/>
                  <a:pt x="795339" y="304753"/>
                  <a:pt x="768018" y="309244"/>
                </a:cubicBezTo>
                <a:cubicBezTo>
                  <a:pt x="739685" y="313735"/>
                  <a:pt x="712365" y="321594"/>
                  <a:pt x="684032" y="326085"/>
                </a:cubicBezTo>
                <a:cubicBezTo>
                  <a:pt x="653675" y="331698"/>
                  <a:pt x="623319" y="332821"/>
                  <a:pt x="592962" y="338434"/>
                </a:cubicBezTo>
                <a:cubicBezTo>
                  <a:pt x="567666" y="342925"/>
                  <a:pt x="540345" y="335066"/>
                  <a:pt x="509988" y="363133"/>
                </a:cubicBezTo>
                <a:cubicBezTo>
                  <a:pt x="584867" y="383342"/>
                  <a:pt x="652663" y="353029"/>
                  <a:pt x="726531" y="373237"/>
                </a:cubicBezTo>
                <a:cubicBezTo>
                  <a:pt x="683020" y="391200"/>
                  <a:pt x="647604" y="385587"/>
                  <a:pt x="614212" y="395691"/>
                </a:cubicBezTo>
                <a:cubicBezTo>
                  <a:pt x="583855" y="405795"/>
                  <a:pt x="547428" y="394568"/>
                  <a:pt x="522131" y="424881"/>
                </a:cubicBezTo>
                <a:cubicBezTo>
                  <a:pt x="502905" y="448457"/>
                  <a:pt x="482668" y="451825"/>
                  <a:pt x="457370" y="438353"/>
                </a:cubicBezTo>
                <a:cubicBezTo>
                  <a:pt x="435109" y="426003"/>
                  <a:pt x="410824" y="429371"/>
                  <a:pt x="388562" y="441721"/>
                </a:cubicBezTo>
                <a:cubicBezTo>
                  <a:pt x="380468" y="446212"/>
                  <a:pt x="372372" y="451825"/>
                  <a:pt x="372372" y="463052"/>
                </a:cubicBezTo>
                <a:cubicBezTo>
                  <a:pt x="372372" y="478770"/>
                  <a:pt x="382491" y="483260"/>
                  <a:pt x="393622" y="485506"/>
                </a:cubicBezTo>
                <a:cubicBezTo>
                  <a:pt x="403741" y="487751"/>
                  <a:pt x="415883" y="489997"/>
                  <a:pt x="426002" y="487751"/>
                </a:cubicBezTo>
                <a:cubicBezTo>
                  <a:pt x="490762" y="475402"/>
                  <a:pt x="554511" y="495610"/>
                  <a:pt x="619271" y="493365"/>
                </a:cubicBezTo>
                <a:cubicBezTo>
                  <a:pt x="415883" y="541640"/>
                  <a:pt x="210471" y="525922"/>
                  <a:pt x="0" y="542762"/>
                </a:cubicBezTo>
                <a:cubicBezTo>
                  <a:pt x="27321" y="576443"/>
                  <a:pt x="62737" y="548376"/>
                  <a:pt x="83986" y="573075"/>
                </a:cubicBezTo>
                <a:cubicBezTo>
                  <a:pt x="63748" y="624719"/>
                  <a:pt x="71844" y="652785"/>
                  <a:pt x="112319" y="656154"/>
                </a:cubicBezTo>
                <a:cubicBezTo>
                  <a:pt x="151782" y="659522"/>
                  <a:pt x="194281" y="641559"/>
                  <a:pt x="215531" y="703306"/>
                </a:cubicBezTo>
                <a:cubicBezTo>
                  <a:pt x="221602" y="722392"/>
                  <a:pt x="259042" y="716779"/>
                  <a:pt x="282315" y="720147"/>
                </a:cubicBezTo>
                <a:cubicBezTo>
                  <a:pt x="332909" y="728005"/>
                  <a:pt x="386539" y="720147"/>
                  <a:pt x="435109" y="744846"/>
                </a:cubicBezTo>
                <a:cubicBezTo>
                  <a:pt x="454335" y="753827"/>
                  <a:pt x="467489" y="760563"/>
                  <a:pt x="457370" y="785263"/>
                </a:cubicBezTo>
                <a:cubicBezTo>
                  <a:pt x="447252" y="811084"/>
                  <a:pt x="460406" y="820066"/>
                  <a:pt x="476596" y="830170"/>
                </a:cubicBezTo>
                <a:cubicBezTo>
                  <a:pt x="488739" y="838028"/>
                  <a:pt x="506953" y="835783"/>
                  <a:pt x="517071" y="859360"/>
                </a:cubicBezTo>
                <a:cubicBezTo>
                  <a:pt x="410824" y="855992"/>
                  <a:pt x="307612" y="836906"/>
                  <a:pt x="202377" y="854869"/>
                </a:cubicBezTo>
                <a:cubicBezTo>
                  <a:pt x="317731" y="899776"/>
                  <a:pt x="444216" y="897531"/>
                  <a:pt x="557546" y="949175"/>
                </a:cubicBezTo>
                <a:cubicBezTo>
                  <a:pt x="553499" y="967137"/>
                  <a:pt x="527190" y="959278"/>
                  <a:pt x="526178" y="986223"/>
                </a:cubicBezTo>
                <a:cubicBezTo>
                  <a:pt x="585879" y="1014290"/>
                  <a:pt x="657723" y="995204"/>
                  <a:pt x="720459" y="1036744"/>
                </a:cubicBezTo>
                <a:cubicBezTo>
                  <a:pt x="684032" y="1055829"/>
                  <a:pt x="650640" y="1024394"/>
                  <a:pt x="616236" y="1042357"/>
                </a:cubicBezTo>
                <a:cubicBezTo>
                  <a:pt x="627367" y="1069302"/>
                  <a:pt x="1131283" y="1235459"/>
                  <a:pt x="1222353" y="1253422"/>
                </a:cubicBezTo>
                <a:cubicBezTo>
                  <a:pt x="1407527" y="1290470"/>
                  <a:pt x="1940788" y="1384776"/>
                  <a:pt x="2087511" y="1406107"/>
                </a:cubicBezTo>
                <a:cubicBezTo>
                  <a:pt x="2200841" y="1421824"/>
                  <a:pt x="2313160" y="1434174"/>
                  <a:pt x="2425479" y="1435297"/>
                </a:cubicBezTo>
                <a:cubicBezTo>
                  <a:pt x="2553988" y="1436419"/>
                  <a:pt x="2681485" y="1430806"/>
                  <a:pt x="2809994" y="1426315"/>
                </a:cubicBezTo>
                <a:cubicBezTo>
                  <a:pt x="2858058" y="1424631"/>
                  <a:pt x="2905933" y="1421684"/>
                  <a:pt x="2953618" y="1417071"/>
                </a:cubicBezTo>
                <a:lnTo>
                  <a:pt x="3021543" y="1407897"/>
                </a:lnTo>
                <a:close/>
              </a:path>
            </a:pathLst>
          </a:custGeom>
          <a:solidFill>
            <a:schemeClr val="accent1">
              <a:alpha val="20000"/>
            </a:schemeClr>
          </a:solidFill>
          <a:ln w="32707" cap="flat">
            <a:noFill/>
            <a:prstDash val="solid"/>
            <a:miter/>
          </a:ln>
        </p:spPr>
        <p:txBody>
          <a:bodyPr wrap="square" rtlCol="0" anchor="ctr">
            <a:noAutofit/>
          </a:bodyPr>
          <a:lstStyle/>
          <a:p>
            <a:endParaRPr lang="en-US"/>
          </a:p>
        </p:txBody>
      </p:sp>
      <p:sp>
        <p:nvSpPr>
          <p:cNvPr id="2" name="Title 1">
            <a:extLst>
              <a:ext uri="{FF2B5EF4-FFF2-40B4-BE49-F238E27FC236}">
                <a16:creationId xmlns:a16="http://schemas.microsoft.com/office/drawing/2014/main" id="{26030E26-A86A-417A-AA64-699AA8DD3DA5}"/>
              </a:ext>
            </a:extLst>
          </p:cNvPr>
          <p:cNvSpPr>
            <a:spLocks noGrp="1"/>
          </p:cNvSpPr>
          <p:nvPr>
            <p:ph type="title"/>
          </p:nvPr>
        </p:nvSpPr>
        <p:spPr/>
        <p:txBody>
          <a:bodyPr>
            <a:normAutofit/>
          </a:bodyPr>
          <a:lstStyle>
            <a:lvl1pPr>
              <a:defRPr sz="40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D19CF97E-0E6E-41E9-B75B-0371E744D1E8}"/>
              </a:ext>
            </a:extLst>
          </p:cNvPr>
          <p:cNvSpPr>
            <a:spLocks noGrp="1"/>
          </p:cNvSpPr>
          <p:nvPr>
            <p:ph idx="1"/>
          </p:nvPr>
        </p:nvSpPr>
        <p:spPr>
          <a:xfrm>
            <a:off x="838200" y="2011680"/>
            <a:ext cx="10515600" cy="41605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70BAE770-8363-44CD-8A22-AB26C5C5361B}"/>
              </a:ext>
            </a:extLst>
          </p:cNvPr>
          <p:cNvSpPr>
            <a:spLocks noGrp="1"/>
          </p:cNvSpPr>
          <p:nvPr>
            <p:ph type="dt" sz="half" idx="10"/>
          </p:nvPr>
        </p:nvSpPr>
        <p:spPr/>
        <p:txBody>
          <a:bodyPr/>
          <a:lstStyle/>
          <a:p>
            <a:fld id="{3C04E684-10F4-4CC3-A0B9-F03AA7BE37CF}" type="datetimeFigureOut">
              <a:rPr lang="en-US" smtClean="0"/>
              <a:t>2/20/2023</a:t>
            </a:fld>
            <a:endParaRPr lang="en-US"/>
          </a:p>
        </p:txBody>
      </p:sp>
      <p:sp>
        <p:nvSpPr>
          <p:cNvPr id="5" name="Footer Placeholder 4">
            <a:extLst>
              <a:ext uri="{FF2B5EF4-FFF2-40B4-BE49-F238E27FC236}">
                <a16:creationId xmlns:a16="http://schemas.microsoft.com/office/drawing/2014/main" id="{36E618F2-3B8E-4449-91E7-F8AA4960938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63428F0-E5C2-42A1-AB2F-1A19FFAD19CF}"/>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24701643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332B432-ACDA-4023-A761-2BAB76577B62}" type="datetime1">
              <a:rPr lang="en-US" smtClean="0"/>
              <a:t>2/20/2023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4B7E4EF-A1BD-40F4-AB7B-04F084DD991D}" type="slidenum">
              <a:rPr lang="en-US" smtClean="0"/>
              <a:t>‹#›</a:t>
            </a:fld>
            <a:endParaRPr lang="en-US" dirty="0"/>
          </a:p>
        </p:txBody>
      </p:sp>
    </p:spTree>
    <p:extLst>
      <p:ext uri="{BB962C8B-B14F-4D97-AF65-F5344CB8AC3E}">
        <p14:creationId xmlns:p14="http://schemas.microsoft.com/office/powerpoint/2010/main" val="25758817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0A4A1889-E37C-4EC3-9E41-9DAD221CF389}"/>
              </a:ext>
            </a:extLst>
          </p:cNvPr>
          <p:cNvSpPr/>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23" name="Rectangle 22"/>
          <p:cNvSpPr/>
          <p:nvPr/>
        </p:nvSpPr>
        <p:spPr>
          <a:xfrm>
            <a:off x="1307870" y="1267730"/>
            <a:ext cx="9576262" cy="4307950"/>
          </a:xfrm>
          <a:prstGeom prst="rect">
            <a:avLst/>
          </a:prstGeom>
          <a:ln w="6350" cap="flat" cmpd="sng" algn="ctr">
            <a:noFill/>
            <a:prstDash val="solid"/>
          </a:ln>
          <a:effectLst>
            <a:outerShdw blurRad="50800" algn="ctr" rotWithShape="0">
              <a:prstClr val="black">
                <a:alpha val="66000"/>
              </a:prstClr>
            </a:outerShdw>
            <a:softEdge rad="0"/>
          </a:effectLst>
        </p:spPr>
      </p:sp>
      <p:sp>
        <p:nvSpPr>
          <p:cNvPr id="24" name="Rectangle 23"/>
          <p:cNvSpPr/>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30" name="Rectangle 29"/>
          <p:cNvSpPr/>
          <p:nvPr/>
        </p:nvSpPr>
        <p:spPr>
          <a:xfrm>
            <a:off x="5135880" y="1267730"/>
            <a:ext cx="1920240" cy="73152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629156" y="2275165"/>
            <a:ext cx="8933688" cy="2406895"/>
          </a:xfrm>
        </p:spPr>
        <p:txBody>
          <a:bodyPr anchor="ctr">
            <a:normAutofit/>
          </a:bodyPr>
          <a:lstStyle>
            <a:lvl1pPr algn="ctr">
              <a:lnSpc>
                <a:spcPct val="83000"/>
              </a:lnSpc>
              <a:defRPr lang="en-US" sz="6800" kern="1200" cap="all" spc="-100" baseline="0" dirty="0">
                <a:solidFill>
                  <a:schemeClr val="tx1">
                    <a:lumMod val="85000"/>
                    <a:lumOff val="15000"/>
                  </a:schemeClr>
                </a:solidFill>
                <a:effectLst/>
                <a:latin typeface="+mj-lt"/>
                <a:ea typeface="+mn-ea"/>
                <a:cs typeface="+mn-cs"/>
              </a:defRPr>
            </a:lvl1pPr>
          </a:lstStyle>
          <a:p>
            <a:r>
              <a:rPr lang="en-US"/>
              <a:t>Click to edit Master title style</a:t>
            </a:r>
            <a:endParaRPr lang="en-US" dirty="0"/>
          </a:p>
        </p:txBody>
      </p:sp>
      <p:grpSp>
        <p:nvGrpSpPr>
          <p:cNvPr id="16" name="Group 15">
            <a:extLst>
              <a:ext uri="{FF2B5EF4-FFF2-40B4-BE49-F238E27FC236}">
                <a16:creationId xmlns:a16="http://schemas.microsoft.com/office/drawing/2014/main" id="{1683EB04-C23E-490C-A1A6-030CF79D23C8}"/>
              </a:ext>
            </a:extLst>
          </p:cNvPr>
          <p:cNvGrpSpPr/>
          <p:nvPr/>
        </p:nvGrpSpPr>
        <p:grpSpPr>
          <a:xfrm>
            <a:off x="5250180" y="1267730"/>
            <a:ext cx="1691640" cy="615934"/>
            <a:chOff x="5250180" y="1267730"/>
            <a:chExt cx="1691640" cy="615934"/>
          </a:xfrm>
        </p:grpSpPr>
        <p:cxnSp>
          <p:nvCxnSpPr>
            <p:cNvPr id="17" name="Straight Connector 16">
              <a:extLst>
                <a:ext uri="{FF2B5EF4-FFF2-40B4-BE49-F238E27FC236}">
                  <a16:creationId xmlns:a16="http://schemas.microsoft.com/office/drawing/2014/main" id="{F8A84C03-E1CA-4A4E-81D6-9BB0C335B7A0}"/>
                </a:ext>
              </a:extLst>
            </p:cNvPr>
            <p:cNvCxnSpPr/>
            <p:nvPr/>
          </p:nvCxnSpPr>
          <p:spPr>
            <a:xfrm>
              <a:off x="525018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4A26FB5A-D5D1-4DAB-AC43-7F51A7F2D197}"/>
                </a:ext>
              </a:extLst>
            </p:cNvPr>
            <p:cNvCxnSpPr/>
            <p:nvPr/>
          </p:nvCxnSpPr>
          <p:spPr>
            <a:xfrm>
              <a:off x="694182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49303F14-E560-4C02-94F4-B4695FE26813}"/>
                </a:ext>
              </a:extLst>
            </p:cNvPr>
            <p:cNvCxnSpPr/>
            <p:nvPr/>
          </p:nvCxnSpPr>
          <p:spPr>
            <a:xfrm>
              <a:off x="5250180" y="1883664"/>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grpSp>
      <p:sp>
        <p:nvSpPr>
          <p:cNvPr id="3" name="Text Placeholder 2"/>
          <p:cNvSpPr>
            <a:spLocks noGrp="1"/>
          </p:cNvSpPr>
          <p:nvPr>
            <p:ph type="body" idx="1"/>
          </p:nvPr>
        </p:nvSpPr>
        <p:spPr>
          <a:xfrm>
            <a:off x="1629156" y="4682062"/>
            <a:ext cx="8939784" cy="457200"/>
          </a:xfrm>
        </p:spPr>
        <p:txBody>
          <a:bodyPr anchor="t">
            <a:normAutofit/>
          </a:bodyPr>
          <a:lstStyle>
            <a:lvl1pPr marL="0" indent="0" algn="ctr">
              <a:buNone/>
              <a:tabLst>
                <a:tab pos="2633663" algn="l"/>
              </a:tabLst>
              <a:defRPr sz="1800">
                <a:solidFill>
                  <a:schemeClr val="tx1">
                    <a:lumMod val="95000"/>
                    <a:lumOff val="5000"/>
                  </a:schemeClr>
                </a:solidFill>
                <a:effectLst/>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5318760" y="1344502"/>
            <a:ext cx="1554480" cy="498781"/>
          </a:xfrm>
        </p:spPr>
        <p:txBody>
          <a:bodyPr/>
          <a:lstStyle>
            <a:lvl1pPr algn="ctr">
              <a:defRPr lang="en-US" sz="1300" kern="1200" spc="0" baseline="0">
                <a:solidFill>
                  <a:srgbClr val="FFFFFF"/>
                </a:solidFill>
                <a:latin typeface="+mn-lt"/>
                <a:ea typeface="+mn-ea"/>
                <a:cs typeface="+mn-cs"/>
              </a:defRPr>
            </a:lvl1pPr>
          </a:lstStyle>
          <a:p>
            <a:fld id="{D9C646AA-F36E-4540-911D-FFFC0A0EF24A}" type="datetime1">
              <a:rPr lang="en-US" smtClean="0"/>
              <a:t>2/20/2023</a:t>
            </a:fld>
            <a:endParaRPr lang="en-US" dirty="0"/>
          </a:p>
        </p:txBody>
      </p:sp>
      <p:sp>
        <p:nvSpPr>
          <p:cNvPr id="5" name="Footer Placeholder 4"/>
          <p:cNvSpPr>
            <a:spLocks noGrp="1"/>
          </p:cNvSpPr>
          <p:nvPr>
            <p:ph type="ftr" sz="quarter" idx="11"/>
          </p:nvPr>
        </p:nvSpPr>
        <p:spPr>
          <a:xfrm>
            <a:off x="1629157" y="5177408"/>
            <a:ext cx="5660134" cy="228600"/>
          </a:xfrm>
        </p:spPr>
        <p:txBody>
          <a:bodyPr/>
          <a:lstStyle>
            <a:lvl1pPr algn="l">
              <a:defRPr>
                <a:solidFill>
                  <a:schemeClr val="tx1">
                    <a:lumMod val="85000"/>
                    <a:lumOff val="15000"/>
                  </a:schemeClr>
                </a:solidFill>
              </a:defRPr>
            </a:lvl1pPr>
          </a:lstStyle>
          <a:p>
            <a:endParaRPr lang="en-US" dirty="0"/>
          </a:p>
        </p:txBody>
      </p:sp>
      <p:sp>
        <p:nvSpPr>
          <p:cNvPr id="6" name="Slide Number Placeholder 5"/>
          <p:cNvSpPr>
            <a:spLocks noGrp="1"/>
          </p:cNvSpPr>
          <p:nvPr>
            <p:ph type="sldNum" sz="quarter" idx="12"/>
          </p:nvPr>
        </p:nvSpPr>
        <p:spPr>
          <a:xfrm>
            <a:off x="8604504" y="5177408"/>
            <a:ext cx="1958339" cy="228600"/>
          </a:xfrm>
        </p:spPr>
        <p:txBody>
          <a:bodyPr/>
          <a:lstStyle>
            <a:lvl1pPr>
              <a:defRPr>
                <a:solidFill>
                  <a:schemeClr val="tx1">
                    <a:lumMod val="85000"/>
                    <a:lumOff val="15000"/>
                  </a:schemeClr>
                </a:solidFill>
              </a:defRPr>
            </a:lvl1pPr>
          </a:lstStyle>
          <a:p>
            <a:fld id="{34B7E4EF-A1BD-40F4-AB7B-04F084DD991D}" type="slidenum">
              <a:rPr lang="en-US" smtClean="0"/>
              <a:t>‹#›</a:t>
            </a:fld>
            <a:endParaRPr lang="en-US" dirty="0"/>
          </a:p>
        </p:txBody>
      </p:sp>
    </p:spTree>
    <p:extLst>
      <p:ext uri="{BB962C8B-B14F-4D97-AF65-F5344CB8AC3E}">
        <p14:creationId xmlns:p14="http://schemas.microsoft.com/office/powerpoint/2010/main" val="21697321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066800" y="2103120"/>
            <a:ext cx="466344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461760" y="2103120"/>
            <a:ext cx="466344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9186D26-FA5F-4637-B602-B7C2DC34CFD4}" type="datetime1">
              <a:rPr lang="en-US" smtClean="0"/>
              <a:t>2/20/2023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4B7E4EF-A1BD-40F4-AB7B-04F084DD991D}" type="slidenum">
              <a:rPr lang="en-US" smtClean="0"/>
              <a:t>‹#›</a:t>
            </a:fld>
            <a:endParaRPr lang="en-US" dirty="0"/>
          </a:p>
        </p:txBody>
      </p:sp>
    </p:spTree>
    <p:extLst>
      <p:ext uri="{BB962C8B-B14F-4D97-AF65-F5344CB8AC3E}">
        <p14:creationId xmlns:p14="http://schemas.microsoft.com/office/powerpoint/2010/main" val="35005825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069848" y="2074334"/>
            <a:ext cx="4663440" cy="640080"/>
          </a:xfrm>
        </p:spPr>
        <p:txBody>
          <a:bodyPr anchor="ctr">
            <a:normAutofit/>
          </a:bodyPr>
          <a:lstStyle>
            <a:lvl1pPr marL="0" indent="0" algn="l">
              <a:spcBef>
                <a:spcPts val="0"/>
              </a:spcBef>
              <a:buNone/>
              <a:defRPr sz="1900" b="1" i="0">
                <a:solidFill>
                  <a:schemeClr val="tx1"/>
                </a:solidFill>
                <a:latin typeface="+mn-lt"/>
              </a:defRPr>
            </a:lvl1pPr>
            <a:lvl2pPr marL="457200" indent="0">
              <a:buNone/>
              <a:defRPr sz="18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69848" y="2792472"/>
            <a:ext cx="4663440" cy="3163825"/>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58712" y="2074334"/>
            <a:ext cx="4663440" cy="640080"/>
          </a:xfrm>
        </p:spPr>
        <p:txBody>
          <a:bodyPr anchor="ctr">
            <a:normAutofit/>
          </a:bodyPr>
          <a:lstStyle>
            <a:lvl1pPr marL="0" indent="0" algn="l">
              <a:spcBef>
                <a:spcPts val="0"/>
              </a:spcBef>
              <a:buNone/>
              <a:defRPr sz="1900" b="1">
                <a:solidFill>
                  <a:schemeClr val="tx1"/>
                </a:solidFill>
              </a:defRPr>
            </a:lvl1pPr>
            <a:lvl2pPr marL="457200" indent="0">
              <a:buNone/>
              <a:defRPr sz="18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458712" y="2792471"/>
            <a:ext cx="4663440" cy="3164509"/>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A7F15D8-96D1-4781-BC50-CA8A088B2FE4}" type="datetime1">
              <a:rPr lang="en-US" smtClean="0"/>
              <a:t>2/20/2023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34B7E4EF-A1BD-40F4-AB7B-04F084DD991D}" type="slidenum">
              <a:rPr lang="en-US" smtClean="0"/>
              <a:t>‹#›</a:t>
            </a:fld>
            <a:endParaRPr lang="en-US" dirty="0"/>
          </a:p>
        </p:txBody>
      </p:sp>
    </p:spTree>
    <p:extLst>
      <p:ext uri="{BB962C8B-B14F-4D97-AF65-F5344CB8AC3E}">
        <p14:creationId xmlns:p14="http://schemas.microsoft.com/office/powerpoint/2010/main" val="10207325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F9A96C99-B8F8-4528-BD05-0E16E943DC09}" type="datetime1">
              <a:rPr lang="en-US" smtClean="0"/>
              <a:t>2/20/2023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4B7E4EF-A1BD-40F4-AB7B-04F084DD991D}" type="slidenum">
              <a:rPr lang="en-US" smtClean="0"/>
              <a:t>‹#›</a:t>
            </a:fld>
            <a:endParaRPr lang="en-US" dirty="0"/>
          </a:p>
        </p:txBody>
      </p:sp>
    </p:spTree>
    <p:extLst>
      <p:ext uri="{BB962C8B-B14F-4D97-AF65-F5344CB8AC3E}">
        <p14:creationId xmlns:p14="http://schemas.microsoft.com/office/powerpoint/2010/main" val="10735875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3636942-C211-4B28-8DBD-C953E00AF71B}" type="datetime1">
              <a:rPr lang="en-US" smtClean="0"/>
              <a:t>2/20/2023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34B7E4EF-A1BD-40F4-AB7B-04F084DD991D}" type="slidenum">
              <a:rPr lang="en-US" smtClean="0"/>
              <a:t>‹#›</a:t>
            </a:fld>
            <a:endParaRPr lang="en-US" dirty="0"/>
          </a:p>
        </p:txBody>
      </p:sp>
    </p:spTree>
    <p:extLst>
      <p:ext uri="{BB962C8B-B14F-4D97-AF65-F5344CB8AC3E}">
        <p14:creationId xmlns:p14="http://schemas.microsoft.com/office/powerpoint/2010/main" val="23753279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5E1BBF9-8BEF-4353-BA68-30AAF9EBD8D8}"/>
              </a:ext>
            </a:extLst>
          </p:cNvPr>
          <p:cNvSpPr/>
          <p:nvPr/>
        </p:nvSpPr>
        <p:spPr>
          <a:xfrm>
            <a:off x="8119870" y="237744"/>
            <a:ext cx="3826596" cy="6382512"/>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a:extLst>
              <a:ext uri="{FF2B5EF4-FFF2-40B4-BE49-F238E27FC236}">
                <a16:creationId xmlns:a16="http://schemas.microsoft.com/office/drawing/2014/main" id="{5B941C21-2A5D-4912-AB06-1BB0C0EB6AE1}"/>
              </a:ext>
            </a:extLst>
          </p:cNvPr>
          <p:cNvSpPr/>
          <p:nvPr/>
        </p:nvSpPr>
        <p:spPr>
          <a:xfrm>
            <a:off x="8254660" y="374904"/>
            <a:ext cx="3557016" cy="6108192"/>
          </a:xfrm>
          <a:prstGeom prst="rect">
            <a:avLst/>
          </a:prstGeom>
          <a:noFill/>
          <a:ln w="6350" cap="sq">
            <a:solidFill>
              <a:schemeClr val="tx1">
                <a:lumMod val="75000"/>
                <a:lumOff val="25000"/>
              </a:schemeClr>
            </a:solidFill>
            <a:miter lim="800000"/>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458200" y="607392"/>
            <a:ext cx="3161963" cy="1645920"/>
          </a:xfrm>
        </p:spPr>
        <p:txBody>
          <a:bodyPr anchor="b">
            <a:normAutofit/>
          </a:bodyPr>
          <a:lstStyle>
            <a:lvl1pPr algn="l" defTabSz="914400" rtl="0" eaLnBrk="1" latinLnBrk="0" hangingPunct="1">
              <a:lnSpc>
                <a:spcPct val="100000"/>
              </a:lnSpc>
              <a:spcBef>
                <a:spcPct val="0"/>
              </a:spcBef>
              <a:buNone/>
              <a:defRPr lang="en-US" sz="3200" b="0" kern="1200" cap="none" spc="0" baseline="0" dirty="0">
                <a:solidFill>
                  <a:schemeClr val="tx1"/>
                </a:solidFill>
                <a:effectLst/>
                <a:latin typeface="+mj-lt"/>
                <a:ea typeface="+mn-ea"/>
                <a:cs typeface="+mn-cs"/>
              </a:defRPr>
            </a:lvl1pPr>
          </a:lstStyle>
          <a:p>
            <a:r>
              <a:rPr lang="en-US"/>
              <a:t>Click to edit Master title style</a:t>
            </a:r>
            <a:endParaRPr lang="en-US" dirty="0"/>
          </a:p>
        </p:txBody>
      </p:sp>
      <p:sp>
        <p:nvSpPr>
          <p:cNvPr id="3" name="Content Placeholder 2"/>
          <p:cNvSpPr>
            <a:spLocks noGrp="1"/>
          </p:cNvSpPr>
          <p:nvPr>
            <p:ph idx="1"/>
          </p:nvPr>
        </p:nvSpPr>
        <p:spPr>
          <a:xfrm>
            <a:off x="685800" y="609600"/>
            <a:ext cx="6858000" cy="5334000"/>
          </a:xfrm>
        </p:spPr>
        <p:txBody>
          <a:bodyPr/>
          <a:lstStyle>
            <a:lvl1pPr>
              <a:defRPr sz="19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458200" y="2336800"/>
            <a:ext cx="3161963" cy="3606800"/>
          </a:xfrm>
        </p:spPr>
        <p:txBody>
          <a:bodyPr>
            <a:normAutofit/>
          </a:bodyPr>
          <a:lstStyle>
            <a:lvl1pPr marL="0" indent="0">
              <a:lnSpc>
                <a:spcPct val="110000"/>
              </a:lnSpc>
              <a:spcBef>
                <a:spcPts val="800"/>
              </a:spcBef>
              <a:buNone/>
              <a:defRPr sz="18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a:xfrm>
            <a:off x="5588000" y="6035040"/>
            <a:ext cx="1955800" cy="365760"/>
          </a:xfrm>
        </p:spPr>
        <p:txBody>
          <a:bodyPr/>
          <a:lstStyle>
            <a:lvl1pPr>
              <a:defRPr>
                <a:solidFill>
                  <a:schemeClr val="tx1">
                    <a:lumMod val="85000"/>
                    <a:lumOff val="15000"/>
                  </a:schemeClr>
                </a:solidFill>
              </a:defRPr>
            </a:lvl1pPr>
          </a:lstStyle>
          <a:p>
            <a:fld id="{7E8D12A6-918A-48BD-8CB9-CA713993B0EA}" type="datetime1">
              <a:rPr lang="en-US" smtClean="0"/>
              <a:t>2/20/2023</a:t>
            </a:fld>
            <a:endParaRPr lang="en-US" dirty="0"/>
          </a:p>
        </p:txBody>
      </p:sp>
      <p:sp>
        <p:nvSpPr>
          <p:cNvPr id="9" name="Footer Placeholder 8"/>
          <p:cNvSpPr>
            <a:spLocks noGrp="1"/>
          </p:cNvSpPr>
          <p:nvPr>
            <p:ph type="ftr" sz="quarter" idx="11"/>
          </p:nvPr>
        </p:nvSpPr>
        <p:spPr>
          <a:xfrm>
            <a:off x="685801" y="6035040"/>
            <a:ext cx="4584700" cy="365760"/>
          </a:xfrm>
        </p:spPr>
        <p:txBody>
          <a:bodyPr/>
          <a:lstStyle>
            <a:lvl1pPr algn="l">
              <a:defRPr/>
            </a:lvl1pPr>
          </a:lstStyle>
          <a:p>
            <a:endParaRPr lang="en-US" dirty="0"/>
          </a:p>
        </p:txBody>
      </p:sp>
      <p:sp>
        <p:nvSpPr>
          <p:cNvPr id="11" name="Slide Number Placeholder 10"/>
          <p:cNvSpPr>
            <a:spLocks noGrp="1"/>
          </p:cNvSpPr>
          <p:nvPr>
            <p:ph type="sldNum" sz="quarter" idx="12"/>
          </p:nvPr>
        </p:nvSpPr>
        <p:spPr>
          <a:xfrm>
            <a:off x="10396728" y="6035040"/>
            <a:ext cx="1223435" cy="365760"/>
          </a:xfrm>
        </p:spPr>
        <p:txBody>
          <a:bodyPr/>
          <a:lstStyle>
            <a:lvl1pPr>
              <a:defRPr>
                <a:solidFill>
                  <a:schemeClr val="tx1">
                    <a:lumMod val="85000"/>
                    <a:lumOff val="15000"/>
                  </a:schemeClr>
                </a:solidFill>
              </a:defRPr>
            </a:lvl1pPr>
          </a:lstStyle>
          <a:p>
            <a:fld id="{34B7E4EF-A1BD-40F4-AB7B-04F084DD991D}" type="slidenum">
              <a:rPr lang="en-US" smtClean="0"/>
              <a:t>‹#›</a:t>
            </a:fld>
            <a:endParaRPr lang="en-US" dirty="0"/>
          </a:p>
        </p:txBody>
      </p:sp>
    </p:spTree>
    <p:extLst>
      <p:ext uri="{BB962C8B-B14F-4D97-AF65-F5344CB8AC3E}">
        <p14:creationId xmlns:p14="http://schemas.microsoft.com/office/powerpoint/2010/main" val="24321606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687CA98-D9C7-497F-A1DA-7D22F8753BCE}"/>
              </a:ext>
            </a:extLst>
          </p:cNvPr>
          <p:cNvSpPr/>
          <p:nvPr/>
        </p:nvSpPr>
        <p:spPr>
          <a:xfrm>
            <a:off x="8119870" y="237744"/>
            <a:ext cx="3826596" cy="6382512"/>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Picture Placeholder 2"/>
          <p:cNvSpPr>
            <a:spLocks noGrp="1" noChangeAspect="1"/>
          </p:cNvSpPr>
          <p:nvPr>
            <p:ph type="pic" idx="1"/>
          </p:nvPr>
        </p:nvSpPr>
        <p:spPr>
          <a:xfrm>
            <a:off x="228599" y="237744"/>
            <a:ext cx="7696201" cy="6382512"/>
          </a:xfrm>
          <a:solidFill>
            <a:schemeClr val="accent1">
              <a:lumMod val="60000"/>
              <a:lumOff val="40000"/>
            </a:schemeClr>
          </a:solidFill>
          <a:ln>
            <a:noFill/>
          </a:ln>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5" name="Date Placeholder 4"/>
          <p:cNvSpPr>
            <a:spLocks noGrp="1"/>
          </p:cNvSpPr>
          <p:nvPr>
            <p:ph type="dt" sz="half" idx="10"/>
          </p:nvPr>
        </p:nvSpPr>
        <p:spPr>
          <a:xfrm>
            <a:off x="5662337" y="6035040"/>
            <a:ext cx="2071963" cy="365760"/>
          </a:xfrm>
        </p:spPr>
        <p:txBody>
          <a:bodyPr/>
          <a:lstStyle>
            <a:lvl1pPr>
              <a:defRPr b="1">
                <a:solidFill>
                  <a:srgbClr val="FFFFFF"/>
                </a:solidFill>
                <a:effectLst>
                  <a:outerShdw blurRad="19050" dist="6350" dir="2700000" algn="tl" rotWithShape="0">
                    <a:prstClr val="black">
                      <a:alpha val="40000"/>
                    </a:prstClr>
                  </a:outerShdw>
                </a:effectLst>
              </a:defRPr>
            </a:lvl1pPr>
          </a:lstStyle>
          <a:p>
            <a:fld id="{E778CE86-875F-4587-BCF6-FA054AFC0D53}" type="datetime1">
              <a:rPr lang="en-US" smtClean="0"/>
              <a:pPr/>
              <a:t>2/20/2023</a:t>
            </a:fld>
            <a:endParaRPr lang="en-US" dirty="0"/>
          </a:p>
        </p:txBody>
      </p:sp>
      <p:sp>
        <p:nvSpPr>
          <p:cNvPr id="6" name="Footer Placeholder 5"/>
          <p:cNvSpPr>
            <a:spLocks noGrp="1"/>
          </p:cNvSpPr>
          <p:nvPr>
            <p:ph type="ftr" sz="quarter" idx="11"/>
          </p:nvPr>
        </p:nvSpPr>
        <p:spPr>
          <a:xfrm>
            <a:off x="612648" y="6035040"/>
            <a:ext cx="4588002" cy="365760"/>
          </a:xfrm>
        </p:spPr>
        <p:txBody>
          <a:bodyPr/>
          <a:lstStyle>
            <a:lvl1pPr marL="0" algn="r" defTabSz="914400" rtl="0" eaLnBrk="1" latinLnBrk="0" hangingPunct="1">
              <a:defRPr lang="en-US" sz="1000" b="1" kern="1200" dirty="0">
                <a:solidFill>
                  <a:srgbClr val="FFFFFF"/>
                </a:solidFill>
                <a:effectLst>
                  <a:outerShdw blurRad="19050" dist="6350" dir="2700000" algn="tl" rotWithShape="0">
                    <a:prstClr val="black">
                      <a:alpha val="40000"/>
                    </a:prstClr>
                  </a:outerShdw>
                </a:effectLst>
                <a:latin typeface="+mn-lt"/>
                <a:ea typeface="+mn-ea"/>
                <a:cs typeface="+mn-cs"/>
              </a:defRPr>
            </a:lvl1pPr>
          </a:lstStyle>
          <a:p>
            <a:pPr algn="l"/>
            <a:endParaRPr lang="en-US" dirty="0"/>
          </a:p>
        </p:txBody>
      </p:sp>
      <p:sp>
        <p:nvSpPr>
          <p:cNvPr id="7" name="Slide Number Placeholder 6"/>
          <p:cNvSpPr>
            <a:spLocks noGrp="1"/>
          </p:cNvSpPr>
          <p:nvPr>
            <p:ph type="sldNum" sz="quarter" idx="12"/>
          </p:nvPr>
        </p:nvSpPr>
        <p:spPr>
          <a:xfrm>
            <a:off x="10396728" y="6035040"/>
            <a:ext cx="1225296" cy="365760"/>
          </a:xfrm>
        </p:spPr>
        <p:txBody>
          <a:bodyPr/>
          <a:lstStyle/>
          <a:p>
            <a:fld id="{34B7E4EF-A1BD-40F4-AB7B-04F084DD991D}" type="slidenum">
              <a:rPr lang="en-US" smtClean="0"/>
              <a:t>‹#›</a:t>
            </a:fld>
            <a:endParaRPr lang="en-US" dirty="0"/>
          </a:p>
        </p:txBody>
      </p:sp>
      <p:sp>
        <p:nvSpPr>
          <p:cNvPr id="12" name="Rectangle 11">
            <a:extLst>
              <a:ext uri="{FF2B5EF4-FFF2-40B4-BE49-F238E27FC236}">
                <a16:creationId xmlns:a16="http://schemas.microsoft.com/office/drawing/2014/main" id="{F8B3D8CC-BB13-41A5-8F34-B8E84A4F9534}"/>
              </a:ext>
            </a:extLst>
          </p:cNvPr>
          <p:cNvSpPr/>
          <p:nvPr/>
        </p:nvSpPr>
        <p:spPr>
          <a:xfrm>
            <a:off x="8254660" y="374904"/>
            <a:ext cx="3557016" cy="6108192"/>
          </a:xfrm>
          <a:prstGeom prst="rect">
            <a:avLst/>
          </a:prstGeom>
          <a:noFill/>
          <a:ln w="6350" cap="sq">
            <a:solidFill>
              <a:schemeClr val="tx1">
                <a:lumMod val="75000"/>
                <a:lumOff val="25000"/>
              </a:schemeClr>
            </a:solidFill>
            <a:miter lim="800000"/>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477250" y="603504"/>
            <a:ext cx="3144774" cy="1645920"/>
          </a:xfrm>
        </p:spPr>
        <p:txBody>
          <a:bodyPr anchor="b">
            <a:noAutofit/>
          </a:bodyPr>
          <a:lstStyle>
            <a:lvl1pPr algn="l">
              <a:lnSpc>
                <a:spcPct val="100000"/>
              </a:lnSpc>
              <a:defRPr sz="3200" b="0">
                <a:solidFill>
                  <a:schemeClr val="tx1"/>
                </a:solidFill>
                <a:latin typeface="+mj-lt"/>
              </a:defRPr>
            </a:lvl1pPr>
          </a:lstStyle>
          <a:p>
            <a:r>
              <a:rPr lang="en-US"/>
              <a:t>Click to edit Master title style</a:t>
            </a:r>
            <a:endParaRPr lang="en-US" dirty="0"/>
          </a:p>
        </p:txBody>
      </p:sp>
      <p:sp>
        <p:nvSpPr>
          <p:cNvPr id="4" name="Text Placeholder 3"/>
          <p:cNvSpPr>
            <a:spLocks noGrp="1"/>
          </p:cNvSpPr>
          <p:nvPr>
            <p:ph type="body" sz="half" idx="2"/>
          </p:nvPr>
        </p:nvSpPr>
        <p:spPr>
          <a:xfrm>
            <a:off x="8477250" y="2386584"/>
            <a:ext cx="3144774" cy="3511296"/>
          </a:xfrm>
        </p:spPr>
        <p:txBody>
          <a:bodyPr>
            <a:normAutofit/>
          </a:bodyPr>
          <a:lstStyle>
            <a:lvl1pPr marL="0" indent="0" algn="l">
              <a:lnSpc>
                <a:spcPct val="110000"/>
              </a:lnSpc>
              <a:spcBef>
                <a:spcPts val="800"/>
              </a:spcBef>
              <a:buNone/>
              <a:defRPr sz="18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0991036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E94681D-2A4C-4A8D-B9B5-31D440D0328D}"/>
              </a:ext>
            </a:extLst>
          </p:cNvPr>
          <p:cNvSpPr/>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p:cNvSpPr/>
          <p:nvPr/>
        </p:nvSpPr>
        <p:spPr>
          <a:xfrm>
            <a:off x="234696" y="237744"/>
            <a:ext cx="11722608" cy="6382512"/>
          </a:xfrm>
          <a:prstGeom prst="rect">
            <a:avLst/>
          </a:prstGeom>
          <a:solidFill>
            <a:schemeClr val="bg1">
              <a:lumMod val="75000"/>
              <a:alpha val="60000"/>
            </a:schemeClr>
          </a:solidFill>
          <a:ln w="6350" cap="flat" cmpd="sng" algn="ctr">
            <a:noFill/>
            <a:prstDash val="solid"/>
          </a:ln>
          <a:effectLst>
            <a:softEdge rad="0"/>
          </a:effectLst>
        </p:spPr>
      </p:sp>
      <p:sp>
        <p:nvSpPr>
          <p:cNvPr id="8" name="Rectangle 7"/>
          <p:cNvSpPr/>
          <p:nvPr/>
        </p:nvSpPr>
        <p:spPr>
          <a:xfrm>
            <a:off x="371856" y="374904"/>
            <a:ext cx="11448288" cy="6108192"/>
          </a:xfrm>
          <a:prstGeom prst="rect">
            <a:avLst/>
          </a:prstGeom>
          <a:noFill/>
          <a:ln w="6350" cap="sq" cmpd="sng" algn="ctr">
            <a:solidFill>
              <a:schemeClr val="tx1">
                <a:lumMod val="85000"/>
                <a:lumOff val="15000"/>
              </a:schemeClr>
            </a:solidFill>
            <a:prstDash val="solid"/>
            <a:miter lim="800000"/>
          </a:ln>
          <a:effectLst/>
        </p:spPr>
      </p:sp>
      <p:sp>
        <p:nvSpPr>
          <p:cNvPr id="2" name="Title Placeholder 1"/>
          <p:cNvSpPr>
            <a:spLocks noGrp="1"/>
          </p:cNvSpPr>
          <p:nvPr>
            <p:ph type="title"/>
          </p:nvPr>
        </p:nvSpPr>
        <p:spPr>
          <a:xfrm>
            <a:off x="1066800" y="642594"/>
            <a:ext cx="10058400" cy="13716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066800" y="2103120"/>
            <a:ext cx="10058400" cy="384962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56794" y="6035040"/>
            <a:ext cx="2893045" cy="365760"/>
          </a:xfrm>
          <a:prstGeom prst="rect">
            <a:avLst/>
          </a:prstGeom>
        </p:spPr>
        <p:txBody>
          <a:bodyPr vert="horz" lIns="91440" tIns="45720" rIns="91440" bIns="45720" rtlCol="0" anchor="b"/>
          <a:lstStyle>
            <a:lvl1pPr algn="r">
              <a:defRPr sz="800">
                <a:solidFill>
                  <a:schemeClr val="tx1">
                    <a:lumMod val="75000"/>
                    <a:lumOff val="25000"/>
                  </a:schemeClr>
                </a:solidFill>
              </a:defRPr>
            </a:lvl1pPr>
          </a:lstStyle>
          <a:p>
            <a:fld id="{F6FA2B21-3FCD-4721-B95C-427943F61125}" type="datetime1">
              <a:rPr lang="en-US" smtClean="0"/>
              <a:t>2/20/2023</a:t>
            </a:fld>
            <a:endParaRPr lang="en-US" dirty="0"/>
          </a:p>
        </p:txBody>
      </p:sp>
      <p:sp>
        <p:nvSpPr>
          <p:cNvPr id="5" name="Footer Placeholder 4"/>
          <p:cNvSpPr>
            <a:spLocks noGrp="1"/>
          </p:cNvSpPr>
          <p:nvPr>
            <p:ph type="ftr" sz="quarter" idx="3"/>
          </p:nvPr>
        </p:nvSpPr>
        <p:spPr>
          <a:xfrm>
            <a:off x="1066800" y="6035040"/>
            <a:ext cx="5816600" cy="365760"/>
          </a:xfrm>
          <a:prstGeom prst="rect">
            <a:avLst/>
          </a:prstGeom>
        </p:spPr>
        <p:txBody>
          <a:bodyPr vert="horz" lIns="91440" tIns="45720" rIns="91440" bIns="45720" rtlCol="0" anchor="b"/>
          <a:lstStyle>
            <a:lvl1pPr algn="l">
              <a:defRPr sz="800">
                <a:solidFill>
                  <a:schemeClr val="tx1">
                    <a:lumMod val="85000"/>
                    <a:lumOff val="15000"/>
                  </a:schemeClr>
                </a:solidFill>
              </a:defRPr>
            </a:lvl1pPr>
          </a:lstStyle>
          <a:p>
            <a:endParaRPr lang="en-US" dirty="0"/>
          </a:p>
        </p:txBody>
      </p:sp>
      <p:sp>
        <p:nvSpPr>
          <p:cNvPr id="6" name="Slide Number Placeholder 5"/>
          <p:cNvSpPr>
            <a:spLocks noGrp="1"/>
          </p:cNvSpPr>
          <p:nvPr>
            <p:ph type="sldNum" sz="quarter" idx="4"/>
          </p:nvPr>
        </p:nvSpPr>
        <p:spPr>
          <a:xfrm>
            <a:off x="10287000" y="6035040"/>
            <a:ext cx="838200" cy="365760"/>
          </a:xfrm>
          <a:prstGeom prst="rect">
            <a:avLst/>
          </a:prstGeom>
        </p:spPr>
        <p:txBody>
          <a:bodyPr vert="horz" lIns="91440" tIns="45720" rIns="91440" bIns="45720" rtlCol="0" anchor="b"/>
          <a:lstStyle>
            <a:lvl1pPr algn="r">
              <a:defRPr sz="800">
                <a:solidFill>
                  <a:schemeClr val="tx1">
                    <a:lumMod val="75000"/>
                    <a:lumOff val="25000"/>
                  </a:schemeClr>
                </a:solidFill>
              </a:defRPr>
            </a:lvl1pPr>
          </a:lstStyle>
          <a:p>
            <a:fld id="{34B7E4EF-A1BD-40F4-AB7B-04F084DD991D}" type="slidenum">
              <a:rPr lang="en-US" smtClean="0"/>
              <a:t>‹#›</a:t>
            </a:fld>
            <a:endParaRPr lang="en-US" dirty="0"/>
          </a:p>
        </p:txBody>
      </p:sp>
    </p:spTree>
    <p:extLst>
      <p:ext uri="{BB962C8B-B14F-4D97-AF65-F5344CB8AC3E}">
        <p14:creationId xmlns:p14="http://schemas.microsoft.com/office/powerpoint/2010/main" val="27209014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Lst>
  <p:hf sldNum="0" hdr="0" ftr="0" dt="0"/>
  <p:txStyles>
    <p:titleStyle>
      <a:lvl1pPr algn="l" defTabSz="914400" rtl="0" eaLnBrk="1" latinLnBrk="0" hangingPunct="1">
        <a:lnSpc>
          <a:spcPct val="90000"/>
        </a:lnSpc>
        <a:spcBef>
          <a:spcPct val="0"/>
        </a:spcBef>
        <a:buNone/>
        <a:defRPr lang="en-US" sz="4000" i="0" kern="1200" cap="none" spc="0" baseline="0" dirty="0">
          <a:solidFill>
            <a:schemeClr val="tx1">
              <a:lumMod val="85000"/>
              <a:lumOff val="15000"/>
            </a:schemeClr>
          </a:solidFill>
          <a:effectLst/>
          <a:latin typeface="+mj-lt"/>
          <a:ea typeface="+mn-ea"/>
          <a:cs typeface="+mn-cs"/>
        </a:defRPr>
      </a:lvl1pPr>
    </p:titleStyle>
    <p:bodyStyle>
      <a:lvl1pPr marL="182880" indent="-182880" algn="l" defTabSz="914400" rtl="0" eaLnBrk="1" latinLnBrk="0" hangingPunct="1">
        <a:lnSpc>
          <a:spcPct val="110000"/>
        </a:lnSpc>
        <a:spcBef>
          <a:spcPts val="900"/>
        </a:spcBef>
        <a:spcAft>
          <a:spcPts val="0"/>
        </a:spcAft>
        <a:buClr>
          <a:schemeClr val="tx1">
            <a:lumMod val="85000"/>
            <a:lumOff val="15000"/>
          </a:schemeClr>
        </a:buClr>
        <a:buFont typeface="Garamond" pitchFamily="18" charset="0"/>
        <a:buChar char="◦"/>
        <a:defRPr sz="1500" kern="1200">
          <a:solidFill>
            <a:schemeClr val="tx1"/>
          </a:solidFill>
          <a:latin typeface="+mn-lt"/>
          <a:ea typeface="+mn-ea"/>
          <a:cs typeface="+mn-cs"/>
        </a:defRPr>
      </a:lvl1pPr>
      <a:lvl2pPr marL="45720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3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2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2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200" kern="120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8615C6B-1C98-4B1C-AB4B-1E1898E593B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2E8DFF97-B7FD-47F9-BC7F-DD4B4C5EA2F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A1831D22-079E-43E3-86A4-BA12DB888C7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C04E684-10F4-4CC3-A0B9-F03AA7BE37CF}" type="datetimeFigureOut">
              <a:rPr lang="en-US" smtClean="0"/>
              <a:t>2/20/2023</a:t>
            </a:fld>
            <a:endParaRPr lang="en-US"/>
          </a:p>
        </p:txBody>
      </p:sp>
      <p:sp>
        <p:nvSpPr>
          <p:cNvPr id="5" name="Footer Placeholder 4">
            <a:extLst>
              <a:ext uri="{FF2B5EF4-FFF2-40B4-BE49-F238E27FC236}">
                <a16:creationId xmlns:a16="http://schemas.microsoft.com/office/drawing/2014/main" id="{A14C30A2-140B-4A5D-BEEC-C1314AF1F3F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B71BA8F-7826-496D-91F8-B3ECDF34DA7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1845F5A-061D-4825-9AE9-D7794091C6CF}" type="slidenum">
              <a:rPr lang="en-US" smtClean="0"/>
              <a:t>‹#›</a:t>
            </a:fld>
            <a:endParaRPr lang="en-US"/>
          </a:p>
        </p:txBody>
      </p:sp>
    </p:spTree>
    <p:extLst>
      <p:ext uri="{BB962C8B-B14F-4D97-AF65-F5344CB8AC3E}">
        <p14:creationId xmlns:p14="http://schemas.microsoft.com/office/powerpoint/2010/main" val="2041270575"/>
      </p:ext>
    </p:extLst>
  </p:cSld>
  <p:clrMap bg1="lt1" tx1="dk1" bg2="lt2" tx2="dk2" accent1="accent1" accent2="accent2" accent3="accent3" accent4="accent4" accent5="accent5" accent6="accent6" hlink="hlink" folHlink="folHlink"/>
  <p:sldLayoutIdLst>
    <p:sldLayoutId id="2147483683" r:id="rId1"/>
  </p:sldLayoutIdLst>
  <p:txStyles>
    <p:titleStyle>
      <a:lvl1pPr algn="l" defTabSz="914400" rtl="0" eaLnBrk="1" latinLnBrk="0" hangingPunct="1">
        <a:lnSpc>
          <a:spcPct val="90000"/>
        </a:lnSpc>
        <a:spcBef>
          <a:spcPct val="0"/>
        </a:spcBef>
        <a:buNone/>
        <a:defRPr sz="4000" i="0" kern="1200">
          <a:solidFill>
            <a:schemeClr val="tx1"/>
          </a:solidFill>
          <a:latin typeface="+mj-lt"/>
          <a:ea typeface="+mj-ea"/>
          <a:cs typeface="+mj-cs"/>
        </a:defRPr>
      </a:lvl1pPr>
    </p:titleStyle>
    <p:bodyStyle>
      <a:lvl1pPr marL="228600" indent="-228600" algn="l" defTabSz="914400" rtl="0" eaLnBrk="1" latinLnBrk="0" hangingPunct="1">
        <a:lnSpc>
          <a:spcPct val="10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hemeOverride" Target="../theme/themeOverride1.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Picture 7" descr="flower illustrations">
            <a:extLst>
              <a:ext uri="{FF2B5EF4-FFF2-40B4-BE49-F238E27FC236}">
                <a16:creationId xmlns:a16="http://schemas.microsoft.com/office/drawing/2014/main" id="{46768272-0F6A-4E58-A45C-F10D015D8952}"/>
              </a:ext>
            </a:extLst>
          </p:cNvPr>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20" y="-839"/>
            <a:ext cx="12191980" cy="6858000"/>
          </a:xfrm>
          <a:prstGeom prst="rect">
            <a:avLst/>
          </a:prstGeom>
        </p:spPr>
      </p:pic>
      <p:sp useBgFill="1">
        <p:nvSpPr>
          <p:cNvPr id="73" name="Rectangle 72">
            <a:extLst>
              <a:ext uri="{FF2B5EF4-FFF2-40B4-BE49-F238E27FC236}">
                <a16:creationId xmlns:a16="http://schemas.microsoft.com/office/drawing/2014/main" id="{BF9FFE17-DE95-4821-ACC1-B90C954492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07870" y="1267730"/>
            <a:ext cx="9576262" cy="4307950"/>
          </a:xfrm>
          <a:prstGeom prst="rect">
            <a:avLst/>
          </a:prstGeom>
          <a:ln w="6350" cap="flat" cmpd="sng" algn="ctr">
            <a:noFill/>
            <a:prstDash val="solid"/>
          </a:ln>
          <a:effectLst>
            <a:outerShdw blurRad="50800" algn="ctr" rotWithShape="0">
              <a:prstClr val="black">
                <a:alpha val="66000"/>
              </a:prstClr>
            </a:outerShdw>
            <a:softEdge rad="0"/>
          </a:effectLst>
        </p:spPr>
      </p:sp>
      <p:sp>
        <p:nvSpPr>
          <p:cNvPr id="75" name="Rectangle 74">
            <a:extLst>
              <a:ext uri="{FF2B5EF4-FFF2-40B4-BE49-F238E27FC236}">
                <a16:creationId xmlns:a16="http://schemas.microsoft.com/office/drawing/2014/main" id="{03CF76AF-FF72-4430-A772-0584032902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2" name="Title 1">
            <a:extLst>
              <a:ext uri="{FF2B5EF4-FFF2-40B4-BE49-F238E27FC236}">
                <a16:creationId xmlns:a16="http://schemas.microsoft.com/office/drawing/2014/main" id="{18C3B467-088C-4F3D-A9A7-105C4E1E20CD}"/>
              </a:ext>
            </a:extLst>
          </p:cNvPr>
          <p:cNvSpPr>
            <a:spLocks noGrp="1"/>
          </p:cNvSpPr>
          <p:nvPr>
            <p:ph type="ctrTitle"/>
          </p:nvPr>
        </p:nvSpPr>
        <p:spPr>
          <a:xfrm>
            <a:off x="1771132" y="2091263"/>
            <a:ext cx="8649738" cy="2590800"/>
          </a:xfrm>
        </p:spPr>
        <p:txBody>
          <a:bodyPr>
            <a:normAutofit/>
          </a:bodyPr>
          <a:lstStyle/>
          <a:p>
            <a:r>
              <a:rPr lang="en-US" sz="6800" dirty="0"/>
              <a:t>Fashion</a:t>
            </a:r>
          </a:p>
        </p:txBody>
      </p:sp>
      <p:sp>
        <p:nvSpPr>
          <p:cNvPr id="3" name="Subtitle 2">
            <a:extLst>
              <a:ext uri="{FF2B5EF4-FFF2-40B4-BE49-F238E27FC236}">
                <a16:creationId xmlns:a16="http://schemas.microsoft.com/office/drawing/2014/main" id="{C8722DDC-8EEE-4A06-8DFE-B44871EAA2CF}"/>
              </a:ext>
            </a:extLst>
          </p:cNvPr>
          <p:cNvSpPr>
            <a:spLocks noGrp="1"/>
          </p:cNvSpPr>
          <p:nvPr>
            <p:ph type="subTitle" idx="1"/>
          </p:nvPr>
        </p:nvSpPr>
        <p:spPr>
          <a:xfrm>
            <a:off x="1771130" y="4682062"/>
            <a:ext cx="8652788" cy="457201"/>
          </a:xfrm>
        </p:spPr>
        <p:txBody>
          <a:bodyPr>
            <a:normAutofit/>
          </a:bodyPr>
          <a:lstStyle/>
          <a:p>
            <a:pPr>
              <a:spcAft>
                <a:spcPts val="600"/>
              </a:spcAft>
            </a:pPr>
            <a:r>
              <a:rPr lang="en-US" sz="1800" dirty="0"/>
              <a:t>Sit Dolor Amet</a:t>
            </a:r>
          </a:p>
        </p:txBody>
      </p:sp>
      <p:sp>
        <p:nvSpPr>
          <p:cNvPr id="77" name="Rectangle 76">
            <a:extLst>
              <a:ext uri="{FF2B5EF4-FFF2-40B4-BE49-F238E27FC236}">
                <a16:creationId xmlns:a16="http://schemas.microsoft.com/office/drawing/2014/main" id="{0B1C8180-2FDD-4202-8C45-4057CB1AB2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35880" y="1267730"/>
            <a:ext cx="1920240" cy="7315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79" name="Straight Connector 78">
            <a:extLst>
              <a:ext uri="{FF2B5EF4-FFF2-40B4-BE49-F238E27FC236}">
                <a16:creationId xmlns:a16="http://schemas.microsoft.com/office/drawing/2014/main" id="{D6E86CC6-13EA-4A88-86AD-CF27BF52CC9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250180" y="1267730"/>
            <a:ext cx="0" cy="64008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3F80B441-4F7D-4B40-8A13-FED03A1F3A1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941820" y="1267730"/>
            <a:ext cx="0" cy="64008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70C7FD1A-44B1-4E4C-B0C9-A8103DCCDCC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250180" y="1913025"/>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02808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49974B-8BFD-427E-8ED9-78EEFB52B29E}"/>
              </a:ext>
            </a:extLst>
          </p:cNvPr>
          <p:cNvSpPr>
            <a:spLocks noGrp="1"/>
          </p:cNvSpPr>
          <p:nvPr>
            <p:ph type="title"/>
          </p:nvPr>
        </p:nvSpPr>
        <p:spPr/>
        <p:txBody>
          <a:bodyPr/>
          <a:lstStyle/>
          <a:p>
            <a:r>
              <a:rPr lang="en-GB" dirty="0"/>
              <a:t>Questions – Folk Costume: </a:t>
            </a:r>
            <a:r>
              <a:rPr lang="en-GB" dirty="0" err="1"/>
              <a:t>Bogatyrev</a:t>
            </a:r>
            <a:endParaRPr lang="en-GB" dirty="0"/>
          </a:p>
        </p:txBody>
      </p:sp>
      <p:sp>
        <p:nvSpPr>
          <p:cNvPr id="3" name="Content Placeholder 2">
            <a:extLst>
              <a:ext uri="{FF2B5EF4-FFF2-40B4-BE49-F238E27FC236}">
                <a16:creationId xmlns:a16="http://schemas.microsoft.com/office/drawing/2014/main" id="{0A0DA48A-37B2-4B90-9BBC-49F80DB5E6E3}"/>
              </a:ext>
            </a:extLst>
          </p:cNvPr>
          <p:cNvSpPr>
            <a:spLocks noGrp="1"/>
          </p:cNvSpPr>
          <p:nvPr>
            <p:ph idx="1"/>
          </p:nvPr>
        </p:nvSpPr>
        <p:spPr>
          <a:xfrm>
            <a:off x="838200" y="1983971"/>
            <a:ext cx="10515600" cy="4160520"/>
          </a:xfrm>
        </p:spPr>
        <p:txBody>
          <a:bodyPr>
            <a:normAutofit/>
          </a:bodyPr>
          <a:lstStyle/>
          <a:p>
            <a:pPr algn="l"/>
            <a:r>
              <a:rPr lang="en-US" b="0" i="0" dirty="0">
                <a:solidFill>
                  <a:srgbClr val="212121"/>
                </a:solidFill>
                <a:effectLst/>
                <a:latin typeface="wf_segoe-ui_normal"/>
              </a:rPr>
              <a:t>What are the functional differences between casual folk costume and holiday/ceremonial folk costume? </a:t>
            </a:r>
          </a:p>
          <a:p>
            <a:pPr algn="l"/>
            <a:r>
              <a:rPr lang="en-US" b="0" i="0" dirty="0">
                <a:solidFill>
                  <a:srgbClr val="212121"/>
                </a:solidFill>
                <a:effectLst/>
                <a:latin typeface="wf_segoe-ui_normal"/>
              </a:rPr>
              <a:t>Could you tell about the symbolic meaning of any piece of clothing/detail of the traditional folk costume of your people/culture?</a:t>
            </a:r>
          </a:p>
        </p:txBody>
      </p:sp>
    </p:spTree>
    <p:extLst>
      <p:ext uri="{BB962C8B-B14F-4D97-AF65-F5344CB8AC3E}">
        <p14:creationId xmlns:p14="http://schemas.microsoft.com/office/powerpoint/2010/main" val="133961230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49974B-8BFD-427E-8ED9-78EEFB52B29E}"/>
              </a:ext>
            </a:extLst>
          </p:cNvPr>
          <p:cNvSpPr>
            <a:spLocks noGrp="1"/>
          </p:cNvSpPr>
          <p:nvPr>
            <p:ph type="title"/>
          </p:nvPr>
        </p:nvSpPr>
        <p:spPr/>
        <p:txBody>
          <a:bodyPr/>
          <a:lstStyle/>
          <a:p>
            <a:r>
              <a:rPr lang="en-GB" dirty="0"/>
              <a:t>Questions- Clothing as Communication: Holman</a:t>
            </a:r>
          </a:p>
        </p:txBody>
      </p:sp>
      <p:sp>
        <p:nvSpPr>
          <p:cNvPr id="3" name="Content Placeholder 2">
            <a:extLst>
              <a:ext uri="{FF2B5EF4-FFF2-40B4-BE49-F238E27FC236}">
                <a16:creationId xmlns:a16="http://schemas.microsoft.com/office/drawing/2014/main" id="{0A0DA48A-37B2-4B90-9BBC-49F80DB5E6E3}"/>
              </a:ext>
            </a:extLst>
          </p:cNvPr>
          <p:cNvSpPr>
            <a:spLocks noGrp="1"/>
          </p:cNvSpPr>
          <p:nvPr>
            <p:ph idx="1"/>
          </p:nvPr>
        </p:nvSpPr>
        <p:spPr>
          <a:xfrm>
            <a:off x="838200" y="1983971"/>
            <a:ext cx="10515600" cy="4160520"/>
          </a:xfrm>
        </p:spPr>
        <p:txBody>
          <a:bodyPr/>
          <a:lstStyle/>
          <a:p>
            <a:pPr algn="l"/>
            <a:r>
              <a:rPr lang="en-US" b="0" i="0">
                <a:solidFill>
                  <a:srgbClr val="212121"/>
                </a:solidFill>
                <a:effectLst/>
                <a:latin typeface="wf_segoe-ui_normal"/>
              </a:rPr>
              <a:t>Based </a:t>
            </a:r>
            <a:r>
              <a:rPr lang="en-US" b="0" i="0" dirty="0">
                <a:solidFill>
                  <a:srgbClr val="212121"/>
                </a:solidFill>
                <a:effectLst/>
                <a:latin typeface="wf_segoe-ui_normal"/>
              </a:rPr>
              <a:t>on the evaluation of what attributes do people form their first impression of a person and their occupation (according to the article)?</a:t>
            </a:r>
          </a:p>
          <a:p>
            <a:pPr algn="l"/>
            <a:r>
              <a:rPr lang="en-US" b="0" i="0" dirty="0">
                <a:solidFill>
                  <a:srgbClr val="212121"/>
                </a:solidFill>
                <a:effectLst/>
                <a:latin typeface="wf_segoe-ui_normal"/>
              </a:rPr>
              <a:t> According to the survey respondents, what features form a pro-feminist image? Can we say that certain features of appearance or outfits speak of the pro-feminist views of a woman today? </a:t>
            </a:r>
          </a:p>
        </p:txBody>
      </p:sp>
    </p:spTree>
    <p:extLst>
      <p:ext uri="{BB962C8B-B14F-4D97-AF65-F5344CB8AC3E}">
        <p14:creationId xmlns:p14="http://schemas.microsoft.com/office/powerpoint/2010/main" val="235191502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94C5663A-0CE3-4AEE-B47E-FB68D9EBFE1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349974B-8BFD-427E-8ED9-78EEFB52B29E}"/>
              </a:ext>
            </a:extLst>
          </p:cNvPr>
          <p:cNvSpPr>
            <a:spLocks noGrp="1"/>
          </p:cNvSpPr>
          <p:nvPr>
            <p:ph type="title"/>
          </p:nvPr>
        </p:nvSpPr>
        <p:spPr>
          <a:xfrm>
            <a:off x="0" y="-142204"/>
            <a:ext cx="4518212" cy="1807305"/>
          </a:xfrm>
        </p:spPr>
        <p:txBody>
          <a:bodyPr>
            <a:normAutofit/>
          </a:bodyPr>
          <a:lstStyle/>
          <a:p>
            <a:r>
              <a:rPr lang="en-GB" dirty="0"/>
              <a:t>Fashion – origins </a:t>
            </a:r>
          </a:p>
        </p:txBody>
      </p:sp>
      <p:sp>
        <p:nvSpPr>
          <p:cNvPr id="3" name="Content Placeholder 2">
            <a:extLst>
              <a:ext uri="{FF2B5EF4-FFF2-40B4-BE49-F238E27FC236}">
                <a16:creationId xmlns:a16="http://schemas.microsoft.com/office/drawing/2014/main" id="{0A0DA48A-37B2-4B90-9BBC-49F80DB5E6E3}"/>
              </a:ext>
            </a:extLst>
          </p:cNvPr>
          <p:cNvSpPr>
            <a:spLocks noGrp="1"/>
          </p:cNvSpPr>
          <p:nvPr>
            <p:ph idx="1"/>
          </p:nvPr>
        </p:nvSpPr>
        <p:spPr>
          <a:xfrm>
            <a:off x="-109337" y="1166648"/>
            <a:ext cx="5084749" cy="4524703"/>
          </a:xfrm>
        </p:spPr>
        <p:txBody>
          <a:bodyPr>
            <a:noAutofit/>
          </a:bodyPr>
          <a:lstStyle/>
          <a:p>
            <a:pPr lvl="1">
              <a:lnSpc>
                <a:spcPct val="90000"/>
              </a:lnSpc>
            </a:pPr>
            <a:r>
              <a:rPr lang="en-GB" sz="2200" dirty="0"/>
              <a:t>Conformation to existing taste </a:t>
            </a:r>
          </a:p>
          <a:p>
            <a:pPr lvl="1">
              <a:lnSpc>
                <a:spcPct val="90000"/>
              </a:lnSpc>
            </a:pPr>
            <a:r>
              <a:rPr lang="en-GB" sz="2200" dirty="0"/>
              <a:t>Modus and modernity </a:t>
            </a:r>
          </a:p>
          <a:p>
            <a:pPr lvl="1">
              <a:lnSpc>
                <a:spcPct val="90000"/>
              </a:lnSpc>
            </a:pPr>
            <a:r>
              <a:rPr lang="en-GB" sz="2200" dirty="0"/>
              <a:t>Social phenomenon of diffusion</a:t>
            </a:r>
          </a:p>
          <a:p>
            <a:pPr lvl="1">
              <a:lnSpc>
                <a:spcPct val="90000"/>
              </a:lnSpc>
            </a:pPr>
            <a:r>
              <a:rPr lang="en-GB" sz="2200" dirty="0">
                <a:effectLst/>
              </a:rPr>
              <a:t>“painting, music, drama, architecture, household decoration, entertainment, literature .medical practice, business management, political doctrines, philosophy, psychological and social science, and even such redoubtable areas as the physical science and mathematics”</a:t>
            </a:r>
          </a:p>
          <a:p>
            <a:pPr lvl="1">
              <a:lnSpc>
                <a:spcPct val="90000"/>
              </a:lnSpc>
            </a:pPr>
            <a:r>
              <a:rPr lang="en-GB" sz="2200" dirty="0"/>
              <a:t>Fashion vs innovation vs style</a:t>
            </a:r>
          </a:p>
          <a:p>
            <a:pPr lvl="1">
              <a:lnSpc>
                <a:spcPct val="90000"/>
              </a:lnSpc>
            </a:pPr>
            <a:r>
              <a:rPr lang="en-GB" sz="2200" dirty="0"/>
              <a:t>‘inter-</a:t>
            </a:r>
            <a:r>
              <a:rPr lang="en-GB" sz="2200" dirty="0" err="1"/>
              <a:t>psychologie</a:t>
            </a:r>
            <a:r>
              <a:rPr lang="en-GB" sz="2200" dirty="0"/>
              <a:t>’</a:t>
            </a:r>
          </a:p>
          <a:p>
            <a:pPr lvl="1">
              <a:lnSpc>
                <a:spcPct val="90000"/>
              </a:lnSpc>
            </a:pPr>
            <a:endParaRPr lang="en-GB" sz="2200" dirty="0"/>
          </a:p>
        </p:txBody>
      </p:sp>
      <p:pic>
        <p:nvPicPr>
          <p:cNvPr id="5" name="Picture 4" descr="A group of people walking down a flight of stairs&#10;&#10;Description automatically generated with medium confidence">
            <a:extLst>
              <a:ext uri="{FF2B5EF4-FFF2-40B4-BE49-F238E27FC236}">
                <a16:creationId xmlns:a16="http://schemas.microsoft.com/office/drawing/2014/main" id="{2E86F602-3FDE-88BC-4DFB-84CD8DFC55F4}"/>
              </a:ext>
            </a:extLst>
          </p:cNvPr>
          <p:cNvPicPr>
            <a:picLocks noChangeAspect="1"/>
          </p:cNvPicPr>
          <p:nvPr/>
        </p:nvPicPr>
        <p:blipFill rotWithShape="1">
          <a:blip r:embed="rId2"/>
          <a:srcRect l="5200" r="13899" b="1"/>
          <a:stretch/>
        </p:blipFill>
        <p:spPr>
          <a:xfrm>
            <a:off x="4726728" y="10"/>
            <a:ext cx="7472381" cy="6857990"/>
          </a:xfrm>
          <a:custGeom>
            <a:avLst/>
            <a:gdLst/>
            <a:ahLst/>
            <a:cxnLst/>
            <a:rect l="l" t="t" r="r" b="b"/>
            <a:pathLst>
              <a:path w="7472381" h="6886575">
                <a:moveTo>
                  <a:pt x="1232666" y="0"/>
                </a:moveTo>
                <a:lnTo>
                  <a:pt x="7472381" y="0"/>
                </a:lnTo>
                <a:lnTo>
                  <a:pt x="7472381" y="814388"/>
                </a:lnTo>
                <a:lnTo>
                  <a:pt x="7472381" y="6411516"/>
                </a:lnTo>
                <a:lnTo>
                  <a:pt x="7472381" y="6886575"/>
                </a:lnTo>
                <a:lnTo>
                  <a:pt x="6992676" y="6886575"/>
                </a:lnTo>
                <a:lnTo>
                  <a:pt x="1946893" y="6886575"/>
                </a:lnTo>
                <a:cubicBezTo>
                  <a:pt x="1801205" y="6815137"/>
                  <a:pt x="1662624" y="6729412"/>
                  <a:pt x="1506276" y="6686550"/>
                </a:cubicBezTo>
                <a:cubicBezTo>
                  <a:pt x="1399675" y="6657975"/>
                  <a:pt x="1296627" y="6607969"/>
                  <a:pt x="1314394" y="6457949"/>
                </a:cubicBezTo>
                <a:cubicBezTo>
                  <a:pt x="1317947" y="6415087"/>
                  <a:pt x="1289520" y="6382941"/>
                  <a:pt x="1246880" y="6393656"/>
                </a:cubicBezTo>
                <a:cubicBezTo>
                  <a:pt x="1165153" y="6415087"/>
                  <a:pt x="1126065" y="6354365"/>
                  <a:pt x="1079872" y="6307931"/>
                </a:cubicBezTo>
                <a:cubicBezTo>
                  <a:pt x="998144" y="6225779"/>
                  <a:pt x="919970" y="6140052"/>
                  <a:pt x="788495" y="6125765"/>
                </a:cubicBezTo>
                <a:cubicBezTo>
                  <a:pt x="813369" y="6061471"/>
                  <a:pt x="856009" y="6068615"/>
                  <a:pt x="895097" y="6082903"/>
                </a:cubicBezTo>
                <a:cubicBezTo>
                  <a:pt x="998144" y="6118622"/>
                  <a:pt x="1101192" y="6157912"/>
                  <a:pt x="1204239" y="6193631"/>
                </a:cubicBezTo>
                <a:cubicBezTo>
                  <a:pt x="1271754" y="6215062"/>
                  <a:pt x="1339267" y="6247209"/>
                  <a:pt x="1428102" y="6222206"/>
                </a:cubicBezTo>
                <a:cubicBezTo>
                  <a:pt x="1349928" y="6093619"/>
                  <a:pt x="1218453" y="6068615"/>
                  <a:pt x="1111852" y="6029325"/>
                </a:cubicBezTo>
                <a:cubicBezTo>
                  <a:pt x="980377" y="5979319"/>
                  <a:pt x="902203" y="5886450"/>
                  <a:pt x="806262" y="5779294"/>
                </a:cubicBezTo>
                <a:cubicBezTo>
                  <a:pt x="902203" y="5750719"/>
                  <a:pt x="962610" y="5829300"/>
                  <a:pt x="1040785" y="5825728"/>
                </a:cubicBezTo>
                <a:cubicBezTo>
                  <a:pt x="1044338" y="5815012"/>
                  <a:pt x="1051445" y="5793581"/>
                  <a:pt x="1051445" y="5793581"/>
                </a:cubicBezTo>
                <a:cubicBezTo>
                  <a:pt x="923523" y="5736431"/>
                  <a:pt x="866670" y="5629275"/>
                  <a:pt x="845349" y="5497115"/>
                </a:cubicBezTo>
                <a:cubicBezTo>
                  <a:pt x="838243" y="5429250"/>
                  <a:pt x="792049" y="5407819"/>
                  <a:pt x="745855" y="5375672"/>
                </a:cubicBezTo>
                <a:cubicBezTo>
                  <a:pt x="589507" y="5264943"/>
                  <a:pt x="422499" y="5164931"/>
                  <a:pt x="291024" y="5014913"/>
                </a:cubicBezTo>
                <a:cubicBezTo>
                  <a:pt x="443819" y="5032771"/>
                  <a:pt x="564633" y="5132784"/>
                  <a:pt x="724535" y="5175647"/>
                </a:cubicBezTo>
                <a:cubicBezTo>
                  <a:pt x="596614" y="5011340"/>
                  <a:pt x="429605" y="4925615"/>
                  <a:pt x="276811" y="4825603"/>
                </a:cubicBezTo>
                <a:cubicBezTo>
                  <a:pt x="205743" y="4779169"/>
                  <a:pt x="141783" y="4722018"/>
                  <a:pt x="60055" y="4697016"/>
                </a:cubicBezTo>
                <a:cubicBezTo>
                  <a:pt x="31628" y="4689872"/>
                  <a:pt x="-18119" y="4672013"/>
                  <a:pt x="6755" y="4622006"/>
                </a:cubicBezTo>
                <a:cubicBezTo>
                  <a:pt x="28075" y="4579144"/>
                  <a:pt x="67162" y="4593432"/>
                  <a:pt x="102696" y="4604146"/>
                </a:cubicBezTo>
                <a:cubicBezTo>
                  <a:pt x="187976" y="4632722"/>
                  <a:pt x="280364" y="4632722"/>
                  <a:pt x="397625" y="4632722"/>
                </a:cubicBezTo>
                <a:cubicBezTo>
                  <a:pt x="298131" y="4496990"/>
                  <a:pt x="116909" y="4539853"/>
                  <a:pt x="31628" y="4396978"/>
                </a:cubicBezTo>
                <a:cubicBezTo>
                  <a:pt x="138229" y="4371976"/>
                  <a:pt x="219957" y="4421982"/>
                  <a:pt x="305237" y="4432697"/>
                </a:cubicBezTo>
                <a:cubicBezTo>
                  <a:pt x="383412" y="4443413"/>
                  <a:pt x="401178" y="4418409"/>
                  <a:pt x="383412" y="4339828"/>
                </a:cubicBezTo>
                <a:cubicBezTo>
                  <a:pt x="354985" y="4218385"/>
                  <a:pt x="397625" y="4157662"/>
                  <a:pt x="511333" y="4189810"/>
                </a:cubicBezTo>
                <a:cubicBezTo>
                  <a:pt x="617934" y="4221956"/>
                  <a:pt x="628594" y="4175522"/>
                  <a:pt x="600167" y="4107656"/>
                </a:cubicBezTo>
                <a:cubicBezTo>
                  <a:pt x="557527" y="4007644"/>
                  <a:pt x="603720" y="3929063"/>
                  <a:pt x="635701" y="3843337"/>
                </a:cubicBezTo>
                <a:cubicBezTo>
                  <a:pt x="685448" y="3714750"/>
                  <a:pt x="664128" y="3650456"/>
                  <a:pt x="561080" y="3554015"/>
                </a:cubicBezTo>
                <a:cubicBezTo>
                  <a:pt x="500673" y="3500438"/>
                  <a:pt x="440265" y="3454003"/>
                  <a:pt x="354985" y="3407569"/>
                </a:cubicBezTo>
                <a:cubicBezTo>
                  <a:pt x="550420" y="3382565"/>
                  <a:pt x="347878" y="3296841"/>
                  <a:pt x="415392" y="3243263"/>
                </a:cubicBezTo>
                <a:cubicBezTo>
                  <a:pt x="553973" y="3221831"/>
                  <a:pt x="664128" y="3393282"/>
                  <a:pt x="852456" y="3343275"/>
                </a:cubicBezTo>
                <a:cubicBezTo>
                  <a:pt x="625041" y="3196828"/>
                  <a:pt x="369198" y="3150393"/>
                  <a:pt x="202190" y="2953940"/>
                </a:cubicBezTo>
                <a:cubicBezTo>
                  <a:pt x="241277" y="2911078"/>
                  <a:pt x="280364" y="2953940"/>
                  <a:pt x="312344" y="2936081"/>
                </a:cubicBezTo>
                <a:cubicBezTo>
                  <a:pt x="312344" y="2925365"/>
                  <a:pt x="685448" y="2993232"/>
                  <a:pt x="706768" y="2714625"/>
                </a:cubicBezTo>
                <a:cubicBezTo>
                  <a:pt x="713875" y="2714625"/>
                  <a:pt x="720982" y="2714625"/>
                  <a:pt x="728088" y="2703909"/>
                </a:cubicBezTo>
                <a:cubicBezTo>
                  <a:pt x="767175" y="2664619"/>
                  <a:pt x="731642" y="2571750"/>
                  <a:pt x="795602" y="2564606"/>
                </a:cubicBezTo>
                <a:cubicBezTo>
                  <a:pt x="866670" y="2557462"/>
                  <a:pt x="934184" y="2525315"/>
                  <a:pt x="1008804" y="2543175"/>
                </a:cubicBezTo>
                <a:cubicBezTo>
                  <a:pt x="1065658" y="2557462"/>
                  <a:pt x="1126065" y="2575322"/>
                  <a:pt x="1186473" y="2575322"/>
                </a:cubicBezTo>
                <a:cubicBezTo>
                  <a:pt x="1250433" y="2575322"/>
                  <a:pt x="1339267" y="2696766"/>
                  <a:pt x="1378355" y="2536031"/>
                </a:cubicBezTo>
                <a:cubicBezTo>
                  <a:pt x="1378355" y="2528888"/>
                  <a:pt x="1488509" y="2546747"/>
                  <a:pt x="1548916" y="2553891"/>
                </a:cubicBezTo>
                <a:cubicBezTo>
                  <a:pt x="1598663" y="2561035"/>
                  <a:pt x="1659071" y="2593181"/>
                  <a:pt x="1694604" y="2528888"/>
                </a:cubicBezTo>
                <a:cubicBezTo>
                  <a:pt x="1712371" y="2489596"/>
                  <a:pt x="1627090" y="2418159"/>
                  <a:pt x="1552469" y="2411015"/>
                </a:cubicBezTo>
                <a:cubicBezTo>
                  <a:pt x="1484956" y="2403872"/>
                  <a:pt x="1417442" y="2396728"/>
                  <a:pt x="1353481" y="2411015"/>
                </a:cubicBezTo>
                <a:cubicBezTo>
                  <a:pt x="1275307" y="2428875"/>
                  <a:pt x="1232666" y="2400300"/>
                  <a:pt x="1211346" y="2336007"/>
                </a:cubicBezTo>
                <a:cubicBezTo>
                  <a:pt x="1186473" y="2268141"/>
                  <a:pt x="1140279" y="2232422"/>
                  <a:pt x="1076318" y="2200275"/>
                </a:cubicBezTo>
                <a:cubicBezTo>
                  <a:pt x="919970" y="2121694"/>
                  <a:pt x="770729" y="2028825"/>
                  <a:pt x="600167" y="1982390"/>
                </a:cubicBezTo>
                <a:cubicBezTo>
                  <a:pt x="568187" y="1975246"/>
                  <a:pt x="529100" y="1960959"/>
                  <a:pt x="514886" y="1900238"/>
                </a:cubicBezTo>
                <a:cubicBezTo>
                  <a:pt x="976824" y="1993106"/>
                  <a:pt x="1396121" y="2232422"/>
                  <a:pt x="1872273" y="2218135"/>
                </a:cubicBezTo>
                <a:cubicBezTo>
                  <a:pt x="1744351" y="2143125"/>
                  <a:pt x="1591557" y="2139554"/>
                  <a:pt x="1452975" y="2085975"/>
                </a:cubicBezTo>
                <a:cubicBezTo>
                  <a:pt x="1552469" y="2046685"/>
                  <a:pt x="1644857" y="2089547"/>
                  <a:pt x="1737245" y="2110978"/>
                </a:cubicBezTo>
                <a:cubicBezTo>
                  <a:pt x="1815419" y="2128837"/>
                  <a:pt x="1886486" y="2132410"/>
                  <a:pt x="1893593" y="2021681"/>
                </a:cubicBezTo>
                <a:cubicBezTo>
                  <a:pt x="1893593" y="2010965"/>
                  <a:pt x="1893593" y="2003821"/>
                  <a:pt x="1893593" y="1993106"/>
                </a:cubicBezTo>
                <a:cubicBezTo>
                  <a:pt x="1865166" y="1946672"/>
                  <a:pt x="1826079" y="1925240"/>
                  <a:pt x="1776332" y="1910953"/>
                </a:cubicBezTo>
                <a:cubicBezTo>
                  <a:pt x="1747905" y="1903809"/>
                  <a:pt x="1708818" y="1889522"/>
                  <a:pt x="1708818" y="1857375"/>
                </a:cubicBezTo>
                <a:cubicBezTo>
                  <a:pt x="1712371" y="1735931"/>
                  <a:pt x="1616430" y="1700212"/>
                  <a:pt x="1524043" y="1664493"/>
                </a:cubicBezTo>
                <a:cubicBezTo>
                  <a:pt x="1573790" y="1603772"/>
                  <a:pt x="1616430" y="1646635"/>
                  <a:pt x="1655517" y="1643062"/>
                </a:cubicBezTo>
                <a:cubicBezTo>
                  <a:pt x="1680391" y="1639491"/>
                  <a:pt x="1705264" y="1635919"/>
                  <a:pt x="1705264" y="1603772"/>
                </a:cubicBezTo>
                <a:cubicBezTo>
                  <a:pt x="1705264" y="1578769"/>
                  <a:pt x="1694604" y="1546622"/>
                  <a:pt x="1669731" y="1546622"/>
                </a:cubicBezTo>
                <a:cubicBezTo>
                  <a:pt x="1513383" y="1543050"/>
                  <a:pt x="1424548" y="1371600"/>
                  <a:pt x="1261093" y="1371600"/>
                </a:cubicBezTo>
                <a:cubicBezTo>
                  <a:pt x="1161599" y="1371600"/>
                  <a:pt x="1310841" y="1275159"/>
                  <a:pt x="1229113" y="1235869"/>
                </a:cubicBezTo>
                <a:cubicBezTo>
                  <a:pt x="1211346" y="1225153"/>
                  <a:pt x="1278860" y="1210866"/>
                  <a:pt x="1307287" y="1214437"/>
                </a:cubicBezTo>
                <a:cubicBezTo>
                  <a:pt x="1335714" y="1218009"/>
                  <a:pt x="1360588" y="1243013"/>
                  <a:pt x="1396121" y="1225153"/>
                </a:cubicBezTo>
                <a:cubicBezTo>
                  <a:pt x="1413888" y="1160860"/>
                  <a:pt x="1367694" y="1135856"/>
                  <a:pt x="1325054" y="1117997"/>
                </a:cubicBezTo>
                <a:cubicBezTo>
                  <a:pt x="1232666" y="1075135"/>
                  <a:pt x="1140279" y="1025129"/>
                  <a:pt x="1037231" y="1010841"/>
                </a:cubicBezTo>
                <a:cubicBezTo>
                  <a:pt x="1001698" y="1007269"/>
                  <a:pt x="980377" y="989409"/>
                  <a:pt x="983931" y="953690"/>
                </a:cubicBezTo>
                <a:cubicBezTo>
                  <a:pt x="991037" y="907256"/>
                  <a:pt x="1026571" y="921544"/>
                  <a:pt x="1054998" y="925115"/>
                </a:cubicBezTo>
                <a:cubicBezTo>
                  <a:pt x="1072765" y="928688"/>
                  <a:pt x="1090532" y="939403"/>
                  <a:pt x="1108299" y="914400"/>
                </a:cubicBezTo>
                <a:cubicBezTo>
                  <a:pt x="692555" y="660797"/>
                  <a:pt x="472246" y="675085"/>
                  <a:pt x="6755" y="467915"/>
                </a:cubicBezTo>
                <a:cubicBezTo>
                  <a:pt x="109802" y="428625"/>
                  <a:pt x="184423" y="457200"/>
                  <a:pt x="255490" y="464344"/>
                </a:cubicBezTo>
                <a:cubicBezTo>
                  <a:pt x="433159" y="482203"/>
                  <a:pt x="323004" y="514350"/>
                  <a:pt x="500673" y="535781"/>
                </a:cubicBezTo>
                <a:cubicBezTo>
                  <a:pt x="585954" y="546497"/>
                  <a:pt x="664128" y="582216"/>
                  <a:pt x="760069" y="525066"/>
                </a:cubicBezTo>
                <a:cubicBezTo>
                  <a:pt x="824029" y="485775"/>
                  <a:pt x="927077" y="528637"/>
                  <a:pt x="1005251" y="560785"/>
                </a:cubicBezTo>
                <a:cubicBezTo>
                  <a:pt x="1069212" y="589360"/>
                  <a:pt x="1133172" y="596503"/>
                  <a:pt x="1218453" y="560785"/>
                </a:cubicBezTo>
                <a:cubicBezTo>
                  <a:pt x="1140279" y="539354"/>
                  <a:pt x="1079872" y="521494"/>
                  <a:pt x="1019464" y="507206"/>
                </a:cubicBezTo>
                <a:cubicBezTo>
                  <a:pt x="969717" y="496491"/>
                  <a:pt x="941290" y="471488"/>
                  <a:pt x="944844" y="417909"/>
                </a:cubicBezTo>
                <a:cubicBezTo>
                  <a:pt x="944844" y="389334"/>
                  <a:pt x="934184" y="350044"/>
                  <a:pt x="969717" y="335757"/>
                </a:cubicBezTo>
                <a:cubicBezTo>
                  <a:pt x="998144" y="321469"/>
                  <a:pt x="1037231" y="335757"/>
                  <a:pt x="1051445" y="360759"/>
                </a:cubicBezTo>
                <a:cubicBezTo>
                  <a:pt x="1069212" y="407194"/>
                  <a:pt x="1086978" y="450056"/>
                  <a:pt x="1147386" y="453629"/>
                </a:cubicBezTo>
                <a:cubicBezTo>
                  <a:pt x="1229113" y="460771"/>
                  <a:pt x="1182919" y="432197"/>
                  <a:pt x="1168706" y="396478"/>
                </a:cubicBezTo>
                <a:cubicBezTo>
                  <a:pt x="1154492" y="357188"/>
                  <a:pt x="1197133" y="346472"/>
                  <a:pt x="1225560" y="353615"/>
                </a:cubicBezTo>
                <a:cubicBezTo>
                  <a:pt x="1332161" y="385763"/>
                  <a:pt x="1442315" y="328613"/>
                  <a:pt x="1552469" y="375047"/>
                </a:cubicBezTo>
                <a:cubicBezTo>
                  <a:pt x="1524043" y="260747"/>
                  <a:pt x="1463635" y="210741"/>
                  <a:pt x="1335714" y="192881"/>
                </a:cubicBezTo>
                <a:cubicBezTo>
                  <a:pt x="1289520" y="189310"/>
                  <a:pt x="1239773" y="196453"/>
                  <a:pt x="1197133" y="164306"/>
                </a:cubicBezTo>
                <a:cubicBezTo>
                  <a:pt x="1172259" y="146447"/>
                  <a:pt x="1147386" y="125016"/>
                  <a:pt x="1165153" y="89297"/>
                </a:cubicBezTo>
                <a:cubicBezTo>
                  <a:pt x="1175813" y="64294"/>
                  <a:pt x="1204239" y="64294"/>
                  <a:pt x="1229113" y="71437"/>
                </a:cubicBezTo>
                <a:cubicBezTo>
                  <a:pt x="1332161" y="110728"/>
                  <a:pt x="1442315" y="121444"/>
                  <a:pt x="1548916" y="135731"/>
                </a:cubicBezTo>
                <a:cubicBezTo>
                  <a:pt x="1566683" y="139303"/>
                  <a:pt x="1584450" y="146447"/>
                  <a:pt x="1602217" y="110728"/>
                </a:cubicBezTo>
                <a:cubicBezTo>
                  <a:pt x="1477849" y="78581"/>
                  <a:pt x="1357034" y="35719"/>
                  <a:pt x="1232666" y="0"/>
                </a:cubicBezTo>
                <a:close/>
              </a:path>
            </a:pathLst>
          </a:custGeom>
        </p:spPr>
      </p:pic>
    </p:spTree>
    <p:extLst>
      <p:ext uri="{BB962C8B-B14F-4D97-AF65-F5344CB8AC3E}">
        <p14:creationId xmlns:p14="http://schemas.microsoft.com/office/powerpoint/2010/main" val="327819711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D009D6D5-DAC2-4A8B-A17A-E206B9012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349974B-8BFD-427E-8ED9-78EEFB52B29E}"/>
              </a:ext>
            </a:extLst>
          </p:cNvPr>
          <p:cNvSpPr>
            <a:spLocks noGrp="1"/>
          </p:cNvSpPr>
          <p:nvPr>
            <p:ph type="title"/>
          </p:nvPr>
        </p:nvSpPr>
        <p:spPr>
          <a:xfrm>
            <a:off x="-3048" y="-259961"/>
            <a:ext cx="6857468" cy="1429640"/>
          </a:xfrm>
        </p:spPr>
        <p:txBody>
          <a:bodyPr>
            <a:normAutofit/>
          </a:bodyPr>
          <a:lstStyle/>
          <a:p>
            <a:r>
              <a:rPr lang="en-GB" b="1" dirty="0"/>
              <a:t>Georg Simmel - </a:t>
            </a:r>
            <a:r>
              <a:rPr lang="en-GB" b="1" i="1" dirty="0"/>
              <a:t>Fashion</a:t>
            </a:r>
            <a:endParaRPr lang="en-GB" b="1" dirty="0"/>
          </a:p>
        </p:txBody>
      </p:sp>
      <p:sp>
        <p:nvSpPr>
          <p:cNvPr id="3" name="Content Placeholder 2">
            <a:extLst>
              <a:ext uri="{FF2B5EF4-FFF2-40B4-BE49-F238E27FC236}">
                <a16:creationId xmlns:a16="http://schemas.microsoft.com/office/drawing/2014/main" id="{0A0DA48A-37B2-4B90-9BBC-49F80DB5E6E3}"/>
              </a:ext>
            </a:extLst>
          </p:cNvPr>
          <p:cNvSpPr>
            <a:spLocks noGrp="1"/>
          </p:cNvSpPr>
          <p:nvPr>
            <p:ph idx="1"/>
          </p:nvPr>
        </p:nvSpPr>
        <p:spPr>
          <a:xfrm>
            <a:off x="0" y="905295"/>
            <a:ext cx="6226167" cy="5047410"/>
          </a:xfrm>
        </p:spPr>
        <p:txBody>
          <a:bodyPr>
            <a:noAutofit/>
          </a:bodyPr>
          <a:lstStyle/>
          <a:p>
            <a:pPr lvl="1">
              <a:lnSpc>
                <a:spcPct val="90000"/>
              </a:lnSpc>
            </a:pPr>
            <a:r>
              <a:rPr lang="en-GB" sz="2000" dirty="0"/>
              <a:t>General theory of fashion –basic tension of social condition </a:t>
            </a:r>
          </a:p>
          <a:p>
            <a:pPr lvl="1">
              <a:lnSpc>
                <a:spcPct val="90000"/>
              </a:lnSpc>
            </a:pPr>
            <a:r>
              <a:rPr lang="en-GB" sz="2000" dirty="0"/>
              <a:t>Imitation versus distinguishing ourselves</a:t>
            </a:r>
          </a:p>
          <a:p>
            <a:pPr lvl="1">
              <a:lnSpc>
                <a:spcPct val="90000"/>
              </a:lnSpc>
            </a:pPr>
            <a:r>
              <a:rPr lang="en-GB" sz="2000" dirty="0">
                <a:effectLst/>
              </a:rPr>
              <a:t> "... fashion represents nothing more than one of the many forms of life by the aid of which we seek to combine in uniform spheres of activity the tendency towards social equalization with the desire for individual differentiation and change.“</a:t>
            </a:r>
          </a:p>
          <a:p>
            <a:pPr lvl="1">
              <a:lnSpc>
                <a:spcPct val="90000"/>
              </a:lnSpc>
            </a:pPr>
            <a:r>
              <a:rPr lang="en-GB" sz="2000" dirty="0"/>
              <a:t>Binding forces versus unbinding forces</a:t>
            </a:r>
          </a:p>
          <a:p>
            <a:pPr lvl="1">
              <a:lnSpc>
                <a:spcPct val="90000"/>
              </a:lnSpc>
            </a:pPr>
            <a:r>
              <a:rPr lang="en-GB" sz="2000" dirty="0"/>
              <a:t>Unsocial sociability</a:t>
            </a:r>
          </a:p>
          <a:p>
            <a:pPr lvl="1">
              <a:lnSpc>
                <a:spcPct val="90000"/>
              </a:lnSpc>
            </a:pPr>
            <a:r>
              <a:rPr lang="en-GB" sz="2000" dirty="0"/>
              <a:t>Imitation vs distinction, heredity vs individual variation, universality vs particularity, submission, sense of power, duration vs mutability, </a:t>
            </a:r>
            <a:r>
              <a:rPr lang="en-GB" sz="2000" dirty="0" err="1"/>
              <a:t>feminity</a:t>
            </a:r>
            <a:r>
              <a:rPr lang="en-GB" sz="2000" dirty="0"/>
              <a:t> vs masculinity, stillness vs movement, receptivity vs productivity, creation vs destruction, extensity vs intensity, event vs repetition, accident vs meaning, Darwinian selection vs Darwinian mutation</a:t>
            </a:r>
          </a:p>
        </p:txBody>
      </p:sp>
      <p:pic>
        <p:nvPicPr>
          <p:cNvPr id="7" name="Picture 6" descr="A group of women in clothing&#10;&#10;Description automatically generated with low confidence">
            <a:extLst>
              <a:ext uri="{FF2B5EF4-FFF2-40B4-BE49-F238E27FC236}">
                <a16:creationId xmlns:a16="http://schemas.microsoft.com/office/drawing/2014/main" id="{5354D9D1-0DB7-C641-4624-D6E7C78CD2EF}"/>
              </a:ext>
            </a:extLst>
          </p:cNvPr>
          <p:cNvPicPr>
            <a:picLocks noChangeAspect="1"/>
          </p:cNvPicPr>
          <p:nvPr/>
        </p:nvPicPr>
        <p:blipFill rotWithShape="1">
          <a:blip r:embed="rId2"/>
          <a:srcRect r="-1" b="4538"/>
          <a:stretch/>
        </p:blipFill>
        <p:spPr>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Tree>
    <p:extLst>
      <p:ext uri="{BB962C8B-B14F-4D97-AF65-F5344CB8AC3E}">
        <p14:creationId xmlns:p14="http://schemas.microsoft.com/office/powerpoint/2010/main" val="429019210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79BB35BC-D5C2-4C8B-A22A-A71E619191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349974B-8BFD-427E-8ED9-78EEFB52B29E}"/>
              </a:ext>
            </a:extLst>
          </p:cNvPr>
          <p:cNvSpPr>
            <a:spLocks noGrp="1"/>
          </p:cNvSpPr>
          <p:nvPr>
            <p:ph type="title"/>
          </p:nvPr>
        </p:nvSpPr>
        <p:spPr>
          <a:xfrm>
            <a:off x="6513788" y="365125"/>
            <a:ext cx="4840010" cy="1807305"/>
          </a:xfrm>
        </p:spPr>
        <p:txBody>
          <a:bodyPr>
            <a:normAutofit/>
          </a:bodyPr>
          <a:lstStyle/>
          <a:p>
            <a:r>
              <a:rPr lang="en-GB" dirty="0"/>
              <a:t>Georg Simmel continued</a:t>
            </a:r>
          </a:p>
        </p:txBody>
      </p:sp>
      <p:pic>
        <p:nvPicPr>
          <p:cNvPr id="5" name="Picture 4" descr="A picture containing sky, person, outdoor&#10;&#10;Description automatically generated">
            <a:extLst>
              <a:ext uri="{FF2B5EF4-FFF2-40B4-BE49-F238E27FC236}">
                <a16:creationId xmlns:a16="http://schemas.microsoft.com/office/drawing/2014/main" id="{63F9ACF5-F971-2100-AD18-B545B382DAED}"/>
              </a:ext>
            </a:extLst>
          </p:cNvPr>
          <p:cNvPicPr>
            <a:picLocks noChangeAspect="1"/>
          </p:cNvPicPr>
          <p:nvPr/>
        </p:nvPicPr>
        <p:blipFill rotWithShape="1">
          <a:blip r:embed="rId2"/>
          <a:srcRect l="17483" r="22982" b="-1"/>
          <a:stretch/>
        </p:blipFill>
        <p:spPr>
          <a:xfrm>
            <a:off x="2" y="10"/>
            <a:ext cx="6116569" cy="6857990"/>
          </a:xfrm>
          <a:custGeom>
            <a:avLst/>
            <a:gdLst/>
            <a:ahLst/>
            <a:cxnLst/>
            <a:rect l="l" t="t" r="r" b="b"/>
            <a:pathLst>
              <a:path w="6116569" h="6879321">
                <a:moveTo>
                  <a:pt x="0" y="0"/>
                </a:moveTo>
                <a:lnTo>
                  <a:pt x="2935851" y="0"/>
                </a:lnTo>
                <a:cubicBezTo>
                  <a:pt x="3035710" y="10660"/>
                  <a:pt x="3138421" y="17767"/>
                  <a:pt x="3238280" y="31980"/>
                </a:cubicBezTo>
                <a:cubicBezTo>
                  <a:pt x="3817462" y="106602"/>
                  <a:pt x="3127009" y="277163"/>
                  <a:pt x="3660541" y="550772"/>
                </a:cubicBezTo>
                <a:cubicBezTo>
                  <a:pt x="3706191" y="575645"/>
                  <a:pt x="3757546" y="579199"/>
                  <a:pt x="3808902" y="589860"/>
                </a:cubicBezTo>
                <a:cubicBezTo>
                  <a:pt x="4008620" y="625393"/>
                  <a:pt x="4211192" y="618286"/>
                  <a:pt x="4413762" y="625393"/>
                </a:cubicBezTo>
                <a:cubicBezTo>
                  <a:pt x="4465118" y="628946"/>
                  <a:pt x="4525033" y="625393"/>
                  <a:pt x="4567830" y="721333"/>
                </a:cubicBezTo>
                <a:cubicBezTo>
                  <a:pt x="4425175" y="724888"/>
                  <a:pt x="4305344" y="731994"/>
                  <a:pt x="4171247" y="792401"/>
                </a:cubicBezTo>
                <a:cubicBezTo>
                  <a:pt x="4239722" y="859916"/>
                  <a:pt x="4322462" y="795955"/>
                  <a:pt x="4376671" y="842148"/>
                </a:cubicBezTo>
                <a:cubicBezTo>
                  <a:pt x="4428027" y="888342"/>
                  <a:pt x="4470824" y="891896"/>
                  <a:pt x="4527887" y="813722"/>
                </a:cubicBezTo>
                <a:cubicBezTo>
                  <a:pt x="4556417" y="774634"/>
                  <a:pt x="4604920" y="778187"/>
                  <a:pt x="4633452" y="799508"/>
                </a:cubicBezTo>
                <a:cubicBezTo>
                  <a:pt x="4781813" y="913216"/>
                  <a:pt x="4778960" y="909662"/>
                  <a:pt x="4947293" y="870576"/>
                </a:cubicBezTo>
                <a:cubicBezTo>
                  <a:pt x="5055712" y="845701"/>
                  <a:pt x="5166983" y="806615"/>
                  <a:pt x="5263988" y="820828"/>
                </a:cubicBezTo>
                <a:cubicBezTo>
                  <a:pt x="5275401" y="867022"/>
                  <a:pt x="5263988" y="888342"/>
                  <a:pt x="5249723" y="895449"/>
                </a:cubicBezTo>
                <a:cubicBezTo>
                  <a:pt x="5021475" y="1005604"/>
                  <a:pt x="4975825" y="1122864"/>
                  <a:pt x="4744723" y="1197485"/>
                </a:cubicBezTo>
                <a:cubicBezTo>
                  <a:pt x="4724751" y="1268552"/>
                  <a:pt x="4807491" y="1275660"/>
                  <a:pt x="4767548" y="1346727"/>
                </a:cubicBezTo>
                <a:cubicBezTo>
                  <a:pt x="4693367" y="1407134"/>
                  <a:pt x="4610627" y="1346727"/>
                  <a:pt x="4539299" y="1421348"/>
                </a:cubicBezTo>
                <a:cubicBezTo>
                  <a:pt x="4550712" y="1471094"/>
                  <a:pt x="4610627" y="1432008"/>
                  <a:pt x="4607773" y="1485309"/>
                </a:cubicBezTo>
                <a:cubicBezTo>
                  <a:pt x="4604920" y="1517288"/>
                  <a:pt x="4593508" y="1527948"/>
                  <a:pt x="4579242" y="1535055"/>
                </a:cubicBezTo>
                <a:cubicBezTo>
                  <a:pt x="4776107" y="1538608"/>
                  <a:pt x="5383820" y="1574142"/>
                  <a:pt x="5278255" y="1609676"/>
                </a:cubicBezTo>
                <a:cubicBezTo>
                  <a:pt x="5418057" y="1698511"/>
                  <a:pt x="5623481" y="1609676"/>
                  <a:pt x="5771843" y="1630997"/>
                </a:cubicBezTo>
                <a:cubicBezTo>
                  <a:pt x="5925911" y="1652316"/>
                  <a:pt x="6171278" y="1719830"/>
                  <a:pt x="6105656" y="1748257"/>
                </a:cubicBezTo>
                <a:cubicBezTo>
                  <a:pt x="6031475" y="1780238"/>
                  <a:pt x="5766136" y="2146235"/>
                  <a:pt x="5691955" y="2167555"/>
                </a:cubicBezTo>
                <a:cubicBezTo>
                  <a:pt x="5606362" y="2188875"/>
                  <a:pt x="5589243" y="2217302"/>
                  <a:pt x="5475118" y="2348776"/>
                </a:cubicBezTo>
                <a:cubicBezTo>
                  <a:pt x="5398085" y="2437610"/>
                  <a:pt x="5709074" y="2238623"/>
                  <a:pt x="5826051" y="2291922"/>
                </a:cubicBezTo>
                <a:cubicBezTo>
                  <a:pt x="5868848" y="2309690"/>
                  <a:pt x="5552153" y="2554872"/>
                  <a:pt x="5552153" y="2597513"/>
                </a:cubicBezTo>
                <a:cubicBezTo>
                  <a:pt x="5549300" y="2640153"/>
                  <a:pt x="5577831" y="2647260"/>
                  <a:pt x="5603508" y="2647260"/>
                </a:cubicBezTo>
                <a:cubicBezTo>
                  <a:pt x="5660571" y="2647260"/>
                  <a:pt x="5640599" y="2686346"/>
                  <a:pt x="5700515" y="2679240"/>
                </a:cubicBezTo>
                <a:cubicBezTo>
                  <a:pt x="5523622" y="2800055"/>
                  <a:pt x="5418057" y="2778734"/>
                  <a:pt x="5246870" y="2888889"/>
                </a:cubicBezTo>
                <a:cubicBezTo>
                  <a:pt x="5164130" y="2942189"/>
                  <a:pt x="4921615" y="3119857"/>
                  <a:pt x="4836022" y="3169605"/>
                </a:cubicBezTo>
                <a:cubicBezTo>
                  <a:pt x="4801785" y="3187371"/>
                  <a:pt x="4758988" y="3173158"/>
                  <a:pt x="4736163" y="3233565"/>
                </a:cubicBezTo>
                <a:cubicBezTo>
                  <a:pt x="4770400" y="3279759"/>
                  <a:pt x="4816050" y="3254885"/>
                  <a:pt x="4853141" y="3233565"/>
                </a:cubicBezTo>
                <a:cubicBezTo>
                  <a:pt x="4944440" y="3176711"/>
                  <a:pt x="4935881" y="3190925"/>
                  <a:pt x="4944440" y="3226459"/>
                </a:cubicBezTo>
                <a:cubicBezTo>
                  <a:pt x="4972972" y="3350827"/>
                  <a:pt x="5044300" y="3308186"/>
                  <a:pt x="5109921" y="3283313"/>
                </a:cubicBezTo>
                <a:cubicBezTo>
                  <a:pt x="5303932" y="3208692"/>
                  <a:pt x="5500797" y="3215799"/>
                  <a:pt x="5694809" y="3141178"/>
                </a:cubicBezTo>
                <a:cubicBezTo>
                  <a:pt x="5714781" y="3134070"/>
                  <a:pt x="5612068" y="3283313"/>
                  <a:pt x="5566419" y="3301079"/>
                </a:cubicBezTo>
                <a:cubicBezTo>
                  <a:pt x="5515063" y="3322399"/>
                  <a:pt x="5452294" y="3311739"/>
                  <a:pt x="5415203" y="3397020"/>
                </a:cubicBezTo>
                <a:cubicBezTo>
                  <a:pt x="5477972" y="3414787"/>
                  <a:pt x="5552153" y="3372147"/>
                  <a:pt x="5612068" y="3432554"/>
                </a:cubicBezTo>
                <a:cubicBezTo>
                  <a:pt x="5469413" y="3528494"/>
                  <a:pt x="5329610" y="3535601"/>
                  <a:pt x="5206927" y="3599562"/>
                </a:cubicBezTo>
                <a:cubicBezTo>
                  <a:pt x="5192661" y="3706163"/>
                  <a:pt x="5272548" y="3663523"/>
                  <a:pt x="5301079" y="3723930"/>
                </a:cubicBezTo>
                <a:cubicBezTo>
                  <a:pt x="5072830" y="3844745"/>
                  <a:pt x="4564977" y="4232062"/>
                  <a:pt x="4507915" y="4306683"/>
                </a:cubicBezTo>
                <a:cubicBezTo>
                  <a:pt x="4390937" y="4463031"/>
                  <a:pt x="3900202" y="4562525"/>
                  <a:pt x="3982942" y="4587399"/>
                </a:cubicBezTo>
                <a:cubicBezTo>
                  <a:pt x="4051417" y="4608719"/>
                  <a:pt x="4119891" y="4587399"/>
                  <a:pt x="4185513" y="4541205"/>
                </a:cubicBezTo>
                <a:cubicBezTo>
                  <a:pt x="4291078" y="4466584"/>
                  <a:pt x="5010062" y="4523438"/>
                  <a:pt x="5212633" y="4455924"/>
                </a:cubicBezTo>
                <a:cubicBezTo>
                  <a:pt x="5241164" y="4445264"/>
                  <a:pt x="5283960" y="4409730"/>
                  <a:pt x="5312492" y="4473691"/>
                </a:cubicBezTo>
                <a:cubicBezTo>
                  <a:pt x="5098508" y="4704659"/>
                  <a:pt x="4833169" y="4654913"/>
                  <a:pt x="4596361" y="4818368"/>
                </a:cubicBezTo>
                <a:cubicBezTo>
                  <a:pt x="4684807" y="4917861"/>
                  <a:pt x="4776107" y="4907202"/>
                  <a:pt x="4873113" y="4885882"/>
                </a:cubicBezTo>
                <a:cubicBezTo>
                  <a:pt x="4895938" y="4878775"/>
                  <a:pt x="4930175" y="4871668"/>
                  <a:pt x="4935881" y="4914309"/>
                </a:cubicBezTo>
                <a:cubicBezTo>
                  <a:pt x="4941587" y="4967609"/>
                  <a:pt x="4898790" y="4978270"/>
                  <a:pt x="4873113" y="5003143"/>
                </a:cubicBezTo>
                <a:cubicBezTo>
                  <a:pt x="4833169" y="5038676"/>
                  <a:pt x="4773254" y="4999590"/>
                  <a:pt x="4721898" y="5095530"/>
                </a:cubicBezTo>
                <a:cubicBezTo>
                  <a:pt x="4873113" y="5067104"/>
                  <a:pt x="4998650" y="5020910"/>
                  <a:pt x="5132745" y="4949842"/>
                </a:cubicBezTo>
                <a:cubicBezTo>
                  <a:pt x="5121333" y="5006696"/>
                  <a:pt x="5081390" y="5035123"/>
                  <a:pt x="5101362" y="5081317"/>
                </a:cubicBezTo>
                <a:cubicBezTo>
                  <a:pt x="5118480" y="5116850"/>
                  <a:pt x="5164130" y="5131063"/>
                  <a:pt x="5138452" y="5198578"/>
                </a:cubicBezTo>
                <a:cubicBezTo>
                  <a:pt x="5067125" y="5273199"/>
                  <a:pt x="4967265" y="5258986"/>
                  <a:pt x="4904497" y="5362033"/>
                </a:cubicBezTo>
                <a:cubicBezTo>
                  <a:pt x="4818903" y="5507721"/>
                  <a:pt x="4684807" y="5564575"/>
                  <a:pt x="4579242" y="5674729"/>
                </a:cubicBezTo>
                <a:cubicBezTo>
                  <a:pt x="4545005" y="5713816"/>
                  <a:pt x="4313903" y="5841738"/>
                  <a:pt x="4253988" y="5884379"/>
                </a:cubicBezTo>
                <a:cubicBezTo>
                  <a:pt x="4168395" y="5944786"/>
                  <a:pt x="4071389" y="5966106"/>
                  <a:pt x="3985795" y="6069153"/>
                </a:cubicBezTo>
                <a:cubicBezTo>
                  <a:pt x="4065682" y="6086921"/>
                  <a:pt x="4134157" y="5990979"/>
                  <a:pt x="4231163" y="6030066"/>
                </a:cubicBezTo>
                <a:cubicBezTo>
                  <a:pt x="4074242" y="6133114"/>
                  <a:pt x="3931586" y="6182861"/>
                  <a:pt x="3814609" y="6317889"/>
                </a:cubicBezTo>
                <a:cubicBezTo>
                  <a:pt x="3800343" y="6335656"/>
                  <a:pt x="3771812" y="6332102"/>
                  <a:pt x="3751840" y="6339209"/>
                </a:cubicBezTo>
                <a:cubicBezTo>
                  <a:pt x="3529298" y="6406723"/>
                  <a:pt x="3309608" y="6467130"/>
                  <a:pt x="3089919" y="6563071"/>
                </a:cubicBezTo>
                <a:cubicBezTo>
                  <a:pt x="3041416" y="6584392"/>
                  <a:pt x="2955823" y="6595052"/>
                  <a:pt x="2961529" y="6662566"/>
                </a:cubicBezTo>
                <a:cubicBezTo>
                  <a:pt x="2972941" y="6765613"/>
                  <a:pt x="3055681" y="6687439"/>
                  <a:pt x="3107038" y="6673226"/>
                </a:cubicBezTo>
                <a:cubicBezTo>
                  <a:pt x="3269664" y="6634138"/>
                  <a:pt x="3432292" y="6570178"/>
                  <a:pt x="3594919" y="6591499"/>
                </a:cubicBezTo>
                <a:cubicBezTo>
                  <a:pt x="3483648" y="6637693"/>
                  <a:pt x="3372376" y="6680332"/>
                  <a:pt x="3261106" y="6726527"/>
                </a:cubicBezTo>
                <a:cubicBezTo>
                  <a:pt x="3386642" y="6705206"/>
                  <a:pt x="3495061" y="6786934"/>
                  <a:pt x="3620597" y="6740740"/>
                </a:cubicBezTo>
                <a:cubicBezTo>
                  <a:pt x="3660541" y="6726527"/>
                  <a:pt x="3700484" y="6765613"/>
                  <a:pt x="3703337" y="6826020"/>
                </a:cubicBezTo>
                <a:cubicBezTo>
                  <a:pt x="3706191" y="6847340"/>
                  <a:pt x="3700484" y="6865108"/>
                  <a:pt x="3689072" y="6879321"/>
                </a:cubicBezTo>
                <a:lnTo>
                  <a:pt x="0" y="6879321"/>
                </a:lnTo>
                <a:close/>
              </a:path>
            </a:pathLst>
          </a:custGeom>
        </p:spPr>
      </p:pic>
      <p:sp>
        <p:nvSpPr>
          <p:cNvPr id="3" name="Content Placeholder 2">
            <a:extLst>
              <a:ext uri="{FF2B5EF4-FFF2-40B4-BE49-F238E27FC236}">
                <a16:creationId xmlns:a16="http://schemas.microsoft.com/office/drawing/2014/main" id="{0A0DA48A-37B2-4B90-9BBC-49F80DB5E6E3}"/>
              </a:ext>
            </a:extLst>
          </p:cNvPr>
          <p:cNvSpPr>
            <a:spLocks noGrp="1"/>
          </p:cNvSpPr>
          <p:nvPr>
            <p:ph idx="1"/>
          </p:nvPr>
        </p:nvSpPr>
        <p:spPr>
          <a:xfrm>
            <a:off x="6116571" y="1909482"/>
            <a:ext cx="5237227" cy="4267481"/>
          </a:xfrm>
        </p:spPr>
        <p:txBody>
          <a:bodyPr>
            <a:noAutofit/>
          </a:bodyPr>
          <a:lstStyle/>
          <a:p>
            <a:pPr lvl="1">
              <a:lnSpc>
                <a:spcPct val="90000"/>
              </a:lnSpc>
            </a:pPr>
            <a:r>
              <a:rPr lang="en-GB" sz="2000" dirty="0"/>
              <a:t>Fashion exists in unstable balance between two poles </a:t>
            </a:r>
          </a:p>
          <a:p>
            <a:pPr lvl="1">
              <a:lnSpc>
                <a:spcPct val="90000"/>
              </a:lnSpc>
            </a:pPr>
            <a:r>
              <a:rPr lang="en-GB" sz="2000" dirty="0"/>
              <a:t>We imitate people who are superior –upper classes</a:t>
            </a:r>
          </a:p>
          <a:p>
            <a:pPr lvl="1">
              <a:lnSpc>
                <a:spcPct val="90000"/>
              </a:lnSpc>
            </a:pPr>
            <a:r>
              <a:rPr lang="en-GB" sz="2000" dirty="0"/>
              <a:t>Economists ‘snob demand’ and ‘bandwagon effect’ </a:t>
            </a:r>
          </a:p>
          <a:p>
            <a:pPr lvl="1">
              <a:lnSpc>
                <a:spcPct val="90000"/>
              </a:lnSpc>
            </a:pPr>
            <a:r>
              <a:rPr lang="en-GB" sz="2000" dirty="0"/>
              <a:t>Computational rationality and influence of irrational factors</a:t>
            </a:r>
          </a:p>
          <a:p>
            <a:pPr lvl="1">
              <a:lnSpc>
                <a:spcPct val="90000"/>
              </a:lnSpc>
            </a:pPr>
            <a:r>
              <a:rPr lang="en-GB" sz="2000" dirty="0"/>
              <a:t>Relationship between envy and contempt</a:t>
            </a:r>
          </a:p>
          <a:p>
            <a:pPr lvl="1">
              <a:lnSpc>
                <a:spcPct val="90000"/>
              </a:lnSpc>
            </a:pPr>
            <a:r>
              <a:rPr lang="en-GB" sz="2000" dirty="0"/>
              <a:t>Envy creates a social link between the self and the ideal – fashion as a remedy for envy</a:t>
            </a:r>
          </a:p>
          <a:p>
            <a:pPr lvl="1">
              <a:lnSpc>
                <a:spcPct val="90000"/>
              </a:lnSpc>
            </a:pPr>
            <a:r>
              <a:rPr lang="en-GB" sz="2000" dirty="0"/>
              <a:t>Fashion dilutes envy through social inclusion</a:t>
            </a:r>
          </a:p>
          <a:p>
            <a:pPr lvl="1">
              <a:lnSpc>
                <a:spcPct val="90000"/>
              </a:lnSpc>
            </a:pPr>
            <a:endParaRPr lang="en-GB" sz="2000" dirty="0"/>
          </a:p>
        </p:txBody>
      </p:sp>
    </p:spTree>
    <p:extLst>
      <p:ext uri="{BB962C8B-B14F-4D97-AF65-F5344CB8AC3E}">
        <p14:creationId xmlns:p14="http://schemas.microsoft.com/office/powerpoint/2010/main" val="73779317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Timeline&#10;&#10;Description automatically generated with medium confidence">
            <a:extLst>
              <a:ext uri="{FF2B5EF4-FFF2-40B4-BE49-F238E27FC236}">
                <a16:creationId xmlns:a16="http://schemas.microsoft.com/office/drawing/2014/main" id="{C5FD81F2-BABD-F011-ACAB-BB41D783DF75}"/>
              </a:ext>
            </a:extLst>
          </p:cNvPr>
          <p:cNvPicPr>
            <a:picLocks noChangeAspect="1"/>
          </p:cNvPicPr>
          <p:nvPr/>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7349974B-8BFD-427E-8ED9-78EEFB52B29E}"/>
              </a:ext>
            </a:extLst>
          </p:cNvPr>
          <p:cNvSpPr>
            <a:spLocks noGrp="1"/>
          </p:cNvSpPr>
          <p:nvPr>
            <p:ph type="title"/>
          </p:nvPr>
        </p:nvSpPr>
        <p:spPr>
          <a:xfrm>
            <a:off x="676835" y="257549"/>
            <a:ext cx="10515600" cy="1325563"/>
          </a:xfrm>
        </p:spPr>
        <p:txBody>
          <a:bodyPr/>
          <a:lstStyle/>
          <a:p>
            <a:r>
              <a:rPr lang="en-GB" b="1" dirty="0">
                <a:solidFill>
                  <a:srgbClr val="FF0000"/>
                </a:solidFill>
              </a:rPr>
              <a:t>	Distinction, Imitation and Social Status</a:t>
            </a:r>
          </a:p>
        </p:txBody>
      </p:sp>
      <p:sp>
        <p:nvSpPr>
          <p:cNvPr id="3" name="Content Placeholder 2">
            <a:extLst>
              <a:ext uri="{FF2B5EF4-FFF2-40B4-BE49-F238E27FC236}">
                <a16:creationId xmlns:a16="http://schemas.microsoft.com/office/drawing/2014/main" id="{0A0DA48A-37B2-4B90-9BBC-49F80DB5E6E3}"/>
              </a:ext>
            </a:extLst>
          </p:cNvPr>
          <p:cNvSpPr>
            <a:spLocks noGrp="1"/>
          </p:cNvSpPr>
          <p:nvPr>
            <p:ph idx="1"/>
          </p:nvPr>
        </p:nvSpPr>
        <p:spPr>
          <a:xfrm>
            <a:off x="1541929" y="1426773"/>
            <a:ext cx="9811871" cy="4004453"/>
          </a:xfrm>
          <a:solidFill>
            <a:schemeClr val="bg1">
              <a:lumMod val="75000"/>
            </a:schemeClr>
          </a:solidFill>
        </p:spPr>
        <p:txBody>
          <a:bodyPr>
            <a:normAutofit lnSpcReduction="10000"/>
          </a:bodyPr>
          <a:lstStyle/>
          <a:p>
            <a:pPr lvl="1"/>
            <a:r>
              <a:rPr lang="en-GB" dirty="0"/>
              <a:t>Innovating elite also have drive to imitate e.g. Marx and Engels</a:t>
            </a:r>
          </a:p>
          <a:p>
            <a:pPr lvl="1"/>
            <a:r>
              <a:rPr lang="en-GB" dirty="0"/>
              <a:t>Distinguishing from the crowd through imitation of ideal</a:t>
            </a:r>
          </a:p>
          <a:p>
            <a:pPr lvl="1"/>
            <a:r>
              <a:rPr lang="en-GB" dirty="0"/>
              <a:t>Extension of the distinction varies – elite = maximal extension of distinction </a:t>
            </a:r>
          </a:p>
          <a:p>
            <a:pPr lvl="1"/>
            <a:r>
              <a:rPr lang="en-GB" dirty="0"/>
              <a:t>High fashion represents a distinctive apex </a:t>
            </a:r>
          </a:p>
          <a:p>
            <a:pPr lvl="1"/>
            <a:r>
              <a:rPr lang="en-GB" dirty="0"/>
              <a:t>Less elite have narrower differentiating ambition</a:t>
            </a:r>
          </a:p>
          <a:p>
            <a:pPr lvl="1"/>
            <a:r>
              <a:rPr lang="en-GB" dirty="0"/>
              <a:t>Opposition between intensity and extensity </a:t>
            </a:r>
          </a:p>
          <a:p>
            <a:pPr lvl="1"/>
            <a:r>
              <a:rPr lang="en-GB" dirty="0"/>
              <a:t>Absorption of the radical into the popular diffuses the intensity </a:t>
            </a:r>
          </a:p>
          <a:p>
            <a:pPr lvl="1"/>
            <a:endParaRPr lang="en-GB" dirty="0"/>
          </a:p>
        </p:txBody>
      </p:sp>
    </p:spTree>
    <p:extLst>
      <p:ext uri="{BB962C8B-B14F-4D97-AF65-F5344CB8AC3E}">
        <p14:creationId xmlns:p14="http://schemas.microsoft.com/office/powerpoint/2010/main" val="240688144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94C5663A-0CE3-4AEE-B47E-FB68D9EBFE1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349974B-8BFD-427E-8ED9-78EEFB52B29E}"/>
              </a:ext>
            </a:extLst>
          </p:cNvPr>
          <p:cNvSpPr>
            <a:spLocks noGrp="1"/>
          </p:cNvSpPr>
          <p:nvPr>
            <p:ph type="title"/>
          </p:nvPr>
        </p:nvSpPr>
        <p:spPr>
          <a:xfrm>
            <a:off x="649942" y="0"/>
            <a:ext cx="3816095" cy="1807305"/>
          </a:xfrm>
        </p:spPr>
        <p:txBody>
          <a:bodyPr>
            <a:normAutofit/>
          </a:bodyPr>
          <a:lstStyle/>
          <a:p>
            <a:r>
              <a:rPr lang="en-GB" b="1" dirty="0"/>
              <a:t>Anti-fashion</a:t>
            </a:r>
          </a:p>
        </p:txBody>
      </p:sp>
      <p:sp>
        <p:nvSpPr>
          <p:cNvPr id="3" name="Content Placeholder 2">
            <a:extLst>
              <a:ext uri="{FF2B5EF4-FFF2-40B4-BE49-F238E27FC236}">
                <a16:creationId xmlns:a16="http://schemas.microsoft.com/office/drawing/2014/main" id="{0A0DA48A-37B2-4B90-9BBC-49F80DB5E6E3}"/>
              </a:ext>
            </a:extLst>
          </p:cNvPr>
          <p:cNvSpPr>
            <a:spLocks noGrp="1"/>
          </p:cNvSpPr>
          <p:nvPr>
            <p:ph idx="1"/>
          </p:nvPr>
        </p:nvSpPr>
        <p:spPr>
          <a:xfrm>
            <a:off x="-10158" y="1210235"/>
            <a:ext cx="5039357" cy="4966728"/>
          </a:xfrm>
        </p:spPr>
        <p:txBody>
          <a:bodyPr>
            <a:noAutofit/>
          </a:bodyPr>
          <a:lstStyle/>
          <a:p>
            <a:pPr lvl="1">
              <a:lnSpc>
                <a:spcPct val="90000"/>
              </a:lnSpc>
            </a:pPr>
            <a:r>
              <a:rPr lang="en-GB" sz="2200" dirty="0"/>
              <a:t>Much fashion taken up by the ‘snobs’ has humble origins</a:t>
            </a:r>
          </a:p>
          <a:p>
            <a:pPr lvl="1">
              <a:lnSpc>
                <a:spcPct val="90000"/>
              </a:lnSpc>
            </a:pPr>
            <a:r>
              <a:rPr lang="en-GB" sz="2200" dirty="0"/>
              <a:t>Intolerance for order, repetition and univocal meaning</a:t>
            </a:r>
          </a:p>
          <a:p>
            <a:pPr lvl="1">
              <a:lnSpc>
                <a:spcPct val="90000"/>
              </a:lnSpc>
            </a:pPr>
            <a:r>
              <a:rPr lang="en-GB" sz="2200" dirty="0"/>
              <a:t>Lower class features fashionable once adopted by social elites</a:t>
            </a:r>
          </a:p>
          <a:p>
            <a:pPr lvl="1">
              <a:lnSpc>
                <a:spcPct val="90000"/>
              </a:lnSpc>
            </a:pPr>
            <a:r>
              <a:rPr lang="en-GB" sz="2200" dirty="0"/>
              <a:t>‘Exoticisation’</a:t>
            </a:r>
          </a:p>
          <a:p>
            <a:pPr lvl="1">
              <a:lnSpc>
                <a:spcPct val="90000"/>
              </a:lnSpc>
            </a:pPr>
            <a:r>
              <a:rPr lang="en-GB" sz="2200" dirty="0"/>
              <a:t>Borrowing from outside the social hierarchy</a:t>
            </a:r>
          </a:p>
          <a:p>
            <a:pPr lvl="1">
              <a:lnSpc>
                <a:spcPct val="90000"/>
              </a:lnSpc>
            </a:pPr>
            <a:r>
              <a:rPr lang="en-GB" sz="2200" dirty="0"/>
              <a:t>Re-socialisation of the asocial </a:t>
            </a:r>
          </a:p>
          <a:p>
            <a:pPr lvl="1">
              <a:lnSpc>
                <a:spcPct val="90000"/>
              </a:lnSpc>
            </a:pPr>
            <a:r>
              <a:rPr lang="en-GB" sz="2200" dirty="0"/>
              <a:t>Fashion is a social consolidation process which reintegrates what it disrupts</a:t>
            </a:r>
          </a:p>
        </p:txBody>
      </p:sp>
      <p:pic>
        <p:nvPicPr>
          <p:cNvPr id="6" name="Picture 5" descr="A group of people posing for a photo&#10;&#10;Description automatically generated with medium confidence">
            <a:extLst>
              <a:ext uri="{FF2B5EF4-FFF2-40B4-BE49-F238E27FC236}">
                <a16:creationId xmlns:a16="http://schemas.microsoft.com/office/drawing/2014/main" id="{08FCDE98-E02C-E33E-2D78-46570D0C3D85}"/>
              </a:ext>
            </a:extLst>
          </p:cNvPr>
          <p:cNvPicPr>
            <a:picLocks noChangeAspect="1"/>
          </p:cNvPicPr>
          <p:nvPr/>
        </p:nvPicPr>
        <p:blipFill rotWithShape="1">
          <a:blip r:embed="rId2"/>
          <a:srcRect l="-4255" t="2" r="19814"/>
          <a:stretch/>
        </p:blipFill>
        <p:spPr>
          <a:xfrm>
            <a:off x="4726728" y="10"/>
            <a:ext cx="7472381" cy="6857990"/>
          </a:xfrm>
          <a:custGeom>
            <a:avLst/>
            <a:gdLst/>
            <a:ahLst/>
            <a:cxnLst/>
            <a:rect l="l" t="t" r="r" b="b"/>
            <a:pathLst>
              <a:path w="7472381" h="6886575">
                <a:moveTo>
                  <a:pt x="1232666" y="0"/>
                </a:moveTo>
                <a:lnTo>
                  <a:pt x="7472381" y="0"/>
                </a:lnTo>
                <a:lnTo>
                  <a:pt x="7472381" y="814388"/>
                </a:lnTo>
                <a:lnTo>
                  <a:pt x="7472381" y="6411516"/>
                </a:lnTo>
                <a:lnTo>
                  <a:pt x="7472381" y="6886575"/>
                </a:lnTo>
                <a:lnTo>
                  <a:pt x="6992676" y="6886575"/>
                </a:lnTo>
                <a:lnTo>
                  <a:pt x="1946893" y="6886575"/>
                </a:lnTo>
                <a:cubicBezTo>
                  <a:pt x="1801205" y="6815137"/>
                  <a:pt x="1662624" y="6729412"/>
                  <a:pt x="1506276" y="6686550"/>
                </a:cubicBezTo>
                <a:cubicBezTo>
                  <a:pt x="1399675" y="6657975"/>
                  <a:pt x="1296627" y="6607969"/>
                  <a:pt x="1314394" y="6457949"/>
                </a:cubicBezTo>
                <a:cubicBezTo>
                  <a:pt x="1317947" y="6415087"/>
                  <a:pt x="1289520" y="6382941"/>
                  <a:pt x="1246880" y="6393656"/>
                </a:cubicBezTo>
                <a:cubicBezTo>
                  <a:pt x="1165153" y="6415087"/>
                  <a:pt x="1126065" y="6354365"/>
                  <a:pt x="1079872" y="6307931"/>
                </a:cubicBezTo>
                <a:cubicBezTo>
                  <a:pt x="998144" y="6225779"/>
                  <a:pt x="919970" y="6140052"/>
                  <a:pt x="788495" y="6125765"/>
                </a:cubicBezTo>
                <a:cubicBezTo>
                  <a:pt x="813369" y="6061471"/>
                  <a:pt x="856009" y="6068615"/>
                  <a:pt x="895097" y="6082903"/>
                </a:cubicBezTo>
                <a:cubicBezTo>
                  <a:pt x="998144" y="6118622"/>
                  <a:pt x="1101192" y="6157912"/>
                  <a:pt x="1204239" y="6193631"/>
                </a:cubicBezTo>
                <a:cubicBezTo>
                  <a:pt x="1271754" y="6215062"/>
                  <a:pt x="1339267" y="6247209"/>
                  <a:pt x="1428102" y="6222206"/>
                </a:cubicBezTo>
                <a:cubicBezTo>
                  <a:pt x="1349928" y="6093619"/>
                  <a:pt x="1218453" y="6068615"/>
                  <a:pt x="1111852" y="6029325"/>
                </a:cubicBezTo>
                <a:cubicBezTo>
                  <a:pt x="980377" y="5979319"/>
                  <a:pt x="902203" y="5886450"/>
                  <a:pt x="806262" y="5779294"/>
                </a:cubicBezTo>
                <a:cubicBezTo>
                  <a:pt x="902203" y="5750719"/>
                  <a:pt x="962610" y="5829300"/>
                  <a:pt x="1040785" y="5825728"/>
                </a:cubicBezTo>
                <a:cubicBezTo>
                  <a:pt x="1044338" y="5815012"/>
                  <a:pt x="1051445" y="5793581"/>
                  <a:pt x="1051445" y="5793581"/>
                </a:cubicBezTo>
                <a:cubicBezTo>
                  <a:pt x="923523" y="5736431"/>
                  <a:pt x="866670" y="5629275"/>
                  <a:pt x="845349" y="5497115"/>
                </a:cubicBezTo>
                <a:cubicBezTo>
                  <a:pt x="838243" y="5429250"/>
                  <a:pt x="792049" y="5407819"/>
                  <a:pt x="745855" y="5375672"/>
                </a:cubicBezTo>
                <a:cubicBezTo>
                  <a:pt x="589507" y="5264943"/>
                  <a:pt x="422499" y="5164931"/>
                  <a:pt x="291024" y="5014913"/>
                </a:cubicBezTo>
                <a:cubicBezTo>
                  <a:pt x="443819" y="5032771"/>
                  <a:pt x="564633" y="5132784"/>
                  <a:pt x="724535" y="5175647"/>
                </a:cubicBezTo>
                <a:cubicBezTo>
                  <a:pt x="596614" y="5011340"/>
                  <a:pt x="429605" y="4925615"/>
                  <a:pt x="276811" y="4825603"/>
                </a:cubicBezTo>
                <a:cubicBezTo>
                  <a:pt x="205743" y="4779169"/>
                  <a:pt x="141783" y="4722018"/>
                  <a:pt x="60055" y="4697016"/>
                </a:cubicBezTo>
                <a:cubicBezTo>
                  <a:pt x="31628" y="4689872"/>
                  <a:pt x="-18119" y="4672013"/>
                  <a:pt x="6755" y="4622006"/>
                </a:cubicBezTo>
                <a:cubicBezTo>
                  <a:pt x="28075" y="4579144"/>
                  <a:pt x="67162" y="4593432"/>
                  <a:pt x="102696" y="4604146"/>
                </a:cubicBezTo>
                <a:cubicBezTo>
                  <a:pt x="187976" y="4632722"/>
                  <a:pt x="280364" y="4632722"/>
                  <a:pt x="397625" y="4632722"/>
                </a:cubicBezTo>
                <a:cubicBezTo>
                  <a:pt x="298131" y="4496990"/>
                  <a:pt x="116909" y="4539853"/>
                  <a:pt x="31628" y="4396978"/>
                </a:cubicBezTo>
                <a:cubicBezTo>
                  <a:pt x="138229" y="4371976"/>
                  <a:pt x="219957" y="4421982"/>
                  <a:pt x="305237" y="4432697"/>
                </a:cubicBezTo>
                <a:cubicBezTo>
                  <a:pt x="383412" y="4443413"/>
                  <a:pt x="401178" y="4418409"/>
                  <a:pt x="383412" y="4339828"/>
                </a:cubicBezTo>
                <a:cubicBezTo>
                  <a:pt x="354985" y="4218385"/>
                  <a:pt x="397625" y="4157662"/>
                  <a:pt x="511333" y="4189810"/>
                </a:cubicBezTo>
                <a:cubicBezTo>
                  <a:pt x="617934" y="4221956"/>
                  <a:pt x="628594" y="4175522"/>
                  <a:pt x="600167" y="4107656"/>
                </a:cubicBezTo>
                <a:cubicBezTo>
                  <a:pt x="557527" y="4007644"/>
                  <a:pt x="603720" y="3929063"/>
                  <a:pt x="635701" y="3843337"/>
                </a:cubicBezTo>
                <a:cubicBezTo>
                  <a:pt x="685448" y="3714750"/>
                  <a:pt x="664128" y="3650456"/>
                  <a:pt x="561080" y="3554015"/>
                </a:cubicBezTo>
                <a:cubicBezTo>
                  <a:pt x="500673" y="3500438"/>
                  <a:pt x="440265" y="3454003"/>
                  <a:pt x="354985" y="3407569"/>
                </a:cubicBezTo>
                <a:cubicBezTo>
                  <a:pt x="550420" y="3382565"/>
                  <a:pt x="347878" y="3296841"/>
                  <a:pt x="415392" y="3243263"/>
                </a:cubicBezTo>
                <a:cubicBezTo>
                  <a:pt x="553973" y="3221831"/>
                  <a:pt x="664128" y="3393282"/>
                  <a:pt x="852456" y="3343275"/>
                </a:cubicBezTo>
                <a:cubicBezTo>
                  <a:pt x="625041" y="3196828"/>
                  <a:pt x="369198" y="3150393"/>
                  <a:pt x="202190" y="2953940"/>
                </a:cubicBezTo>
                <a:cubicBezTo>
                  <a:pt x="241277" y="2911078"/>
                  <a:pt x="280364" y="2953940"/>
                  <a:pt x="312344" y="2936081"/>
                </a:cubicBezTo>
                <a:cubicBezTo>
                  <a:pt x="312344" y="2925365"/>
                  <a:pt x="685448" y="2993232"/>
                  <a:pt x="706768" y="2714625"/>
                </a:cubicBezTo>
                <a:cubicBezTo>
                  <a:pt x="713875" y="2714625"/>
                  <a:pt x="720982" y="2714625"/>
                  <a:pt x="728088" y="2703909"/>
                </a:cubicBezTo>
                <a:cubicBezTo>
                  <a:pt x="767175" y="2664619"/>
                  <a:pt x="731642" y="2571750"/>
                  <a:pt x="795602" y="2564606"/>
                </a:cubicBezTo>
                <a:cubicBezTo>
                  <a:pt x="866670" y="2557462"/>
                  <a:pt x="934184" y="2525315"/>
                  <a:pt x="1008804" y="2543175"/>
                </a:cubicBezTo>
                <a:cubicBezTo>
                  <a:pt x="1065658" y="2557462"/>
                  <a:pt x="1126065" y="2575322"/>
                  <a:pt x="1186473" y="2575322"/>
                </a:cubicBezTo>
                <a:cubicBezTo>
                  <a:pt x="1250433" y="2575322"/>
                  <a:pt x="1339267" y="2696766"/>
                  <a:pt x="1378355" y="2536031"/>
                </a:cubicBezTo>
                <a:cubicBezTo>
                  <a:pt x="1378355" y="2528888"/>
                  <a:pt x="1488509" y="2546747"/>
                  <a:pt x="1548916" y="2553891"/>
                </a:cubicBezTo>
                <a:cubicBezTo>
                  <a:pt x="1598663" y="2561035"/>
                  <a:pt x="1659071" y="2593181"/>
                  <a:pt x="1694604" y="2528888"/>
                </a:cubicBezTo>
                <a:cubicBezTo>
                  <a:pt x="1712371" y="2489596"/>
                  <a:pt x="1627090" y="2418159"/>
                  <a:pt x="1552469" y="2411015"/>
                </a:cubicBezTo>
                <a:cubicBezTo>
                  <a:pt x="1484956" y="2403872"/>
                  <a:pt x="1417442" y="2396728"/>
                  <a:pt x="1353481" y="2411015"/>
                </a:cubicBezTo>
                <a:cubicBezTo>
                  <a:pt x="1275307" y="2428875"/>
                  <a:pt x="1232666" y="2400300"/>
                  <a:pt x="1211346" y="2336007"/>
                </a:cubicBezTo>
                <a:cubicBezTo>
                  <a:pt x="1186473" y="2268141"/>
                  <a:pt x="1140279" y="2232422"/>
                  <a:pt x="1076318" y="2200275"/>
                </a:cubicBezTo>
                <a:cubicBezTo>
                  <a:pt x="919970" y="2121694"/>
                  <a:pt x="770729" y="2028825"/>
                  <a:pt x="600167" y="1982390"/>
                </a:cubicBezTo>
                <a:cubicBezTo>
                  <a:pt x="568187" y="1975246"/>
                  <a:pt x="529100" y="1960959"/>
                  <a:pt x="514886" y="1900238"/>
                </a:cubicBezTo>
                <a:cubicBezTo>
                  <a:pt x="976824" y="1993106"/>
                  <a:pt x="1396121" y="2232422"/>
                  <a:pt x="1872273" y="2218135"/>
                </a:cubicBezTo>
                <a:cubicBezTo>
                  <a:pt x="1744351" y="2143125"/>
                  <a:pt x="1591557" y="2139554"/>
                  <a:pt x="1452975" y="2085975"/>
                </a:cubicBezTo>
                <a:cubicBezTo>
                  <a:pt x="1552469" y="2046685"/>
                  <a:pt x="1644857" y="2089547"/>
                  <a:pt x="1737245" y="2110978"/>
                </a:cubicBezTo>
                <a:cubicBezTo>
                  <a:pt x="1815419" y="2128837"/>
                  <a:pt x="1886486" y="2132410"/>
                  <a:pt x="1893593" y="2021681"/>
                </a:cubicBezTo>
                <a:cubicBezTo>
                  <a:pt x="1893593" y="2010965"/>
                  <a:pt x="1893593" y="2003821"/>
                  <a:pt x="1893593" y="1993106"/>
                </a:cubicBezTo>
                <a:cubicBezTo>
                  <a:pt x="1865166" y="1946672"/>
                  <a:pt x="1826079" y="1925240"/>
                  <a:pt x="1776332" y="1910953"/>
                </a:cubicBezTo>
                <a:cubicBezTo>
                  <a:pt x="1747905" y="1903809"/>
                  <a:pt x="1708818" y="1889522"/>
                  <a:pt x="1708818" y="1857375"/>
                </a:cubicBezTo>
                <a:cubicBezTo>
                  <a:pt x="1712371" y="1735931"/>
                  <a:pt x="1616430" y="1700212"/>
                  <a:pt x="1524043" y="1664493"/>
                </a:cubicBezTo>
                <a:cubicBezTo>
                  <a:pt x="1573790" y="1603772"/>
                  <a:pt x="1616430" y="1646635"/>
                  <a:pt x="1655517" y="1643062"/>
                </a:cubicBezTo>
                <a:cubicBezTo>
                  <a:pt x="1680391" y="1639491"/>
                  <a:pt x="1705264" y="1635919"/>
                  <a:pt x="1705264" y="1603772"/>
                </a:cubicBezTo>
                <a:cubicBezTo>
                  <a:pt x="1705264" y="1578769"/>
                  <a:pt x="1694604" y="1546622"/>
                  <a:pt x="1669731" y="1546622"/>
                </a:cubicBezTo>
                <a:cubicBezTo>
                  <a:pt x="1513383" y="1543050"/>
                  <a:pt x="1424548" y="1371600"/>
                  <a:pt x="1261093" y="1371600"/>
                </a:cubicBezTo>
                <a:cubicBezTo>
                  <a:pt x="1161599" y="1371600"/>
                  <a:pt x="1310841" y="1275159"/>
                  <a:pt x="1229113" y="1235869"/>
                </a:cubicBezTo>
                <a:cubicBezTo>
                  <a:pt x="1211346" y="1225153"/>
                  <a:pt x="1278860" y="1210866"/>
                  <a:pt x="1307287" y="1214437"/>
                </a:cubicBezTo>
                <a:cubicBezTo>
                  <a:pt x="1335714" y="1218009"/>
                  <a:pt x="1360588" y="1243013"/>
                  <a:pt x="1396121" y="1225153"/>
                </a:cubicBezTo>
                <a:cubicBezTo>
                  <a:pt x="1413888" y="1160860"/>
                  <a:pt x="1367694" y="1135856"/>
                  <a:pt x="1325054" y="1117997"/>
                </a:cubicBezTo>
                <a:cubicBezTo>
                  <a:pt x="1232666" y="1075135"/>
                  <a:pt x="1140279" y="1025129"/>
                  <a:pt x="1037231" y="1010841"/>
                </a:cubicBezTo>
                <a:cubicBezTo>
                  <a:pt x="1001698" y="1007269"/>
                  <a:pt x="980377" y="989409"/>
                  <a:pt x="983931" y="953690"/>
                </a:cubicBezTo>
                <a:cubicBezTo>
                  <a:pt x="991037" y="907256"/>
                  <a:pt x="1026571" y="921544"/>
                  <a:pt x="1054998" y="925115"/>
                </a:cubicBezTo>
                <a:cubicBezTo>
                  <a:pt x="1072765" y="928688"/>
                  <a:pt x="1090532" y="939403"/>
                  <a:pt x="1108299" y="914400"/>
                </a:cubicBezTo>
                <a:cubicBezTo>
                  <a:pt x="692555" y="660797"/>
                  <a:pt x="472246" y="675085"/>
                  <a:pt x="6755" y="467915"/>
                </a:cubicBezTo>
                <a:cubicBezTo>
                  <a:pt x="109802" y="428625"/>
                  <a:pt x="184423" y="457200"/>
                  <a:pt x="255490" y="464344"/>
                </a:cubicBezTo>
                <a:cubicBezTo>
                  <a:pt x="433159" y="482203"/>
                  <a:pt x="323004" y="514350"/>
                  <a:pt x="500673" y="535781"/>
                </a:cubicBezTo>
                <a:cubicBezTo>
                  <a:pt x="585954" y="546497"/>
                  <a:pt x="664128" y="582216"/>
                  <a:pt x="760069" y="525066"/>
                </a:cubicBezTo>
                <a:cubicBezTo>
                  <a:pt x="824029" y="485775"/>
                  <a:pt x="927077" y="528637"/>
                  <a:pt x="1005251" y="560785"/>
                </a:cubicBezTo>
                <a:cubicBezTo>
                  <a:pt x="1069212" y="589360"/>
                  <a:pt x="1133172" y="596503"/>
                  <a:pt x="1218453" y="560785"/>
                </a:cubicBezTo>
                <a:cubicBezTo>
                  <a:pt x="1140279" y="539354"/>
                  <a:pt x="1079872" y="521494"/>
                  <a:pt x="1019464" y="507206"/>
                </a:cubicBezTo>
                <a:cubicBezTo>
                  <a:pt x="969717" y="496491"/>
                  <a:pt x="941290" y="471488"/>
                  <a:pt x="944844" y="417909"/>
                </a:cubicBezTo>
                <a:cubicBezTo>
                  <a:pt x="944844" y="389334"/>
                  <a:pt x="934184" y="350044"/>
                  <a:pt x="969717" y="335757"/>
                </a:cubicBezTo>
                <a:cubicBezTo>
                  <a:pt x="998144" y="321469"/>
                  <a:pt x="1037231" y="335757"/>
                  <a:pt x="1051445" y="360759"/>
                </a:cubicBezTo>
                <a:cubicBezTo>
                  <a:pt x="1069212" y="407194"/>
                  <a:pt x="1086978" y="450056"/>
                  <a:pt x="1147386" y="453629"/>
                </a:cubicBezTo>
                <a:cubicBezTo>
                  <a:pt x="1229113" y="460771"/>
                  <a:pt x="1182919" y="432197"/>
                  <a:pt x="1168706" y="396478"/>
                </a:cubicBezTo>
                <a:cubicBezTo>
                  <a:pt x="1154492" y="357188"/>
                  <a:pt x="1197133" y="346472"/>
                  <a:pt x="1225560" y="353615"/>
                </a:cubicBezTo>
                <a:cubicBezTo>
                  <a:pt x="1332161" y="385763"/>
                  <a:pt x="1442315" y="328613"/>
                  <a:pt x="1552469" y="375047"/>
                </a:cubicBezTo>
                <a:cubicBezTo>
                  <a:pt x="1524043" y="260747"/>
                  <a:pt x="1463635" y="210741"/>
                  <a:pt x="1335714" y="192881"/>
                </a:cubicBezTo>
                <a:cubicBezTo>
                  <a:pt x="1289520" y="189310"/>
                  <a:pt x="1239773" y="196453"/>
                  <a:pt x="1197133" y="164306"/>
                </a:cubicBezTo>
                <a:cubicBezTo>
                  <a:pt x="1172259" y="146447"/>
                  <a:pt x="1147386" y="125016"/>
                  <a:pt x="1165153" y="89297"/>
                </a:cubicBezTo>
                <a:cubicBezTo>
                  <a:pt x="1175813" y="64294"/>
                  <a:pt x="1204239" y="64294"/>
                  <a:pt x="1229113" y="71437"/>
                </a:cubicBezTo>
                <a:cubicBezTo>
                  <a:pt x="1332161" y="110728"/>
                  <a:pt x="1442315" y="121444"/>
                  <a:pt x="1548916" y="135731"/>
                </a:cubicBezTo>
                <a:cubicBezTo>
                  <a:pt x="1566683" y="139303"/>
                  <a:pt x="1584450" y="146447"/>
                  <a:pt x="1602217" y="110728"/>
                </a:cubicBezTo>
                <a:cubicBezTo>
                  <a:pt x="1477849" y="78581"/>
                  <a:pt x="1357034" y="35719"/>
                  <a:pt x="1232666" y="0"/>
                </a:cubicBezTo>
                <a:close/>
              </a:path>
            </a:pathLst>
          </a:custGeom>
        </p:spPr>
      </p:pic>
    </p:spTree>
    <p:extLst>
      <p:ext uri="{BB962C8B-B14F-4D97-AF65-F5344CB8AC3E}">
        <p14:creationId xmlns:p14="http://schemas.microsoft.com/office/powerpoint/2010/main" val="210660652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79BB35BC-D5C2-4C8B-A22A-A71E619191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349974B-8BFD-427E-8ED9-78EEFB52B29E}"/>
              </a:ext>
            </a:extLst>
          </p:cNvPr>
          <p:cNvSpPr>
            <a:spLocks noGrp="1"/>
          </p:cNvSpPr>
          <p:nvPr>
            <p:ph type="title"/>
          </p:nvPr>
        </p:nvSpPr>
        <p:spPr>
          <a:xfrm>
            <a:off x="6513788" y="365125"/>
            <a:ext cx="4840010" cy="1807305"/>
          </a:xfrm>
        </p:spPr>
        <p:txBody>
          <a:bodyPr>
            <a:normAutofit/>
          </a:bodyPr>
          <a:lstStyle/>
          <a:p>
            <a:r>
              <a:rPr lang="en-GB" dirty="0"/>
              <a:t>Fashion in the middle</a:t>
            </a:r>
          </a:p>
        </p:txBody>
      </p:sp>
      <p:pic>
        <p:nvPicPr>
          <p:cNvPr id="4" name="Picture 3" descr="A person with long black hair&#10;&#10;Description automatically generated with low confidence">
            <a:extLst>
              <a:ext uri="{FF2B5EF4-FFF2-40B4-BE49-F238E27FC236}">
                <a16:creationId xmlns:a16="http://schemas.microsoft.com/office/drawing/2014/main" id="{769BA4FD-F880-9B51-E6A1-8E38F207815F}"/>
              </a:ext>
            </a:extLst>
          </p:cNvPr>
          <p:cNvPicPr>
            <a:picLocks noChangeAspect="1"/>
          </p:cNvPicPr>
          <p:nvPr/>
        </p:nvPicPr>
        <p:blipFill rotWithShape="1">
          <a:blip r:embed="rId2"/>
          <a:srcRect r="-2" b="9180"/>
          <a:stretch/>
        </p:blipFill>
        <p:spPr>
          <a:xfrm>
            <a:off x="2" y="10"/>
            <a:ext cx="6116569" cy="6857990"/>
          </a:xfrm>
          <a:custGeom>
            <a:avLst/>
            <a:gdLst/>
            <a:ahLst/>
            <a:cxnLst/>
            <a:rect l="l" t="t" r="r" b="b"/>
            <a:pathLst>
              <a:path w="6116569" h="6879321">
                <a:moveTo>
                  <a:pt x="0" y="0"/>
                </a:moveTo>
                <a:lnTo>
                  <a:pt x="2935851" y="0"/>
                </a:lnTo>
                <a:cubicBezTo>
                  <a:pt x="3035710" y="10660"/>
                  <a:pt x="3138421" y="17767"/>
                  <a:pt x="3238280" y="31980"/>
                </a:cubicBezTo>
                <a:cubicBezTo>
                  <a:pt x="3817462" y="106602"/>
                  <a:pt x="3127009" y="277163"/>
                  <a:pt x="3660541" y="550772"/>
                </a:cubicBezTo>
                <a:cubicBezTo>
                  <a:pt x="3706191" y="575645"/>
                  <a:pt x="3757546" y="579199"/>
                  <a:pt x="3808902" y="589860"/>
                </a:cubicBezTo>
                <a:cubicBezTo>
                  <a:pt x="4008620" y="625393"/>
                  <a:pt x="4211192" y="618286"/>
                  <a:pt x="4413762" y="625393"/>
                </a:cubicBezTo>
                <a:cubicBezTo>
                  <a:pt x="4465118" y="628946"/>
                  <a:pt x="4525033" y="625393"/>
                  <a:pt x="4567830" y="721333"/>
                </a:cubicBezTo>
                <a:cubicBezTo>
                  <a:pt x="4425175" y="724888"/>
                  <a:pt x="4305344" y="731994"/>
                  <a:pt x="4171247" y="792401"/>
                </a:cubicBezTo>
                <a:cubicBezTo>
                  <a:pt x="4239722" y="859916"/>
                  <a:pt x="4322462" y="795955"/>
                  <a:pt x="4376671" y="842148"/>
                </a:cubicBezTo>
                <a:cubicBezTo>
                  <a:pt x="4428027" y="888342"/>
                  <a:pt x="4470824" y="891896"/>
                  <a:pt x="4527887" y="813722"/>
                </a:cubicBezTo>
                <a:cubicBezTo>
                  <a:pt x="4556417" y="774634"/>
                  <a:pt x="4604920" y="778187"/>
                  <a:pt x="4633452" y="799508"/>
                </a:cubicBezTo>
                <a:cubicBezTo>
                  <a:pt x="4781813" y="913216"/>
                  <a:pt x="4778960" y="909662"/>
                  <a:pt x="4947293" y="870576"/>
                </a:cubicBezTo>
                <a:cubicBezTo>
                  <a:pt x="5055712" y="845701"/>
                  <a:pt x="5166983" y="806615"/>
                  <a:pt x="5263988" y="820828"/>
                </a:cubicBezTo>
                <a:cubicBezTo>
                  <a:pt x="5275401" y="867022"/>
                  <a:pt x="5263988" y="888342"/>
                  <a:pt x="5249723" y="895449"/>
                </a:cubicBezTo>
                <a:cubicBezTo>
                  <a:pt x="5021475" y="1005604"/>
                  <a:pt x="4975825" y="1122864"/>
                  <a:pt x="4744723" y="1197485"/>
                </a:cubicBezTo>
                <a:cubicBezTo>
                  <a:pt x="4724751" y="1268552"/>
                  <a:pt x="4807491" y="1275660"/>
                  <a:pt x="4767548" y="1346727"/>
                </a:cubicBezTo>
                <a:cubicBezTo>
                  <a:pt x="4693367" y="1407134"/>
                  <a:pt x="4610627" y="1346727"/>
                  <a:pt x="4539299" y="1421348"/>
                </a:cubicBezTo>
                <a:cubicBezTo>
                  <a:pt x="4550712" y="1471094"/>
                  <a:pt x="4610627" y="1432008"/>
                  <a:pt x="4607773" y="1485309"/>
                </a:cubicBezTo>
                <a:cubicBezTo>
                  <a:pt x="4604920" y="1517288"/>
                  <a:pt x="4593508" y="1527948"/>
                  <a:pt x="4579242" y="1535055"/>
                </a:cubicBezTo>
                <a:cubicBezTo>
                  <a:pt x="4776107" y="1538608"/>
                  <a:pt x="5383820" y="1574142"/>
                  <a:pt x="5278255" y="1609676"/>
                </a:cubicBezTo>
                <a:cubicBezTo>
                  <a:pt x="5418057" y="1698511"/>
                  <a:pt x="5623481" y="1609676"/>
                  <a:pt x="5771843" y="1630997"/>
                </a:cubicBezTo>
                <a:cubicBezTo>
                  <a:pt x="5925911" y="1652316"/>
                  <a:pt x="6171278" y="1719830"/>
                  <a:pt x="6105656" y="1748257"/>
                </a:cubicBezTo>
                <a:cubicBezTo>
                  <a:pt x="6031475" y="1780238"/>
                  <a:pt x="5766136" y="2146235"/>
                  <a:pt x="5691955" y="2167555"/>
                </a:cubicBezTo>
                <a:cubicBezTo>
                  <a:pt x="5606362" y="2188875"/>
                  <a:pt x="5589243" y="2217302"/>
                  <a:pt x="5475118" y="2348776"/>
                </a:cubicBezTo>
                <a:cubicBezTo>
                  <a:pt x="5398085" y="2437610"/>
                  <a:pt x="5709074" y="2238623"/>
                  <a:pt x="5826051" y="2291922"/>
                </a:cubicBezTo>
                <a:cubicBezTo>
                  <a:pt x="5868848" y="2309690"/>
                  <a:pt x="5552153" y="2554872"/>
                  <a:pt x="5552153" y="2597513"/>
                </a:cubicBezTo>
                <a:cubicBezTo>
                  <a:pt x="5549300" y="2640153"/>
                  <a:pt x="5577831" y="2647260"/>
                  <a:pt x="5603508" y="2647260"/>
                </a:cubicBezTo>
                <a:cubicBezTo>
                  <a:pt x="5660571" y="2647260"/>
                  <a:pt x="5640599" y="2686346"/>
                  <a:pt x="5700515" y="2679240"/>
                </a:cubicBezTo>
                <a:cubicBezTo>
                  <a:pt x="5523622" y="2800055"/>
                  <a:pt x="5418057" y="2778734"/>
                  <a:pt x="5246870" y="2888889"/>
                </a:cubicBezTo>
                <a:cubicBezTo>
                  <a:pt x="5164130" y="2942189"/>
                  <a:pt x="4921615" y="3119857"/>
                  <a:pt x="4836022" y="3169605"/>
                </a:cubicBezTo>
                <a:cubicBezTo>
                  <a:pt x="4801785" y="3187371"/>
                  <a:pt x="4758988" y="3173158"/>
                  <a:pt x="4736163" y="3233565"/>
                </a:cubicBezTo>
                <a:cubicBezTo>
                  <a:pt x="4770400" y="3279759"/>
                  <a:pt x="4816050" y="3254885"/>
                  <a:pt x="4853141" y="3233565"/>
                </a:cubicBezTo>
                <a:cubicBezTo>
                  <a:pt x="4944440" y="3176711"/>
                  <a:pt x="4935881" y="3190925"/>
                  <a:pt x="4944440" y="3226459"/>
                </a:cubicBezTo>
                <a:cubicBezTo>
                  <a:pt x="4972972" y="3350827"/>
                  <a:pt x="5044300" y="3308186"/>
                  <a:pt x="5109921" y="3283313"/>
                </a:cubicBezTo>
                <a:cubicBezTo>
                  <a:pt x="5303932" y="3208692"/>
                  <a:pt x="5500797" y="3215799"/>
                  <a:pt x="5694809" y="3141178"/>
                </a:cubicBezTo>
                <a:cubicBezTo>
                  <a:pt x="5714781" y="3134070"/>
                  <a:pt x="5612068" y="3283313"/>
                  <a:pt x="5566419" y="3301079"/>
                </a:cubicBezTo>
                <a:cubicBezTo>
                  <a:pt x="5515063" y="3322399"/>
                  <a:pt x="5452294" y="3311739"/>
                  <a:pt x="5415203" y="3397020"/>
                </a:cubicBezTo>
                <a:cubicBezTo>
                  <a:pt x="5477972" y="3414787"/>
                  <a:pt x="5552153" y="3372147"/>
                  <a:pt x="5612068" y="3432554"/>
                </a:cubicBezTo>
                <a:cubicBezTo>
                  <a:pt x="5469413" y="3528494"/>
                  <a:pt x="5329610" y="3535601"/>
                  <a:pt x="5206927" y="3599562"/>
                </a:cubicBezTo>
                <a:cubicBezTo>
                  <a:pt x="5192661" y="3706163"/>
                  <a:pt x="5272548" y="3663523"/>
                  <a:pt x="5301079" y="3723930"/>
                </a:cubicBezTo>
                <a:cubicBezTo>
                  <a:pt x="5072830" y="3844745"/>
                  <a:pt x="4564977" y="4232062"/>
                  <a:pt x="4507915" y="4306683"/>
                </a:cubicBezTo>
                <a:cubicBezTo>
                  <a:pt x="4390937" y="4463031"/>
                  <a:pt x="3900202" y="4562525"/>
                  <a:pt x="3982942" y="4587399"/>
                </a:cubicBezTo>
                <a:cubicBezTo>
                  <a:pt x="4051417" y="4608719"/>
                  <a:pt x="4119891" y="4587399"/>
                  <a:pt x="4185513" y="4541205"/>
                </a:cubicBezTo>
                <a:cubicBezTo>
                  <a:pt x="4291078" y="4466584"/>
                  <a:pt x="5010062" y="4523438"/>
                  <a:pt x="5212633" y="4455924"/>
                </a:cubicBezTo>
                <a:cubicBezTo>
                  <a:pt x="5241164" y="4445264"/>
                  <a:pt x="5283960" y="4409730"/>
                  <a:pt x="5312492" y="4473691"/>
                </a:cubicBezTo>
                <a:cubicBezTo>
                  <a:pt x="5098508" y="4704659"/>
                  <a:pt x="4833169" y="4654913"/>
                  <a:pt x="4596361" y="4818368"/>
                </a:cubicBezTo>
                <a:cubicBezTo>
                  <a:pt x="4684807" y="4917861"/>
                  <a:pt x="4776107" y="4907202"/>
                  <a:pt x="4873113" y="4885882"/>
                </a:cubicBezTo>
                <a:cubicBezTo>
                  <a:pt x="4895938" y="4878775"/>
                  <a:pt x="4930175" y="4871668"/>
                  <a:pt x="4935881" y="4914309"/>
                </a:cubicBezTo>
                <a:cubicBezTo>
                  <a:pt x="4941587" y="4967609"/>
                  <a:pt x="4898790" y="4978270"/>
                  <a:pt x="4873113" y="5003143"/>
                </a:cubicBezTo>
                <a:cubicBezTo>
                  <a:pt x="4833169" y="5038676"/>
                  <a:pt x="4773254" y="4999590"/>
                  <a:pt x="4721898" y="5095530"/>
                </a:cubicBezTo>
                <a:cubicBezTo>
                  <a:pt x="4873113" y="5067104"/>
                  <a:pt x="4998650" y="5020910"/>
                  <a:pt x="5132745" y="4949842"/>
                </a:cubicBezTo>
                <a:cubicBezTo>
                  <a:pt x="5121333" y="5006696"/>
                  <a:pt x="5081390" y="5035123"/>
                  <a:pt x="5101362" y="5081317"/>
                </a:cubicBezTo>
                <a:cubicBezTo>
                  <a:pt x="5118480" y="5116850"/>
                  <a:pt x="5164130" y="5131063"/>
                  <a:pt x="5138452" y="5198578"/>
                </a:cubicBezTo>
                <a:cubicBezTo>
                  <a:pt x="5067125" y="5273199"/>
                  <a:pt x="4967265" y="5258986"/>
                  <a:pt x="4904497" y="5362033"/>
                </a:cubicBezTo>
                <a:cubicBezTo>
                  <a:pt x="4818903" y="5507721"/>
                  <a:pt x="4684807" y="5564575"/>
                  <a:pt x="4579242" y="5674729"/>
                </a:cubicBezTo>
                <a:cubicBezTo>
                  <a:pt x="4545005" y="5713816"/>
                  <a:pt x="4313903" y="5841738"/>
                  <a:pt x="4253988" y="5884379"/>
                </a:cubicBezTo>
                <a:cubicBezTo>
                  <a:pt x="4168395" y="5944786"/>
                  <a:pt x="4071389" y="5966106"/>
                  <a:pt x="3985795" y="6069153"/>
                </a:cubicBezTo>
                <a:cubicBezTo>
                  <a:pt x="4065682" y="6086921"/>
                  <a:pt x="4134157" y="5990979"/>
                  <a:pt x="4231163" y="6030066"/>
                </a:cubicBezTo>
                <a:cubicBezTo>
                  <a:pt x="4074242" y="6133114"/>
                  <a:pt x="3931586" y="6182861"/>
                  <a:pt x="3814609" y="6317889"/>
                </a:cubicBezTo>
                <a:cubicBezTo>
                  <a:pt x="3800343" y="6335656"/>
                  <a:pt x="3771812" y="6332102"/>
                  <a:pt x="3751840" y="6339209"/>
                </a:cubicBezTo>
                <a:cubicBezTo>
                  <a:pt x="3529298" y="6406723"/>
                  <a:pt x="3309608" y="6467130"/>
                  <a:pt x="3089919" y="6563071"/>
                </a:cubicBezTo>
                <a:cubicBezTo>
                  <a:pt x="3041416" y="6584392"/>
                  <a:pt x="2955823" y="6595052"/>
                  <a:pt x="2961529" y="6662566"/>
                </a:cubicBezTo>
                <a:cubicBezTo>
                  <a:pt x="2972941" y="6765613"/>
                  <a:pt x="3055681" y="6687439"/>
                  <a:pt x="3107038" y="6673226"/>
                </a:cubicBezTo>
                <a:cubicBezTo>
                  <a:pt x="3269664" y="6634138"/>
                  <a:pt x="3432292" y="6570178"/>
                  <a:pt x="3594919" y="6591499"/>
                </a:cubicBezTo>
                <a:cubicBezTo>
                  <a:pt x="3483648" y="6637693"/>
                  <a:pt x="3372376" y="6680332"/>
                  <a:pt x="3261106" y="6726527"/>
                </a:cubicBezTo>
                <a:cubicBezTo>
                  <a:pt x="3386642" y="6705206"/>
                  <a:pt x="3495061" y="6786934"/>
                  <a:pt x="3620597" y="6740740"/>
                </a:cubicBezTo>
                <a:cubicBezTo>
                  <a:pt x="3660541" y="6726527"/>
                  <a:pt x="3700484" y="6765613"/>
                  <a:pt x="3703337" y="6826020"/>
                </a:cubicBezTo>
                <a:cubicBezTo>
                  <a:pt x="3706191" y="6847340"/>
                  <a:pt x="3700484" y="6865108"/>
                  <a:pt x="3689072" y="6879321"/>
                </a:cubicBezTo>
                <a:lnTo>
                  <a:pt x="0" y="6879321"/>
                </a:lnTo>
                <a:close/>
              </a:path>
            </a:pathLst>
          </a:custGeom>
        </p:spPr>
      </p:pic>
      <p:sp>
        <p:nvSpPr>
          <p:cNvPr id="3" name="Content Placeholder 2">
            <a:extLst>
              <a:ext uri="{FF2B5EF4-FFF2-40B4-BE49-F238E27FC236}">
                <a16:creationId xmlns:a16="http://schemas.microsoft.com/office/drawing/2014/main" id="{0A0DA48A-37B2-4B90-9BBC-49F80DB5E6E3}"/>
              </a:ext>
            </a:extLst>
          </p:cNvPr>
          <p:cNvSpPr>
            <a:spLocks noGrp="1"/>
          </p:cNvSpPr>
          <p:nvPr>
            <p:ph idx="1"/>
          </p:nvPr>
        </p:nvSpPr>
        <p:spPr>
          <a:xfrm>
            <a:off x="6116571" y="1801906"/>
            <a:ext cx="5237227" cy="4375057"/>
          </a:xfrm>
        </p:spPr>
        <p:txBody>
          <a:bodyPr>
            <a:noAutofit/>
          </a:bodyPr>
          <a:lstStyle/>
          <a:p>
            <a:pPr lvl="1">
              <a:lnSpc>
                <a:spcPct val="90000"/>
              </a:lnSpc>
            </a:pPr>
            <a:r>
              <a:rPr lang="en-GB" sz="2200" dirty="0"/>
              <a:t>Tension between socialism and individualism</a:t>
            </a:r>
          </a:p>
          <a:p>
            <a:pPr lvl="1">
              <a:lnSpc>
                <a:spcPct val="90000"/>
              </a:lnSpc>
            </a:pPr>
            <a:r>
              <a:rPr lang="en-GB" sz="2200" dirty="0"/>
              <a:t>Mature democracies represent alteration between the two</a:t>
            </a:r>
          </a:p>
          <a:p>
            <a:pPr lvl="1">
              <a:lnSpc>
                <a:spcPct val="90000"/>
              </a:lnSpc>
            </a:pPr>
            <a:r>
              <a:rPr lang="en-GB" sz="2200" dirty="0"/>
              <a:t>Political oscillation of left and right reflects fashions social dialectics</a:t>
            </a:r>
          </a:p>
          <a:p>
            <a:pPr lvl="1">
              <a:lnSpc>
                <a:spcPct val="90000"/>
              </a:lnSpc>
            </a:pPr>
            <a:r>
              <a:rPr lang="en-GB" sz="2200" dirty="0"/>
              <a:t>Giving space to idiosyncratic ideas aims for social cohesion </a:t>
            </a:r>
          </a:p>
          <a:p>
            <a:pPr lvl="1">
              <a:lnSpc>
                <a:spcPct val="90000"/>
              </a:lnSpc>
            </a:pPr>
            <a:r>
              <a:rPr lang="en-GB" sz="2200" dirty="0"/>
              <a:t>Fashion oscillations are never radical </a:t>
            </a:r>
          </a:p>
          <a:p>
            <a:pPr lvl="1">
              <a:lnSpc>
                <a:spcPct val="90000"/>
              </a:lnSpc>
            </a:pPr>
            <a:r>
              <a:rPr lang="en-GB" sz="2200" dirty="0"/>
              <a:t>Revolution is rare while slow reforming work continues</a:t>
            </a:r>
          </a:p>
        </p:txBody>
      </p:sp>
    </p:spTree>
    <p:extLst>
      <p:ext uri="{BB962C8B-B14F-4D97-AF65-F5344CB8AC3E}">
        <p14:creationId xmlns:p14="http://schemas.microsoft.com/office/powerpoint/2010/main" val="280466413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D009D6D5-DAC2-4A8B-A17A-E206B9012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349974B-8BFD-427E-8ED9-78EEFB52B29E}"/>
              </a:ext>
            </a:extLst>
          </p:cNvPr>
          <p:cNvSpPr>
            <a:spLocks noGrp="1"/>
          </p:cNvSpPr>
          <p:nvPr>
            <p:ph type="title"/>
          </p:nvPr>
        </p:nvSpPr>
        <p:spPr>
          <a:xfrm>
            <a:off x="838201" y="365125"/>
            <a:ext cx="5251316" cy="1807305"/>
          </a:xfrm>
        </p:spPr>
        <p:txBody>
          <a:bodyPr>
            <a:normAutofit/>
          </a:bodyPr>
          <a:lstStyle/>
          <a:p>
            <a:r>
              <a:rPr lang="en-GB" dirty="0"/>
              <a:t>Theory and Simulation </a:t>
            </a:r>
          </a:p>
        </p:txBody>
      </p:sp>
      <p:sp>
        <p:nvSpPr>
          <p:cNvPr id="3" name="Content Placeholder 2">
            <a:extLst>
              <a:ext uri="{FF2B5EF4-FFF2-40B4-BE49-F238E27FC236}">
                <a16:creationId xmlns:a16="http://schemas.microsoft.com/office/drawing/2014/main" id="{0A0DA48A-37B2-4B90-9BBC-49F80DB5E6E3}"/>
              </a:ext>
            </a:extLst>
          </p:cNvPr>
          <p:cNvSpPr>
            <a:spLocks noGrp="1"/>
          </p:cNvSpPr>
          <p:nvPr>
            <p:ph idx="1"/>
          </p:nvPr>
        </p:nvSpPr>
        <p:spPr>
          <a:xfrm>
            <a:off x="206506" y="1963271"/>
            <a:ext cx="5251316" cy="4213692"/>
          </a:xfrm>
        </p:spPr>
        <p:txBody>
          <a:bodyPr>
            <a:noAutofit/>
          </a:bodyPr>
          <a:lstStyle/>
          <a:p>
            <a:pPr lvl="1">
              <a:lnSpc>
                <a:spcPct val="90000"/>
              </a:lnSpc>
            </a:pPr>
            <a:r>
              <a:rPr lang="en-GB" sz="2200" dirty="0"/>
              <a:t>Simulation theory – Simmel and the dialectic </a:t>
            </a:r>
          </a:p>
          <a:p>
            <a:pPr lvl="1">
              <a:lnSpc>
                <a:spcPct val="90000"/>
              </a:lnSpc>
            </a:pPr>
            <a:r>
              <a:rPr lang="en-GB" sz="2200" dirty="0"/>
              <a:t>Memetics –reconstruction of cultural processes </a:t>
            </a:r>
          </a:p>
          <a:p>
            <a:pPr lvl="1">
              <a:lnSpc>
                <a:spcPct val="90000"/>
              </a:lnSpc>
            </a:pPr>
            <a:r>
              <a:rPr lang="en-GB" sz="2200" dirty="0"/>
              <a:t>Isomorphism between processes of genetic replicants and cultural ones</a:t>
            </a:r>
          </a:p>
          <a:p>
            <a:pPr lvl="1">
              <a:lnSpc>
                <a:spcPct val="90000"/>
              </a:lnSpc>
            </a:pPr>
            <a:r>
              <a:rPr lang="en-GB" sz="2200" dirty="0"/>
              <a:t>Tension recalls the Darwinian tension between selection and mutation </a:t>
            </a:r>
          </a:p>
          <a:p>
            <a:pPr lvl="1">
              <a:lnSpc>
                <a:spcPct val="90000"/>
              </a:lnSpc>
            </a:pPr>
            <a:r>
              <a:rPr lang="en-GB" sz="2200" dirty="0"/>
              <a:t>Distinguishing oneself is primary instinct </a:t>
            </a:r>
          </a:p>
          <a:p>
            <a:pPr lvl="1">
              <a:lnSpc>
                <a:spcPct val="90000"/>
              </a:lnSpc>
            </a:pPr>
            <a:r>
              <a:rPr lang="en-GB" sz="2200" dirty="0"/>
              <a:t>Could bridge memetics and simulation</a:t>
            </a:r>
          </a:p>
        </p:txBody>
      </p:sp>
      <p:pic>
        <p:nvPicPr>
          <p:cNvPr id="5" name="Picture 4">
            <a:extLst>
              <a:ext uri="{FF2B5EF4-FFF2-40B4-BE49-F238E27FC236}">
                <a16:creationId xmlns:a16="http://schemas.microsoft.com/office/drawing/2014/main" id="{AEE6D2ED-3C02-9C8C-2546-6D2AE628F720}"/>
              </a:ext>
            </a:extLst>
          </p:cNvPr>
          <p:cNvPicPr>
            <a:picLocks noChangeAspect="1"/>
          </p:cNvPicPr>
          <p:nvPr/>
        </p:nvPicPr>
        <p:blipFill rotWithShape="1">
          <a:blip r:embed="rId2"/>
          <a:srcRect l="26355" r="30172"/>
          <a:stretch/>
        </p:blipFill>
        <p:spPr>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Tree>
    <p:extLst>
      <p:ext uri="{BB962C8B-B14F-4D97-AF65-F5344CB8AC3E}">
        <p14:creationId xmlns:p14="http://schemas.microsoft.com/office/powerpoint/2010/main" val="161602605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D009D6D5-DAC2-4A8B-A17A-E206B9012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349974B-8BFD-427E-8ED9-78EEFB52B29E}"/>
              </a:ext>
            </a:extLst>
          </p:cNvPr>
          <p:cNvSpPr>
            <a:spLocks noGrp="1"/>
          </p:cNvSpPr>
          <p:nvPr>
            <p:ph type="title"/>
          </p:nvPr>
        </p:nvSpPr>
        <p:spPr>
          <a:xfrm>
            <a:off x="711470" y="0"/>
            <a:ext cx="5251316" cy="1807305"/>
          </a:xfrm>
        </p:spPr>
        <p:txBody>
          <a:bodyPr>
            <a:normAutofit/>
          </a:bodyPr>
          <a:lstStyle/>
          <a:p>
            <a:r>
              <a:rPr lang="en-GB" dirty="0"/>
              <a:t>Invented Tradition</a:t>
            </a:r>
          </a:p>
        </p:txBody>
      </p:sp>
      <p:sp>
        <p:nvSpPr>
          <p:cNvPr id="3" name="Content Placeholder 2">
            <a:extLst>
              <a:ext uri="{FF2B5EF4-FFF2-40B4-BE49-F238E27FC236}">
                <a16:creationId xmlns:a16="http://schemas.microsoft.com/office/drawing/2014/main" id="{0A0DA48A-37B2-4B90-9BBC-49F80DB5E6E3}"/>
              </a:ext>
            </a:extLst>
          </p:cNvPr>
          <p:cNvSpPr>
            <a:spLocks noGrp="1"/>
          </p:cNvSpPr>
          <p:nvPr>
            <p:ph idx="1"/>
          </p:nvPr>
        </p:nvSpPr>
        <p:spPr>
          <a:xfrm>
            <a:off x="-3047" y="1452282"/>
            <a:ext cx="6229214" cy="5040593"/>
          </a:xfrm>
        </p:spPr>
        <p:txBody>
          <a:bodyPr>
            <a:noAutofit/>
          </a:bodyPr>
          <a:lstStyle/>
          <a:p>
            <a:pPr lvl="1">
              <a:lnSpc>
                <a:spcPct val="90000"/>
              </a:lnSpc>
            </a:pPr>
            <a:r>
              <a:rPr lang="en-GB" sz="2000"/>
              <a:t>Repeats past images and symbols but artificial</a:t>
            </a:r>
          </a:p>
          <a:p>
            <a:pPr lvl="1">
              <a:lnSpc>
                <a:spcPct val="90000"/>
              </a:lnSpc>
            </a:pPr>
            <a:r>
              <a:rPr lang="en-GB" sz="2000"/>
              <a:t>Scottish Tartan as 19</a:t>
            </a:r>
            <a:r>
              <a:rPr lang="en-GB" sz="2000" baseline="30000"/>
              <a:t>th</a:t>
            </a:r>
            <a:r>
              <a:rPr lang="en-GB" sz="2000"/>
              <a:t> C invention </a:t>
            </a:r>
          </a:p>
          <a:p>
            <a:pPr lvl="1">
              <a:lnSpc>
                <a:spcPct val="90000"/>
              </a:lnSpc>
            </a:pPr>
            <a:r>
              <a:rPr lang="en-GB" sz="2000"/>
              <a:t>Ideological importance of continuity </a:t>
            </a:r>
          </a:p>
          <a:p>
            <a:pPr lvl="1">
              <a:lnSpc>
                <a:spcPct val="90000"/>
              </a:lnSpc>
            </a:pPr>
            <a:r>
              <a:rPr lang="en-GB" sz="2000">
                <a:effectLst/>
              </a:rPr>
              <a:t>Roland Barthes’s </a:t>
            </a:r>
            <a:r>
              <a:rPr lang="en-GB" sz="2000" i="1">
                <a:effectLst/>
              </a:rPr>
              <a:t>The Fashion System</a:t>
            </a:r>
            <a:r>
              <a:rPr lang="en-GB" sz="2000">
                <a:effectLst/>
              </a:rPr>
              <a:t> (1967)</a:t>
            </a:r>
          </a:p>
          <a:p>
            <a:pPr lvl="1">
              <a:lnSpc>
                <a:spcPct val="90000"/>
              </a:lnSpc>
            </a:pPr>
            <a:r>
              <a:rPr lang="en-GB" sz="2000"/>
              <a:t>Semiotician – process of signification of mechanisms of meanings</a:t>
            </a:r>
          </a:p>
          <a:p>
            <a:pPr lvl="1">
              <a:lnSpc>
                <a:spcPct val="90000"/>
              </a:lnSpc>
            </a:pPr>
            <a:r>
              <a:rPr lang="en-GB" sz="2000"/>
              <a:t>Semiotics classifications within the way signs are transmitted</a:t>
            </a:r>
          </a:p>
          <a:p>
            <a:pPr lvl="1">
              <a:lnSpc>
                <a:spcPct val="90000"/>
              </a:lnSpc>
            </a:pPr>
            <a:r>
              <a:rPr lang="en-GB" sz="2000"/>
              <a:t>Signifier: idea attached to a thing which is signified</a:t>
            </a:r>
          </a:p>
          <a:p>
            <a:pPr lvl="1">
              <a:lnSpc>
                <a:spcPct val="90000"/>
              </a:lnSpc>
            </a:pPr>
            <a:r>
              <a:rPr lang="en-GB" sz="2000"/>
              <a:t>The sign: combination of signifier and signified</a:t>
            </a:r>
          </a:p>
          <a:p>
            <a:pPr lvl="1">
              <a:lnSpc>
                <a:spcPct val="90000"/>
              </a:lnSpc>
            </a:pPr>
            <a:r>
              <a:rPr lang="en-GB" sz="2000"/>
              <a:t>Sign system: historical system that secures the meaning of the sign within a chain of signs</a:t>
            </a:r>
          </a:p>
        </p:txBody>
      </p:sp>
      <p:pic>
        <p:nvPicPr>
          <p:cNvPr id="5" name="Picture 4" descr="A group of people in kilts&#10;&#10;Description automatically generated with low confidence">
            <a:extLst>
              <a:ext uri="{FF2B5EF4-FFF2-40B4-BE49-F238E27FC236}">
                <a16:creationId xmlns:a16="http://schemas.microsoft.com/office/drawing/2014/main" id="{187700DE-92AF-678D-B6C8-67D8F4141CD5}"/>
              </a:ext>
            </a:extLst>
          </p:cNvPr>
          <p:cNvPicPr>
            <a:picLocks noChangeAspect="1"/>
          </p:cNvPicPr>
          <p:nvPr/>
        </p:nvPicPr>
        <p:blipFill rotWithShape="1">
          <a:blip r:embed="rId2"/>
          <a:srcRect l="22335" r="23323"/>
          <a:stretch/>
        </p:blipFill>
        <p:spPr>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Tree>
    <p:extLst>
      <p:ext uri="{BB962C8B-B14F-4D97-AF65-F5344CB8AC3E}">
        <p14:creationId xmlns:p14="http://schemas.microsoft.com/office/powerpoint/2010/main" val="860066444"/>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avonVTI">
  <a:themeElements>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Savon">
      <a:majorFont>
        <a:latin typeface="Avenir Next LT Pro Light" panose="02020404030301010803"/>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Avenir Next LT Pro" panose="02020404030301010803"/>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Savon">
      <a:fillStyleLst>
        <a:solidFill>
          <a:schemeClr val="phClr"/>
        </a:solidFill>
        <a:gradFill rotWithShape="1">
          <a:gsLst>
            <a:gs pos="0">
              <a:schemeClr val="phClr">
                <a:tint val="60000"/>
                <a:satMod val="105000"/>
                <a:lumMod val="105000"/>
              </a:schemeClr>
            </a:gs>
            <a:gs pos="100000">
              <a:schemeClr val="phClr">
                <a:tint val="65000"/>
                <a:satMod val="100000"/>
                <a:lumMod val="100000"/>
              </a:schemeClr>
            </a:gs>
            <a:gs pos="100000">
              <a:schemeClr val="phClr">
                <a:tint val="70000"/>
                <a:satMod val="100000"/>
                <a:lumMod val="100000"/>
              </a:schemeClr>
            </a:gs>
          </a:gsLst>
          <a:lin ang="5400000" scaled="0"/>
        </a:gradFill>
        <a:gradFill rotWithShape="1">
          <a:gsLst>
            <a:gs pos="0">
              <a:schemeClr val="phClr">
                <a:satMod val="100000"/>
                <a:lumMod val="100000"/>
              </a:schemeClr>
            </a:gs>
            <a:gs pos="50000">
              <a:schemeClr val="phClr">
                <a:shade val="99000"/>
                <a:satMod val="105000"/>
                <a:lumMod val="100000"/>
              </a:schemeClr>
            </a:gs>
            <a:gs pos="100000">
              <a:schemeClr val="phClr">
                <a:shade val="98000"/>
                <a:satMod val="105000"/>
                <a:lumMod val="100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38100" dist="12700" dir="5400000" algn="ctr" rotWithShape="0">
              <a:srgbClr val="000000">
                <a:alpha val="63000"/>
              </a:srgbClr>
            </a:outerShdw>
          </a:effectLst>
        </a:effectStyle>
        <a:effectStyle>
          <a:effectLst>
            <a:outerShdw blurRad="57150" dist="19050" dir="5400000" algn="ctr" rotWithShape="0">
              <a:srgbClr val="000000">
                <a:alpha val="63000"/>
              </a:srgbClr>
            </a:outerShdw>
          </a:effectLst>
          <a:scene3d>
            <a:camera prst="orthographicFront">
              <a:rot lat="0" lon="0" rev="0"/>
            </a:camera>
            <a:lightRig rig="flat" dir="tl">
              <a:rot lat="0" lon="0" rev="4200000"/>
            </a:lightRig>
          </a:scene3d>
          <a:sp3d prstMaterial="flat">
            <a:bevelT w="50800" h="63500" prst="riblet"/>
          </a:sp3d>
        </a:effectStyle>
      </a:effectStyleLst>
      <a:bgFillStyleLst>
        <a:solidFill>
          <a:schemeClr val="phClr"/>
        </a:solidFill>
        <a:gradFill rotWithShape="1">
          <a:gsLst>
            <a:gs pos="0">
              <a:schemeClr val="phClr">
                <a:tint val="80000"/>
                <a:shade val="100000"/>
                <a:satMod val="300000"/>
              </a:schemeClr>
            </a:gs>
            <a:gs pos="100000">
              <a:schemeClr val="phClr">
                <a:tint val="100000"/>
                <a:shade val="30000"/>
                <a:satMod val="200000"/>
              </a:schemeClr>
            </a:gs>
          </a:gsLst>
          <a:path path="circle">
            <a:fillToRect l="50000" t="50000" r="50000" b="50000"/>
          </a:path>
        </a:gradFill>
        <a:blipFill rotWithShape="1">
          <a:blip xmlns:r="http://schemas.openxmlformats.org/officeDocument/2006/relationships" r:embed="rId1">
            <a:duotone>
              <a:schemeClr val="phClr">
                <a:tint val="95000"/>
              </a:schemeClr>
              <a:schemeClr val="phClr">
                <a:shade val="92000"/>
                <a:satMod val="115000"/>
              </a:schemeClr>
            </a:duotone>
          </a:blip>
          <a:tile tx="0" ty="0" sx="60000" sy="60000" flip="none" algn="tl"/>
        </a:blipFill>
      </a:bgFillStyleLst>
    </a:fmtScheme>
  </a:themeElements>
  <a:objectDefaults/>
  <a:extraClrSchemeLst/>
  <a:extLst>
    <a:ext uri="{05A4C25C-085E-4340-85A3-A5531E510DB2}">
      <thm15:themeFamily xmlns:thm15="http://schemas.microsoft.com/office/thememl/2012/main" name="SavonVTI" id="{A72E8C35-66DD-49F8-AF66-813F19B983AE}" vid="{93CCBC76-B7A1-4C3D-93EA-5CE34C4670F9}"/>
    </a:ext>
  </a:extLst>
</a:theme>
</file>

<file path=ppt/theme/theme2.xml><?xml version="1.0" encoding="utf-8"?>
<a:theme xmlns:a="http://schemas.openxmlformats.org/drawingml/2006/main" name="BrushVTI">
  <a:themeElements>
    <a:clrScheme name="AnalogousFromRegularSeed_2SEEDS">
      <a:dk1>
        <a:srgbClr val="000000"/>
      </a:dk1>
      <a:lt1>
        <a:srgbClr val="FFFFFF"/>
      </a:lt1>
      <a:dk2>
        <a:srgbClr val="312E1C"/>
      </a:dk2>
      <a:lt2>
        <a:srgbClr val="F3F3F0"/>
      </a:lt2>
      <a:accent1>
        <a:srgbClr val="4144DC"/>
      </a:accent1>
      <a:accent2>
        <a:srgbClr val="297CE7"/>
      </a:accent2>
      <a:accent3>
        <a:srgbClr val="7429E7"/>
      </a:accent3>
      <a:accent4>
        <a:srgbClr val="D58117"/>
      </a:accent4>
      <a:accent5>
        <a:srgbClr val="B5B220"/>
      </a:accent5>
      <a:accent6>
        <a:srgbClr val="7DC015"/>
      </a:accent6>
      <a:hlink>
        <a:srgbClr val="929030"/>
      </a:hlink>
      <a:folHlink>
        <a:srgbClr val="7F7F7F"/>
      </a:folHlink>
    </a:clrScheme>
    <a:fontScheme name="Custom 3">
      <a:majorFont>
        <a:latin typeface="Century Gothic"/>
        <a:ea typeface=""/>
        <a:cs typeface=""/>
      </a:majorFont>
      <a:minorFont>
        <a:latin typeface="Century Gothic"/>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rushVTI" id="{7102FA3A-9D7B-4497-8C4B-FB535AAFDE06}" vid="{C6D41F62-6FAB-440A-BEC7-CB7BF190811F}"/>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Custom 46">
    <a:dk1>
      <a:sysClr val="windowText" lastClr="000000"/>
    </a:dk1>
    <a:lt1>
      <a:sysClr val="window" lastClr="FFFFFF"/>
    </a:lt1>
    <a:dk2>
      <a:srgbClr val="121316"/>
    </a:dk2>
    <a:lt2>
      <a:srgbClr val="FEFCF7"/>
    </a:lt2>
    <a:accent1>
      <a:srgbClr val="8394A4"/>
    </a:accent1>
    <a:accent2>
      <a:srgbClr val="65739F"/>
    </a:accent2>
    <a:accent3>
      <a:srgbClr val="B2AC8A"/>
    </a:accent3>
    <a:accent4>
      <a:srgbClr val="879BB3"/>
    </a:accent4>
    <a:accent5>
      <a:srgbClr val="D7B579"/>
    </a:accent5>
    <a:accent6>
      <a:srgbClr val="8A9B89"/>
    </a:accent6>
    <a:hlink>
      <a:srgbClr val="85C4D2"/>
    </a:hlink>
    <a:folHlink>
      <a:srgbClr val="8E8CA7"/>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2" ma:contentTypeDescription="Create a new document." ma:contentTypeScope="" ma:versionID="a410dd7f93c95333ffa1b60ed6adedd1">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a936d9baba76aa3866493feff160faab"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2:Statu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Status" ma:index="19" nillable="true" ma:displayName="Status" ma:default="Not started" ma:format="Dropdown" ma:internalName="Status">
      <xsd:simpleType>
        <xsd:restriction base="dms:Choice">
          <xsd:enumeration value="Not started"/>
          <xsd:enumeration value="In Progress"/>
          <xsd:enumeration value="Completed"/>
        </xsd:restriction>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Status xmlns="71af3243-3dd4-4a8d-8c0d-dd76da1f02a5">Not started</Status>
    <MediaServiceKeyPoints xmlns="71af3243-3dd4-4a8d-8c0d-dd76da1f02a5" xsi:nil="true"/>
  </documentManagement>
</p:properties>
</file>

<file path=customXml/itemProps1.xml><?xml version="1.0" encoding="utf-8"?>
<ds:datastoreItem xmlns:ds="http://schemas.openxmlformats.org/officeDocument/2006/customXml" ds:itemID="{1F91CDEB-92ED-41DC-BF33-2916A768762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1259D436-C82E-43E0-8A01-53DF9CED6032}">
  <ds:schemaRefs>
    <ds:schemaRef ds:uri="http://schemas.microsoft.com/sharepoint/v3/contenttype/forms"/>
  </ds:schemaRefs>
</ds:datastoreItem>
</file>

<file path=customXml/itemProps3.xml><?xml version="1.0" encoding="utf-8"?>
<ds:datastoreItem xmlns:ds="http://schemas.openxmlformats.org/officeDocument/2006/customXml" ds:itemID="{946BCBFB-BBC7-42F1-95CD-058E172363A0}">
  <ds:schemaRefs>
    <ds:schemaRef ds:uri="http://schemas.microsoft.com/office/2006/metadata/properties"/>
    <ds:schemaRef ds:uri="http://schemas.microsoft.com/office/infopath/2007/PartnerControls"/>
    <ds:schemaRef ds:uri="71af3243-3dd4-4a8d-8c0d-dd76da1f02a5"/>
  </ds:schemaRefs>
</ds:datastoreItem>
</file>

<file path=docProps/app.xml><?xml version="1.0" encoding="utf-8"?>
<Properties xmlns="http://schemas.openxmlformats.org/officeDocument/2006/extended-properties" xmlns:vt="http://schemas.openxmlformats.org/officeDocument/2006/docPropsVTypes">
  <Template>{DF1A7AA7-80F3-4CB9-8A1F-D13CAD465F87}tf11531919_win32</Template>
  <TotalTime>101</TotalTime>
  <Words>665</Words>
  <Application>Microsoft Office PowerPoint</Application>
  <PresentationFormat>Widescreen</PresentationFormat>
  <Paragraphs>71</Paragraphs>
  <Slides>11</Slides>
  <Notes>1</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11</vt:i4>
      </vt:variant>
    </vt:vector>
  </HeadingPairs>
  <TitlesOfParts>
    <vt:vector size="20" baseType="lpstr">
      <vt:lpstr>Arial</vt:lpstr>
      <vt:lpstr>Avenir Next LT Pro</vt:lpstr>
      <vt:lpstr>Avenir Next LT Pro Light</vt:lpstr>
      <vt:lpstr>Calibri</vt:lpstr>
      <vt:lpstr>Century Gothic</vt:lpstr>
      <vt:lpstr>Garamond</vt:lpstr>
      <vt:lpstr>wf_segoe-ui_normal</vt:lpstr>
      <vt:lpstr>SavonVTI</vt:lpstr>
      <vt:lpstr>BrushVTI</vt:lpstr>
      <vt:lpstr>Fashion</vt:lpstr>
      <vt:lpstr>Fashion – origins </vt:lpstr>
      <vt:lpstr>Georg Simmel - Fashion</vt:lpstr>
      <vt:lpstr>Georg Simmel continued</vt:lpstr>
      <vt:lpstr> Distinction, Imitation and Social Status</vt:lpstr>
      <vt:lpstr>Anti-fashion</vt:lpstr>
      <vt:lpstr>Fashion in the middle</vt:lpstr>
      <vt:lpstr>Theory and Simulation </vt:lpstr>
      <vt:lpstr>Invented Tradition</vt:lpstr>
      <vt:lpstr>Questions – Folk Costume: Bogatyrev</vt:lpstr>
      <vt:lpstr>Questions- Clothing as Communication: Holman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Fashion</dc:title>
  <dc:creator>Lucy Brown</dc:creator>
  <cp:lastModifiedBy>Lucy Elizabeth Brown</cp:lastModifiedBy>
  <cp:revision>13</cp:revision>
  <dcterms:created xsi:type="dcterms:W3CDTF">2021-04-08T08:54:36Z</dcterms:created>
  <dcterms:modified xsi:type="dcterms:W3CDTF">2023-02-20T16:58:52Z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