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338" r:id="rId3"/>
    <p:sldId id="324" r:id="rId4"/>
    <p:sldId id="325" r:id="rId5"/>
    <p:sldId id="326" r:id="rId6"/>
    <p:sldId id="336" r:id="rId7"/>
    <p:sldId id="339" r:id="rId8"/>
    <p:sldId id="340" r:id="rId9"/>
    <p:sldId id="337" r:id="rId10"/>
    <p:sldId id="331" r:id="rId11"/>
    <p:sldId id="328" r:id="rId12"/>
    <p:sldId id="327" r:id="rId13"/>
    <p:sldId id="329" r:id="rId14"/>
    <p:sldId id="341" r:id="rId15"/>
    <p:sldId id="270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1-08T09:50:10.464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407883">
    <iact:property name="dataType"/>
    <iact:actionData xml:id="d0">
      <inkml:trace xmlns:inkml="http://www.w3.org/2003/InkML" xml:id="stk0" contextRef="#ctx0" brushRef="#br0">9183 9335 0,'-26'0'305,"26"26"-292,0-1-1,-50 1 1,-1-1-7,25 26 2,1-26-1,-26 0 0,26 26 1,-26-26 0,26 1-1,0-1 0,25 1 2,-26-1-3,1-25 2,-1 25-1,1-25 0,25 26 2,-25-1-2,-1 0 9,26 1 4,-25-1-3,25 0-3,-25 1 23,25-1-29,0 1-1,-26-1 0,26 0 1,0 1 7,0-1-1,0 0-6,0 1 8,0-1 7,0 1-9,26-26 63,-1 0-64,0 0 47,1 0-44,-1 0 5,0 0-6,1 0 2,-26 25-4,25-25 11,-25 25-10,0 1 1,26-26-7,-1 25 6,0 0 2,1-25-2,-26 26-4,25-26 3,0 25 3,-25 0 7,26 1-7,-1-1-1,0 1 7,1-1-8,-1-25 2,1 0 15,-1 0 36,0 0-50,1 0-4,-26 25-4,25-25 6,0 26 1,1-26-3,-26 25-5,25-25 1,-25 25-3,26 1 10,-1-26-7,26 0-4,-26 25 3,0-25 16,1 0-16,-1 0-1,0 0 1,1 0-1,-1 0 9,1 0 15,-1 0-17,0 0-5,1 0-3,-1 25 4,0-25-3,1 26 8,-1-26-9,26 0 2,-26 0 0,1 0 0,-1 0 7,0 0 0,1 0-8,-1 0 8,0 0 1,1 0 0,-1 0 5,1 0-12,-1 0-2,0 0 1,26 0 0,-26 0-2,26 0 8,-25 0-6,-1 0 0,0 0 1,1 0-2,-1 0 6,0 0 2,1 0-5,-1 0 12,0 0-8,1 0-5,-1 0 5,1 0-7,24 0 1,-24 0-1,24 0 0,1 0 1,-25 0 5,-1 0-4,26 0 0,-26 0-2,0 0-1,1 0 9,-1 0-7,0 0 0,1 0-2,-1 0 18,1 0-8,-1 0-3,0 0-5,1 0 6,-1 0-4,0 0-3,1-26 0,-1 26 8,1 0-1,-1 0-5,0 0 4,1 0 3,-1-25-2,-25 0 17,25 25-24,-25-26 1,26 26 0,-26-25 0,25 25-2,0 0 3,1-25-2,-26-1 0,25 26 0,1-25 9,-1 0-8,0 25-2,-25-26 2,26 1 8,-1-1-2,-25 1 10,25 25-9,-25-25-2,0-1 11,0 1-9,0 0 0,26-1-7,-26 1-1,25 25 2,-25-25 6,0-1-9,0 1 2,0-1-1,0 1 9,0 0-1,0-1 6,0 1-6,0 0 0,0-1 8,0 1-15,0-1 14,-25 1-8,25 0-5,-26-1-3,26 1 2,0 0 6,-25-1 2,0 26-2,25-25-6,-26 0 8,1-1-1,0 1 6,25-1-5,-26 26-1,26-25-1,-25 0-5,-1 25 6,26-26-8,-25 26 0,25-25 0,-25 0 8,-1 25-7,26-26 7,-25 26-2,0 0 3,-1-25-9,26 0 8,-25 25-6,25-26-3,-25 26 3,25-25 4,-26 25-5,26-26 0,0 1 5,-25 25-5,-1 0 7,1 0-8,0 0 2,-1 0-3,1 0 3,0 0 12,-1 0-12,1 0-1,-1 0-1,1 0 0,0 0 8,-1 0 7,-24 0-13,24 0-2,-24 0-1,-1 0 3,0 0-2,26 0 0,-26 0 1,0 0 1,0 0-2,1 0-1,24 0 4,-24 0-4,-1 0 3,26 0-3,-1 0 1,1 0 0,-26 0 2,26 0-2,-1 0 1,-24 0-2,-1 0 11,25 0-10,-24 0 2,24 0-3,-24 0 4,24 0 3,-24 0-4,24 0-3,1 0 3,-1 0 5,1 0-6,0 0 7,-1 0 2,1 0-3,25 25 0,-25-25-4,-1 0 3,26 26-3,-25-26 3,-1 0 34,1 0-24,0 0-15,-1 25 0,-24-25-2,-1 0 1,0 26 2,0-26-1,51 25-2,-25-25 2,0 0 0,-26 0 0,26 0-1,-1 0 1,1 0 15,-1 0-17,1 0 19,0 0-12,-1 0 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3D962-8CBA-40A0-846C-03677FB21A83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25028-461E-46D5-B36F-0B740E6EB5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2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06CD7C-C6FD-43F2-A6E6-66E4DC670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480EEA-2792-4B75-888A-65EB80DF6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E7DDC9-D222-440E-B5A1-093AC706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54082D-E167-4D2C-9ACB-8F9C4BF2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EE3D67-4DEA-44A6-A334-0F014015D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863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A8F71-C348-454A-979F-8E3CF283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328C5D-669D-4E53-A349-8DE78AF7E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543651-76F5-4A45-81F8-A8E87F1B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E0D6AE-9685-4F23-8297-B04CF1EAD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DE48D4-75F9-4DD1-9C19-7FB498DD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86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B8A35AD-AE5B-48E9-BABB-5AC45C844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627E03B-409F-4619-BD85-C276029C1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F4CF2A-9A21-4B03-A4AC-0DCD450DC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87ED85-106D-4C55-B2E1-105BC462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837532-9933-40A1-A0AB-1B7BB8B2A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31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22F05-DA79-4619-8BB9-27F5CAF97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854D98-9259-4D6A-9812-F082FB54F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643655-2FE5-4020-AA9D-C813F5839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44A159-ED31-4F8F-A326-FCF9FE6A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ED0D75-6A76-4767-B55E-DA2B0214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75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BAB199-73F6-4E24-AB39-AB36FDF10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637F026-8971-41FC-BAFE-9BF6AE2E8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42E2F7-16C2-48D8-B03D-5ED884FF1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48ABD1-6698-4C44-8E57-0C0F3D8EB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23CB23-B2E5-4F1C-9380-F6DC8E4F0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781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5C5647-86EA-4D10-B297-B40B86BBA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F0B4E6-97BD-4538-9073-00221A420A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99BB5B3-8541-4BD8-93DD-512D6B9B8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FA77FA-86A3-4772-872F-BF1D1EFA6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BBFA3CC-03BF-4F55-B7BF-166053D8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CB605E-55BD-4803-83BA-96A8E4AE0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39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FABC9F-CD4D-4FDA-A9E1-513FBB32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44FA345-0E31-40A8-9BF6-D0CF2FDBD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5116E15-B015-457B-BDCB-430475F371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B3BF1B7-746E-42FD-9EA0-8F70751DB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BAB5257-CA22-4541-85E7-4C056F6655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11CFC53-321D-4C96-82AD-9417617B0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674E648-B871-4DBC-B9DA-91A7D531B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189F1FB-95B8-402D-B941-0F217469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7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58F1F-6D8F-4DEF-8DD8-3BBDA63A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58A6665-08AD-4EAE-AC9B-9C737CFAC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7CD18A7-924D-40D0-BD2E-82122380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BCDA895-6BF0-45BF-99E6-76A986F3D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8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B2BFC85-9B86-48FA-9641-46BDA47DF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F5A384E-5AF6-451F-9178-65893612B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8BBA7E0-402C-4F61-B701-3CA7197B3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236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E3C1F-35AB-4999-AB62-DA9895BF6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9A2AAB-1085-458E-B78A-17575E05E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D380CC6-4BB9-4016-B3F9-924D4C4EA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6B2554-CF25-4F4B-981F-A4560BA6B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1B33E08-5325-40EB-B889-5A528FC70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8710018-99BB-45FE-A511-7E82F705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70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323EAB-4690-43B3-96F3-9CC7024C7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A910BA3-53E7-4577-A9D9-0592CEDA9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9574D4B-5F8D-4980-8591-13F5409BD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1B9295-4DDF-44B6-9A90-7081B9805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FBC4509-D181-429F-9FC1-906501E57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258607-EA97-451F-A78A-5ECBE4FFC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878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61F3BE2-454B-4CCC-ADF6-250D47A4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4FC2CDB-577E-4709-8E25-A4CFC0ED7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AF2CE5-838E-46E8-8B35-6E9F9824BA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16010-DDF7-47DF-8612-6BBC5CC51FDD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D7E2D8-4C26-4163-8D17-C99C1EB73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811338-0525-4933-849E-6C5268253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27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74CD8E-7DAD-4947-BEF3-A2DFBF985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Úvodní jazykový seminář</a:t>
            </a:r>
            <a:br>
              <a:rPr lang="cs-CZ" sz="3600" b="1" dirty="0"/>
            </a:br>
            <a:r>
              <a:rPr lang="cs-CZ" sz="2800" b="1" dirty="0"/>
              <a:t>morfologie: adverbia, synsémantika a citoslovce</a:t>
            </a:r>
            <a:endParaRPr lang="cs-CZ" sz="36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BDD9AC-48DD-4ACA-941B-4CE8AC8A1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C1E18DD-DE91-4A75-A60C-0B574DCA2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0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46"/>
    </mc:Choice>
    <mc:Fallback>
      <p:transition spd="slow" advTm="18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8999A-E261-4302-93C5-7B912BA6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EC92C52-ED01-4A5B-BEE7-878F3109D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730948" cy="5811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prepozice</a:t>
            </a:r>
          </a:p>
          <a:p>
            <a:r>
              <a:rPr lang="cs-CZ" dirty="0"/>
              <a:t>primární × sekundární</a:t>
            </a:r>
          </a:p>
          <a:p>
            <a:r>
              <a:rPr lang="cs-CZ" dirty="0"/>
              <a:t>geneze formou prepozici(on)</a:t>
            </a:r>
            <a:r>
              <a:rPr lang="cs-CZ" dirty="0" err="1"/>
              <a:t>alizace</a:t>
            </a:r>
            <a:r>
              <a:rPr lang="cs-CZ" dirty="0"/>
              <a:t> (= jazyková změna: gramatikalizace)</a:t>
            </a:r>
          </a:p>
          <a:p>
            <a:pPr lvl="1"/>
            <a:r>
              <a:rPr lang="cs-CZ" dirty="0"/>
              <a:t>ze SUBST: petrifikované tvary, často </a:t>
            </a:r>
            <a:r>
              <a:rPr lang="cs-CZ" dirty="0" err="1"/>
              <a:t>Instr</a:t>
            </a:r>
            <a:r>
              <a:rPr lang="cs-CZ" dirty="0"/>
              <a:t> (</a:t>
            </a:r>
            <a:r>
              <a:rPr lang="cs-CZ" i="1" dirty="0"/>
              <a:t>vzhledem k</a:t>
            </a:r>
            <a:r>
              <a:rPr lang="cs-CZ" dirty="0"/>
              <a:t>, </a:t>
            </a:r>
            <a:r>
              <a:rPr lang="cs-CZ" i="1" dirty="0"/>
              <a:t>během</a:t>
            </a:r>
            <a:r>
              <a:rPr lang="cs-CZ" dirty="0"/>
              <a:t>,</a:t>
            </a:r>
            <a:r>
              <a:rPr lang="cs-CZ" i="1" dirty="0"/>
              <a:t> prostřednictvím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z přechodníků (</a:t>
            </a:r>
            <a:r>
              <a:rPr lang="cs-CZ" i="1" dirty="0"/>
              <a:t>vyjma</a:t>
            </a:r>
            <a:r>
              <a:rPr lang="cs-CZ" dirty="0"/>
              <a:t>, </a:t>
            </a:r>
            <a:r>
              <a:rPr lang="cs-CZ" i="1" dirty="0"/>
              <a:t>počítajíc v to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z adverbií</a:t>
            </a:r>
          </a:p>
          <a:p>
            <a:pPr lvl="1"/>
            <a:r>
              <a:rPr lang="cs-CZ" dirty="0"/>
              <a:t>kombinace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konjunkce</a:t>
            </a:r>
          </a:p>
          <a:p>
            <a:r>
              <a:rPr lang="cs-CZ" dirty="0"/>
              <a:t>hypotaktické</a:t>
            </a:r>
          </a:p>
          <a:p>
            <a:r>
              <a:rPr lang="cs-CZ" dirty="0"/>
              <a:t>parataktické</a:t>
            </a:r>
          </a:p>
          <a:p>
            <a:pPr lvl="1"/>
            <a:r>
              <a:rPr lang="cs-CZ" dirty="0"/>
              <a:t>u souvětí nestávají na samém začátku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AF9846B-5994-45C7-9C14-DE2991C2F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22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585"/>
    </mc:Choice>
    <mc:Fallback>
      <p:transition spd="slow" advTm="470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1" y="365659"/>
            <a:ext cx="7886701" cy="991229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parataktické spojky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2123" y="1457354"/>
            <a:ext cx="10614990" cy="471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spojky slučovací</a:t>
            </a:r>
            <a:r>
              <a:rPr lang="cs-CZ" dirty="0"/>
              <a:t> – </a:t>
            </a:r>
            <a:r>
              <a:rPr lang="cs-CZ" i="1" dirty="0"/>
              <a:t>a, i, ani, nebo, či, přímo, nadto, ani</a:t>
            </a:r>
            <a:r>
              <a:rPr lang="cs-CZ" dirty="0"/>
              <a:t>–</a:t>
            </a:r>
            <a:r>
              <a:rPr lang="cs-CZ" i="1" dirty="0"/>
              <a:t>ani, jak</a:t>
            </a:r>
            <a:r>
              <a:rPr lang="cs-CZ" dirty="0"/>
              <a:t>–</a:t>
            </a:r>
            <a:r>
              <a:rPr lang="cs-CZ" i="1" dirty="0"/>
              <a:t>tak, hned</a:t>
            </a:r>
            <a:r>
              <a:rPr lang="cs-CZ" dirty="0"/>
              <a:t>–</a:t>
            </a:r>
            <a:r>
              <a:rPr lang="cs-CZ" i="1" dirty="0"/>
              <a:t>hned, jednak</a:t>
            </a:r>
            <a:r>
              <a:rPr lang="cs-CZ" dirty="0"/>
              <a:t>–</a:t>
            </a:r>
            <a:r>
              <a:rPr lang="cs-CZ" i="1" dirty="0"/>
              <a:t>jednak, zčásti</a:t>
            </a:r>
            <a:r>
              <a:rPr lang="cs-CZ" dirty="0"/>
              <a:t>–</a:t>
            </a:r>
            <a:r>
              <a:rPr lang="cs-CZ" i="1" dirty="0"/>
              <a:t>zčásti</a:t>
            </a:r>
          </a:p>
          <a:p>
            <a:pPr marL="0" indent="0">
              <a:buNone/>
            </a:pPr>
            <a:r>
              <a:rPr lang="cs-CZ" b="1" dirty="0"/>
              <a:t>spojky odporovací</a:t>
            </a:r>
            <a:r>
              <a:rPr lang="cs-CZ" dirty="0"/>
              <a:t> – </a:t>
            </a:r>
            <a:r>
              <a:rPr lang="cs-CZ" i="1" dirty="0"/>
              <a:t>ale, avšak, však, leč, nýbrž, naopak, jenomže, jenže</a:t>
            </a:r>
          </a:p>
          <a:p>
            <a:pPr marL="0" indent="0">
              <a:buNone/>
            </a:pPr>
            <a:r>
              <a:rPr lang="cs-CZ" b="1" dirty="0"/>
              <a:t>spojky stupňovací</a:t>
            </a:r>
            <a:r>
              <a:rPr lang="cs-CZ" dirty="0"/>
              <a:t> – </a:t>
            </a:r>
            <a:r>
              <a:rPr lang="cs-CZ" i="1" dirty="0"/>
              <a:t>i, ba, ba i, ba ani, nadto, dokonce, nejen</a:t>
            </a:r>
            <a:r>
              <a:rPr lang="cs-CZ" dirty="0"/>
              <a:t> – </a:t>
            </a:r>
            <a:r>
              <a:rPr lang="cs-CZ" i="1" dirty="0"/>
              <a:t>ale i, nejen</a:t>
            </a:r>
            <a:r>
              <a:rPr lang="cs-CZ" dirty="0"/>
              <a:t> – </a:t>
            </a:r>
            <a:r>
              <a:rPr lang="cs-CZ" i="1" dirty="0"/>
              <a:t>nýbrž i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spojky vylučovací</a:t>
            </a:r>
            <a:r>
              <a:rPr lang="cs-CZ" dirty="0"/>
              <a:t> – </a:t>
            </a:r>
            <a:r>
              <a:rPr lang="cs-CZ" i="1" dirty="0"/>
              <a:t>nebo, anebo, buď-nebo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spojky vysvětlovací</a:t>
            </a:r>
            <a:r>
              <a:rPr lang="cs-CZ" dirty="0"/>
              <a:t> – </a:t>
            </a:r>
            <a:r>
              <a:rPr lang="cs-CZ" i="1" dirty="0"/>
              <a:t>totiž, vždyť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spojka příčinná</a:t>
            </a:r>
            <a:r>
              <a:rPr lang="cs-CZ" dirty="0"/>
              <a:t> – </a:t>
            </a:r>
            <a:r>
              <a:rPr lang="cs-CZ" i="1" dirty="0"/>
              <a:t>neboť, vždyť, totiž, však také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spojky důsledkové</a:t>
            </a:r>
            <a:r>
              <a:rPr lang="cs-CZ" dirty="0"/>
              <a:t> – </a:t>
            </a:r>
            <a:r>
              <a:rPr lang="cs-CZ" i="1" dirty="0"/>
              <a:t>proto, a proto, a tak, tudíž, a tudíž, tedy, a tedy</a:t>
            </a:r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D693EE5-4B72-4A8E-9D1D-ED661F3B0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40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70"/>
    </mc:Choice>
    <mc:Fallback>
      <p:transition spd="slow" advTm="42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částice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modální</a:t>
            </a:r>
            <a:r>
              <a:rPr lang="cs-CZ" dirty="0"/>
              <a:t>: </a:t>
            </a:r>
            <a:r>
              <a:rPr lang="cs-CZ" i="1" dirty="0"/>
              <a:t>asi</a:t>
            </a:r>
            <a:r>
              <a:rPr lang="cs-CZ" dirty="0"/>
              <a:t>, </a:t>
            </a:r>
            <a:r>
              <a:rPr lang="cs-CZ" i="1" dirty="0"/>
              <a:t>pravděpodobně</a:t>
            </a:r>
            <a:r>
              <a:rPr lang="cs-CZ" dirty="0"/>
              <a:t>, </a:t>
            </a:r>
            <a:r>
              <a:rPr lang="cs-CZ" i="1" dirty="0"/>
              <a:t>určitě</a:t>
            </a:r>
          </a:p>
          <a:p>
            <a:r>
              <a:rPr lang="cs-CZ" b="1" dirty="0"/>
              <a:t>modifikační</a:t>
            </a:r>
            <a:r>
              <a:rPr lang="cs-CZ" dirty="0"/>
              <a:t>: </a:t>
            </a:r>
            <a:r>
              <a:rPr lang="cs-CZ" i="1" dirty="0"/>
              <a:t>prostě</a:t>
            </a:r>
            <a:r>
              <a:rPr lang="cs-CZ" dirty="0"/>
              <a:t>, </a:t>
            </a:r>
            <a:r>
              <a:rPr lang="cs-CZ" i="1" dirty="0"/>
              <a:t>vlastně</a:t>
            </a:r>
            <a:r>
              <a:rPr lang="cs-CZ" dirty="0"/>
              <a:t>, </a:t>
            </a:r>
            <a:r>
              <a:rPr lang="cs-CZ" i="1" dirty="0"/>
              <a:t>ale</a:t>
            </a:r>
          </a:p>
          <a:p>
            <a:r>
              <a:rPr lang="cs-CZ" b="1" dirty="0"/>
              <a:t>vytýkací</a:t>
            </a:r>
            <a:r>
              <a:rPr lang="cs-CZ" dirty="0"/>
              <a:t>: </a:t>
            </a:r>
            <a:r>
              <a:rPr lang="cs-CZ" i="1" dirty="0"/>
              <a:t>zejména</a:t>
            </a:r>
            <a:r>
              <a:rPr lang="cs-CZ" dirty="0"/>
              <a:t>, </a:t>
            </a:r>
            <a:r>
              <a:rPr lang="cs-CZ" i="1" dirty="0"/>
              <a:t>hlavně</a:t>
            </a:r>
            <a:r>
              <a:rPr lang="cs-CZ" dirty="0"/>
              <a:t>, </a:t>
            </a:r>
            <a:r>
              <a:rPr lang="cs-CZ" i="1" dirty="0"/>
              <a:t>už</a:t>
            </a:r>
          </a:p>
          <a:p>
            <a:pPr lvl="1"/>
            <a:r>
              <a:rPr lang="cs-CZ" dirty="0"/>
              <a:t>fungují jako </a:t>
            </a:r>
            <a:r>
              <a:rPr lang="cs-CZ" dirty="0" err="1"/>
              <a:t>rematizátory</a:t>
            </a:r>
            <a:r>
              <a:rPr lang="cs-CZ" dirty="0"/>
              <a:t>: signalizují réma výpovědi</a:t>
            </a:r>
          </a:p>
          <a:p>
            <a:r>
              <a:rPr lang="cs-CZ" b="1" dirty="0"/>
              <a:t>přací</a:t>
            </a:r>
            <a:r>
              <a:rPr lang="cs-CZ" dirty="0"/>
              <a:t>: </a:t>
            </a:r>
            <a:r>
              <a:rPr lang="cs-CZ" i="1" dirty="0"/>
              <a:t>nechť</a:t>
            </a:r>
            <a:r>
              <a:rPr lang="cs-CZ" dirty="0"/>
              <a:t>, </a:t>
            </a:r>
            <a:r>
              <a:rPr lang="cs-CZ" i="1" dirty="0"/>
              <a:t>kéž</a:t>
            </a:r>
          </a:p>
          <a:p>
            <a:r>
              <a:rPr lang="cs-CZ" b="1" dirty="0" err="1"/>
              <a:t>strukturační</a:t>
            </a:r>
            <a:r>
              <a:rPr lang="cs-CZ" dirty="0"/>
              <a:t>: </a:t>
            </a:r>
            <a:r>
              <a:rPr lang="cs-CZ" i="1" dirty="0"/>
              <a:t>zaprvé</a:t>
            </a:r>
            <a:r>
              <a:rPr lang="cs-CZ" dirty="0"/>
              <a:t> / </a:t>
            </a:r>
            <a:r>
              <a:rPr lang="cs-CZ" i="1" dirty="0"/>
              <a:t>za prvé</a:t>
            </a:r>
            <a:r>
              <a:rPr lang="cs-CZ" dirty="0"/>
              <a:t>, </a:t>
            </a:r>
            <a:r>
              <a:rPr lang="cs-CZ" i="1" dirty="0"/>
              <a:t>především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A063BC4-64B3-47BC-8CE5-B35998A5E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1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392"/>
    </mc:Choice>
    <mc:Fallback>
      <p:transition spd="slow" advTm="219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1" y="365659"/>
            <a:ext cx="7886701" cy="1071602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citoslovce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333648" cy="4351338"/>
          </a:xfrm>
        </p:spPr>
        <p:txBody>
          <a:bodyPr>
            <a:normAutofit/>
          </a:bodyPr>
          <a:lstStyle/>
          <a:p>
            <a:r>
              <a:rPr lang="cs-CZ" dirty="0"/>
              <a:t>tvoří samostatné, rudimentární výpovědi nevětné povahy (větné ekvivalenty)</a:t>
            </a:r>
          </a:p>
          <a:p>
            <a:r>
              <a:rPr lang="cs-CZ" dirty="0"/>
              <a:t>jsou autosémantická</a:t>
            </a:r>
          </a:p>
          <a:p>
            <a:r>
              <a:rPr lang="cs-CZ" dirty="0"/>
              <a:t>nefungují jako VČ</a:t>
            </a:r>
          </a:p>
          <a:p>
            <a:endParaRPr lang="cs-CZ" b="1" dirty="0"/>
          </a:p>
          <a:p>
            <a:r>
              <a:rPr lang="cs-CZ" b="1" dirty="0"/>
              <a:t>dějová</a:t>
            </a:r>
            <a:r>
              <a:rPr lang="cs-CZ" dirty="0"/>
              <a:t>: </a:t>
            </a:r>
            <a:r>
              <a:rPr lang="cs-CZ" i="1" dirty="0"/>
              <a:t>haf</a:t>
            </a:r>
            <a:r>
              <a:rPr lang="cs-CZ" dirty="0"/>
              <a:t>, </a:t>
            </a:r>
            <a:r>
              <a:rPr lang="cs-CZ" i="1" dirty="0"/>
              <a:t>bum</a:t>
            </a:r>
            <a:r>
              <a:rPr lang="cs-CZ" dirty="0"/>
              <a:t>, </a:t>
            </a:r>
            <a:r>
              <a:rPr lang="cs-CZ" i="1" dirty="0" err="1"/>
              <a:t>elá</a:t>
            </a:r>
            <a:r>
              <a:rPr lang="cs-CZ" i="1" dirty="0"/>
              <a:t> hop</a:t>
            </a:r>
          </a:p>
          <a:p>
            <a:r>
              <a:rPr lang="cs-CZ" b="1" dirty="0"/>
              <a:t>stavová/emocionální</a:t>
            </a:r>
            <a:r>
              <a:rPr lang="cs-CZ" dirty="0"/>
              <a:t>: </a:t>
            </a:r>
            <a:r>
              <a:rPr lang="cs-CZ" i="1" dirty="0"/>
              <a:t>au</a:t>
            </a:r>
            <a:r>
              <a:rPr lang="cs-CZ" dirty="0"/>
              <a:t>, </a:t>
            </a:r>
            <a:r>
              <a:rPr lang="cs-CZ" i="1" dirty="0"/>
              <a:t>sakra</a:t>
            </a:r>
            <a:r>
              <a:rPr lang="cs-CZ" dirty="0"/>
              <a:t>, </a:t>
            </a:r>
            <a:r>
              <a:rPr lang="cs-CZ" i="1" dirty="0" err="1"/>
              <a:t>jejdanánku</a:t>
            </a:r>
            <a:endParaRPr lang="cs-CZ" i="1" dirty="0"/>
          </a:p>
          <a:p>
            <a:r>
              <a:rPr lang="cs-CZ" b="1" dirty="0"/>
              <a:t>interakční</a:t>
            </a:r>
            <a:r>
              <a:rPr lang="cs-CZ" dirty="0"/>
              <a:t>: </a:t>
            </a:r>
            <a:r>
              <a:rPr lang="cs-CZ" i="1" dirty="0"/>
              <a:t>na</a:t>
            </a:r>
            <a:r>
              <a:rPr lang="cs-CZ" dirty="0"/>
              <a:t>, </a:t>
            </a:r>
            <a:r>
              <a:rPr lang="cs-CZ" i="1" dirty="0"/>
              <a:t>tumáš</a:t>
            </a:r>
            <a:r>
              <a:rPr lang="cs-CZ" dirty="0"/>
              <a:t>, </a:t>
            </a:r>
            <a:r>
              <a:rPr lang="cs-CZ" i="1" dirty="0"/>
              <a:t>čau</a:t>
            </a:r>
          </a:p>
          <a:p>
            <a:endParaRPr lang="cs-CZ" i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2FEF075-DC84-41BE-9199-48A980BA6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589" y="710761"/>
            <a:ext cx="4347411" cy="6147239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BE9EEC4-2179-4B9C-B434-ECDDA432A8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65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911"/>
    </mc:Choice>
    <mc:Fallback>
      <p:transition spd="slow" advTm="13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FF2C3A-EF95-48EB-8B3C-44409DCA3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hranice slovních druhů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5E6660-5885-4A30-B342-2A02D5F9C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určité výrazy nabývají vlastnosti typické pro jiné slovní druhy a ztrácejí vlastnosti původního (translačního) slovního druhu</a:t>
            </a:r>
          </a:p>
          <a:p>
            <a:pPr lvl="1"/>
            <a:r>
              <a:rPr lang="cs-CZ" dirty="0"/>
              <a:t>přesto jsou slovní druhy prostupné a tvoří jádra a periferie</a:t>
            </a:r>
          </a:p>
          <a:p>
            <a:r>
              <a:rPr lang="cs-CZ" dirty="0"/>
              <a:t>velmi produktivní</a:t>
            </a:r>
          </a:p>
          <a:p>
            <a:pPr lvl="1"/>
            <a:r>
              <a:rPr lang="cs-CZ" sz="2800" dirty="0"/>
              <a:t>prepozici(on)</a:t>
            </a:r>
            <a:r>
              <a:rPr lang="cs-CZ" sz="2800" dirty="0" err="1"/>
              <a:t>alizace</a:t>
            </a:r>
            <a:endParaRPr lang="cs-CZ" sz="2800" dirty="0"/>
          </a:p>
          <a:p>
            <a:pPr lvl="1"/>
            <a:r>
              <a:rPr lang="cs-CZ" sz="2800" dirty="0" err="1"/>
              <a:t>partikulizace</a:t>
            </a:r>
            <a:endParaRPr lang="cs-CZ" sz="2800" dirty="0"/>
          </a:p>
          <a:p>
            <a:pPr lvl="2"/>
            <a:r>
              <a:rPr lang="cs-CZ" sz="2400" i="1" dirty="0"/>
              <a:t>samozřejmě</a:t>
            </a:r>
            <a:r>
              <a:rPr lang="cs-CZ" sz="2400" dirty="0"/>
              <a:t>, </a:t>
            </a:r>
            <a:r>
              <a:rPr lang="cs-CZ" sz="2400" i="1" dirty="0"/>
              <a:t>určitě</a:t>
            </a:r>
            <a:r>
              <a:rPr lang="cs-CZ" sz="2400" dirty="0"/>
              <a:t>, </a:t>
            </a:r>
            <a:r>
              <a:rPr lang="cs-CZ" sz="2400" i="1" dirty="0"/>
              <a:t>vůbec</a:t>
            </a:r>
            <a:endParaRPr lang="cs-CZ" sz="2200" i="1" dirty="0"/>
          </a:p>
          <a:p>
            <a:pPr lvl="2"/>
            <a:r>
              <a:rPr lang="cs-CZ" sz="2400" dirty="0"/>
              <a:t>i ze vsuvek (parentezí): </a:t>
            </a:r>
            <a:r>
              <a:rPr lang="cs-CZ" sz="2400" i="1" dirty="0"/>
              <a:t>prosím</a:t>
            </a:r>
            <a:r>
              <a:rPr lang="cs-CZ" sz="2400" dirty="0"/>
              <a:t>, </a:t>
            </a:r>
            <a:r>
              <a:rPr lang="cs-CZ" sz="2400" i="1" dirty="0"/>
              <a:t>myslím</a:t>
            </a:r>
            <a:r>
              <a:rPr lang="cs-CZ" sz="2400" dirty="0"/>
              <a:t>, </a:t>
            </a:r>
            <a:r>
              <a:rPr lang="cs-CZ" sz="2400" i="1" dirty="0"/>
              <a:t>tuším</a:t>
            </a:r>
            <a:r>
              <a:rPr lang="cs-CZ" sz="2400" dirty="0"/>
              <a:t>, </a:t>
            </a:r>
            <a:r>
              <a:rPr lang="cs-CZ" sz="2400" i="1" dirty="0"/>
              <a:t>dalo by se říct</a:t>
            </a:r>
          </a:p>
          <a:p>
            <a:pPr lvl="1"/>
            <a:r>
              <a:rPr lang="cs-CZ" sz="2800" i="1" dirty="0">
                <a:solidFill>
                  <a:schemeClr val="accent1"/>
                </a:solidFill>
              </a:rPr>
              <a:t>ty vole</a:t>
            </a:r>
            <a:r>
              <a:rPr lang="cs-CZ" sz="2800" dirty="0">
                <a:solidFill>
                  <a:schemeClr val="accent1"/>
                </a:solidFill>
              </a:rPr>
              <a:t>?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99CC8FC-27B9-4E74-95C7-EA31CDCAB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1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125"/>
    </mc:Choice>
    <mc:Fallback>
      <p:transition spd="slow" advTm="166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31489C-AB08-4955-9EAB-99E584862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0296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zajímavější případ hraniční slovnědruhové příslušnosti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3BF428-2D3E-4C8D-AD0B-B0C0FE3C2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5422"/>
            <a:ext cx="10515600" cy="524154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b="1" dirty="0"/>
              <a:t>CESTOU</a:t>
            </a:r>
          </a:p>
          <a:p>
            <a:pPr marL="0" indent="0">
              <a:buNone/>
            </a:pPr>
            <a:r>
              <a:rPr lang="cs-CZ" b="1" dirty="0"/>
              <a:t>PREP?</a:t>
            </a:r>
          </a:p>
          <a:p>
            <a:pPr marL="0" indent="0">
              <a:buNone/>
            </a:pPr>
            <a:r>
              <a:rPr lang="cs-CZ" dirty="0"/>
              <a:t>Rozhodli se zřejmě jít </a:t>
            </a:r>
            <a:r>
              <a:rPr lang="cs-CZ" b="1" dirty="0"/>
              <a:t>cestou</a:t>
            </a:r>
            <a:r>
              <a:rPr lang="cs-CZ" dirty="0"/>
              <a:t> fotbalu, pokusí se ho podpořit.</a:t>
            </a:r>
          </a:p>
          <a:p>
            <a:pPr marL="0" indent="0">
              <a:buNone/>
            </a:pPr>
            <a:r>
              <a:rPr lang="cs-CZ" dirty="0"/>
              <a:t>Vodafone jde </a:t>
            </a:r>
            <a:r>
              <a:rPr lang="cs-CZ" b="1" dirty="0"/>
              <a:t>cestou</a:t>
            </a:r>
            <a:r>
              <a:rPr lang="cs-CZ" dirty="0"/>
              <a:t> velkých inovací</a:t>
            </a:r>
          </a:p>
          <a:p>
            <a:pPr marL="0" indent="0">
              <a:buNone/>
            </a:pPr>
            <a:r>
              <a:rPr lang="cs-CZ" dirty="0"/>
              <a:t>[…] je pravděpodobné, že se budeme bránit </a:t>
            </a:r>
            <a:r>
              <a:rPr lang="cs-CZ" b="1" dirty="0"/>
              <a:t>cestou</a:t>
            </a:r>
            <a:r>
              <a:rPr lang="cs-CZ" dirty="0"/>
              <a:t> Nejvyššího a Ústavního soudu</a:t>
            </a:r>
          </a:p>
          <a:p>
            <a:pPr marL="0" indent="0">
              <a:buNone/>
            </a:pPr>
            <a:r>
              <a:rPr lang="cs-CZ" dirty="0"/>
              <a:t>malé venkovské školy, když přistoupily na tzv. úsporná opatření </a:t>
            </a:r>
            <a:r>
              <a:rPr lang="cs-CZ" b="1" dirty="0"/>
              <a:t>cestou</a:t>
            </a:r>
            <a:r>
              <a:rPr lang="cs-CZ" dirty="0"/>
              <a:t> zrušení některého ročníku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SUBST jen kvůli možnému rozvití?</a:t>
            </a:r>
          </a:p>
          <a:p>
            <a:pPr marL="0" indent="0">
              <a:buNone/>
            </a:pPr>
            <a:r>
              <a:rPr lang="cs-CZ" dirty="0"/>
              <a:t>Já bych se chtěl </a:t>
            </a:r>
            <a:r>
              <a:rPr lang="cs-CZ" u="sng" dirty="0"/>
              <a:t>touhle</a:t>
            </a:r>
            <a:r>
              <a:rPr lang="cs-CZ" dirty="0"/>
              <a:t> </a:t>
            </a:r>
            <a:r>
              <a:rPr lang="cs-CZ" b="1" dirty="0"/>
              <a:t>cestou</a:t>
            </a:r>
            <a:r>
              <a:rPr lang="cs-CZ" dirty="0"/>
              <a:t> omluvit Daliborovi</a:t>
            </a:r>
          </a:p>
          <a:p>
            <a:pPr marL="0" indent="0">
              <a:buNone/>
            </a:pPr>
            <a:r>
              <a:rPr lang="cs-CZ" dirty="0"/>
              <a:t>Chtěla bych </a:t>
            </a:r>
            <a:r>
              <a:rPr lang="cs-CZ" u="sng" dirty="0"/>
              <a:t>touto</a:t>
            </a:r>
            <a:r>
              <a:rPr lang="cs-CZ" dirty="0"/>
              <a:t> </a:t>
            </a:r>
            <a:r>
              <a:rPr lang="cs-CZ" b="1" dirty="0"/>
              <a:t>cestou</a:t>
            </a:r>
            <a:r>
              <a:rPr lang="cs-CZ" dirty="0"/>
              <a:t> poděkovat dvěma příslušníkům Policie ČR</a:t>
            </a:r>
          </a:p>
          <a:p>
            <a:pPr marL="0" indent="0">
              <a:buNone/>
            </a:pPr>
            <a:r>
              <a:rPr lang="pt-BR" dirty="0"/>
              <a:t>chce se bránit třeba i </a:t>
            </a:r>
            <a:r>
              <a:rPr lang="pt-BR" u="sng" dirty="0"/>
              <a:t>soudní</a:t>
            </a:r>
            <a:r>
              <a:rPr lang="cs-CZ" dirty="0"/>
              <a:t> </a:t>
            </a:r>
            <a:r>
              <a:rPr lang="pt-BR" b="1" dirty="0"/>
              <a:t>cestou</a:t>
            </a:r>
            <a:endParaRPr lang="cs-CZ" b="1" dirty="0"/>
          </a:p>
          <a:p>
            <a:pPr marL="0" indent="0">
              <a:buNone/>
            </a:pPr>
            <a:r>
              <a:rPr lang="cs-CZ" u="sng" dirty="0"/>
              <a:t>Soudní</a:t>
            </a:r>
            <a:r>
              <a:rPr lang="cs-CZ" dirty="0"/>
              <a:t> </a:t>
            </a:r>
            <a:r>
              <a:rPr lang="cs-CZ" b="1" dirty="0"/>
              <a:t>cestou</a:t>
            </a:r>
            <a:r>
              <a:rPr lang="cs-CZ" dirty="0"/>
              <a:t> se mi podařilo věci získat zpět</a:t>
            </a:r>
          </a:p>
          <a:p>
            <a:pPr marL="0" indent="0">
              <a:buNone/>
            </a:pPr>
            <a:r>
              <a:rPr lang="cs-CZ" dirty="0"/>
              <a:t>je odhodlaná vydobýt si účast třeba </a:t>
            </a:r>
            <a:r>
              <a:rPr lang="cs-CZ" u="sng" dirty="0"/>
              <a:t>právní</a:t>
            </a:r>
            <a:r>
              <a:rPr lang="cs-CZ" dirty="0"/>
              <a:t> </a:t>
            </a:r>
            <a:r>
              <a:rPr lang="cs-CZ" b="1" dirty="0"/>
              <a:t>cestou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ADV?</a:t>
            </a:r>
          </a:p>
          <a:p>
            <a:pPr marL="0" indent="0">
              <a:buNone/>
            </a:pPr>
            <a:r>
              <a:rPr lang="cs-CZ" dirty="0"/>
              <a:t>Cestou necestou se tatrovka hnala španělským blátem za vítězstvím</a:t>
            </a:r>
          </a:p>
          <a:p>
            <a:pPr marL="0" indent="0">
              <a:buNone/>
            </a:pPr>
            <a:r>
              <a:rPr lang="pt-BR" dirty="0"/>
              <a:t>Naložili ho do osobního auta , vozili</a:t>
            </a:r>
            <a:r>
              <a:rPr lang="cs-CZ" dirty="0"/>
              <a:t> </a:t>
            </a:r>
            <a:r>
              <a:rPr lang="pt-BR" dirty="0"/>
              <a:t>cestou</a:t>
            </a:r>
            <a:r>
              <a:rPr lang="cs-CZ" dirty="0"/>
              <a:t> </a:t>
            </a:r>
            <a:r>
              <a:rPr lang="pt-BR" dirty="0"/>
              <a:t>necestou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A0A1D3C-494D-4F24-AE89-DF06B478A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74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249"/>
    </mc:Choice>
    <mc:Fallback>
      <p:transition spd="slow" advTm="108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C2082-1B83-4937-B236-1533B2995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adverbia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7ED7F2-B047-4F36-B1F6-049F7B44F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většinou řazena mezi autosémantika a neohebné slovní druhy</a:t>
            </a:r>
          </a:p>
          <a:p>
            <a:pPr marL="457200" lvl="1" indent="0">
              <a:buNone/>
            </a:pPr>
            <a:r>
              <a:rPr lang="cs-CZ" dirty="0"/>
              <a:t>× stupňování</a:t>
            </a:r>
          </a:p>
          <a:p>
            <a:pPr marL="457200" lvl="1" indent="0">
              <a:buNone/>
            </a:pPr>
            <a:r>
              <a:rPr lang="cs-CZ" dirty="0"/>
              <a:t>× u výjimečných případů určité fragmentární tvary vlastní analogickým substantivům</a:t>
            </a:r>
          </a:p>
          <a:p>
            <a:pPr lvl="1"/>
            <a:r>
              <a:rPr lang="cs-CZ" i="1" dirty="0"/>
              <a:t>vystačím si s málem</a:t>
            </a:r>
            <a:r>
              <a:rPr lang="cs-CZ" dirty="0"/>
              <a:t>, </a:t>
            </a:r>
            <a:r>
              <a:rPr lang="cs-CZ" i="1" dirty="0"/>
              <a:t>horem dolem</a:t>
            </a:r>
          </a:p>
          <a:p>
            <a:pPr lvl="2"/>
            <a:r>
              <a:rPr lang="cs-CZ" dirty="0"/>
              <a:t>většinou pochází z ustrnulých tvarů podstatných jmen (</a:t>
            </a:r>
            <a:r>
              <a:rPr lang="cs-CZ" i="1" dirty="0"/>
              <a:t>kolem</a:t>
            </a:r>
            <a:r>
              <a:rPr lang="cs-CZ" dirty="0"/>
              <a:t>)</a:t>
            </a:r>
          </a:p>
          <a:p>
            <a:r>
              <a:rPr lang="cs-CZ" dirty="0"/>
              <a:t>pojmenovávají okolnosti (příznaky příznaků)</a:t>
            </a:r>
          </a:p>
          <a:p>
            <a:pPr lvl="1"/>
            <a:r>
              <a:rPr lang="cs-CZ" dirty="0"/>
              <a:t>syntakticky jsou velmi často příslovečnými určeními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65CE3FF8-A25F-4E8C-B556-7E3D210426B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95640" y="3351600"/>
              <a:ext cx="1114560" cy="493560"/>
            </p14:xfrm>
          </p:contentPart>
        </mc:Choice>
        <mc:Fallback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65CE3FF8-A25F-4E8C-B556-7E3D210426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86280" y="3342240"/>
                <a:ext cx="1133280" cy="512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972BFCF-72A7-460D-8617-45FA4C863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02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766"/>
    </mc:Choice>
    <mc:Fallback>
      <p:transition spd="slow" advTm="518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adverbia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7343327-E979-47FB-8F37-5A799764B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22698" y="1690688"/>
            <a:ext cx="10434289" cy="4524776"/>
          </a:xfr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0E413683-83F2-4EB7-8EDB-388D1686E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38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84"/>
    </mc:Choice>
    <mc:Fallback>
      <p:transition spd="slow" advTm="84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adverbia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zájmenná adverbia: mají deiktickou funkci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9D047F3-CF74-432C-B116-013F1F6B0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39" y="2589196"/>
            <a:ext cx="7882787" cy="3019826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3FF38F14-6F91-4507-9338-220B32179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44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67"/>
    </mc:Choice>
    <mc:Fallback>
      <p:transition spd="slow" advTm="31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predikativa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400" dirty="0"/>
              <a:t>„jedenáctý slovní druh“</a:t>
            </a:r>
          </a:p>
          <a:p>
            <a:r>
              <a:rPr lang="cs-CZ" sz="2400" dirty="0"/>
              <a:t>funguje vždy jako součást predikátu (větná adverbia)</a:t>
            </a:r>
            <a:endParaRPr lang="cs-CZ" sz="2000" dirty="0"/>
          </a:p>
          <a:p>
            <a:pPr lvl="1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0" indent="0">
              <a:buNone/>
            </a:pPr>
            <a:r>
              <a:rPr lang="cs-CZ" sz="2400" dirty="0"/>
              <a:t>a) stav prostředí nebo jedince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i="1" dirty="0"/>
              <a:t>je mu smutno</a:t>
            </a:r>
          </a:p>
          <a:p>
            <a:pPr marL="914400" lvl="2" indent="0">
              <a:buNone/>
            </a:pPr>
            <a:r>
              <a:rPr lang="cs-CZ" sz="2200" dirty="0"/>
              <a:t>× </a:t>
            </a:r>
            <a:r>
              <a:rPr lang="cs-CZ" sz="2200" i="1" dirty="0"/>
              <a:t>smutně se usmál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i="1" dirty="0"/>
              <a:t>venku je horko</a:t>
            </a:r>
          </a:p>
          <a:p>
            <a:pPr marL="914400" lvl="2" indent="0">
              <a:buNone/>
            </a:pPr>
            <a:r>
              <a:rPr lang="cs-CZ" sz="2200" dirty="0"/>
              <a:t>× </a:t>
            </a:r>
            <a:r>
              <a:rPr lang="cs-CZ" sz="2200" i="1" dirty="0"/>
              <a:t>horko sužovalo celou zemi</a:t>
            </a:r>
          </a:p>
          <a:p>
            <a:pPr marL="0" indent="0">
              <a:buNone/>
            </a:pPr>
            <a:r>
              <a:rPr lang="cs-CZ" sz="2400" dirty="0"/>
              <a:t>b) modální hodnocení děje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i="1" dirty="0"/>
              <a:t>je nutno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i="1" dirty="0"/>
              <a:t>je třeba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i="1" dirty="0"/>
              <a:t>je nabíledni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i="1" dirty="0"/>
              <a:t>lze/nelze</a:t>
            </a:r>
            <a:r>
              <a:rPr lang="cs-CZ" sz="2200" dirty="0"/>
              <a:t> (dnes už bez pomocného slovesa; existuje </a:t>
            </a:r>
            <a:r>
              <a:rPr lang="cs-CZ" sz="2200" i="1" dirty="0"/>
              <a:t>bylo lze</a:t>
            </a:r>
            <a:r>
              <a:rPr lang="cs-CZ" sz="220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sz="2200" i="1" dirty="0"/>
          </a:p>
          <a:p>
            <a:endParaRPr lang="cs-CZ" sz="2400" dirty="0"/>
          </a:p>
          <a:p>
            <a:endParaRPr lang="cs-CZ" sz="24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3D0DCAA-A569-408E-B2F7-13229CF63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47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209"/>
    </mc:Choice>
    <mc:Fallback>
      <p:transition spd="slow" advTm="277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adverbia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2E2756D-4F72-4268-8652-8CF73E075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Proč jsi nepřišel?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Byla technicky zdatná.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Žil daleko odtud.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Jede tam studijně.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Je závažně nemocná.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Říkám ti to naposled.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Má časově náročnou práci.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Jsem strašně naštvaná.	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A0F3AEC-8A3B-4DB8-976A-4D019E84E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46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54"/>
    </mc:Choice>
    <mc:Fallback>
      <p:transition spd="slow" advTm="16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adverbia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2E2756D-4F72-4268-8652-8CF73E075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1742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Proč jsi nepřišel? 			zájmenné ADV příčiny + ADV tázací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Byla technicky zdatná.		ADV zřetele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Žil daleko odtud. 			1. ADV místa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					2. zájmenné ADV místa + ukazovací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Jede tam studijně.			1. zájmenné ADV místa + ukazovací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					2. ADV účelu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Je závažně nemocná.		ADV míry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Říkám ti to naposled.		ADV času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Má časově náročnou práci.	ADV zřetele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Jsem strašně naštvaná.		ADV míry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accent1"/>
                </a:solidFill>
              </a:rPr>
              <a:t>	× Jsem fakt naštvaná.		částice modální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1C939CD-8D17-4CF8-8A02-811D8548F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3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515"/>
    </mc:Choice>
    <mc:Fallback>
      <p:transition spd="slow" advTm="214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466EFF-FA6D-4C28-82D0-6F1309FF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adverbia</a:t>
            </a:r>
            <a:endParaRPr lang="cs-CZ" sz="36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F98700-932D-486A-AF45-6EB9D68C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i="1" dirty="0"/>
              <a:t>vždy</a:t>
            </a:r>
            <a:r>
              <a:rPr lang="cs-CZ" dirty="0"/>
              <a:t> × </a:t>
            </a:r>
            <a:r>
              <a:rPr lang="cs-CZ" i="1" dirty="0"/>
              <a:t>vždycky</a:t>
            </a:r>
          </a:p>
          <a:p>
            <a:r>
              <a:rPr lang="cs-CZ" dirty="0"/>
              <a:t>podle slovníků stejná stylová planost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2103F06-12F2-40D3-A6B6-D997B48F2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31" y="2953010"/>
            <a:ext cx="11829450" cy="3883405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CBC1F2D-36A2-411A-BAA0-DC89E98C4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2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995"/>
    </mc:Choice>
    <mc:Fallback>
      <p:transition spd="slow" advTm="219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EEB443-A5B8-4058-80D6-F457707F8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synsémantika</a:t>
            </a:r>
            <a:endParaRPr lang="cs-CZ" sz="36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B80031-402C-49A3-96E8-907B85FBE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slovní jednotky, které „fungují“ jen v kontextu, ve větším celku</a:t>
            </a:r>
          </a:p>
          <a:p>
            <a:pPr lvl="1"/>
            <a:r>
              <a:rPr lang="cs-CZ" dirty="0"/>
              <a:t>co znamenají „fungují“?</a:t>
            </a:r>
          </a:p>
          <a:p>
            <a:pPr lvl="2"/>
            <a:r>
              <a:rPr lang="cs-CZ" sz="2400" dirty="0"/>
              <a:t>kontext specifikuje jejich význam ze spektra potenciálních významů</a:t>
            </a:r>
          </a:p>
          <a:p>
            <a:pPr lvl="3"/>
            <a:r>
              <a:rPr lang="cs-CZ" sz="2000" i="1" dirty="0"/>
              <a:t>na</a:t>
            </a:r>
            <a:r>
              <a:rPr lang="cs-CZ" sz="2000" dirty="0"/>
              <a:t>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na stole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hrnek na stole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(statická lokalizace, umístění na povrchu)</a:t>
            </a:r>
          </a:p>
          <a:p>
            <a:pPr lvl="3"/>
            <a:r>
              <a:rPr 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těšit se na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→ součást slovesné vazby</a:t>
            </a:r>
            <a:endParaRPr lang="cs-CZ" sz="2000" dirty="0"/>
          </a:p>
          <a:p>
            <a:pPr lvl="2"/>
            <a:r>
              <a:rPr lang="cs-CZ" sz="2400" dirty="0"/>
              <a:t>spory o to, co je „význam“ u předložek </a:t>
            </a:r>
          </a:p>
          <a:p>
            <a:r>
              <a:rPr lang="cs-CZ" sz="2400" dirty="0"/>
              <a:t>https://www.czechency.org/slovnik/SYNS%C3%89MANTIKUM: „slova významově závislá, jejichž význam se plně rozvíjí až ve spojení s autosémantiky“</a:t>
            </a:r>
          </a:p>
          <a:p>
            <a:pPr lvl="1"/>
            <a:r>
              <a:rPr lang="cs-CZ" dirty="0"/>
              <a:t>prepozice, konjunkce, většinou partikule (někdy </a:t>
            </a:r>
            <a:r>
              <a:rPr lang="cs-CZ" dirty="0" err="1"/>
              <a:t>pronomina</a:t>
            </a:r>
            <a:r>
              <a:rPr lang="cs-CZ" dirty="0"/>
              <a:t>, blízko jsou i pomocná slovesa, modální/fázová)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6E0D663-7A82-4616-8DC4-4DF466987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5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798"/>
    </mc:Choice>
    <mc:Fallback>
      <p:transition spd="slow" advTm="347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11053</TotalTime>
  <Words>846</Words>
  <Application>Microsoft Office PowerPoint</Application>
  <PresentationFormat>Širokoúhlá obrazovka</PresentationFormat>
  <Paragraphs>125</Paragraphs>
  <Slides>15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Úvodní jazykový seminář morfologie: adverbia, synsémantika a citoslovce</vt:lpstr>
      <vt:lpstr>adverbia</vt:lpstr>
      <vt:lpstr>adverbia</vt:lpstr>
      <vt:lpstr>adverbia</vt:lpstr>
      <vt:lpstr>predikativa</vt:lpstr>
      <vt:lpstr>adverbia</vt:lpstr>
      <vt:lpstr>adverbia</vt:lpstr>
      <vt:lpstr>adverbia</vt:lpstr>
      <vt:lpstr>synsémantika</vt:lpstr>
      <vt:lpstr>Prezentace aplikace PowerPoint</vt:lpstr>
      <vt:lpstr>parataktické spojky</vt:lpstr>
      <vt:lpstr>částice</vt:lpstr>
      <vt:lpstr>citoslovce</vt:lpstr>
      <vt:lpstr>hranice slovních druhů</vt:lpstr>
      <vt:lpstr>zajímavější případ hraniční slovnědruhové příslušnosti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Úvodní jazykový seminář</dc:title>
  <dc:creator>pivo</dc:creator>
  <cp:lastModifiedBy>Prokšová, Hana</cp:lastModifiedBy>
  <cp:revision>94</cp:revision>
  <dcterms:created xsi:type="dcterms:W3CDTF">2017-10-19T09:50:07Z</dcterms:created>
  <dcterms:modified xsi:type="dcterms:W3CDTF">2020-11-08T10:56:32Z</dcterms:modified>
</cp:coreProperties>
</file>