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3" r:id="rId9"/>
    <p:sldId id="271" r:id="rId10"/>
    <p:sldId id="272" r:id="rId11"/>
    <p:sldId id="274" r:id="rId12"/>
    <p:sldId id="275" r:id="rId13"/>
    <p:sldId id="258" r:id="rId14"/>
    <p:sldId id="259" r:id="rId15"/>
    <p:sldId id="260" r:id="rId16"/>
    <p:sldId id="261" r:id="rId17"/>
    <p:sldId id="262" r:id="rId18"/>
    <p:sldId id="263" r:id="rId19"/>
    <p:sldId id="26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8C6D52-F4D2-4654-9ED2-E8863EDF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Princ Harry se s herečkou </a:t>
            </a:r>
            <a:r>
              <a:rPr lang="cs-CZ" sz="3200" b="1" dirty="0" err="1" smtClean="0"/>
              <a:t>Markleovou</a:t>
            </a:r>
            <a:r>
              <a:rPr lang="cs-CZ" sz="3200" b="1" dirty="0" smtClean="0"/>
              <a:t> </a:t>
            </a:r>
            <a:r>
              <a:rPr lang="cs-CZ" sz="3200" b="1" dirty="0"/>
              <a:t>ožení v květnu.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24B22F7-F75C-414F-9B69-773B6D95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7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8C6D52-F4D2-4654-9ED2-E8863EDF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Letadlo katarských aerolinek muselo neplánovaně přistát kvůli žárlivé scéně na palubě.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24B22F7-F75C-414F-9B69-773B6D95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B48FF8-5A86-4213-8348-A740FCDE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Jihoafričan si navzdory zákonu i zdravému rozumu šel zaplavat </a:t>
            </a:r>
            <a:br>
              <a:rPr lang="cs-CZ" sz="3200" b="1" dirty="0"/>
            </a:br>
            <a:r>
              <a:rPr lang="cs-CZ" sz="3200" b="1" dirty="0"/>
              <a:t>s velrybami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CDE9CC-2502-440B-A274-666B49C0F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12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věty zakreslete pomocí závislostních stromů</a:t>
            </a:r>
            <a:br>
              <a:rPr lang="cs-CZ" sz="2400" b="1" dirty="0"/>
            </a:br>
            <a:r>
              <a:rPr lang="cs-CZ" sz="2400" b="1" dirty="0"/>
              <a:t>+ u uzlů určete větné členy</a:t>
            </a:r>
            <a:br>
              <a:rPr lang="cs-CZ" sz="2400" b="1" dirty="0"/>
            </a:br>
            <a:r>
              <a:rPr lang="cs-CZ" sz="2400" b="1" dirty="0"/>
              <a:t>+ ke hranám připište 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Z ořechů mi nejmíň chutnají lískové.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Jiří v opilosti mluvil maďarsky nebo polsky.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Uprostřed města postavili architektonicky nevyhovující budovu.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Ze zkouškového období je mi vždycky špatně.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Unavený z práce dětem k večeři jen namazal chleba.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K buzení mohou neslyšící používat vibrační budíky na telefonech.</a:t>
            </a:r>
          </a:p>
          <a:p>
            <a:pPr marL="514350" indent="-514350">
              <a:buFont typeface="+mj-lt"/>
              <a:buAutoNum type="arabicPeriod"/>
            </a:pP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9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Z ořechů mi nejmíň chutnají lískové.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						chutnají</a:t>
            </a:r>
          </a:p>
          <a:p>
            <a:pPr marL="0" indent="0">
              <a:buNone/>
            </a:pPr>
            <a:r>
              <a:rPr lang="cs-CZ" dirty="0"/>
              <a:t>						přísudek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D, a		D, r		D, a		P, k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z ořechů 	mi 		nejmíň		lískové</a:t>
            </a:r>
          </a:p>
          <a:p>
            <a:pPr marL="0" indent="0">
              <a:buNone/>
            </a:pPr>
            <a:r>
              <a:rPr lang="cs-CZ" dirty="0"/>
              <a:t>PU zřetele	PU		PU míry		podmět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proživatele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děje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860431" y="2708031"/>
            <a:ext cx="5076092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4431323" y="2708031"/>
            <a:ext cx="3505200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799385" y="2708031"/>
            <a:ext cx="1371600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8323385" y="2708031"/>
            <a:ext cx="832338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22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Jiří v opilosti mluvil maďarsky nebo polsky 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515351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		</a:t>
            </a:r>
            <a:r>
              <a:rPr lang="cs-CZ" sz="2600" b="1" dirty="0"/>
              <a:t>mluvil</a:t>
            </a:r>
          </a:p>
          <a:p>
            <a:pPr marL="0" indent="0">
              <a:buNone/>
            </a:pPr>
            <a:r>
              <a:rPr lang="cs-CZ" sz="2600" dirty="0"/>
              <a:t>			přísudek		D, a </a:t>
            </a:r>
          </a:p>
          <a:p>
            <a:pPr marL="0" indent="0">
              <a:buNone/>
            </a:pPr>
            <a:r>
              <a:rPr lang="cs-CZ" sz="2600" dirty="0"/>
              <a:t>P, k		D, a					nebo</a:t>
            </a:r>
            <a:r>
              <a:rPr lang="cs-CZ" sz="2600" b="1" dirty="0"/>
              <a:t>	</a:t>
            </a:r>
          </a:p>
          <a:p>
            <a:pPr marL="0" indent="0">
              <a:buNone/>
            </a:pPr>
            <a:r>
              <a:rPr lang="cs-CZ" sz="2600" b="1" dirty="0"/>
              <a:t>Jiří		v opilosti 		maďarsky 	</a:t>
            </a:r>
            <a:r>
              <a:rPr lang="cs-CZ" sz="2600" dirty="0"/>
              <a:t>K, p</a:t>
            </a:r>
            <a:r>
              <a:rPr lang="cs-CZ" sz="2600" b="1" dirty="0"/>
              <a:t>	polsky</a:t>
            </a:r>
          </a:p>
          <a:p>
            <a:pPr marL="0" indent="0">
              <a:buNone/>
            </a:pPr>
            <a:r>
              <a:rPr lang="cs-CZ" sz="2600" dirty="0"/>
              <a:t>podmět 	PU průvodních 		PU způsobu</a:t>
            </a:r>
          </a:p>
          <a:p>
            <a:pPr marL="0" indent="0">
              <a:buNone/>
            </a:pPr>
            <a:r>
              <a:rPr lang="cs-CZ" sz="2600" dirty="0"/>
              <a:t>		okolností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473569" y="2696309"/>
            <a:ext cx="2696308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665786" y="2696309"/>
            <a:ext cx="738553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404338" y="2696309"/>
            <a:ext cx="3282462" cy="75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7831016" y="3634153"/>
            <a:ext cx="773723" cy="26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9202615" y="3634153"/>
            <a:ext cx="586154" cy="26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8335106" y="4032739"/>
            <a:ext cx="11605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62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0050" lvl="1" algn="ctr"/>
            <a:r>
              <a:rPr lang="cs-CZ" sz="3100" dirty="0">
                <a:solidFill>
                  <a:schemeClr val="accent1"/>
                </a:solidFill>
                <a:latin typeface="+mn-lt"/>
              </a:rPr>
              <a:t>Uprostřed města postavili architektonicky nevyhovující budovu.</a:t>
            </a:r>
            <a:r>
              <a:rPr lang="cs-CZ" sz="3200" dirty="0">
                <a:solidFill>
                  <a:schemeClr val="accent1"/>
                </a:solidFill>
              </a:rPr>
              <a:t/>
            </a:r>
            <a:br>
              <a:rPr lang="cs-CZ" sz="3200" dirty="0">
                <a:solidFill>
                  <a:schemeClr val="accent1"/>
                </a:solidFill>
              </a:rPr>
            </a:b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500554"/>
            <a:ext cx="7886700" cy="4806461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cs-CZ" sz="2200" dirty="0"/>
              <a:t>		</a:t>
            </a:r>
            <a:r>
              <a:rPr lang="cs-CZ" sz="2200" b="1" dirty="0"/>
              <a:t>postavili</a:t>
            </a:r>
          </a:p>
          <a:p>
            <a:pPr marL="914400" lvl="2" indent="0">
              <a:buNone/>
            </a:pPr>
            <a:r>
              <a:rPr lang="cs-CZ" sz="2200" dirty="0"/>
              <a:t>		přísudek</a:t>
            </a:r>
          </a:p>
          <a:p>
            <a:pPr marL="0" indent="0">
              <a:buNone/>
            </a:pPr>
            <a:r>
              <a:rPr lang="cs-CZ" sz="2200" dirty="0"/>
              <a:t>	P, k		D, a				D, r</a:t>
            </a:r>
          </a:p>
          <a:p>
            <a:pPr marL="0" indent="0">
              <a:buNone/>
            </a:pPr>
            <a:r>
              <a:rPr lang="cs-CZ" sz="2200" b="1" dirty="0"/>
              <a:t>(oni) 		uprostřed města 			budovu</a:t>
            </a:r>
          </a:p>
          <a:p>
            <a:pPr marL="0" indent="0">
              <a:buNone/>
            </a:pPr>
            <a:r>
              <a:rPr lang="cs-CZ" sz="2200" dirty="0"/>
              <a:t>podmět 		PU místa			předmět</a:t>
            </a:r>
          </a:p>
          <a:p>
            <a:pPr marL="0" indent="0">
              <a:buNone/>
            </a:pPr>
            <a:r>
              <a:rPr lang="cs-CZ" sz="2200" dirty="0"/>
              <a:t>všeobecný 				D, k</a:t>
            </a:r>
          </a:p>
          <a:p>
            <a:pPr marL="0" indent="0">
              <a:buNone/>
            </a:pPr>
            <a:r>
              <a:rPr lang="cs-CZ" sz="2200" dirty="0"/>
              <a:t>					</a:t>
            </a:r>
            <a:r>
              <a:rPr lang="cs-CZ" sz="2200" b="1" dirty="0"/>
              <a:t>nevyhovující</a:t>
            </a:r>
          </a:p>
          <a:p>
            <a:pPr marL="0" indent="0">
              <a:buNone/>
            </a:pPr>
            <a:r>
              <a:rPr lang="cs-CZ" sz="2200" dirty="0"/>
              <a:t>					přívlastek</a:t>
            </a:r>
          </a:p>
          <a:p>
            <a:pPr marL="0" indent="0">
              <a:buNone/>
            </a:pPr>
            <a:r>
              <a:rPr lang="cs-CZ" sz="2200" dirty="0"/>
              <a:t>				D, a</a:t>
            </a:r>
          </a:p>
          <a:p>
            <a:pPr marL="0" indent="0">
              <a:buNone/>
            </a:pPr>
            <a:r>
              <a:rPr lang="cs-CZ" sz="2200" dirty="0"/>
              <a:t>				</a:t>
            </a:r>
            <a:r>
              <a:rPr lang="cs-CZ" sz="2200" b="1" dirty="0"/>
              <a:t>architektonicky</a:t>
            </a:r>
          </a:p>
          <a:p>
            <a:pPr marL="0" indent="0">
              <a:buNone/>
            </a:pPr>
            <a:r>
              <a:rPr lang="cs-CZ" sz="2200" dirty="0"/>
              <a:t>				PU zřetele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461846" y="1770185"/>
            <a:ext cx="2719754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5181601" y="1770185"/>
            <a:ext cx="21101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603632" y="1770185"/>
            <a:ext cx="34583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7455878" y="3024554"/>
            <a:ext cx="160606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6518032" y="4302369"/>
            <a:ext cx="814753" cy="99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654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Ze zkouškového období je mi vždycky špatně.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je špatně</a:t>
            </a:r>
          </a:p>
          <a:p>
            <a:pPr marL="0" indent="0">
              <a:buNone/>
            </a:pPr>
            <a:r>
              <a:rPr lang="cs-CZ" dirty="0"/>
              <a:t>				přísudek</a:t>
            </a:r>
          </a:p>
          <a:p>
            <a:pPr marL="0" indent="0">
              <a:buNone/>
            </a:pPr>
            <a:r>
              <a:rPr lang="cs-CZ" dirty="0"/>
              <a:t>	D, a		D, r				D, 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z období	mi				vždycky</a:t>
            </a:r>
          </a:p>
          <a:p>
            <a:pPr marL="0" indent="0">
              <a:buNone/>
            </a:pPr>
            <a:r>
              <a:rPr lang="cs-CZ" dirty="0"/>
              <a:t>	PU příčiny	PU </a:t>
            </a:r>
            <a:r>
              <a:rPr lang="cs-CZ" dirty="0" err="1"/>
              <a:t>proživatele</a:t>
            </a:r>
            <a:r>
              <a:rPr lang="cs-CZ" dirty="0"/>
              <a:t> 		PU času</a:t>
            </a:r>
          </a:p>
          <a:p>
            <a:pPr marL="0" indent="0">
              <a:buNone/>
            </a:pPr>
            <a:r>
              <a:rPr lang="cs-CZ" dirty="0"/>
              <a:t>D, k			děje </a:t>
            </a:r>
          </a:p>
          <a:p>
            <a:pPr marL="0" indent="0">
              <a:buNone/>
            </a:pPr>
            <a:r>
              <a:rPr lang="cs-CZ" b="1" dirty="0"/>
              <a:t>zkouškového</a:t>
            </a:r>
          </a:p>
          <a:p>
            <a:pPr marL="0" indent="0">
              <a:buNone/>
            </a:pPr>
            <a:r>
              <a:rPr lang="cs-CZ" dirty="0"/>
              <a:t>přívlastek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chemeClr val="accent6"/>
                </a:solidFill>
              </a:rPr>
              <a:t>Věta bezpodmětná!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3821724" y="2192215"/>
            <a:ext cx="255563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2801816" y="3563815"/>
            <a:ext cx="703385" cy="112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345723" y="2192215"/>
            <a:ext cx="1266092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729046" y="2192215"/>
            <a:ext cx="2391508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6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Unavený z práce dětem k večeři jen namazal chleba.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1402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sz="2300" dirty="0"/>
              <a:t>				</a:t>
            </a:r>
            <a:r>
              <a:rPr lang="cs-CZ" sz="2200" b="1" dirty="0"/>
              <a:t>namazal</a:t>
            </a:r>
          </a:p>
          <a:p>
            <a:pPr marL="0" indent="0">
              <a:buNone/>
            </a:pPr>
            <a:r>
              <a:rPr lang="cs-CZ" sz="2200" dirty="0"/>
              <a:t>						přísudek</a:t>
            </a:r>
          </a:p>
          <a:p>
            <a:pPr marL="0" indent="0">
              <a:buNone/>
            </a:pPr>
            <a:r>
              <a:rPr lang="cs-CZ" sz="2200" dirty="0"/>
              <a:t>P, k			D, a		D, a	D, a	D, r</a:t>
            </a:r>
          </a:p>
          <a:p>
            <a:pPr marL="0" indent="0">
              <a:buNone/>
            </a:pPr>
            <a:r>
              <a:rPr lang="cs-CZ" sz="2200" b="1" dirty="0"/>
              <a:t>(on)		unavený 	dětem 	k večeři 	chleba</a:t>
            </a:r>
          </a:p>
          <a:p>
            <a:pPr marL="0" indent="0">
              <a:buNone/>
            </a:pPr>
            <a:r>
              <a:rPr lang="cs-CZ" sz="2200" dirty="0"/>
              <a:t>podmět		doplněk 	PU 	PU účelu 	předmět</a:t>
            </a:r>
          </a:p>
          <a:p>
            <a:pPr marL="0" indent="0">
              <a:buNone/>
            </a:pPr>
            <a:r>
              <a:rPr lang="cs-CZ" sz="2200" dirty="0"/>
              <a:t>nevyjádřený			prospěchu</a:t>
            </a:r>
          </a:p>
          <a:p>
            <a:pPr marL="0" indent="0">
              <a:buNone/>
            </a:pPr>
            <a:r>
              <a:rPr lang="cs-CZ" sz="2200" dirty="0"/>
              <a:t>			D, a</a:t>
            </a:r>
          </a:p>
          <a:p>
            <a:pPr marL="0" indent="0">
              <a:buNone/>
            </a:pPr>
            <a:r>
              <a:rPr lang="cs-CZ" sz="2200" dirty="0"/>
              <a:t>	D, k		</a:t>
            </a:r>
            <a:r>
              <a:rPr lang="cs-CZ" sz="2200" b="1" dirty="0"/>
              <a:t>z práce</a:t>
            </a:r>
          </a:p>
          <a:p>
            <a:pPr marL="0" indent="0">
              <a:buNone/>
            </a:pPr>
            <a:r>
              <a:rPr lang="cs-CZ" sz="2200" dirty="0"/>
              <a:t>			PU příčiny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829909" y="2250831"/>
            <a:ext cx="30011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403232" y="2250831"/>
            <a:ext cx="532227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471138" y="2250831"/>
            <a:ext cx="1629508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7467601" y="2250831"/>
            <a:ext cx="85578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8440615" y="2250831"/>
            <a:ext cx="691662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4736124" y="3552092"/>
            <a:ext cx="644769" cy="1430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2414954" y="3528646"/>
            <a:ext cx="2110154" cy="1601860"/>
          </a:xfrm>
          <a:custGeom>
            <a:avLst/>
            <a:gdLst>
              <a:gd name="connsiteX0" fmla="*/ 0 w 2110154"/>
              <a:gd name="connsiteY0" fmla="*/ 0 h 1601860"/>
              <a:gd name="connsiteX1" fmla="*/ 832338 w 2110154"/>
              <a:gd name="connsiteY1" fmla="*/ 1441939 h 1601860"/>
              <a:gd name="connsiteX2" fmla="*/ 1676400 w 2110154"/>
              <a:gd name="connsiteY2" fmla="*/ 1406769 h 1601860"/>
              <a:gd name="connsiteX3" fmla="*/ 2110154 w 2110154"/>
              <a:gd name="connsiteY3" fmla="*/ 23446 h 1601860"/>
              <a:gd name="connsiteX4" fmla="*/ 2110154 w 2110154"/>
              <a:gd name="connsiteY4" fmla="*/ 23446 h 160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4" h="1601860">
                <a:moveTo>
                  <a:pt x="0" y="0"/>
                </a:moveTo>
                <a:cubicBezTo>
                  <a:pt x="276469" y="603739"/>
                  <a:pt x="552938" y="1207478"/>
                  <a:pt x="832338" y="1441939"/>
                </a:cubicBezTo>
                <a:cubicBezTo>
                  <a:pt x="1111738" y="1676401"/>
                  <a:pt x="1463431" y="1643184"/>
                  <a:pt x="1676400" y="1406769"/>
                </a:cubicBezTo>
                <a:cubicBezTo>
                  <a:pt x="1889369" y="1170354"/>
                  <a:pt x="2110154" y="23446"/>
                  <a:pt x="2110154" y="23446"/>
                </a:cubicBezTo>
                <a:lnTo>
                  <a:pt x="2110154" y="23446"/>
                </a:lnTo>
              </a:path>
            </a:pathLst>
          </a:custGeom>
          <a:noFill/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6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0862" y="365127"/>
            <a:ext cx="8581292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chemeClr val="accent1"/>
                </a:solidFill>
              </a:rPr>
              <a:t>K buzení mohou neslyšící používat vibrační budíky na telefonech.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3863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		mohou používat</a:t>
            </a:r>
          </a:p>
          <a:p>
            <a:pPr marL="0" indent="0">
              <a:buNone/>
            </a:pPr>
            <a:r>
              <a:rPr lang="cs-CZ" dirty="0"/>
              <a:t>		přísudek</a:t>
            </a:r>
          </a:p>
          <a:p>
            <a:pPr marL="0" indent="0">
              <a:buNone/>
            </a:pPr>
            <a:r>
              <a:rPr lang="cs-CZ" dirty="0"/>
              <a:t>D, a			P, k			D, r</a:t>
            </a:r>
          </a:p>
          <a:p>
            <a:pPr marL="0" indent="0">
              <a:buNone/>
            </a:pPr>
            <a:r>
              <a:rPr lang="cs-CZ" b="1" dirty="0"/>
              <a:t>k buzení 		neslyšící 		budíky</a:t>
            </a:r>
          </a:p>
          <a:p>
            <a:pPr marL="0" indent="0">
              <a:buNone/>
            </a:pPr>
            <a:r>
              <a:rPr lang="cs-CZ" dirty="0"/>
              <a:t>PU účelu 		podmět 		předmět</a:t>
            </a:r>
          </a:p>
          <a:p>
            <a:pPr marL="0" indent="0">
              <a:buNone/>
            </a:pPr>
            <a:r>
              <a:rPr lang="cs-CZ" dirty="0"/>
              <a:t>					D, k		D, a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vibrační 		na </a:t>
            </a:r>
            <a:r>
              <a:rPr lang="cs-CZ" b="1" dirty="0" err="1"/>
              <a:t>telef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				přívlastek 		přívlastek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649415" y="2215663"/>
            <a:ext cx="22391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087815" y="2215663"/>
            <a:ext cx="5627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369169" y="2215663"/>
            <a:ext cx="2895600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6564923" y="3751386"/>
            <a:ext cx="1699846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8264770" y="3751386"/>
            <a:ext cx="1055077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07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64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768"/>
            <a:ext cx="9372600" cy="5112568"/>
          </a:xfrm>
        </p:spPr>
        <p:txBody>
          <a:bodyPr>
            <a:noAutofit/>
          </a:bodyPr>
          <a:lstStyle/>
          <a:p>
            <a:r>
              <a:rPr lang="cs-CZ" sz="3000" dirty="0"/>
              <a:t>prostorový způsob zachycení vztahů ve větě</a:t>
            </a:r>
          </a:p>
          <a:p>
            <a:r>
              <a:rPr lang="cs-CZ" sz="3000" dirty="0"/>
              <a:t>uzly a hrany		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		člen řídicí</a:t>
            </a:r>
          </a:p>
          <a:p>
            <a:pPr marL="0" indent="0">
              <a:buNone/>
            </a:pPr>
            <a:r>
              <a:rPr lang="cs-CZ" sz="3000" dirty="0"/>
              <a:t>	P, k				D, r</a:t>
            </a:r>
          </a:p>
          <a:p>
            <a:pPr marL="0" indent="0">
              <a:buNone/>
            </a:pPr>
            <a:r>
              <a:rPr lang="cs-CZ" sz="3000" dirty="0"/>
              <a:t>členy závislý				člen závislý</a:t>
            </a:r>
          </a:p>
          <a:p>
            <a:pPr marL="0" indent="0">
              <a:buNone/>
            </a:pPr>
            <a:r>
              <a:rPr lang="cs-CZ" sz="3000" dirty="0"/>
              <a:t>					D, k</a:t>
            </a:r>
          </a:p>
          <a:p>
            <a:pPr marL="0" indent="0">
              <a:buNone/>
            </a:pPr>
            <a:r>
              <a:rPr lang="cs-CZ" sz="3000" dirty="0"/>
              <a:t>				člen závislý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596158" y="3897052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223792" y="3897052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661562" y="4998857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6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853136"/>
          </a:xfrm>
        </p:spPr>
        <p:txBody>
          <a:bodyPr>
            <a:normAutofit/>
          </a:bodyPr>
          <a:lstStyle/>
          <a:p>
            <a:r>
              <a:rPr lang="cs-CZ" dirty="0"/>
              <a:t>prostorový způsob zachycení vztahů ve větě</a:t>
            </a:r>
          </a:p>
          <a:p>
            <a:r>
              <a:rPr lang="cs-CZ" dirty="0"/>
              <a:t>uzly a hrany</a:t>
            </a:r>
          </a:p>
          <a:p>
            <a:pPr marL="0" indent="0">
              <a:buNone/>
            </a:pPr>
            <a:r>
              <a:rPr lang="cs-CZ" dirty="0"/>
              <a:t>					horní uzel je vždycky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/>
              <a:t>			člen řídicí</a:t>
            </a:r>
          </a:p>
          <a:p>
            <a:pPr marL="0" indent="0">
              <a:buNone/>
            </a:pPr>
            <a:r>
              <a:rPr lang="cs-CZ" dirty="0"/>
              <a:t>	P, k					D, r</a:t>
            </a:r>
          </a:p>
          <a:p>
            <a:pPr marL="0" indent="0">
              <a:buNone/>
            </a:pPr>
            <a:r>
              <a:rPr lang="cs-CZ" dirty="0"/>
              <a:t>členy závislý						člen závislý</a:t>
            </a:r>
          </a:p>
          <a:p>
            <a:pPr marL="0" indent="0">
              <a:buNone/>
            </a:pPr>
            <a:r>
              <a:rPr lang="cs-CZ" dirty="0"/>
              <a:t>						D, k</a:t>
            </a:r>
          </a:p>
          <a:p>
            <a:pPr marL="0" indent="0">
              <a:buNone/>
            </a:pPr>
            <a:r>
              <a:rPr lang="cs-CZ" dirty="0"/>
              <a:t>					člen závislý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413248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799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600056" y="4919149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303912" y="3104964"/>
            <a:ext cx="1368152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719736" y="3429000"/>
            <a:ext cx="1944216" cy="895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3692" y="1600200"/>
            <a:ext cx="821710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Divočák okusoval mladou kukuřici.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horní uzel je vždycky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okusoval</a:t>
            </a:r>
          </a:p>
          <a:p>
            <a:pPr marL="0" indent="0">
              <a:buNone/>
            </a:pPr>
            <a:r>
              <a:rPr lang="cs-CZ" dirty="0"/>
              <a:t>	P, k				D, r</a:t>
            </a:r>
          </a:p>
          <a:p>
            <a:pPr marL="0" indent="0">
              <a:buNone/>
            </a:pPr>
            <a:r>
              <a:rPr lang="cs-CZ" b="1" dirty="0"/>
              <a:t>Divočák</a:t>
            </a:r>
            <a:r>
              <a:rPr lang="cs-CZ" dirty="0"/>
              <a:t>					</a:t>
            </a:r>
            <a:r>
              <a:rPr lang="cs-CZ" b="1" dirty="0"/>
              <a:t>kukuřici</a:t>
            </a:r>
          </a:p>
          <a:p>
            <a:pPr marL="0" indent="0">
              <a:buNone/>
            </a:pPr>
            <a:r>
              <a:rPr lang="cs-CZ" dirty="0"/>
              <a:t>					D, k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mladou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3150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799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375204" y="5073306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303912" y="3104964"/>
            <a:ext cx="1368152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719736" y="3429000"/>
            <a:ext cx="1944216" cy="895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8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projektivita</a:t>
            </a:r>
            <a:r>
              <a:rPr lang="cs-CZ" sz="3200" b="1" dirty="0"/>
              <a:t> konstrukce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2400" dirty="0"/>
              <a:t>aby se to dalo číst zprava doleva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199"/>
            <a:ext cx="8229600" cy="4892675"/>
          </a:xfrm>
        </p:spPr>
        <p:txBody>
          <a:bodyPr>
            <a:normAutofit/>
          </a:bodyPr>
          <a:lstStyle/>
          <a:p>
            <a:pPr marL="1257300" lvl="3" indent="0">
              <a:buNone/>
            </a:pPr>
            <a:endParaRPr lang="cs-CZ" sz="3000" dirty="0"/>
          </a:p>
          <a:p>
            <a:pPr marL="1257300" lvl="3" indent="0">
              <a:buNone/>
            </a:pPr>
            <a:r>
              <a:rPr lang="cs-CZ" sz="3000" dirty="0"/>
              <a:t>Divočák okusoval mladou kukuřici.</a:t>
            </a:r>
          </a:p>
          <a:p>
            <a:pPr marL="0" indent="0">
              <a:buNone/>
            </a:pPr>
            <a:r>
              <a:rPr lang="cs-CZ" sz="3000" dirty="0"/>
              <a:t>		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	</a:t>
            </a:r>
            <a:r>
              <a:rPr lang="cs-CZ" sz="3000" b="1" dirty="0"/>
              <a:t>okusoval</a:t>
            </a:r>
          </a:p>
          <a:p>
            <a:pPr marL="0" indent="0">
              <a:buNone/>
            </a:pPr>
            <a:r>
              <a:rPr lang="cs-CZ" sz="3000" dirty="0"/>
              <a:t>	P, k				D, r</a:t>
            </a:r>
          </a:p>
          <a:p>
            <a:pPr marL="0" indent="0">
              <a:buNone/>
            </a:pPr>
            <a:r>
              <a:rPr lang="cs-CZ" sz="3000" b="1" dirty="0"/>
              <a:t>Divočák</a:t>
            </a:r>
            <a:r>
              <a:rPr lang="cs-CZ" sz="3000" dirty="0"/>
              <a:t>					</a:t>
            </a:r>
            <a:r>
              <a:rPr lang="cs-CZ" sz="3000" b="1" dirty="0"/>
              <a:t>kukuřici</a:t>
            </a:r>
          </a:p>
          <a:p>
            <a:pPr marL="0" indent="0">
              <a:buNone/>
            </a:pPr>
            <a:r>
              <a:rPr lang="cs-CZ" sz="3000" dirty="0"/>
              <a:t>					D, k</a:t>
            </a:r>
          </a:p>
          <a:p>
            <a:pPr marL="0" indent="0">
              <a:buNone/>
            </a:pPr>
            <a:r>
              <a:rPr lang="cs-CZ" sz="3000" dirty="0"/>
              <a:t>				</a:t>
            </a:r>
            <a:r>
              <a:rPr lang="cs-CZ" sz="3000" b="1" dirty="0"/>
              <a:t>mladou</a:t>
            </a:r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 flipV="1">
            <a:off x="3150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>
            <a:off x="4799856" y="4000590"/>
            <a:ext cx="3600400" cy="87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299165" y="5210728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647728" y="2492896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015880" y="2492896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6312024" y="2492896"/>
            <a:ext cx="0" cy="2880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8400256" y="2492896"/>
            <a:ext cx="0" cy="19442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4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28" y="188640"/>
            <a:ext cx="9144000" cy="644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862FE0-42CA-48B4-A236-6C3DDAB7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Pes postřelil brokovnicí amerického lovce.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4AE4BDE-A612-4D85-BAE1-0E69251C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6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6E764F-924B-40DD-A98F-836848EB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Finské pekařství začalo nabízet chléb z cvrčků.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8DD3EC-DEB8-493C-898F-4DCEDBC88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862FE0-42CA-48B4-A236-6C3DDAB7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 Indii poslali do vězení za okusování stromků osm oslů.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4AE4BDE-A612-4D85-BAE1-0E69251C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1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202</Words>
  <Application>Microsoft Office PowerPoint</Application>
  <PresentationFormat>Širokoúhlá obrazovka</PresentationFormat>
  <Paragraphs>115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Úvodní jazykový seminář</vt:lpstr>
      <vt:lpstr>závislostní stromy</vt:lpstr>
      <vt:lpstr>závislostní stromy</vt:lpstr>
      <vt:lpstr>závislostní stromy</vt:lpstr>
      <vt:lpstr>projektivita konstrukce aby se to dalo číst zprava doleva</vt:lpstr>
      <vt:lpstr>Prezentace aplikace PowerPoint</vt:lpstr>
      <vt:lpstr>Pes postřelil brokovnicí amerického lovce.</vt:lpstr>
      <vt:lpstr>Finské pekařství začalo nabízet chléb z cvrčků.</vt:lpstr>
      <vt:lpstr>V Indii poslali do vězení za okusování stromků osm oslů.</vt:lpstr>
      <vt:lpstr>Princ Harry se s herečkou Markleovou ožení v květnu.</vt:lpstr>
      <vt:lpstr>Letadlo katarských aerolinek muselo neplánovaně přistát kvůli žárlivé scéně na palubě.</vt:lpstr>
      <vt:lpstr>Jihoafričan si navzdory zákonu i zdravému rozumu šel zaplavat  s velrybami</vt:lpstr>
      <vt:lpstr>věty zakreslete pomocí závislostních stromů + u uzlů určete větné členy + ke hranám připište syntaktické vztahy</vt:lpstr>
      <vt:lpstr>Z ořechů mi nejmíň chutnají lískové.</vt:lpstr>
      <vt:lpstr>Jiří v opilosti mluvil maďarsky nebo polsky .</vt:lpstr>
      <vt:lpstr>Uprostřed města postavili architektonicky nevyhovující budovu. </vt:lpstr>
      <vt:lpstr>Ze zkouškového období je mi vždycky špatně.</vt:lpstr>
      <vt:lpstr>Unavený z práce dětem k večeři jen namazal chleba.</vt:lpstr>
      <vt:lpstr>K buzení mohou neslyšící používat vibrační budíky na telefonech.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Prokšová, Hana</cp:lastModifiedBy>
  <cp:revision>94</cp:revision>
  <dcterms:created xsi:type="dcterms:W3CDTF">2017-10-19T09:50:07Z</dcterms:created>
  <dcterms:modified xsi:type="dcterms:W3CDTF">2017-12-07T13:54:32Z</dcterms:modified>
</cp:coreProperties>
</file>