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19" r:id="rId3"/>
    <p:sldId id="308" r:id="rId4"/>
    <p:sldId id="317" r:id="rId5"/>
    <p:sldId id="316" r:id="rId6"/>
    <p:sldId id="318" r:id="rId7"/>
    <p:sldId id="320" r:id="rId8"/>
    <p:sldId id="321" r:id="rId9"/>
    <p:sldId id="322" r:id="rId10"/>
    <p:sldId id="302" r:id="rId11"/>
    <p:sldId id="304" r:id="rId12"/>
    <p:sldId id="305" r:id="rId13"/>
    <p:sldId id="323" r:id="rId14"/>
    <p:sldId id="306" r:id="rId15"/>
    <p:sldId id="325" r:id="rId16"/>
    <p:sldId id="307" r:id="rId17"/>
    <p:sldId id="326" r:id="rId18"/>
    <p:sldId id="324" r:id="rId19"/>
    <p:sldId id="309" r:id="rId20"/>
    <p:sldId id="327" r:id="rId21"/>
    <p:sldId id="328" r:id="rId22"/>
    <p:sldId id="329" r:id="rId2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19359753-DAA9-4477-9FA7-D9FA5DDAA51F}">
          <p14:sldIdLst>
            <p14:sldId id="256"/>
            <p14:sldId id="319"/>
            <p14:sldId id="308"/>
            <p14:sldId id="317"/>
            <p14:sldId id="316"/>
            <p14:sldId id="318"/>
            <p14:sldId id="320"/>
            <p14:sldId id="321"/>
            <p14:sldId id="322"/>
            <p14:sldId id="302"/>
            <p14:sldId id="304"/>
            <p14:sldId id="305"/>
            <p14:sldId id="323"/>
            <p14:sldId id="306"/>
            <p14:sldId id="325"/>
            <p14:sldId id="307"/>
            <p14:sldId id="326"/>
            <p14:sldId id="324"/>
            <p14:sldId id="309"/>
            <p14:sldId id="327"/>
            <p14:sldId id="328"/>
            <p14:sldId id="329"/>
          </p14:sldIdLst>
        </p14:section>
        <p14:section name="Oddíl bez názvu" id="{C74E1EE4-B33B-4107-98AF-56B80AD7466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23E0A-3AC6-42CE-9A18-EF49732D152F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5C7E0-2F83-47CA-91FF-FCC1026A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2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618E8-B670-4145-B7BC-33D4D28C502B}" type="datetimeFigureOut">
              <a:rPr lang="cs-CZ" smtClean="0"/>
              <a:t>26.03.2018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1BC79-D2BA-4991-9CD2-EAECED7287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229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484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8070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914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726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920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8412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1118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71873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1123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397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2801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399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908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Poznámka</a:t>
            </a:r>
            <a:r>
              <a:rPr lang="cs-CZ" baseline="0" dirty="0" smtClean="0"/>
              <a:t> – tiskne se?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67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Poznámka</a:t>
            </a:r>
            <a:r>
              <a:rPr lang="cs-CZ" baseline="0" dirty="0" smtClean="0"/>
              <a:t> – tiskne se?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275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Poznámka</a:t>
            </a:r>
            <a:r>
              <a:rPr lang="cs-CZ" baseline="0" dirty="0" smtClean="0"/>
              <a:t> – tiskne se?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401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Poznámka</a:t>
            </a:r>
            <a:r>
              <a:rPr lang="cs-CZ" baseline="0" dirty="0" smtClean="0"/>
              <a:t> – tiskne se?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1BC79-D2BA-4991-9CD2-EAECED72877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63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826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22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64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10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7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49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9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44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3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33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07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o7o2LYATD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wfNl2L0Gf8&amp;t=629s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720439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sz="6000" dirty="0" err="1" smtClean="0"/>
              <a:t>Foucault</a:t>
            </a:r>
            <a:r>
              <a:rPr lang="cs-CZ" sz="6000" dirty="0" smtClean="0"/>
              <a:t>:</a:t>
            </a:r>
            <a:br>
              <a:rPr lang="cs-CZ" sz="6000" dirty="0" smtClean="0"/>
            </a:br>
            <a:r>
              <a:rPr lang="cs-CZ" sz="6000" dirty="0" smtClean="0"/>
              <a:t>„Neptejte se, kdo jsem, a nechtějte po mně, abych zůstával stejný“. </a:t>
            </a:r>
            <a:endParaRPr lang="en-US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Jakub Čapek</a:t>
            </a:r>
            <a:r>
              <a:rPr lang="en-US" dirty="0"/>
              <a:t/>
            </a:r>
            <a:br>
              <a:rPr lang="en-US" dirty="0"/>
            </a:br>
            <a:r>
              <a:rPr lang="cs-CZ" dirty="0" smtClean="0"/>
              <a:t>26. 3. 2018</a:t>
            </a:r>
            <a:endParaRPr lang="en-US" i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024" y="4455620"/>
            <a:ext cx="6410226" cy="143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3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3312" y="570271"/>
            <a:ext cx="10058400" cy="70497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err="1" smtClean="0"/>
              <a:t>Foucault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69806"/>
            <a:ext cx="8946541" cy="4478593"/>
          </a:xfrm>
        </p:spPr>
        <p:txBody>
          <a:bodyPr>
            <a:normAutofit/>
          </a:bodyPr>
          <a:lstStyle/>
          <a:p>
            <a:pPr marL="425196">
              <a:buFontTx/>
              <a:buChar char="-"/>
            </a:pPr>
            <a:r>
              <a:rPr lang="cs-CZ" sz="2200" dirty="0" smtClean="0"/>
              <a:t>navazuje na běžný úzus: d. jako nějak učleněná řeč, soubor vět, který vykazuje nějaký princip uspořádaní.</a:t>
            </a:r>
          </a:p>
          <a:p>
            <a:pPr marL="425196">
              <a:buFontTx/>
              <a:buChar char="-"/>
            </a:pPr>
            <a:r>
              <a:rPr lang="cs-CZ" sz="2200" dirty="0" err="1" smtClean="0"/>
              <a:t>Foucault</a:t>
            </a:r>
            <a:r>
              <a:rPr lang="cs-CZ" sz="2200" dirty="0" smtClean="0"/>
              <a:t>: tím, co je v diskursu „pořádáno“, jsou „výpovědi“ (</a:t>
            </a:r>
            <a:r>
              <a:rPr lang="cs-CZ" sz="2200" dirty="0" err="1" smtClean="0"/>
              <a:t>énoncés</a:t>
            </a:r>
            <a:r>
              <a:rPr lang="cs-CZ" sz="2200" dirty="0" smtClean="0"/>
              <a:t>)</a:t>
            </a:r>
          </a:p>
          <a:p>
            <a:pPr marL="82296" indent="0">
              <a:buNone/>
            </a:pPr>
            <a:endParaRPr lang="cs-CZ" sz="2200" dirty="0" smtClean="0"/>
          </a:p>
          <a:p>
            <a:pPr marL="82296" indent="0">
              <a:buNone/>
            </a:pPr>
            <a:r>
              <a:rPr lang="cs-CZ" sz="2200" dirty="0" smtClean="0"/>
              <a:t>„Diskurs“ u </a:t>
            </a:r>
            <a:r>
              <a:rPr lang="cs-CZ" sz="2200" dirty="0" err="1" smtClean="0"/>
              <a:t>Foucaulta</a:t>
            </a:r>
            <a:endParaRPr lang="cs-CZ" sz="2200" dirty="0" smtClean="0"/>
          </a:p>
          <a:p>
            <a:pPr marL="596646" indent="-514350">
              <a:buFont typeface="+mj-lt"/>
              <a:buAutoNum type="arabicPeriod"/>
            </a:pPr>
            <a:r>
              <a:rPr lang="cs-CZ" sz="2200" dirty="0" smtClean="0"/>
              <a:t>uspořádání výpovědí (</a:t>
            </a:r>
            <a:r>
              <a:rPr lang="cs-CZ" sz="2200" dirty="0" err="1" smtClean="0"/>
              <a:t>énoncé</a:t>
            </a:r>
            <a:r>
              <a:rPr lang="cs-CZ" sz="2200" dirty="0" smtClean="0"/>
              <a:t>), „seriózních řečových aktů“ (Dreyfus/</a:t>
            </a:r>
            <a:r>
              <a:rPr lang="cs-CZ" sz="2200" dirty="0" err="1" smtClean="0"/>
              <a:t>Rabinow</a:t>
            </a:r>
            <a:r>
              <a:rPr lang="cs-CZ" sz="2200" dirty="0" smtClean="0"/>
              <a:t>)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200" dirty="0" smtClean="0"/>
              <a:t>takové uspořádání, které je nezávislé na svém předmětu (formuje svůj předmět)</a:t>
            </a:r>
          </a:p>
          <a:p>
            <a:pPr marL="596646" indent="-514350">
              <a:buFont typeface="+mj-lt"/>
              <a:buAutoNum type="arabicPeriod"/>
            </a:pPr>
            <a:r>
              <a:rPr lang="cs-CZ" sz="2200" dirty="0" smtClean="0"/>
              <a:t>a nezávislé na mluvčím, subjektu (ten je účinkem diskursu)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72265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sz="2200" u="sng" dirty="0" smtClean="0"/>
              <a:t>- nezávislost na předmětu</a:t>
            </a:r>
            <a:r>
              <a:rPr lang="cs-CZ" sz="2200" dirty="0" smtClean="0"/>
              <a:t>:</a:t>
            </a:r>
          </a:p>
          <a:p>
            <a:pPr marL="699516" lvl="1" indent="-342900">
              <a:buFont typeface="Courier New" panose="02070309020205020404" pitchFamily="49" charset="0"/>
              <a:buChar char="o"/>
            </a:pPr>
            <a:r>
              <a:rPr lang="cs-CZ" sz="2200" dirty="0" smtClean="0"/>
              <a:t>diskurs je soubor „praktik, které systematicky vytvářejí objekty, o nichž mluví“ (</a:t>
            </a:r>
            <a:r>
              <a:rPr lang="cs-CZ" sz="2200" i="1" dirty="0" smtClean="0"/>
              <a:t>Archeologie</a:t>
            </a:r>
            <a:r>
              <a:rPr lang="cs-CZ" sz="2200" dirty="0" smtClean="0"/>
              <a:t>, 78n.)</a:t>
            </a:r>
          </a:p>
          <a:p>
            <a:pPr marL="699516" lvl="1" indent="-342900">
              <a:buFont typeface="Courier New" panose="02070309020205020404" pitchFamily="49" charset="0"/>
              <a:buChar char="o"/>
            </a:pPr>
            <a:r>
              <a:rPr lang="cs-CZ" sz="2200" dirty="0" smtClean="0"/>
              <a:t>Judith </a:t>
            </a:r>
            <a:r>
              <a:rPr lang="cs-CZ" sz="2200" dirty="0" err="1" smtClean="0"/>
              <a:t>Butler</a:t>
            </a:r>
            <a:r>
              <a:rPr lang="cs-CZ" sz="2200" dirty="0" smtClean="0"/>
              <a:t>: „gender </a:t>
            </a:r>
            <a:r>
              <a:rPr lang="cs-CZ" sz="2200" dirty="0" err="1" smtClean="0"/>
              <a:t>is</a:t>
            </a:r>
            <a:r>
              <a:rPr lang="cs-CZ" sz="2200" dirty="0" smtClean="0"/>
              <a:t> </a:t>
            </a:r>
            <a:r>
              <a:rPr lang="cs-CZ" sz="2200" dirty="0" err="1" smtClean="0"/>
              <a:t>performative</a:t>
            </a:r>
            <a:r>
              <a:rPr lang="cs-CZ" sz="2200" dirty="0" smtClean="0"/>
              <a:t>“</a:t>
            </a:r>
          </a:p>
          <a:p>
            <a:pPr marL="699516" lvl="1" indent="-342900">
              <a:buFont typeface="Courier New" panose="02070309020205020404" pitchFamily="49" charset="0"/>
              <a:buChar char="o"/>
            </a:pPr>
            <a:r>
              <a:rPr lang="en-US" sz="2200" dirty="0"/>
              <a:t>„That the gendered body is performative suggests that it has no ontological status apart from the various acts which constitute its reality. </a:t>
            </a:r>
            <a:r>
              <a:rPr lang="cs-CZ" sz="2200" dirty="0" smtClean="0"/>
              <a:t>…</a:t>
            </a:r>
            <a:r>
              <a:rPr lang="en-US" sz="2200" dirty="0" smtClean="0"/>
              <a:t>“ </a:t>
            </a:r>
            <a:r>
              <a:rPr lang="en-US" sz="2200" dirty="0"/>
              <a:t>(J. Butler, Gender Trouble, 185n</a:t>
            </a:r>
            <a:r>
              <a:rPr lang="en-US" sz="2200" dirty="0" smtClean="0"/>
              <a:t>.)</a:t>
            </a:r>
            <a:r>
              <a:rPr lang="cs-CZ" sz="2200" dirty="0" smtClean="0"/>
              <a:t> </a:t>
            </a:r>
            <a:r>
              <a:rPr lang="en-US" sz="2200" dirty="0" smtClean="0"/>
              <a:t>„</a:t>
            </a:r>
            <a:r>
              <a:rPr lang="en-US" sz="2200" dirty="0"/>
              <a:t>If gender attributes, however, are not expressive but performative, then these attributes effectively constitute the identity they are said to express or reveal.“ </a:t>
            </a:r>
            <a:r>
              <a:rPr lang="en-US" sz="2200" dirty="0" smtClean="0"/>
              <a:t>(</a:t>
            </a:r>
            <a:r>
              <a:rPr lang="cs-CZ" sz="2200" dirty="0" err="1" smtClean="0"/>
              <a:t>ibid</a:t>
            </a:r>
            <a:r>
              <a:rPr lang="cs-CZ" sz="2200" dirty="0" smtClean="0"/>
              <a:t>., </a:t>
            </a:r>
            <a:r>
              <a:rPr lang="en-US" sz="2200" dirty="0" smtClean="0"/>
              <a:t>192</a:t>
            </a:r>
            <a:r>
              <a:rPr lang="en-US" sz="2200" dirty="0"/>
              <a:t>)</a:t>
            </a:r>
          </a:p>
          <a:p>
            <a:pPr marL="1099566" lvl="2" indent="-342900">
              <a:buFont typeface="Courier New" panose="02070309020205020404" pitchFamily="49" charset="0"/>
              <a:buChar char="o"/>
            </a:pPr>
            <a:r>
              <a:rPr lang="cs-CZ" sz="2200" dirty="0" smtClean="0"/>
              <a:t>Viz též </a:t>
            </a:r>
            <a:r>
              <a:rPr lang="cs-CZ" sz="2200" i="1" dirty="0" smtClean="0"/>
              <a:t>Závažná těla </a:t>
            </a:r>
            <a:r>
              <a:rPr lang="cs-CZ" sz="2200" dirty="0" smtClean="0"/>
              <a:t>(Praha 2016)</a:t>
            </a:r>
          </a:p>
          <a:p>
            <a:pPr marL="1099566" lvl="2" indent="-342900">
              <a:buFont typeface="Courier New" panose="02070309020205020404" pitchFamily="49" charset="0"/>
              <a:buChar char="o"/>
            </a:pPr>
            <a:r>
              <a:rPr lang="cs-CZ" sz="2200" dirty="0" err="1" smtClean="0"/>
              <a:t>youtube</a:t>
            </a:r>
            <a:r>
              <a:rPr lang="cs-CZ" sz="2200" dirty="0"/>
              <a:t>: </a:t>
            </a:r>
            <a:r>
              <a:rPr lang="cs-CZ" sz="2200" dirty="0">
                <a:hlinkClick r:id="rId3"/>
              </a:rPr>
              <a:t>https://</a:t>
            </a:r>
            <a:r>
              <a:rPr lang="cs-CZ" sz="2200" dirty="0" smtClean="0">
                <a:hlinkClick r:id="rId3"/>
              </a:rPr>
              <a:t>www.youtube.com/watch?v=Bo7o2LYATDc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8705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7360"/>
            <a:ext cx="8946541" cy="45110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sz="2200" u="sng" dirty="0" smtClean="0"/>
              <a:t>- nezávislost na subjektu</a:t>
            </a:r>
            <a:r>
              <a:rPr lang="cs-CZ" sz="2200" dirty="0" smtClean="0"/>
              <a:t>:</a:t>
            </a:r>
          </a:p>
          <a:p>
            <a:pPr marL="425196">
              <a:buFont typeface="Courier New" panose="02070309020205020404" pitchFamily="49" charset="0"/>
              <a:buChar char="o"/>
            </a:pPr>
            <a:r>
              <a:rPr lang="cs-CZ" sz="2200" dirty="0" smtClean="0"/>
              <a:t>subjekt je „rozptýlený“ a „nespojitý“ (</a:t>
            </a:r>
            <a:r>
              <a:rPr lang="cs-CZ" sz="2200" i="1" dirty="0" smtClean="0"/>
              <a:t>Archeologie</a:t>
            </a:r>
            <a:r>
              <a:rPr lang="cs-CZ" sz="2200" dirty="0" smtClean="0"/>
              <a:t>, 86n.)</a:t>
            </a:r>
          </a:p>
          <a:p>
            <a:pPr marL="425196">
              <a:buFont typeface="Courier New" panose="02070309020205020404" pitchFamily="49" charset="0"/>
              <a:buChar char="o"/>
            </a:pPr>
            <a:r>
              <a:rPr lang="cs-CZ" sz="2200" dirty="0" smtClean="0"/>
              <a:t>Subjekt </a:t>
            </a:r>
            <a:r>
              <a:rPr lang="cs-CZ" sz="2200" dirty="0"/>
              <a:t>výpovědi je „určitým prázdným místem, jež může být účinně vyplněno rozmanitými jedinci... Popsat formulaci jakožto výpověď nespočívá v analýze vztahů mezi autorem a tím, co řekl (co chtěl říci či co řekl, aniž by to chtěl říci), nýbrž ve stanovení, jaká je pozice, kterou může a musí zaujmout jakýkoli jednotlivec, aby byl jejím subjektem</a:t>
            </a:r>
            <a:r>
              <a:rPr lang="cs-CZ" sz="2200" dirty="0" smtClean="0"/>
              <a:t>.“ (</a:t>
            </a:r>
            <a:r>
              <a:rPr lang="cs-CZ" sz="2200" i="1" dirty="0" smtClean="0"/>
              <a:t>Archeologie</a:t>
            </a:r>
            <a:r>
              <a:rPr lang="cs-CZ" sz="2200" dirty="0" smtClean="0"/>
              <a:t>, 146)</a:t>
            </a:r>
          </a:p>
          <a:p>
            <a:pPr marL="425196">
              <a:buFont typeface="Courier New" panose="02070309020205020404" pitchFamily="49" charset="0"/>
              <a:buChar char="o"/>
            </a:pPr>
            <a:r>
              <a:rPr lang="cs-CZ" sz="2200" dirty="0" smtClean="0"/>
              <a:t>tedy: místo jednoho subjektu může zaujmout více jedinců, a jeden jedinec zaujímá místa více subjektů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7494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54896"/>
          </a:xfrm>
        </p:spPr>
        <p:txBody>
          <a:bodyPr/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07614"/>
            <a:ext cx="8946541" cy="454078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sz="2200" u="sng" dirty="0"/>
              <a:t>P</a:t>
            </a:r>
            <a:r>
              <a:rPr lang="cs-CZ" sz="2200" u="sng" dirty="0" smtClean="0"/>
              <a:t>opření identity „subjektu“, „vědomí“</a:t>
            </a:r>
            <a:r>
              <a:rPr lang="cs-CZ" sz="2200" dirty="0" smtClean="0"/>
              <a:t>:</a:t>
            </a:r>
          </a:p>
          <a:p>
            <a:pPr marL="425196">
              <a:buFont typeface="Courier New" panose="02070309020205020404" pitchFamily="49" charset="0"/>
              <a:buChar char="o"/>
            </a:pPr>
            <a:r>
              <a:rPr lang="cs-CZ" sz="2200" dirty="0" smtClean="0"/>
              <a:t>„nejde o to vztahovat různé modality vypovídání k jednotě nějakého subjektu“ (</a:t>
            </a:r>
            <a:r>
              <a:rPr lang="cs-CZ" sz="2200" i="1" dirty="0" smtClean="0"/>
              <a:t>Archeologie</a:t>
            </a:r>
            <a:r>
              <a:rPr lang="cs-CZ" sz="2200" dirty="0" smtClean="0"/>
              <a:t>, 86)</a:t>
            </a:r>
          </a:p>
          <a:p>
            <a:pPr marL="425196">
              <a:buFont typeface="Courier New" panose="02070309020205020404" pitchFamily="49" charset="0"/>
              <a:buChar char="o"/>
            </a:pPr>
            <a:r>
              <a:rPr lang="cs-CZ" sz="2200" dirty="0" smtClean="0"/>
              <a:t>jsou-li různé výpovědi „spojeny systémem vztahů, není tento systém nastolen syntetickou aktivitou vědomí identického se sebou samým…, nýbrž specifičností diskursivní praxe.“(</a:t>
            </a:r>
            <a:r>
              <a:rPr lang="cs-CZ" sz="2200" dirty="0" err="1" smtClean="0"/>
              <a:t>tamt</a:t>
            </a:r>
            <a:r>
              <a:rPr lang="cs-CZ" sz="2200" dirty="0" smtClean="0"/>
              <a:t>.)</a:t>
            </a:r>
          </a:p>
          <a:p>
            <a:pPr marL="425196">
              <a:buFont typeface="Courier New" panose="02070309020205020404" pitchFamily="49" charset="0"/>
              <a:buChar char="o"/>
            </a:pPr>
            <a:r>
              <a:rPr lang="cs-CZ" sz="2200" dirty="0" smtClean="0"/>
              <a:t>klíčová otázka: jak diskurs „spojuje“ výpovědi (není-li jejich jednotícím principem ani to, </a:t>
            </a:r>
            <a:r>
              <a:rPr lang="cs-CZ" sz="2200" i="1" dirty="0" smtClean="0"/>
              <a:t>o čem </a:t>
            </a:r>
            <a:r>
              <a:rPr lang="cs-CZ" sz="2200" dirty="0" smtClean="0"/>
              <a:t>mluví, ani ten, </a:t>
            </a:r>
            <a:r>
              <a:rPr lang="cs-CZ" sz="2200" i="1" dirty="0" smtClean="0"/>
              <a:t>kdo </a:t>
            </a:r>
            <a:r>
              <a:rPr lang="cs-CZ" sz="2200" dirty="0" smtClean="0"/>
              <a:t>mluví)? Jaký je pořádající princip diskursu?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1920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0299" y="383458"/>
            <a:ext cx="10058400" cy="645979"/>
          </a:xfrm>
        </p:spPr>
        <p:txBody>
          <a:bodyPr>
            <a:normAutofit fontScale="90000"/>
          </a:bodyPr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89470"/>
            <a:ext cx="8946541" cy="4458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 smtClean="0"/>
              <a:t>M. Frank: diskurs je „systém výpovědí …, který se objevuje v dějinách a který množinu výpovědí, jimž vládne, drží pohromadě konečným množstvím pravidel a  takto brání, aby se rozplynula v nějakém jiném systému výpovědí“ (</a:t>
            </a:r>
            <a:r>
              <a:rPr lang="cs-CZ" sz="2200" i="1" dirty="0" smtClean="0"/>
              <a:t>Co je </a:t>
            </a:r>
            <a:r>
              <a:rPr lang="cs-CZ" sz="2200" i="1" dirty="0" err="1" smtClean="0"/>
              <a:t>neostrukturalismus</a:t>
            </a:r>
            <a:r>
              <a:rPr lang="cs-CZ" sz="2200" dirty="0" smtClean="0"/>
              <a:t>, 167).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 err="1" smtClean="0"/>
              <a:t>Foucault</a:t>
            </a:r>
            <a:r>
              <a:rPr lang="cs-CZ" sz="2200" dirty="0" smtClean="0"/>
              <a:t>: „není možné mluvit kdykoli o čemkoli“ (Archeologie 72)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jednotícím prvkem diskursu je jeho „řád“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hranice </a:t>
            </a:r>
            <a:r>
              <a:rPr lang="cs-CZ" sz="2200" dirty="0"/>
              <a:t>rozum – ne-rozum (</a:t>
            </a:r>
            <a:r>
              <a:rPr lang="cs-CZ" sz="2200" i="1" dirty="0"/>
              <a:t>Dějiny šílenství</a:t>
            </a:r>
            <a:r>
              <a:rPr lang="cs-CZ" sz="2200" dirty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/>
              <a:t>vymezení vědních oborů (např. </a:t>
            </a:r>
            <a:r>
              <a:rPr lang="cs-CZ" sz="2200" i="1" dirty="0"/>
              <a:t>Řád diskursu</a:t>
            </a:r>
            <a:r>
              <a:rPr lang="cs-CZ" sz="2200" dirty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/>
              <a:t>neoliberální diskurs o „utváření vzdělanostního kapitálu v průběhu života“, „migrace je investice</a:t>
            </a:r>
            <a:r>
              <a:rPr lang="cs-CZ" sz="2200" dirty="0" smtClean="0"/>
              <a:t>“ (</a:t>
            </a:r>
            <a:r>
              <a:rPr lang="cs-CZ" sz="2200" i="1" dirty="0" smtClean="0"/>
              <a:t>Zrození biopolitiky</a:t>
            </a:r>
            <a:r>
              <a:rPr lang="cs-CZ" sz="2200" dirty="0" smtClean="0"/>
              <a:t>, 203, 203)</a:t>
            </a:r>
          </a:p>
        </p:txBody>
      </p:sp>
    </p:spTree>
    <p:extLst>
      <p:ext uri="{BB962C8B-B14F-4D97-AF65-F5344CB8AC3E}">
        <p14:creationId xmlns:p14="http://schemas.microsoft.com/office/powerpoint/2010/main" val="176334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Diskursivní násilí</a:t>
            </a:r>
            <a:endParaRPr lang="en-US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346" y="1846263"/>
            <a:ext cx="5363633" cy="4022725"/>
          </a:xfrm>
        </p:spPr>
      </p:pic>
    </p:spTree>
    <p:extLst>
      <p:ext uri="{BB962C8B-B14F-4D97-AF65-F5344CB8AC3E}">
        <p14:creationId xmlns:p14="http://schemas.microsoft.com/office/powerpoint/2010/main" val="226457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Řád diskursu a otázka 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7360"/>
            <a:ext cx="8946541" cy="4511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i="1" dirty="0" smtClean="0"/>
              <a:t>„Řád diskursu“ </a:t>
            </a:r>
            <a:r>
              <a:rPr lang="cs-CZ" sz="2400" dirty="0" smtClean="0"/>
              <a:t>(přednáška z roku 1970)</a:t>
            </a:r>
            <a:endParaRPr lang="cs-CZ" sz="2400" i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tři systémy vylučování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zákaz (tabu předmětu, rituál okolností, výhradní právo mluvčího)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protiklad rozumu a šílenství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rozlišení na pravdu a nepravdu (</a:t>
            </a:r>
            <a:r>
              <a:rPr lang="cs-CZ" sz="2200" dirty="0" err="1" smtClean="0"/>
              <a:t>le</a:t>
            </a:r>
            <a:r>
              <a:rPr lang="cs-CZ" sz="2200" dirty="0" smtClean="0"/>
              <a:t> </a:t>
            </a:r>
            <a:r>
              <a:rPr lang="cs-CZ" sz="2200" dirty="0" err="1" smtClean="0"/>
              <a:t>vrai</a:t>
            </a:r>
            <a:r>
              <a:rPr lang="cs-CZ" sz="2200" dirty="0" smtClean="0"/>
              <a:t> et </a:t>
            </a:r>
            <a:r>
              <a:rPr lang="cs-CZ" sz="2200" dirty="0" err="1" smtClean="0"/>
              <a:t>le</a:t>
            </a:r>
            <a:r>
              <a:rPr lang="cs-CZ" sz="2200" dirty="0" smtClean="0"/>
              <a:t> faux)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systémy vnitřní kontroly: komentář, autor, disciplína…</a:t>
            </a:r>
            <a:endParaRPr lang="cs-CZ" sz="2400" dirty="0"/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200" dirty="0" smtClean="0"/>
              <a:t>„</a:t>
            </a:r>
            <a:r>
              <a:rPr lang="cs-CZ" sz="2200" dirty="0"/>
              <a:t>Diskurs je třeba pojímat jako násilí, které působíme věcem, v každém případě jako jistou praxi, kterou jim vnucujeme</a:t>
            </a:r>
            <a:r>
              <a:rPr lang="cs-CZ" sz="2200" dirty="0" smtClean="0"/>
              <a:t>“ </a:t>
            </a:r>
            <a:r>
              <a:rPr lang="cs-CZ" sz="2200" i="1" dirty="0" smtClean="0"/>
              <a:t>(Řád diskursu</a:t>
            </a:r>
            <a:r>
              <a:rPr lang="cs-CZ" sz="2200" dirty="0" smtClean="0"/>
              <a:t>, 27)</a:t>
            </a:r>
            <a:endParaRPr lang="cs-CZ" sz="2200" i="1" dirty="0"/>
          </a:p>
        </p:txBody>
      </p:sp>
    </p:spTree>
    <p:extLst>
      <p:ext uri="{BB962C8B-B14F-4D97-AF65-F5344CB8AC3E}">
        <p14:creationId xmlns:p14="http://schemas.microsoft.com/office/powerpoint/2010/main" val="306657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5281"/>
          </a:xfrm>
        </p:spPr>
        <p:txBody>
          <a:bodyPr/>
          <a:lstStyle/>
          <a:p>
            <a:r>
              <a:rPr lang="cs-CZ" dirty="0" err="1" smtClean="0"/>
              <a:t>Foucault</a:t>
            </a:r>
            <a:r>
              <a:rPr lang="cs-CZ" dirty="0" smtClean="0"/>
              <a:t> a anti-systémová levice</a:t>
            </a:r>
            <a:endParaRPr lang="en-US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68" y="1250411"/>
            <a:ext cx="3315059" cy="4972589"/>
          </a:xfrm>
        </p:spPr>
      </p:pic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Viz např. rozhovor M. </a:t>
            </a:r>
            <a:r>
              <a:rPr lang="cs-CZ" dirty="0" err="1" smtClean="0"/>
              <a:t>Foucault</a:t>
            </a:r>
            <a:r>
              <a:rPr lang="cs-CZ" dirty="0" smtClean="0"/>
              <a:t> – N. </a:t>
            </a:r>
            <a:r>
              <a:rPr lang="cs-CZ" dirty="0" err="1" smtClean="0"/>
              <a:t>Chomsky</a:t>
            </a:r>
            <a:r>
              <a:rPr lang="cs-CZ" dirty="0" smtClean="0"/>
              <a:t> „On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Nature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www.youtube.com/watch?v=3wfNl2L0Gf8&amp;t=629s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99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3312" y="393290"/>
            <a:ext cx="10058400" cy="752667"/>
          </a:xfrm>
        </p:spPr>
        <p:txBody>
          <a:bodyPr/>
          <a:lstStyle/>
          <a:p>
            <a:r>
              <a:rPr lang="cs-CZ" dirty="0" smtClean="0"/>
              <a:t>Jedná se o fatalismus?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40310"/>
            <a:ext cx="8946541" cy="450809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M. Frank: „</a:t>
            </a:r>
            <a:r>
              <a:rPr lang="cs-CZ" sz="2400" dirty="0" err="1" smtClean="0"/>
              <a:t>Foucault</a:t>
            </a:r>
            <a:r>
              <a:rPr lang="cs-CZ" sz="2400" dirty="0" smtClean="0"/>
              <a:t> není s to postavit nic proti všudypřítomné moci, kterou sám demaskoval: jeho teorie se mimoděk stává fatalistickou“ (</a:t>
            </a:r>
            <a:r>
              <a:rPr lang="cs-CZ" sz="2400" i="1" dirty="0" smtClean="0"/>
              <a:t>Co je </a:t>
            </a:r>
            <a:r>
              <a:rPr lang="cs-CZ" sz="2400" i="1" dirty="0" err="1" smtClean="0"/>
              <a:t>neostrukturalismus</a:t>
            </a:r>
            <a:r>
              <a:rPr lang="cs-CZ" sz="2400" dirty="0" smtClean="0"/>
              <a:t>, 185); jazyk (diskurs) je prezentován jako „vězení“ (186).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R. </a:t>
            </a:r>
            <a:r>
              <a:rPr lang="cs-CZ" sz="2400" dirty="0" err="1" smtClean="0"/>
              <a:t>Barthes</a:t>
            </a:r>
            <a:r>
              <a:rPr lang="cs-CZ" sz="2400" dirty="0" smtClean="0"/>
              <a:t>: </a:t>
            </a:r>
            <a:r>
              <a:rPr lang="cs-CZ" sz="2400" dirty="0"/>
              <a:t>jazyk je fašistický: „jazyk (...) není ani zpátečnický, ani pokrokový, nýbrž prostě fašistický. Neboť fašismus nezáleží v tom, že zabraňuje něco říci, nýbrž v tom, že nás nutí něco říkat.“ (nástupní přednáška na </a:t>
            </a:r>
            <a:r>
              <a:rPr lang="cs-CZ" sz="2400" i="1" dirty="0" err="1"/>
              <a:t>College</a:t>
            </a:r>
            <a:r>
              <a:rPr lang="cs-CZ" sz="2400" i="1" dirty="0"/>
              <a:t> de France</a:t>
            </a:r>
            <a:r>
              <a:rPr lang="cs-CZ" sz="2400" dirty="0"/>
              <a:t>, 1977</a:t>
            </a:r>
            <a:r>
              <a:rPr lang="cs-CZ" sz="2400" dirty="0" smtClean="0"/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námitka: z toho, že se jedinec nutně vyjadřuje a rozhoduje v předem daném rámci, neplyne, že je tímto rámcem zcela určen.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err="1" smtClean="0"/>
              <a:t>Foucault</a:t>
            </a:r>
            <a:r>
              <a:rPr lang="cs-CZ" sz="2400" dirty="0" smtClean="0"/>
              <a:t>: „Nepopíral jsem … možnost proměny diskursu: jen jsem suverenitě subjektu odňal exkluzivní a nepřetržité právo na ni.“ (</a:t>
            </a:r>
            <a:r>
              <a:rPr lang="cs-CZ" sz="2400" i="1" dirty="0" smtClean="0"/>
              <a:t>Archeologie</a:t>
            </a:r>
            <a:r>
              <a:rPr lang="cs-CZ" sz="2400" dirty="0" smtClean="0"/>
              <a:t> 312).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608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3312" y="548509"/>
            <a:ext cx="10058400" cy="762499"/>
          </a:xfrm>
        </p:spPr>
        <p:txBody>
          <a:bodyPr/>
          <a:lstStyle/>
          <a:p>
            <a:r>
              <a:rPr lang="cs-CZ" dirty="0" err="1" smtClean="0"/>
              <a:t>Foucault</a:t>
            </a:r>
            <a:r>
              <a:rPr lang="cs-CZ" dirty="0" smtClean="0"/>
              <a:t> a osobní identita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40310"/>
            <a:ext cx="8946541" cy="4508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/>
              <a:t>„Neptejte se, kdo jsem, a nechtějte po mně, abych zůstával stejný: to je morálka občanů; nutí nás mít v pořádku doklady.“ („Ne </a:t>
            </a:r>
            <a:r>
              <a:rPr lang="cs-CZ" sz="2200" dirty="0" err="1"/>
              <a:t>me</a:t>
            </a:r>
            <a:r>
              <a:rPr lang="cs-CZ" sz="2200" dirty="0"/>
              <a:t> </a:t>
            </a:r>
            <a:r>
              <a:rPr lang="cs-CZ" sz="2200" dirty="0" err="1"/>
              <a:t>demandez</a:t>
            </a:r>
            <a:r>
              <a:rPr lang="cs-CZ" sz="2200" dirty="0"/>
              <a:t> pas qui je </a:t>
            </a:r>
            <a:r>
              <a:rPr lang="cs-CZ" sz="2200" dirty="0" err="1"/>
              <a:t>suis</a:t>
            </a:r>
            <a:r>
              <a:rPr lang="cs-CZ" sz="2200" dirty="0"/>
              <a:t> et ne </a:t>
            </a:r>
            <a:r>
              <a:rPr lang="cs-CZ" sz="2200" dirty="0" err="1"/>
              <a:t>me</a:t>
            </a:r>
            <a:r>
              <a:rPr lang="cs-CZ" sz="2200" dirty="0"/>
              <a:t> </a:t>
            </a:r>
            <a:r>
              <a:rPr lang="cs-CZ" sz="2200" dirty="0" err="1"/>
              <a:t>dites</a:t>
            </a:r>
            <a:r>
              <a:rPr lang="cs-CZ" sz="2200" dirty="0"/>
              <a:t> pas de </a:t>
            </a:r>
            <a:r>
              <a:rPr lang="cs-CZ" sz="2200" dirty="0" err="1"/>
              <a:t>rester</a:t>
            </a:r>
            <a:r>
              <a:rPr lang="cs-CZ" sz="2200" dirty="0"/>
              <a:t> </a:t>
            </a:r>
            <a:r>
              <a:rPr lang="cs-CZ" sz="2200" dirty="0" err="1"/>
              <a:t>le</a:t>
            </a:r>
            <a:r>
              <a:rPr lang="cs-CZ" sz="2200" dirty="0"/>
              <a:t> </a:t>
            </a:r>
            <a:r>
              <a:rPr lang="cs-CZ" sz="2200" dirty="0" err="1"/>
              <a:t>même</a:t>
            </a:r>
            <a:r>
              <a:rPr lang="cs-CZ" sz="2200" dirty="0"/>
              <a:t> : </a:t>
            </a:r>
            <a:r>
              <a:rPr lang="cs-CZ" sz="2200" dirty="0" err="1"/>
              <a:t>c'est</a:t>
            </a:r>
            <a:r>
              <a:rPr lang="cs-CZ" sz="2200" dirty="0"/>
              <a:t> </a:t>
            </a:r>
            <a:r>
              <a:rPr lang="cs-CZ" sz="2200" dirty="0" err="1"/>
              <a:t>une</a:t>
            </a:r>
            <a:r>
              <a:rPr lang="cs-CZ" sz="2200" dirty="0"/>
              <a:t> </a:t>
            </a:r>
            <a:r>
              <a:rPr lang="cs-CZ" sz="2200" dirty="0" err="1"/>
              <a:t>morale</a:t>
            </a:r>
            <a:r>
              <a:rPr lang="cs-CZ" sz="2200" dirty="0"/>
              <a:t> </a:t>
            </a:r>
            <a:r>
              <a:rPr lang="cs-CZ" sz="2200" dirty="0" err="1"/>
              <a:t>d'état</a:t>
            </a:r>
            <a:r>
              <a:rPr lang="cs-CZ" sz="2200" dirty="0"/>
              <a:t> civil ; </a:t>
            </a:r>
            <a:r>
              <a:rPr lang="cs-CZ" sz="2200" dirty="0" err="1"/>
              <a:t>elle</a:t>
            </a:r>
            <a:r>
              <a:rPr lang="cs-CZ" sz="2200" dirty="0"/>
              <a:t> </a:t>
            </a:r>
            <a:r>
              <a:rPr lang="cs-CZ" sz="2200" dirty="0" err="1"/>
              <a:t>régit</a:t>
            </a:r>
            <a:r>
              <a:rPr lang="cs-CZ" sz="2200" dirty="0"/>
              <a:t> nos </a:t>
            </a:r>
            <a:r>
              <a:rPr lang="cs-CZ" sz="2200" dirty="0" err="1"/>
              <a:t>papiers</a:t>
            </a:r>
            <a:r>
              <a:rPr lang="cs-CZ" sz="2200" dirty="0" smtClean="0"/>
              <a:t>.“)</a:t>
            </a:r>
          </a:p>
          <a:p>
            <a:pPr marL="0" indent="0">
              <a:buNone/>
            </a:pPr>
            <a:endParaRPr lang="cs-CZ" sz="2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otázka „Kdo jsem?“ je </a:t>
            </a:r>
            <a:r>
              <a:rPr lang="cs-CZ" sz="2200" dirty="0"/>
              <a:t> požadavkem, aby „zůstal stejný“ (</a:t>
            </a:r>
            <a:r>
              <a:rPr lang="cs-CZ" sz="2200" dirty="0" err="1"/>
              <a:t>rester</a:t>
            </a:r>
            <a:r>
              <a:rPr lang="cs-CZ" sz="2200" dirty="0"/>
              <a:t> </a:t>
            </a:r>
            <a:r>
              <a:rPr lang="cs-CZ" sz="2200" dirty="0" err="1"/>
              <a:t>le</a:t>
            </a:r>
            <a:r>
              <a:rPr lang="cs-CZ" sz="2200" dirty="0"/>
              <a:t> </a:t>
            </a:r>
            <a:r>
              <a:rPr lang="cs-CZ" sz="2200" dirty="0" err="1" smtClean="0"/>
              <a:t>même</a:t>
            </a:r>
            <a:r>
              <a:rPr lang="cs-CZ" sz="2200" dirty="0" smtClean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osobní identita je něco, co spravují a vynucují úřady (matrika, policie…)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identita napříč časem – výsledek tlaku anonymní moci, která „</a:t>
            </a:r>
            <a:r>
              <a:rPr lang="cs-CZ" sz="2200" dirty="0"/>
              <a:t>vytváří“ jedince s doklady, individuálními životy, zodpovědností atd</a:t>
            </a:r>
            <a:r>
              <a:rPr lang="cs-CZ" sz="2200" dirty="0" smtClean="0"/>
              <a:t>.; výsledek „produkce subjektivity“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0482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sz="2400" u="sng" dirty="0" smtClean="0"/>
              <a:t>Literatura</a:t>
            </a: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M</a:t>
            </a:r>
            <a:r>
              <a:rPr lang="cs-CZ" dirty="0"/>
              <a:t>. </a:t>
            </a:r>
            <a:r>
              <a:rPr lang="cs-CZ" dirty="0" err="1"/>
              <a:t>Foucault</a:t>
            </a:r>
            <a:r>
              <a:rPr lang="cs-CZ" dirty="0"/>
              <a:t>, </a:t>
            </a:r>
            <a:r>
              <a:rPr lang="cs-CZ" i="1" dirty="0"/>
              <a:t>Archeologie vědění, </a:t>
            </a:r>
            <a:r>
              <a:rPr lang="cs-CZ" dirty="0"/>
              <a:t>Praha 2002 (</a:t>
            </a:r>
            <a:r>
              <a:rPr lang="cs-CZ" i="1" dirty="0"/>
              <a:t>L</a:t>
            </a:r>
            <a:r>
              <a:rPr lang="fr-FR" i="1" dirty="0"/>
              <a:t>’archéologie du </a:t>
            </a:r>
            <a:r>
              <a:rPr lang="fr-FR" dirty="0"/>
              <a:t>savoir, 1969)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M. </a:t>
            </a:r>
            <a:r>
              <a:rPr lang="cs-CZ" dirty="0" err="1"/>
              <a:t>Foucault</a:t>
            </a:r>
            <a:r>
              <a:rPr lang="cs-CZ" dirty="0"/>
              <a:t>, </a:t>
            </a:r>
            <a:r>
              <a:rPr lang="cs-CZ" i="1" dirty="0"/>
              <a:t>Zrození biopolitiky</a:t>
            </a:r>
            <a:r>
              <a:rPr lang="cs-CZ" dirty="0"/>
              <a:t>, Praha 2009 (</a:t>
            </a:r>
            <a:r>
              <a:rPr lang="cs-CZ" i="1" dirty="0"/>
              <a:t>La </a:t>
            </a:r>
            <a:r>
              <a:rPr lang="cs-CZ" i="1" dirty="0" err="1"/>
              <a:t>naissance</a:t>
            </a:r>
            <a:r>
              <a:rPr lang="cs-CZ" i="1" dirty="0"/>
              <a:t> de la </a:t>
            </a:r>
            <a:r>
              <a:rPr lang="cs-CZ" i="1" dirty="0" err="1"/>
              <a:t>biopolitique</a:t>
            </a:r>
            <a:r>
              <a:rPr lang="cs-CZ" dirty="0"/>
              <a:t>, 2004)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M. </a:t>
            </a:r>
            <a:r>
              <a:rPr lang="cs-CZ" dirty="0" err="1"/>
              <a:t>Foucault</a:t>
            </a:r>
            <a:r>
              <a:rPr lang="cs-CZ" dirty="0"/>
              <a:t>, </a:t>
            </a:r>
            <a:r>
              <a:rPr lang="cs-CZ" i="1" dirty="0"/>
              <a:t>Řád diskursu </a:t>
            </a:r>
            <a:r>
              <a:rPr lang="cs-CZ" dirty="0"/>
              <a:t>(</a:t>
            </a:r>
            <a:r>
              <a:rPr lang="fr-FR" i="1" dirty="0"/>
              <a:t>L’ordre du discours,</a:t>
            </a:r>
            <a:r>
              <a:rPr lang="fr-FR" dirty="0"/>
              <a:t> 1970</a:t>
            </a:r>
            <a:r>
              <a:rPr lang="cs-CZ" dirty="0"/>
              <a:t>), in: </a:t>
            </a:r>
            <a:r>
              <a:rPr lang="cs-CZ" i="1" dirty="0"/>
              <a:t>Diskurs, autor, genealogie, </a:t>
            </a:r>
            <a:r>
              <a:rPr lang="cs-CZ" dirty="0"/>
              <a:t>Praha </a:t>
            </a:r>
            <a:r>
              <a:rPr lang="cs-CZ" dirty="0" smtClean="0"/>
              <a:t>1994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M. </a:t>
            </a:r>
            <a:r>
              <a:rPr lang="cs-CZ" dirty="0" err="1" smtClean="0"/>
              <a:t>Foucault</a:t>
            </a:r>
            <a:r>
              <a:rPr lang="cs-CZ" dirty="0" smtClean="0"/>
              <a:t>, </a:t>
            </a:r>
            <a:r>
              <a:rPr lang="cs-CZ" i="1" dirty="0" smtClean="0"/>
              <a:t>Subjekt a moc</a:t>
            </a:r>
            <a:r>
              <a:rPr lang="cs-CZ" dirty="0" smtClean="0"/>
              <a:t>, in: Dreyfus/</a:t>
            </a:r>
            <a:r>
              <a:rPr lang="cs-CZ" dirty="0" err="1" smtClean="0"/>
              <a:t>Rabinow</a:t>
            </a:r>
            <a:r>
              <a:rPr lang="cs-CZ" i="1" dirty="0" smtClean="0"/>
              <a:t>, Michel </a:t>
            </a:r>
            <a:r>
              <a:rPr lang="cs-CZ" i="1" dirty="0" err="1" smtClean="0"/>
              <a:t>Foucault</a:t>
            </a:r>
            <a:r>
              <a:rPr lang="cs-CZ" dirty="0" smtClean="0"/>
              <a:t>, str. 312-336.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Dreyfus/</a:t>
            </a:r>
            <a:r>
              <a:rPr lang="cs-CZ" dirty="0" err="1" smtClean="0"/>
              <a:t>Rabinow</a:t>
            </a:r>
            <a:r>
              <a:rPr lang="cs-CZ" dirty="0"/>
              <a:t>, </a:t>
            </a:r>
            <a:r>
              <a:rPr lang="cs-CZ" i="1" dirty="0"/>
              <a:t>Michel </a:t>
            </a:r>
            <a:r>
              <a:rPr lang="cs-CZ" i="1" dirty="0" err="1" smtClean="0"/>
              <a:t>Foucault</a:t>
            </a:r>
            <a:r>
              <a:rPr lang="cs-CZ" dirty="0" smtClean="0"/>
              <a:t>. </a:t>
            </a:r>
            <a:r>
              <a:rPr lang="cs-CZ" i="1" dirty="0" smtClean="0"/>
              <a:t>Za hranicemi strukturalismu a hermeneutiky</a:t>
            </a:r>
            <a:r>
              <a:rPr lang="cs-CZ" dirty="0" smtClean="0"/>
              <a:t>, Praha 2010.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M. Frank, </a:t>
            </a:r>
            <a:r>
              <a:rPr lang="cs-CZ" i="1" dirty="0"/>
              <a:t>Co je </a:t>
            </a:r>
            <a:r>
              <a:rPr lang="cs-CZ" i="1" dirty="0" err="1"/>
              <a:t>neostrukturalismus</a:t>
            </a:r>
            <a:r>
              <a:rPr lang="cs-CZ" i="1" dirty="0"/>
              <a:t>?</a:t>
            </a:r>
            <a:r>
              <a:rPr lang="cs-CZ" dirty="0"/>
              <a:t>, Praha </a:t>
            </a:r>
            <a:r>
              <a:rPr lang="cs-CZ" dirty="0" smtClean="0"/>
              <a:t>2000.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V. </a:t>
            </a:r>
            <a:r>
              <a:rPr lang="cs-CZ" dirty="0" err="1"/>
              <a:t>Descombes</a:t>
            </a:r>
            <a:r>
              <a:rPr lang="cs-CZ" dirty="0"/>
              <a:t>, </a:t>
            </a:r>
            <a:r>
              <a:rPr lang="cs-CZ" i="1" dirty="0"/>
              <a:t>Stejné a jiné.</a:t>
            </a:r>
            <a:r>
              <a:rPr lang="cs-CZ" dirty="0"/>
              <a:t> </a:t>
            </a:r>
            <a:r>
              <a:rPr lang="cs-CZ" i="1" dirty="0" err="1"/>
              <a:t>Čtyřicetpět</a:t>
            </a:r>
            <a:r>
              <a:rPr lang="cs-CZ" i="1" dirty="0"/>
              <a:t> let francouzské filosofie (1933-1978). </a:t>
            </a:r>
            <a:r>
              <a:rPr lang="cs-CZ" dirty="0"/>
              <a:t>Praha 1995.</a:t>
            </a:r>
            <a:endParaRPr lang="en-US" dirty="0"/>
          </a:p>
          <a:p>
            <a:pPr marL="0" indent="0">
              <a:buNone/>
            </a:pP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43114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Individualizace a totalizace (</a:t>
            </a:r>
            <a:r>
              <a:rPr lang="cs-CZ" sz="3200" i="1" dirty="0" smtClean="0"/>
              <a:t>Subjekt a moc, </a:t>
            </a:r>
            <a:r>
              <a:rPr lang="cs-CZ" sz="3200" dirty="0" smtClean="0"/>
              <a:t>1982, in: Dreyfus/</a:t>
            </a:r>
            <a:r>
              <a:rPr lang="cs-CZ" sz="3200" dirty="0" err="1" smtClean="0"/>
              <a:t>Rabinow</a:t>
            </a:r>
            <a:r>
              <a:rPr lang="cs-CZ" sz="3200" dirty="0" smtClean="0"/>
              <a:t>, 312nn.)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7360"/>
            <a:ext cx="8946541" cy="4511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u="sng" dirty="0" smtClean="0"/>
              <a:t>Individualizace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stát je „matrice individualizace“ a „nová forma „</a:t>
            </a:r>
            <a:r>
              <a:rPr lang="cs-CZ" sz="2200" dirty="0" err="1" smtClean="0"/>
              <a:t>pastýřske</a:t>
            </a:r>
            <a:r>
              <a:rPr lang="cs-CZ" sz="2200" dirty="0" smtClean="0"/>
              <a:t> moci“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stát se stará o nové podoby „spásy“: zdraví, blahobyt, bezpečí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„být svázán se svou vlastní identitou prostřednictvím vědomí nebo sebepoznání“ (318)</a:t>
            </a:r>
          </a:p>
          <a:p>
            <a:pPr marL="0" indent="0">
              <a:buNone/>
            </a:pPr>
            <a:r>
              <a:rPr lang="cs-CZ" sz="2200" u="sng" dirty="0" smtClean="0"/>
              <a:t>Totalizace</a:t>
            </a:r>
            <a:endParaRPr lang="cs-CZ" sz="2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všeprostupující kontrola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„být podřízený někomu jinému skrze kontrolu a závislost“ (318)</a:t>
            </a:r>
          </a:p>
          <a:p>
            <a:pPr marL="0" indent="0">
              <a:buNone/>
            </a:pPr>
            <a:r>
              <a:rPr lang="cs-CZ" sz="2200" u="sng" dirty="0" smtClean="0"/>
              <a:t>Subjekt (subjektivace)</a:t>
            </a:r>
            <a:endParaRPr lang="cs-CZ" sz="2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oba významy (být podřízený i být sebou) jsou svázané.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204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Výhled </a:t>
            </a:r>
            <a:r>
              <a:rPr lang="cs-CZ" dirty="0" err="1" smtClean="0"/>
              <a:t>Foucaultovské</a:t>
            </a:r>
            <a:r>
              <a:rPr lang="cs-CZ" dirty="0" smtClean="0"/>
              <a:t> kritiky moci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7360"/>
            <a:ext cx="8946541" cy="4511039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odpor vůči tomu, co „nutí jednotlivce k návratu k sobě a svazuje jej omezujícím způsobem s jeho identitou“ (317)</a:t>
            </a:r>
          </a:p>
          <a:p>
            <a:pPr marL="0" indent="0">
              <a:buNone/>
            </a:pPr>
            <a:r>
              <a:rPr lang="cs-CZ" sz="2400" dirty="0"/>
              <a:t>„Zcela nevyhnutelným filosofickým problémem je bezpochyby problém přítomné doby, toho, co jsme právě v tomto </a:t>
            </a:r>
            <a:r>
              <a:rPr lang="cs-CZ" sz="2400" dirty="0" smtClean="0"/>
              <a:t>okamžiku.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Dnes </a:t>
            </a:r>
            <a:r>
              <a:rPr lang="cs-CZ" sz="2400" dirty="0"/>
              <a:t>ovšem není hlavním cílem objevovat, nýbrž naopak odmítnout, co jsme. Musíme vynalézt a vytvořit, co bychom mohli být, abychom se vyhnuli tomuto druhu politického „double </a:t>
            </a:r>
            <a:r>
              <a:rPr lang="cs-CZ" sz="2400" dirty="0" err="1"/>
              <a:t>bind</a:t>
            </a:r>
            <a:r>
              <a:rPr lang="cs-CZ" sz="2400" dirty="0"/>
              <a:t>“, který je souběžná individualizace a totalizace moderních mocenských struktur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... </a:t>
            </a:r>
            <a:r>
              <a:rPr lang="cs-CZ" sz="2400" dirty="0"/>
              <a:t>problém... nespočívá v pokusu osvobodit jednotlivce od státu a od jeho institucí, nýbrž v tom, že </a:t>
            </a:r>
            <a:r>
              <a:rPr lang="cs-CZ" sz="2400" i="1" dirty="0"/>
              <a:t>my</a:t>
            </a:r>
            <a:r>
              <a:rPr lang="cs-CZ" sz="2400" dirty="0"/>
              <a:t> se osvobodíme od státu a od typu individualizace, který je se státem spojen. Musíme prosadit nové formy subjektivity odmítnutím toho druhu individuality, který nám byl ukládán po několik staletí.“ (323)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4852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b="1" dirty="0" smtClean="0"/>
              <a:t>1. Otázka svobody </a:t>
            </a:r>
            <a:r>
              <a:rPr lang="cs-CZ" sz="2400" b="1" dirty="0" smtClean="0"/>
              <a:t>a fatalismu (námitka M. Franka)</a:t>
            </a:r>
          </a:p>
          <a:p>
            <a:r>
              <a:rPr lang="cs-CZ" sz="2400" b="1" dirty="0" smtClean="0"/>
              <a:t>2. Dva pojmy subjektu (subjektivity)</a:t>
            </a:r>
          </a:p>
          <a:p>
            <a:r>
              <a:rPr lang="cs-CZ" sz="2400" dirty="0" smtClean="0"/>
              <a:t>- osvobodit se od státu… ale kdo? „My“.</a:t>
            </a:r>
          </a:p>
          <a:p>
            <a:r>
              <a:rPr lang="cs-CZ" sz="2400" dirty="0" smtClean="0"/>
              <a:t>- nové formy subjektivity (a tedy „subjekt“ není jen výtvor individualizace?)</a:t>
            </a:r>
          </a:p>
          <a:p>
            <a:r>
              <a:rPr lang="cs-CZ" sz="2400" b="1" dirty="0" smtClean="0"/>
              <a:t>3. Nejasný pojem moci</a:t>
            </a:r>
          </a:p>
          <a:p>
            <a:r>
              <a:rPr lang="cs-CZ" sz="2400" dirty="0" smtClean="0"/>
              <a:t>- nadvláda (</a:t>
            </a:r>
            <a:r>
              <a:rPr lang="cs-CZ" sz="2400" dirty="0" err="1" smtClean="0"/>
              <a:t>domination</a:t>
            </a:r>
            <a:r>
              <a:rPr lang="cs-CZ" sz="2400" dirty="0" smtClean="0"/>
              <a:t>, </a:t>
            </a:r>
            <a:r>
              <a:rPr lang="cs-CZ" sz="2400" dirty="0" err="1" smtClean="0"/>
              <a:t>subordonation</a:t>
            </a:r>
            <a:r>
              <a:rPr lang="cs-CZ" sz="2400" dirty="0" smtClean="0"/>
              <a:t> apod.)</a:t>
            </a:r>
          </a:p>
          <a:p>
            <a:r>
              <a:rPr lang="cs-CZ" sz="2400" dirty="0" smtClean="0"/>
              <a:t>- zmocnění (</a:t>
            </a:r>
            <a:r>
              <a:rPr lang="cs-CZ" sz="2400" dirty="0" err="1" smtClean="0"/>
              <a:t>pouvoir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Otázka: je každá forma moci násilím (přinucováním)?</a:t>
            </a:r>
          </a:p>
          <a:p>
            <a:r>
              <a:rPr lang="cs-CZ" sz="2400" dirty="0" smtClean="0"/>
              <a:t>MF: ano. H. </a:t>
            </a:r>
            <a:r>
              <a:rPr lang="cs-CZ" sz="2400" dirty="0" err="1" smtClean="0"/>
              <a:t>Arendt</a:t>
            </a:r>
            <a:r>
              <a:rPr lang="cs-CZ" sz="2400" dirty="0" smtClean="0"/>
              <a:t>: ne (esej </a:t>
            </a:r>
            <a:r>
              <a:rPr lang="cs-CZ" sz="2400" i="1" dirty="0" smtClean="0"/>
              <a:t>O násilí</a:t>
            </a:r>
            <a:r>
              <a:rPr lang="cs-CZ" sz="2400" dirty="0" smtClean="0"/>
              <a:t>)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078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0857" y="217714"/>
            <a:ext cx="10058400" cy="64008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Osobní identita: pojmy a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262742"/>
            <a:ext cx="8946541" cy="49856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b="1" dirty="0" smtClean="0"/>
              <a:t>Pojmy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numerická identita (totožnost) – kontinuita existence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kvalitativní identita (podobnost) – shoda v (některých) vlastnostech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Otázka „Kdo je to?“</a:t>
            </a:r>
            <a:r>
              <a:rPr lang="cs-CZ" sz="2200" dirty="0" smtClean="0"/>
              <a:t> (Musil, </a:t>
            </a:r>
            <a:r>
              <a:rPr lang="cs-CZ" sz="2200" i="1" dirty="0" smtClean="0"/>
              <a:t>Muž bez </a:t>
            </a:r>
            <a:r>
              <a:rPr lang="cs-CZ" sz="2200" i="1" dirty="0" err="1" smtClean="0"/>
              <a:t>vl</a:t>
            </a:r>
            <a:r>
              <a:rPr lang="cs-CZ" sz="2200" i="1" dirty="0" smtClean="0"/>
              <a:t>., </a:t>
            </a:r>
            <a:r>
              <a:rPr lang="cs-CZ" sz="2200" dirty="0" smtClean="0"/>
              <a:t>II/122: prohlížení staré fotografie)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err="1" smtClean="0"/>
              <a:t>reidentifikace</a:t>
            </a:r>
            <a:r>
              <a:rPr lang="cs-CZ" sz="2200" dirty="0" smtClean="0"/>
              <a:t> (rozpoznání téhož jedince v různých okamžicích)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charakterizace (poznání charakteristických rysů jedince)</a:t>
            </a:r>
          </a:p>
          <a:p>
            <a:pPr marL="0" indent="0">
              <a:buNone/>
            </a:pPr>
            <a:r>
              <a:rPr lang="cs-CZ" sz="2200" b="1" dirty="0" smtClean="0"/>
              <a:t>Kam patří </a:t>
            </a:r>
            <a:r>
              <a:rPr lang="cs-CZ" sz="2200" b="1" dirty="0" err="1" smtClean="0"/>
              <a:t>Foucault</a:t>
            </a:r>
            <a:r>
              <a:rPr lang="cs-CZ" sz="2200" b="1" dirty="0" smtClean="0"/>
              <a:t>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/>
              <a:t>„Neptejte se, kdo jsem, a nechtějte po mně, abych zůstával stejný: to je morálka občanů; nutí nás mít v pořádku doklady.“ („Ne </a:t>
            </a:r>
            <a:r>
              <a:rPr lang="cs-CZ" sz="2200" dirty="0" err="1"/>
              <a:t>me</a:t>
            </a:r>
            <a:r>
              <a:rPr lang="cs-CZ" sz="2200" dirty="0"/>
              <a:t> </a:t>
            </a:r>
            <a:r>
              <a:rPr lang="cs-CZ" sz="2200" dirty="0" err="1"/>
              <a:t>demandez</a:t>
            </a:r>
            <a:r>
              <a:rPr lang="cs-CZ" sz="2200" dirty="0"/>
              <a:t> pas qui je </a:t>
            </a:r>
            <a:r>
              <a:rPr lang="cs-CZ" sz="2200" dirty="0" err="1"/>
              <a:t>suis</a:t>
            </a:r>
            <a:r>
              <a:rPr lang="cs-CZ" sz="2200" dirty="0"/>
              <a:t> et ne </a:t>
            </a:r>
            <a:r>
              <a:rPr lang="cs-CZ" sz="2200" dirty="0" err="1"/>
              <a:t>me</a:t>
            </a:r>
            <a:r>
              <a:rPr lang="cs-CZ" sz="2200" dirty="0"/>
              <a:t> </a:t>
            </a:r>
            <a:r>
              <a:rPr lang="cs-CZ" sz="2200" dirty="0" err="1"/>
              <a:t>dites</a:t>
            </a:r>
            <a:r>
              <a:rPr lang="cs-CZ" sz="2200" dirty="0"/>
              <a:t> pas de </a:t>
            </a:r>
            <a:r>
              <a:rPr lang="cs-CZ" sz="2200" dirty="0" err="1"/>
              <a:t>rester</a:t>
            </a:r>
            <a:r>
              <a:rPr lang="cs-CZ" sz="2200" dirty="0"/>
              <a:t> </a:t>
            </a:r>
            <a:r>
              <a:rPr lang="cs-CZ" sz="2200" dirty="0" err="1"/>
              <a:t>le</a:t>
            </a:r>
            <a:r>
              <a:rPr lang="cs-CZ" sz="2200" dirty="0"/>
              <a:t> </a:t>
            </a:r>
            <a:r>
              <a:rPr lang="cs-CZ" sz="2200" dirty="0" err="1"/>
              <a:t>même</a:t>
            </a:r>
            <a:r>
              <a:rPr lang="cs-CZ" sz="2200" dirty="0"/>
              <a:t> : </a:t>
            </a:r>
            <a:r>
              <a:rPr lang="cs-CZ" sz="2200" dirty="0" err="1"/>
              <a:t>c'est</a:t>
            </a:r>
            <a:r>
              <a:rPr lang="cs-CZ" sz="2200" dirty="0"/>
              <a:t> </a:t>
            </a:r>
            <a:r>
              <a:rPr lang="cs-CZ" sz="2200" dirty="0" err="1"/>
              <a:t>une</a:t>
            </a:r>
            <a:r>
              <a:rPr lang="cs-CZ" sz="2200" dirty="0"/>
              <a:t> </a:t>
            </a:r>
            <a:r>
              <a:rPr lang="cs-CZ" sz="2200" dirty="0" err="1"/>
              <a:t>morale</a:t>
            </a:r>
            <a:r>
              <a:rPr lang="cs-CZ" sz="2200" dirty="0"/>
              <a:t> </a:t>
            </a:r>
            <a:r>
              <a:rPr lang="cs-CZ" sz="2200" dirty="0" err="1"/>
              <a:t>d'état</a:t>
            </a:r>
            <a:r>
              <a:rPr lang="cs-CZ" sz="2200" dirty="0"/>
              <a:t> civil ; </a:t>
            </a:r>
            <a:r>
              <a:rPr lang="cs-CZ" sz="2200" dirty="0" err="1"/>
              <a:t>elle</a:t>
            </a:r>
            <a:r>
              <a:rPr lang="cs-CZ" sz="2200" dirty="0"/>
              <a:t> </a:t>
            </a:r>
            <a:r>
              <a:rPr lang="cs-CZ" sz="2200" dirty="0" err="1"/>
              <a:t>régit</a:t>
            </a:r>
            <a:r>
              <a:rPr lang="cs-CZ" sz="2200" dirty="0"/>
              <a:t> nos </a:t>
            </a:r>
            <a:r>
              <a:rPr lang="cs-CZ" sz="2200" dirty="0" err="1"/>
              <a:t>papiers</a:t>
            </a:r>
            <a:r>
              <a:rPr lang="cs-CZ" sz="2200" dirty="0"/>
              <a:t>.“)</a:t>
            </a:r>
          </a:p>
        </p:txBody>
      </p:sp>
    </p:spTree>
    <p:extLst>
      <p:ext uri="{BB962C8B-B14F-4D97-AF65-F5344CB8AC3E}">
        <p14:creationId xmlns:p14="http://schemas.microsoft.com/office/powerpoint/2010/main" val="110482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9898" y="261257"/>
            <a:ext cx="10058400" cy="788906"/>
          </a:xfrm>
        </p:spPr>
        <p:txBody>
          <a:bodyPr/>
          <a:lstStyle/>
          <a:p>
            <a:r>
              <a:rPr lang="cs-CZ" dirty="0" smtClean="0"/>
              <a:t>Osobní identita: odmítnutí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178012"/>
            <a:ext cx="8946541" cy="50703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/>
              <a:t>Umírněné odmítnutí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identita (kontinuita existence) není nijak specifická pro osoby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osoby se kromě numerické identity vyznačují schopností vztahovat se ke své existenci (např. rozhodovat), a právě to z nich činí osoby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proto je určíme lépe pojmy jako „starost“ (</a:t>
            </a:r>
            <a:r>
              <a:rPr lang="cs-CZ" sz="2200" dirty="0" err="1" smtClean="0"/>
              <a:t>Sorge</a:t>
            </a:r>
            <a:r>
              <a:rPr lang="cs-CZ" sz="2200" dirty="0" smtClean="0"/>
              <a:t>), „zájem o sebe“ (</a:t>
            </a:r>
            <a:r>
              <a:rPr lang="cs-CZ" sz="2200" dirty="0" err="1" smtClean="0"/>
              <a:t>concernment</a:t>
            </a:r>
            <a:r>
              <a:rPr lang="cs-CZ" sz="2200" dirty="0" smtClean="0"/>
              <a:t>) či „bytí sebou“ (</a:t>
            </a:r>
            <a:r>
              <a:rPr lang="cs-CZ" sz="2200" dirty="0" err="1" smtClean="0"/>
              <a:t>Selbstsein</a:t>
            </a:r>
            <a:r>
              <a:rPr lang="cs-CZ" sz="2200" dirty="0" smtClean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Důraz na identitu osoby může zastřít tento specificky „osobní“ charakter existování (Kierkegaard, </a:t>
            </a:r>
            <a:r>
              <a:rPr lang="cs-CZ" sz="2200" dirty="0" err="1" smtClean="0"/>
              <a:t>Heidegger</a:t>
            </a:r>
            <a:r>
              <a:rPr lang="cs-CZ" sz="2200" dirty="0" smtClean="0"/>
              <a:t>, Sartre).</a:t>
            </a:r>
          </a:p>
          <a:p>
            <a:pPr marL="0" indent="0">
              <a:buNone/>
            </a:pPr>
            <a:r>
              <a:rPr lang="cs-CZ" sz="2200" b="1" dirty="0" smtClean="0"/>
              <a:t>Radikální odmítnutí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jak otázka po numerické identitě, tak otázka po „bytí sebou“ má normativní pozadí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err="1" smtClean="0"/>
              <a:t>Foucault</a:t>
            </a:r>
            <a:r>
              <a:rPr lang="cs-CZ" sz="2200" dirty="0" smtClean="0"/>
              <a:t>: je to jeden z projevů moci diskursu („diskursivní policie“)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18122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49118" y="481781"/>
            <a:ext cx="9404723" cy="745119"/>
          </a:xfrm>
        </p:spPr>
        <p:txBody>
          <a:bodyPr>
            <a:normAutofit/>
          </a:bodyPr>
          <a:lstStyle/>
          <a:p>
            <a:r>
              <a:rPr lang="cs-CZ" dirty="0" smtClean="0">
                <a:effectLst/>
              </a:rPr>
              <a:t>Podmínky </a:t>
            </a:r>
            <a:r>
              <a:rPr lang="cs-CZ" dirty="0">
                <a:effectLst/>
              </a:rPr>
              <a:t>k udělení atestu</a:t>
            </a:r>
            <a:r>
              <a:rPr lang="cs-CZ" dirty="0" smtClean="0">
                <a:effectLst/>
              </a:rPr>
              <a:t>:</a:t>
            </a:r>
            <a:endParaRPr lang="en-US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03312" y="1740310"/>
            <a:ext cx="8946541" cy="4508089"/>
          </a:xfrm>
        </p:spPr>
        <p:txBody>
          <a:bodyPr>
            <a:normAutofit fontScale="92500" lnSpcReduction="10000"/>
          </a:bodyPr>
          <a:lstStyle/>
          <a:p>
            <a:pPr marL="452628">
              <a:buFont typeface="Courier New" panose="02070309020205020404" pitchFamily="49" charset="0"/>
              <a:buChar char="o"/>
            </a:pPr>
            <a:r>
              <a:rPr lang="cs-CZ" sz="2200" dirty="0" smtClean="0"/>
              <a:t> </a:t>
            </a:r>
            <a:r>
              <a:rPr lang="cs-CZ" sz="2400" dirty="0" smtClean="0"/>
              <a:t>test zadaný </a:t>
            </a:r>
            <a:r>
              <a:rPr lang="cs-CZ" sz="2400" dirty="0"/>
              <a:t>23. 4. 2018 a odevzdaný nejpozději 7. 5. </a:t>
            </a:r>
            <a:r>
              <a:rPr lang="cs-CZ" sz="2400" dirty="0" smtClean="0"/>
              <a:t>2018</a:t>
            </a:r>
          </a:p>
          <a:p>
            <a:pPr marL="452628">
              <a:buFont typeface="Courier New" panose="02070309020205020404" pitchFamily="49" charset="0"/>
              <a:buChar char="o"/>
            </a:pPr>
            <a:r>
              <a:rPr lang="cs-CZ" sz="2400" dirty="0" smtClean="0"/>
              <a:t> studenti </a:t>
            </a:r>
            <a:r>
              <a:rPr lang="cs-CZ" sz="2400" dirty="0"/>
              <a:t>odpoví v rozsahu 4ns na 2 otázky, které budou vycházet z výkladů a textů probraných v rámci </a:t>
            </a:r>
            <a:r>
              <a:rPr lang="cs-CZ" sz="2400" dirty="0" smtClean="0"/>
              <a:t>přednášky.</a:t>
            </a:r>
          </a:p>
          <a:p>
            <a:pPr marL="452628">
              <a:buFont typeface="Courier New" panose="02070309020205020404" pitchFamily="49" charset="0"/>
              <a:buChar char="o"/>
            </a:pPr>
            <a:r>
              <a:rPr lang="cs-CZ" sz="2400" dirty="0" smtClean="0"/>
              <a:t> </a:t>
            </a:r>
            <a:r>
              <a:rPr lang="en-US" sz="2400" dirty="0" err="1" smtClean="0"/>
              <a:t>Pokud</a:t>
            </a:r>
            <a:r>
              <a:rPr lang="en-US" sz="2400" dirty="0" smtClean="0"/>
              <a:t> </a:t>
            </a:r>
            <a:r>
              <a:rPr lang="en-US" sz="2400" dirty="0"/>
              <a:t>student </a:t>
            </a:r>
            <a:r>
              <a:rPr lang="en-US" sz="2400" dirty="0" err="1"/>
              <a:t>neodevzdá</a:t>
            </a:r>
            <a:r>
              <a:rPr lang="en-US" sz="2400" dirty="0"/>
              <a:t> test k </a:t>
            </a:r>
            <a:r>
              <a:rPr lang="en-US" sz="2400" dirty="0" err="1"/>
              <a:t>předepsanému</a:t>
            </a:r>
            <a:r>
              <a:rPr lang="en-US" sz="2400" dirty="0"/>
              <a:t> </a:t>
            </a:r>
            <a:r>
              <a:rPr lang="en-US" sz="2400" dirty="0" err="1"/>
              <a:t>datu</a:t>
            </a:r>
            <a:r>
              <a:rPr lang="en-US" sz="2400" dirty="0"/>
              <a:t> (23. 4. 2018), </a:t>
            </a:r>
            <a:r>
              <a:rPr lang="en-US" sz="2400" dirty="0" err="1"/>
              <a:t>nebude</a:t>
            </a:r>
            <a:r>
              <a:rPr lang="en-US" sz="2400" dirty="0"/>
              <a:t> mu </a:t>
            </a:r>
            <a:r>
              <a:rPr lang="en-US" sz="2400" dirty="0" err="1"/>
              <a:t>udělen</a:t>
            </a:r>
            <a:r>
              <a:rPr lang="en-US" sz="2400" dirty="0"/>
              <a:t> </a:t>
            </a:r>
            <a:r>
              <a:rPr lang="en-US" sz="2400" dirty="0" err="1"/>
              <a:t>zápočet</a:t>
            </a:r>
            <a:r>
              <a:rPr lang="en-US" sz="2400" dirty="0"/>
              <a:t>. Na testy </a:t>
            </a:r>
            <a:r>
              <a:rPr lang="en-US" sz="2400" dirty="0" err="1"/>
              <a:t>zaslané</a:t>
            </a:r>
            <a:r>
              <a:rPr lang="en-US" sz="2400" dirty="0"/>
              <a:t> v </a:t>
            </a:r>
            <a:r>
              <a:rPr lang="en-US" sz="2400" dirty="0" err="1"/>
              <a:t>pozdějším</a:t>
            </a:r>
            <a:r>
              <a:rPr lang="en-US" sz="2400" dirty="0"/>
              <a:t> </a:t>
            </a:r>
            <a:r>
              <a:rPr lang="en-US" sz="2400" dirty="0" err="1"/>
              <a:t>termínu</a:t>
            </a:r>
            <a:r>
              <a:rPr lang="en-US" sz="2400" dirty="0"/>
              <a:t> </a:t>
            </a:r>
            <a:r>
              <a:rPr lang="en-US" sz="2400" dirty="0" err="1"/>
              <a:t>nebude</a:t>
            </a:r>
            <a:r>
              <a:rPr lang="en-US" sz="2400" dirty="0"/>
              <a:t> </a:t>
            </a:r>
            <a:r>
              <a:rPr lang="en-US" sz="2400" dirty="0" err="1"/>
              <a:t>brán</a:t>
            </a:r>
            <a:r>
              <a:rPr lang="en-US" sz="2400" dirty="0"/>
              <a:t> </a:t>
            </a:r>
            <a:r>
              <a:rPr lang="en-US" sz="2400" dirty="0" err="1"/>
              <a:t>zřetel</a:t>
            </a:r>
            <a:r>
              <a:rPr lang="en-US" sz="2400" dirty="0" smtClean="0"/>
              <a:t>.</a:t>
            </a:r>
            <a:endParaRPr lang="cs-CZ" sz="2200" dirty="0"/>
          </a:p>
          <a:p>
            <a:pPr marL="361188" indent="0">
              <a:buNone/>
            </a:pPr>
            <a:endParaRPr lang="cs-CZ" sz="2200" dirty="0" smtClean="0"/>
          </a:p>
          <a:p>
            <a:pPr marL="704088" indent="-342900">
              <a:buFontTx/>
              <a:buChar char="-"/>
            </a:pPr>
            <a:r>
              <a:rPr lang="cs-CZ" sz="2400" dirty="0" smtClean="0"/>
              <a:t>Identita osob napříč časem</a:t>
            </a:r>
          </a:p>
          <a:p>
            <a:pPr marL="704088" indent="-342900">
              <a:buFontTx/>
              <a:buChar char="-"/>
            </a:pPr>
            <a:r>
              <a:rPr lang="cs-CZ" sz="2400" dirty="0" smtClean="0"/>
              <a:t>„podmínka k“ (zde jednostranně stanovené pravidlo)</a:t>
            </a:r>
          </a:p>
          <a:p>
            <a:pPr marL="704088" indent="-342900">
              <a:buFontTx/>
              <a:buChar char="-"/>
            </a:pPr>
            <a:r>
              <a:rPr lang="cs-CZ" sz="2400" dirty="0" smtClean="0"/>
              <a:t>„atest“ (lze splnit/nesplnit, „normy“ pro práci, která je přijatelná)</a:t>
            </a:r>
          </a:p>
          <a:p>
            <a:pPr marL="704088" indent="-342900">
              <a:buFontTx/>
              <a:buChar char="-"/>
            </a:pPr>
            <a:r>
              <a:rPr lang="cs-CZ" sz="2400" dirty="0" err="1" smtClean="0"/>
              <a:t>Foucault</a:t>
            </a:r>
            <a:r>
              <a:rPr lang="cs-CZ" sz="2400" dirty="0" smtClean="0"/>
              <a:t>: určitá „diskursivní praktika“</a:t>
            </a:r>
          </a:p>
        </p:txBody>
      </p:sp>
    </p:spTree>
    <p:extLst>
      <p:ext uri="{BB962C8B-B14F-4D97-AF65-F5344CB8AC3E}">
        <p14:creationId xmlns:p14="http://schemas.microsoft.com/office/powerpoint/2010/main" val="181538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znamená „diskurs“?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949986"/>
            <a:ext cx="8946541" cy="4298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 smtClean="0"/>
              <a:t>(podle účastníků kurzu „Filosofický problém osobní identity“)</a:t>
            </a:r>
          </a:p>
          <a:p>
            <a:pPr marL="0" indent="0">
              <a:buNone/>
            </a:pPr>
            <a:endParaRPr lang="cs-CZ" sz="2200" dirty="0" smtClean="0"/>
          </a:p>
          <a:p>
            <a:pPr marL="457200" indent="-457200">
              <a:buAutoNum type="arabicPeriod"/>
            </a:pPr>
            <a:r>
              <a:rPr lang="cs-CZ" sz="2200" i="1" u="sng" dirty="0" smtClean="0"/>
              <a:t>Pojednání</a:t>
            </a:r>
            <a:r>
              <a:rPr lang="cs-CZ" sz="2200" u="sng" dirty="0" smtClean="0"/>
              <a:t> o určitém tématu (i monologické, psané)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cs-CZ" sz="2200" i="1" u="sng" dirty="0" smtClean="0"/>
              <a:t>Rozprava</a:t>
            </a:r>
            <a:r>
              <a:rPr lang="cs-CZ" sz="2200" u="sng" dirty="0" smtClean="0"/>
              <a:t> o vymezeném tématu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cs-CZ" sz="2200" u="sng" dirty="0" smtClean="0"/>
              <a:t>Rozprava, nakolik je </a:t>
            </a:r>
            <a:r>
              <a:rPr lang="cs-CZ" sz="2200" i="1" u="sng" dirty="0" smtClean="0"/>
              <a:t>uspořádaná</a:t>
            </a:r>
            <a:r>
              <a:rPr lang="cs-CZ" sz="2200" u="sng" dirty="0" smtClean="0"/>
              <a:t> (i normativně)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endParaRPr lang="cs-CZ" sz="2200" dirty="0"/>
          </a:p>
          <a:p>
            <a:pPr marL="457200" indent="-457200">
              <a:buAutoNum type="arabicPeriod"/>
            </a:pPr>
            <a:endParaRPr lang="cs-CZ" sz="2200" u="sng" dirty="0"/>
          </a:p>
        </p:txBody>
      </p:sp>
    </p:spTree>
    <p:extLst>
      <p:ext uri="{BB962C8B-B14F-4D97-AF65-F5344CB8AC3E}">
        <p14:creationId xmlns:p14="http://schemas.microsoft.com/office/powerpoint/2010/main" val="155727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u="sng" dirty="0" smtClean="0"/>
              <a:t>1. </a:t>
            </a:r>
            <a:r>
              <a:rPr lang="cs-CZ" sz="2400" i="1" u="sng" dirty="0" smtClean="0"/>
              <a:t>Pojednání</a:t>
            </a:r>
            <a:r>
              <a:rPr lang="cs-CZ" sz="2400" u="sng" dirty="0" smtClean="0"/>
              <a:t> </a:t>
            </a:r>
            <a:r>
              <a:rPr lang="cs-CZ" sz="2400" u="sng" dirty="0"/>
              <a:t>o určitém tématu (i monologické)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200" dirty="0" smtClean="0"/>
              <a:t>„přednáška, </a:t>
            </a:r>
            <a:r>
              <a:rPr lang="cs-CZ" sz="2200" dirty="0"/>
              <a:t>výklad nebo pojednání na nějaké </a:t>
            </a:r>
            <a:r>
              <a:rPr lang="cs-CZ" sz="2200" dirty="0" smtClean="0"/>
              <a:t>téma“</a:t>
            </a:r>
          </a:p>
          <a:p>
            <a:pPr marL="0" indent="0">
              <a:buNone/>
            </a:pPr>
            <a:r>
              <a:rPr lang="cs-CZ" sz="2400" u="sng" dirty="0"/>
              <a:t>2. Rozprava o vymezeném tématu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pl-PL" sz="2200" dirty="0"/>
              <a:t>„diskuse </a:t>
            </a:r>
            <a:r>
              <a:rPr lang="pl-PL" sz="2200" dirty="0" smtClean="0"/>
              <a:t>(rozprava) nad </a:t>
            </a:r>
            <a:r>
              <a:rPr lang="pl-PL" sz="2200" dirty="0"/>
              <a:t>nějakým tématem</a:t>
            </a:r>
            <a:r>
              <a:rPr lang="pl-PL" sz="2200" dirty="0" smtClean="0"/>
              <a:t>”, „veřejný dialog týkající se určitého jevu”</a:t>
            </a:r>
            <a:endParaRPr lang="pl-PL" sz="2200" dirty="0"/>
          </a:p>
          <a:p>
            <a:pPr lvl="0">
              <a:buFont typeface="Courier New" panose="02070309020205020404" pitchFamily="49" charset="0"/>
              <a:buChar char="o"/>
            </a:pPr>
            <a:r>
              <a:rPr lang="pl-PL" sz="2200" dirty="0"/>
              <a:t>„</a:t>
            </a:r>
            <a:r>
              <a:rPr lang="cs-CZ" sz="2200" dirty="0"/>
              <a:t>řeč, probírání, zkoumání, nebo zamyšlení nad nějakou věci. Diskutování podle mě patří k dialogu, a diskurs je spíše projev“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/>
              <a:t>„inteligentní výměna názorů v rámci určité problematiky zahrnující malý přehled daného tématu. </a:t>
            </a:r>
            <a:r>
              <a:rPr lang="cs-CZ" sz="2200" dirty="0" smtClean="0"/>
              <a:t>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„strukturovaná diskuse na určité téma“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„souhrn </a:t>
            </a:r>
            <a:r>
              <a:rPr lang="cs-CZ" sz="2200" dirty="0"/>
              <a:t>možných "promluv" vázaných k nějakému tématu</a:t>
            </a:r>
            <a:r>
              <a:rPr lang="cs-CZ" sz="2200" dirty="0" smtClean="0"/>
              <a:t>.“</a:t>
            </a:r>
            <a:endParaRPr lang="cs-CZ" sz="2200" dirty="0"/>
          </a:p>
          <a:p>
            <a:pPr>
              <a:buFont typeface="Courier New" panose="02070309020205020404" pitchFamily="49" charset="0"/>
              <a:buChar char="o"/>
            </a:pPr>
            <a:endParaRPr lang="cs-CZ" sz="2200" dirty="0"/>
          </a:p>
          <a:p>
            <a:pPr lvl="0">
              <a:buFont typeface="Courier New" panose="02070309020205020404" pitchFamily="49" charset="0"/>
              <a:buChar char="o"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5767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7191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363794"/>
            <a:ext cx="8946541" cy="58846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u="sng" dirty="0" smtClean="0"/>
              <a:t>3. </a:t>
            </a:r>
            <a:r>
              <a:rPr lang="cs-CZ" sz="2400" u="sng" dirty="0"/>
              <a:t>Rozprava, nakolik je </a:t>
            </a:r>
            <a:r>
              <a:rPr lang="cs-CZ" sz="2400" i="1" u="sng" dirty="0"/>
              <a:t>uspořádaná</a:t>
            </a:r>
            <a:r>
              <a:rPr lang="cs-CZ" sz="2400" u="sng" dirty="0"/>
              <a:t> (i normativně)</a:t>
            </a:r>
            <a:endParaRPr lang="cs-CZ" sz="2400" u="sng" dirty="0" smtClean="0"/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„nějaký </a:t>
            </a:r>
            <a:r>
              <a:rPr lang="cs-CZ" dirty="0"/>
              <a:t>vhodný rámec témat sloužící k debatě</a:t>
            </a:r>
            <a:r>
              <a:rPr lang="cs-CZ" dirty="0" smtClean="0"/>
              <a:t>.“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„určitý </a:t>
            </a:r>
            <a:r>
              <a:rPr lang="cs-CZ" dirty="0"/>
              <a:t>určující (nejhlasitější) směr nebo určité určující téma v dané oblasti v daný čas, které může být negativní i pozitivní a určuje způsob rozpravy</a:t>
            </a:r>
            <a:r>
              <a:rPr lang="cs-CZ" dirty="0" smtClean="0"/>
              <a:t>.“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„vše, co je ve společnosti komunikováno… hlavní </a:t>
            </a:r>
            <a:r>
              <a:rPr lang="cs-CZ" dirty="0"/>
              <a:t>roli v šíření takového sdělení hrají především média a nějaké výrazné skupiny či jedinci ve společnosti (ve smyslu političtí vůdci, kulturní ikony, lidé s určitým politickým, ekonomickým vlivem apod.), od kterých jej přejímá i "zbytek" veřejnosti, který se následně rovněž stává nositelem, jenž toto sdělení reprodukuje dále</a:t>
            </a:r>
            <a:r>
              <a:rPr lang="cs-CZ" dirty="0" smtClean="0"/>
              <a:t>.“</a:t>
            </a:r>
            <a:endParaRPr lang="cs-CZ" dirty="0" smtClean="0"/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</a:t>
            </a:r>
            <a:r>
              <a:rPr lang="cs-CZ" dirty="0" smtClean="0"/>
              <a:t>syntax </a:t>
            </a:r>
            <a:r>
              <a:rPr lang="cs-CZ" dirty="0"/>
              <a:t>našeho přemýšlení a našich slov</a:t>
            </a:r>
            <a:r>
              <a:rPr lang="cs-CZ" dirty="0" smtClean="0"/>
              <a:t>,… paradigma </a:t>
            </a:r>
            <a:r>
              <a:rPr lang="cs-CZ" dirty="0"/>
              <a:t>jako kaleidoskop, který diskurz určuje a </a:t>
            </a:r>
            <a:r>
              <a:rPr lang="cs-CZ" dirty="0" smtClean="0"/>
              <a:t>limituje“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„směr</a:t>
            </a:r>
            <a:r>
              <a:rPr lang="cs-CZ" dirty="0"/>
              <a:t>, kterým se ubírají myšlenky a zkoumání určité skupiny lidí. Spojuji si s ním myšlenkový proud, který nutně nemusí být hlavním pro danou </a:t>
            </a:r>
            <a:r>
              <a:rPr lang="cs-CZ" dirty="0" smtClean="0"/>
              <a:t>dobu“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„diskurzivní </a:t>
            </a:r>
            <a:r>
              <a:rPr lang="cs-CZ" dirty="0"/>
              <a:t>analýza, tedy poznání člověka pomocí předpokladu, že intrapersonální komunikace nese určitý význam, z něhož lze odvodit chápaní a tvorbu subjektivní reality tohoto jedince</a:t>
            </a:r>
            <a:r>
              <a:rPr lang="cs-CZ" dirty="0" smtClean="0"/>
              <a:t>.“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dirty="0" smtClean="0"/>
              <a:t>„způsob</a:t>
            </a:r>
            <a:r>
              <a:rPr lang="cs-CZ" dirty="0"/>
              <a:t>, jakým pracujeme s pojmy a symboly popisujícími reálný svět. Nebo možná ještě přesněji jde o důvody, které nás ke konkrétnímu způsobu jejich užití nutí. Je to zároveň interpretace a zároveň utváření reality skrze specifickou volbu slov, obrazů, symbolů atd</a:t>
            </a:r>
            <a:r>
              <a:rPr lang="cs-CZ" dirty="0" smtClean="0"/>
              <a:t>.“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9091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znamená „diskurs“? Le Petit Robert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7360"/>
            <a:ext cx="8946541" cy="451104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cs-CZ" sz="2200" dirty="0" smtClean="0"/>
              <a:t>Proslov (běžné) – slavnostní, zahajovací atd.</a:t>
            </a:r>
          </a:p>
          <a:p>
            <a:pPr marL="457200" indent="-457200">
              <a:buAutoNum type="arabicPeriod"/>
            </a:pPr>
            <a:r>
              <a:rPr lang="cs-CZ" sz="2200" dirty="0" smtClean="0"/>
              <a:t>Písemné pojednání na určité téma (</a:t>
            </a:r>
            <a:r>
              <a:rPr lang="cs-CZ" sz="2200" dirty="0" err="1" smtClean="0"/>
              <a:t>Desc</a:t>
            </a:r>
            <a:r>
              <a:rPr lang="cs-CZ" sz="2200" dirty="0" smtClean="0"/>
              <a:t>. – „Rozprava o metodě“)</a:t>
            </a:r>
          </a:p>
          <a:p>
            <a:pPr marL="457200" indent="-457200">
              <a:buAutoNum type="arabicPeriod"/>
            </a:pPr>
            <a:r>
              <a:rPr lang="cs-CZ" sz="2200" dirty="0" smtClean="0"/>
              <a:t>Mluvená řeč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v protikladu k řeči psané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v protikladu k „jazyku“ jako systému znaků (promluva)</a:t>
            </a:r>
          </a:p>
          <a:p>
            <a:pPr marL="457200" indent="-457200">
              <a:buAutoNum type="arabicPeriod"/>
            </a:pPr>
            <a:r>
              <a:rPr lang="cs-CZ" sz="2200" dirty="0" smtClean="0"/>
              <a:t>Diskursivní myšlení = myšlení založené zřetelně (řečově, diskursivně) formulovaných krocích; protiklad: intuitivní myšlení</a:t>
            </a:r>
          </a:p>
          <a:p>
            <a:pPr marL="0" indent="0">
              <a:buNone/>
            </a:pPr>
            <a:r>
              <a:rPr lang="cs-CZ" sz="2200" u="sng" dirty="0" smtClean="0"/>
              <a:t>Soudobé příručky </a:t>
            </a:r>
            <a:r>
              <a:rPr lang="cs-CZ" sz="2200" u="sng" dirty="0" err="1" smtClean="0"/>
              <a:t>franc</a:t>
            </a:r>
            <a:r>
              <a:rPr lang="cs-CZ" sz="2200" u="sng" dirty="0" smtClean="0"/>
              <a:t>. psaní</a:t>
            </a:r>
            <a:endParaRPr lang="cs-CZ" sz="2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diskurs je někomu adresovaná řeč, rozlišujeme d. (1.) narativní, (2.) deskriptivní, (3.) explikativní, (4.) </a:t>
            </a:r>
            <a:r>
              <a:rPr lang="cs-CZ" sz="2200" dirty="0" err="1" smtClean="0"/>
              <a:t>argumentativní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58592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1876</TotalTime>
  <Words>1796</Words>
  <Application>Microsoft Office PowerPoint</Application>
  <PresentationFormat>Širokoúhlá obrazovka</PresentationFormat>
  <Paragraphs>168</Paragraphs>
  <Slides>22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Calibri</vt:lpstr>
      <vt:lpstr>Calibri Light</vt:lpstr>
      <vt:lpstr>Courier New</vt:lpstr>
      <vt:lpstr>Retrospektiva</vt:lpstr>
      <vt:lpstr> Foucault: „Neptejte se, kdo jsem, a nechtějte po mně, abych zůstával stejný“. </vt:lpstr>
      <vt:lpstr> Literatura </vt:lpstr>
      <vt:lpstr>Osobní identita: pojmy a otázky</vt:lpstr>
      <vt:lpstr>Osobní identita: odmítnutí otázky</vt:lpstr>
      <vt:lpstr>Podmínky k udělení atestu:</vt:lpstr>
      <vt:lpstr>Co znamená „diskurs“?</vt:lpstr>
      <vt:lpstr>Prezentace aplikace PowerPoint</vt:lpstr>
      <vt:lpstr>Prezentace aplikace PowerPoint</vt:lpstr>
      <vt:lpstr>Co znamená „diskurs“? Le Petit Robert</vt:lpstr>
      <vt:lpstr>Foucault</vt:lpstr>
      <vt:lpstr>Prezentace aplikace PowerPoint</vt:lpstr>
      <vt:lpstr>Prezentace aplikace PowerPoint</vt:lpstr>
      <vt:lpstr>Prezentace aplikace PowerPoint</vt:lpstr>
      <vt:lpstr>Prezentace aplikace PowerPoint</vt:lpstr>
      <vt:lpstr>Diskursivní násilí</vt:lpstr>
      <vt:lpstr>Řád diskursu a otázka moci</vt:lpstr>
      <vt:lpstr>Foucault a anti-systémová levice</vt:lpstr>
      <vt:lpstr>Jedná se o fatalismus?</vt:lpstr>
      <vt:lpstr>Foucault a osobní identita</vt:lpstr>
      <vt:lpstr>Individualizace a totalizace (Subjekt a moc, 1982, in: Dreyfus/Rabinow, 312nn.)</vt:lpstr>
      <vt:lpstr>Výhled Foucaultovské kritiky moci</vt:lpstr>
      <vt:lpstr>Problémy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Filosofický problém osobní identity Kurz spol. základu 2016/2017</dc:title>
  <dc:creator>pc</dc:creator>
  <cp:lastModifiedBy>Jakub Čapek</cp:lastModifiedBy>
  <cp:revision>172</cp:revision>
  <cp:lastPrinted>2017-04-10T10:01:12Z</cp:lastPrinted>
  <dcterms:created xsi:type="dcterms:W3CDTF">2016-10-03T08:26:47Z</dcterms:created>
  <dcterms:modified xsi:type="dcterms:W3CDTF">2018-03-26T11:53:40Z</dcterms:modified>
</cp:coreProperties>
</file>