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49"/>
  </p:notesMasterIdLst>
  <p:sldIdLst>
    <p:sldId id="256" r:id="rId5"/>
    <p:sldId id="257" r:id="rId6"/>
    <p:sldId id="259" r:id="rId7"/>
    <p:sldId id="260" r:id="rId8"/>
    <p:sldId id="323" r:id="rId9"/>
    <p:sldId id="261" r:id="rId10"/>
    <p:sldId id="324" r:id="rId11"/>
    <p:sldId id="308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límková, Adéla" userId="999f5e52-b3b5-4322-ac6a-365c09c88039" providerId="ADAL" clId="{FB96B99A-BB24-4DE0-AA2B-51F714452901}"/>
    <pc:docChg chg="undo custSel addSld modSld">
      <pc:chgData name="Jarolímková, Adéla" userId="999f5e52-b3b5-4322-ac6a-365c09c88039" providerId="ADAL" clId="{FB96B99A-BB24-4DE0-AA2B-51F714452901}" dt="2022-07-20T10:37:58.042" v="1353" actId="313"/>
      <pc:docMkLst>
        <pc:docMk/>
      </pc:docMkLst>
      <pc:sldChg chg="modSp new mod">
        <pc:chgData name="Jarolímková, Adéla" userId="999f5e52-b3b5-4322-ac6a-365c09c88039" providerId="ADAL" clId="{FB96B99A-BB24-4DE0-AA2B-51F714452901}" dt="2022-07-20T07:20:05.305" v="289" actId="20577"/>
        <pc:sldMkLst>
          <pc:docMk/>
          <pc:sldMk cId="1783855412" sldId="259"/>
        </pc:sldMkLst>
        <pc:spChg chg="mod">
          <ac:chgData name="Jarolímková, Adéla" userId="999f5e52-b3b5-4322-ac6a-365c09c88039" providerId="ADAL" clId="{FB96B99A-BB24-4DE0-AA2B-51F714452901}" dt="2022-07-20T07:16:58.423" v="29" actId="20577"/>
          <ac:spMkLst>
            <pc:docMk/>
            <pc:sldMk cId="1783855412" sldId="259"/>
            <ac:spMk id="2" creationId="{EE5068F2-E6AE-51CE-C4C1-98F037E8B4FC}"/>
          </ac:spMkLst>
        </pc:spChg>
        <pc:spChg chg="mod">
          <ac:chgData name="Jarolímková, Adéla" userId="999f5e52-b3b5-4322-ac6a-365c09c88039" providerId="ADAL" clId="{FB96B99A-BB24-4DE0-AA2B-51F714452901}" dt="2022-07-20T07:20:05.305" v="289" actId="20577"/>
          <ac:spMkLst>
            <pc:docMk/>
            <pc:sldMk cId="1783855412" sldId="259"/>
            <ac:spMk id="3" creationId="{B02ADACD-F3FF-CA21-8696-ACB9C0998969}"/>
          </ac:spMkLst>
        </pc:spChg>
      </pc:sldChg>
      <pc:sldChg chg="modSp new mod">
        <pc:chgData name="Jarolímková, Adéla" userId="999f5e52-b3b5-4322-ac6a-365c09c88039" providerId="ADAL" clId="{FB96B99A-BB24-4DE0-AA2B-51F714452901}" dt="2022-07-20T07:30:01.509" v="594" actId="20577"/>
        <pc:sldMkLst>
          <pc:docMk/>
          <pc:sldMk cId="994496203" sldId="260"/>
        </pc:sldMkLst>
        <pc:spChg chg="mod">
          <ac:chgData name="Jarolímková, Adéla" userId="999f5e52-b3b5-4322-ac6a-365c09c88039" providerId="ADAL" clId="{FB96B99A-BB24-4DE0-AA2B-51F714452901}" dt="2022-07-20T07:21:03.839" v="336" actId="20577"/>
          <ac:spMkLst>
            <pc:docMk/>
            <pc:sldMk cId="994496203" sldId="260"/>
            <ac:spMk id="2" creationId="{A2190EC5-7B4D-196E-2CC1-C489E90862FA}"/>
          </ac:spMkLst>
        </pc:spChg>
        <pc:spChg chg="mod">
          <ac:chgData name="Jarolímková, Adéla" userId="999f5e52-b3b5-4322-ac6a-365c09c88039" providerId="ADAL" clId="{FB96B99A-BB24-4DE0-AA2B-51F714452901}" dt="2022-07-20T07:30:01.509" v="594" actId="20577"/>
          <ac:spMkLst>
            <pc:docMk/>
            <pc:sldMk cId="994496203" sldId="260"/>
            <ac:spMk id="3" creationId="{BFD0A82A-06B7-35FA-CFA0-8B8021027707}"/>
          </ac:spMkLst>
        </pc:spChg>
      </pc:sldChg>
      <pc:sldChg chg="addSp delSp modSp new mod">
        <pc:chgData name="Jarolímková, Adéla" userId="999f5e52-b3b5-4322-ac6a-365c09c88039" providerId="ADAL" clId="{FB96B99A-BB24-4DE0-AA2B-51F714452901}" dt="2022-07-20T07:35:02.158" v="760" actId="20577"/>
        <pc:sldMkLst>
          <pc:docMk/>
          <pc:sldMk cId="1341363236" sldId="261"/>
        </pc:sldMkLst>
        <pc:spChg chg="mod">
          <ac:chgData name="Jarolímková, Adéla" userId="999f5e52-b3b5-4322-ac6a-365c09c88039" providerId="ADAL" clId="{FB96B99A-BB24-4DE0-AA2B-51F714452901}" dt="2022-07-20T07:32:23.342" v="652" actId="20577"/>
          <ac:spMkLst>
            <pc:docMk/>
            <pc:sldMk cId="1341363236" sldId="261"/>
            <ac:spMk id="2" creationId="{99EA3626-9AF6-E409-2F09-67818802DB45}"/>
          </ac:spMkLst>
        </pc:spChg>
        <pc:spChg chg="mod">
          <ac:chgData name="Jarolímková, Adéla" userId="999f5e52-b3b5-4322-ac6a-365c09c88039" providerId="ADAL" clId="{FB96B99A-BB24-4DE0-AA2B-51F714452901}" dt="2022-07-20T07:35:02.158" v="760" actId="20577"/>
          <ac:spMkLst>
            <pc:docMk/>
            <pc:sldMk cId="1341363236" sldId="261"/>
            <ac:spMk id="3" creationId="{2708E044-90A5-DB5F-C068-698D61A09AD2}"/>
          </ac:spMkLst>
        </pc:spChg>
        <pc:spChg chg="add del">
          <ac:chgData name="Jarolímková, Adéla" userId="999f5e52-b3b5-4322-ac6a-365c09c88039" providerId="ADAL" clId="{FB96B99A-BB24-4DE0-AA2B-51F714452901}" dt="2022-07-20T07:31:00.590" v="597" actId="22"/>
          <ac:spMkLst>
            <pc:docMk/>
            <pc:sldMk cId="1341363236" sldId="261"/>
            <ac:spMk id="5" creationId="{FAC576DD-2A3F-01B6-5C5C-08C8B7FE92D7}"/>
          </ac:spMkLst>
        </pc:spChg>
      </pc:sldChg>
      <pc:sldChg chg="modSp add mod">
        <pc:chgData name="Jarolímková, Adéla" userId="999f5e52-b3b5-4322-ac6a-365c09c88039" providerId="ADAL" clId="{FB96B99A-BB24-4DE0-AA2B-51F714452901}" dt="2022-07-20T07:48:22.367" v="788" actId="27636"/>
        <pc:sldMkLst>
          <pc:docMk/>
          <pc:sldMk cId="3459747844" sldId="308"/>
        </pc:sldMkLst>
        <pc:spChg chg="mod">
          <ac:chgData name="Jarolímková, Adéla" userId="999f5e52-b3b5-4322-ac6a-365c09c88039" providerId="ADAL" clId="{FB96B99A-BB24-4DE0-AA2B-51F714452901}" dt="2022-07-20T07:48:22.367" v="788" actId="27636"/>
          <ac:spMkLst>
            <pc:docMk/>
            <pc:sldMk cId="3459747844" sldId="308"/>
            <ac:spMk id="3" creationId="{00000000-0000-0000-0000-000000000000}"/>
          </ac:spMkLst>
        </pc:spChg>
      </pc:sldChg>
      <pc:sldChg chg="modSp add mod">
        <pc:chgData name="Jarolímková, Adéla" userId="999f5e52-b3b5-4322-ac6a-365c09c88039" providerId="ADAL" clId="{FB96B99A-BB24-4DE0-AA2B-51F714452901}" dt="2022-07-20T07:31:46.961" v="630" actId="27636"/>
        <pc:sldMkLst>
          <pc:docMk/>
          <pc:sldMk cId="2321533899" sldId="323"/>
        </pc:sldMkLst>
        <pc:spChg chg="mod">
          <ac:chgData name="Jarolímková, Adéla" userId="999f5e52-b3b5-4322-ac6a-365c09c88039" providerId="ADAL" clId="{FB96B99A-BB24-4DE0-AA2B-51F714452901}" dt="2022-07-20T07:31:29.506" v="625" actId="6549"/>
          <ac:spMkLst>
            <pc:docMk/>
            <pc:sldMk cId="2321533899" sldId="323"/>
            <ac:spMk id="2" creationId="{549BCFB3-BF6C-4E35-9FD2-761B6107E198}"/>
          </ac:spMkLst>
        </pc:spChg>
        <pc:spChg chg="mod">
          <ac:chgData name="Jarolímková, Adéla" userId="999f5e52-b3b5-4322-ac6a-365c09c88039" providerId="ADAL" clId="{FB96B99A-BB24-4DE0-AA2B-51F714452901}" dt="2022-07-20T07:31:46.961" v="630" actId="27636"/>
          <ac:spMkLst>
            <pc:docMk/>
            <pc:sldMk cId="2321533899" sldId="323"/>
            <ac:spMk id="3" creationId="{108902AB-C24C-41A7-A240-08CC26E99F12}"/>
          </ac:spMkLst>
        </pc:spChg>
      </pc:sldChg>
      <pc:sldChg chg="addSp delSp modSp new mod">
        <pc:chgData name="Jarolímková, Adéla" userId="999f5e52-b3b5-4322-ac6a-365c09c88039" providerId="ADAL" clId="{FB96B99A-BB24-4DE0-AA2B-51F714452901}" dt="2022-07-20T07:48:14.601" v="786" actId="22"/>
        <pc:sldMkLst>
          <pc:docMk/>
          <pc:sldMk cId="2441473166" sldId="324"/>
        </pc:sldMkLst>
        <pc:spChg chg="mod">
          <ac:chgData name="Jarolímková, Adéla" userId="999f5e52-b3b5-4322-ac6a-365c09c88039" providerId="ADAL" clId="{FB96B99A-BB24-4DE0-AA2B-51F714452901}" dt="2022-07-20T07:36:51.105" v="762"/>
          <ac:spMkLst>
            <pc:docMk/>
            <pc:sldMk cId="2441473166" sldId="324"/>
            <ac:spMk id="2" creationId="{A0883861-0B2C-0971-BE72-555A38583EB3}"/>
          </ac:spMkLst>
        </pc:spChg>
        <pc:spChg chg="del">
          <ac:chgData name="Jarolímková, Adéla" userId="999f5e52-b3b5-4322-ac6a-365c09c88039" providerId="ADAL" clId="{FB96B99A-BB24-4DE0-AA2B-51F714452901}" dt="2022-07-20T07:37:11.899" v="763" actId="931"/>
          <ac:spMkLst>
            <pc:docMk/>
            <pc:sldMk cId="2441473166" sldId="324"/>
            <ac:spMk id="3" creationId="{FACC4F37-E73B-941B-843E-2F67E0D33F18}"/>
          </ac:spMkLst>
        </pc:spChg>
        <pc:spChg chg="add mod">
          <ac:chgData name="Jarolímková, Adéla" userId="999f5e52-b3b5-4322-ac6a-365c09c88039" providerId="ADAL" clId="{FB96B99A-BB24-4DE0-AA2B-51F714452901}" dt="2022-07-20T07:40:38.461" v="775" actId="1076"/>
          <ac:spMkLst>
            <pc:docMk/>
            <pc:sldMk cId="2441473166" sldId="324"/>
            <ac:spMk id="7" creationId="{DED01F40-5F67-652F-00BB-1B27CE7A92B1}"/>
          </ac:spMkLst>
        </pc:spChg>
        <pc:spChg chg="add del">
          <ac:chgData name="Jarolímková, Adéla" userId="999f5e52-b3b5-4322-ac6a-365c09c88039" providerId="ADAL" clId="{FB96B99A-BB24-4DE0-AA2B-51F714452901}" dt="2022-07-20T07:48:11.013" v="784" actId="22"/>
          <ac:spMkLst>
            <pc:docMk/>
            <pc:sldMk cId="2441473166" sldId="324"/>
            <ac:spMk id="11" creationId="{B01C30D5-5CF5-EB5D-581F-1D72FB0303D0}"/>
          </ac:spMkLst>
        </pc:spChg>
        <pc:spChg chg="add del">
          <ac:chgData name="Jarolímková, Adéla" userId="999f5e52-b3b5-4322-ac6a-365c09c88039" providerId="ADAL" clId="{FB96B99A-BB24-4DE0-AA2B-51F714452901}" dt="2022-07-20T07:48:14.601" v="786" actId="22"/>
          <ac:spMkLst>
            <pc:docMk/>
            <pc:sldMk cId="2441473166" sldId="324"/>
            <ac:spMk id="13" creationId="{A86E79AC-CD66-F953-7C82-CB7B19A223A7}"/>
          </ac:spMkLst>
        </pc:spChg>
        <pc:picChg chg="add mod">
          <ac:chgData name="Jarolímková, Adéla" userId="999f5e52-b3b5-4322-ac6a-365c09c88039" providerId="ADAL" clId="{FB96B99A-BB24-4DE0-AA2B-51F714452901}" dt="2022-07-20T07:41:28.644" v="782" actId="1076"/>
          <ac:picMkLst>
            <pc:docMk/>
            <pc:sldMk cId="2441473166" sldId="324"/>
            <ac:picMk id="5" creationId="{6D55D95E-C6F7-C915-FFB5-30F5B67D5556}"/>
          </ac:picMkLst>
        </pc:picChg>
        <pc:picChg chg="add mod">
          <ac:chgData name="Jarolímková, Adéla" userId="999f5e52-b3b5-4322-ac6a-365c09c88039" providerId="ADAL" clId="{FB96B99A-BB24-4DE0-AA2B-51F714452901}" dt="2022-07-20T07:41:24.620" v="781" actId="14100"/>
          <ac:picMkLst>
            <pc:docMk/>
            <pc:sldMk cId="2441473166" sldId="324"/>
            <ac:picMk id="9" creationId="{B2FB2768-1D3F-E980-A5F2-369C073EBC6E}"/>
          </ac:picMkLst>
        </pc:picChg>
      </pc:sldChg>
      <pc:sldChg chg="addSp modSp new mod">
        <pc:chgData name="Jarolímková, Adéla" userId="999f5e52-b3b5-4322-ac6a-365c09c88039" providerId="ADAL" clId="{FB96B99A-BB24-4DE0-AA2B-51F714452901}" dt="2022-07-20T10:33:15.152" v="970" actId="20577"/>
        <pc:sldMkLst>
          <pc:docMk/>
          <pc:sldMk cId="2588533961" sldId="325"/>
        </pc:sldMkLst>
        <pc:spChg chg="mod">
          <ac:chgData name="Jarolímková, Adéla" userId="999f5e52-b3b5-4322-ac6a-365c09c88039" providerId="ADAL" clId="{FB96B99A-BB24-4DE0-AA2B-51F714452901}" dt="2022-07-20T07:49:57.437" v="806" actId="20577"/>
          <ac:spMkLst>
            <pc:docMk/>
            <pc:sldMk cId="2588533961" sldId="325"/>
            <ac:spMk id="2" creationId="{B9DC0D70-90AF-DDCC-543C-1FEB23A07432}"/>
          </ac:spMkLst>
        </pc:spChg>
        <pc:spChg chg="mod">
          <ac:chgData name="Jarolímková, Adéla" userId="999f5e52-b3b5-4322-ac6a-365c09c88039" providerId="ADAL" clId="{FB96B99A-BB24-4DE0-AA2B-51F714452901}" dt="2022-07-20T07:53:50.959" v="955" actId="21"/>
          <ac:spMkLst>
            <pc:docMk/>
            <pc:sldMk cId="2588533961" sldId="325"/>
            <ac:spMk id="3" creationId="{EF32AD6C-4B32-432B-E655-057E5E2540EE}"/>
          </ac:spMkLst>
        </pc:spChg>
        <pc:spChg chg="add mod">
          <ac:chgData name="Jarolímková, Adéla" userId="999f5e52-b3b5-4322-ac6a-365c09c88039" providerId="ADAL" clId="{FB96B99A-BB24-4DE0-AA2B-51F714452901}" dt="2022-07-20T10:33:15.152" v="970" actId="20577"/>
          <ac:spMkLst>
            <pc:docMk/>
            <pc:sldMk cId="2588533961" sldId="325"/>
            <ac:spMk id="4" creationId="{62047E93-041B-05E3-3A9F-1F38D67F408C}"/>
          </ac:spMkLst>
        </pc:spChg>
      </pc:sldChg>
      <pc:sldChg chg="modSp new mod">
        <pc:chgData name="Jarolímková, Adéla" userId="999f5e52-b3b5-4322-ac6a-365c09c88039" providerId="ADAL" clId="{FB96B99A-BB24-4DE0-AA2B-51F714452901}" dt="2022-07-20T10:37:58.042" v="1353" actId="313"/>
        <pc:sldMkLst>
          <pc:docMk/>
          <pc:sldMk cId="3111185326" sldId="326"/>
        </pc:sldMkLst>
        <pc:spChg chg="mod">
          <ac:chgData name="Jarolímková, Adéla" userId="999f5e52-b3b5-4322-ac6a-365c09c88039" providerId="ADAL" clId="{FB96B99A-BB24-4DE0-AA2B-51F714452901}" dt="2022-07-20T10:34:04.078" v="978" actId="20577"/>
          <ac:spMkLst>
            <pc:docMk/>
            <pc:sldMk cId="3111185326" sldId="326"/>
            <ac:spMk id="2" creationId="{ECE80A35-0A7E-D7E4-1D8C-0595FC2BB24F}"/>
          </ac:spMkLst>
        </pc:spChg>
        <pc:spChg chg="mod">
          <ac:chgData name="Jarolímková, Adéla" userId="999f5e52-b3b5-4322-ac6a-365c09c88039" providerId="ADAL" clId="{FB96B99A-BB24-4DE0-AA2B-51F714452901}" dt="2022-07-20T10:37:58.042" v="1353" actId="313"/>
          <ac:spMkLst>
            <pc:docMk/>
            <pc:sldMk cId="3111185326" sldId="326"/>
            <ac:spMk id="3" creationId="{667BD5D7-7E36-6BA5-E5B0-4C2B0AB66ABF}"/>
          </ac:spMkLst>
        </pc:spChg>
      </pc:sldChg>
    </pc:docChg>
  </pc:docChgLst>
  <pc:docChgLst>
    <pc:chgData name="Jarolímková, Adéla" userId="999f5e52-b3b5-4322-ac6a-365c09c88039" providerId="ADAL" clId="{7B4CF3A8-A728-4C39-989A-661D37F9B685}"/>
    <pc:docChg chg="modSld">
      <pc:chgData name="Jarolímková, Adéla" userId="999f5e52-b3b5-4322-ac6a-365c09c88039" providerId="ADAL" clId="{7B4CF3A8-A728-4C39-989A-661D37F9B685}" dt="2022-09-12T07:01:49.231" v="25" actId="20577"/>
      <pc:docMkLst>
        <pc:docMk/>
      </pc:docMkLst>
      <pc:sldChg chg="modSp mod">
        <pc:chgData name="Jarolímková, Adéla" userId="999f5e52-b3b5-4322-ac6a-365c09c88039" providerId="ADAL" clId="{7B4CF3A8-A728-4C39-989A-661D37F9B685}" dt="2022-09-12T07:01:49.231" v="25" actId="20577"/>
        <pc:sldMkLst>
          <pc:docMk/>
          <pc:sldMk cId="2100492719" sldId="256"/>
        </pc:sldMkLst>
        <pc:spChg chg="mod">
          <ac:chgData name="Jarolímková, Adéla" userId="999f5e52-b3b5-4322-ac6a-365c09c88039" providerId="ADAL" clId="{7B4CF3A8-A728-4C39-989A-661D37F9B685}" dt="2022-09-12T07:01:49.231" v="25" actId="20577"/>
          <ac:spMkLst>
            <pc:docMk/>
            <pc:sldMk cId="2100492719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8BF55-5E11-4C9F-B0B6-3C4A34C8D47E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02AF3-F6EA-480B-8948-3F093EF29E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86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je dobrým zdrojem pro psaní? Co nám zaručí, že vybereme správné prameny?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81A86-9A9D-4D87-AD67-F0527EF5172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72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988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73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20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44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402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2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9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71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46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40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01F80E5-92BF-4243-9EAF-E8A4DBE26B54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3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01F80E5-92BF-4243-9EAF-E8A4DBE26B54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38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l1.cuni.cz/course/view.php?id=471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5817/PedOr2021-2-17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pomocnik.rvp.cz/clanek/21776/KDYZ-VELKY-BRATR-DOSTANE-VELKA-DATA.html" TargetMode="External"/><Relationship Id="rId2" Type="http://schemas.openxmlformats.org/officeDocument/2006/relationships/hyperlink" Target="https://www.msmt.cz/vzdelavani/skolstvi-v-cr/strategie-203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WCbqbcAv3M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uk.vsb.cz/srovnani-citacnich-manazeru/" TargetMode="External"/><Relationship Id="rId2" Type="http://schemas.openxmlformats.org/officeDocument/2006/relationships/hyperlink" Target="https://clanky.rvp.cz/clanek/22900/ZAJIMAVE-NASTROJE-NA-PRACI-S-TEXTEM---CITACNI-MANAZER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hovna.cvut.cz/seminare-a-vyuka/jak-psat/citacni-nastroje?start=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Informační systémy pro pedagogy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Kombi studium I, 12.9.2022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492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B6DDA-4030-8A4E-6187-D2922BC7E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512835"/>
            <a:ext cx="7729728" cy="1188720"/>
          </a:xfrm>
        </p:spPr>
        <p:txBody>
          <a:bodyPr/>
          <a:lstStyle/>
          <a:p>
            <a:r>
              <a:rPr lang="cs-CZ" dirty="0"/>
              <a:t>Jak vybrat správné prameny?</a:t>
            </a:r>
          </a:p>
        </p:txBody>
      </p:sp>
    </p:spTree>
    <p:extLst>
      <p:ext uri="{BB962C8B-B14F-4D97-AF65-F5344CB8AC3E}">
        <p14:creationId xmlns:p14="http://schemas.microsoft.com/office/powerpoint/2010/main" val="2430006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20E6D-038C-4BE2-8E23-51FF154E5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recenzní řízení (peer </a:t>
            </a:r>
            <a:r>
              <a:rPr lang="cs-CZ" dirty="0" err="1"/>
              <a:t>review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7C34FC-2381-47B8-B10E-5350B32A9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 vědeckého publikování – zajišťuje kvalitu vědeckých publikací</a:t>
            </a:r>
          </a:p>
          <a:p>
            <a:r>
              <a:rPr lang="cs-CZ" dirty="0"/>
              <a:t>proces, kdy odborníci kriticky hodnotí vědeckou práci před jejím vydáním, posuzují, zda odpovídá standardům, a posléze autor/autoři na základě připomínek posuzovatelů (recenzentů) upraví svou práci do konečné podoby, která se zveřejní</a:t>
            </a:r>
          </a:p>
          <a:p>
            <a:r>
              <a:rPr lang="cs-CZ" dirty="0"/>
              <a:t>recenzenti – nezávislí odborníci v daném oboru, obvykle anonymní, doporučují/nedoporučují článek k publikování</a:t>
            </a:r>
          </a:p>
          <a:p>
            <a:r>
              <a:rPr lang="cs-CZ" dirty="0"/>
              <a:t>má </a:t>
            </a:r>
            <a:r>
              <a:rPr lang="cs-CZ"/>
              <a:t>své nedostatky </a:t>
            </a:r>
            <a:r>
              <a:rPr lang="cs-CZ" dirty="0"/>
              <a:t>(ale o tom </a:t>
            </a:r>
            <a:r>
              <a:rPr lang="cs-CZ"/>
              <a:t>někdy jindy)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7940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Neperiodická odborná publikace, týká se přesně vymezeného problému určitého vědního oboru</a:t>
            </a:r>
          </a:p>
          <a:p>
            <a:r>
              <a:rPr lang="cs-CZ" dirty="0"/>
              <a:t>Monografie</a:t>
            </a:r>
          </a:p>
          <a:p>
            <a:pPr lvl="1"/>
            <a:r>
              <a:rPr lang="cs-CZ" dirty="0"/>
              <a:t>systematicky, všestranně a podrobně pojednává o jednom, zpravidla úzce vymezeném tématu</a:t>
            </a:r>
          </a:p>
          <a:p>
            <a:pPr lvl="1"/>
            <a:r>
              <a:rPr lang="cs-CZ" dirty="0"/>
              <a:t>ucelený pohled na věc,  stav poznání v určitém oboru</a:t>
            </a:r>
          </a:p>
          <a:p>
            <a:pPr lvl="1"/>
            <a:r>
              <a:rPr lang="cs-CZ" dirty="0"/>
              <a:t>rychlé zastarávání obsahu</a:t>
            </a:r>
          </a:p>
          <a:p>
            <a:r>
              <a:rPr lang="cs-CZ" dirty="0"/>
              <a:t>Sborník</a:t>
            </a:r>
          </a:p>
          <a:p>
            <a:pPr lvl="1"/>
            <a:r>
              <a:rPr lang="cs-CZ" dirty="0"/>
              <a:t>několik na sobě nezávislých částí od různých autorů, většinou tematicky či oborově příbuzných</a:t>
            </a:r>
          </a:p>
          <a:p>
            <a:pPr lvl="1"/>
            <a:r>
              <a:rPr lang="cs-CZ" dirty="0"/>
              <a:t>konferenční příspěvky – aktuální výsledky výzkumu, aktuální projekty</a:t>
            </a:r>
          </a:p>
          <a:p>
            <a:r>
              <a:rPr lang="cs-CZ" dirty="0"/>
              <a:t>Slovník, encyklopedie</a:t>
            </a:r>
          </a:p>
        </p:txBody>
      </p:sp>
    </p:spTree>
    <p:extLst>
      <p:ext uri="{BB962C8B-B14F-4D97-AF65-F5344CB8AC3E}">
        <p14:creationId xmlns:p14="http://schemas.microsoft.com/office/powerpoint/2010/main" val="2779250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Časopis a časopisecké články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Periodická publikace obsahující informace zpracované formou článků a vycházející nejméně dvakrát ročně pod stejným názvem</a:t>
            </a:r>
          </a:p>
          <a:p>
            <a:r>
              <a:rPr lang="cs-CZ" dirty="0"/>
              <a:t>Odborný článek - dokument odborné povahy, obsahově a formálně relativně uzavřený, publikovaný v novinách, časopise, sborníku nebo v jiné publikaci</a:t>
            </a:r>
          </a:p>
          <a:p>
            <a:pPr lvl="1"/>
            <a:r>
              <a:rPr lang="cs-CZ" b="1" dirty="0"/>
              <a:t>Původní práce </a:t>
            </a:r>
            <a:r>
              <a:rPr lang="cs-CZ" dirty="0"/>
              <a:t>– články prezentují výsledky výzkumu</a:t>
            </a:r>
          </a:p>
          <a:p>
            <a:pPr lvl="1"/>
            <a:r>
              <a:rPr lang="cs-CZ" b="1" dirty="0"/>
              <a:t>Přehledové články (</a:t>
            </a:r>
            <a:r>
              <a:rPr lang="cs-CZ" b="1" dirty="0" err="1"/>
              <a:t>review</a:t>
            </a:r>
            <a:r>
              <a:rPr lang="cs-CZ" b="1" dirty="0"/>
              <a:t>) </a:t>
            </a:r>
            <a:r>
              <a:rPr lang="cs-CZ" dirty="0"/>
              <a:t>– souhrnné zpracování dosavadních publikovaných prací k určitému tématu</a:t>
            </a:r>
          </a:p>
          <a:p>
            <a:pPr lvl="1"/>
            <a:r>
              <a:rPr lang="cs-CZ" dirty="0"/>
              <a:t>Referáty, zprávy z konferencí, recenze knih, dopisy vydavateli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7088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Šedá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dokumenty, které nejsou publikovány obvyklým způsobem a nejsou proto dostupné na běžném knižním trhu</a:t>
            </a:r>
          </a:p>
          <a:p>
            <a:r>
              <a:rPr lang="cs-CZ" dirty="0"/>
              <a:t>nyní dostupnější v elektronické podobě – digitální knihovny, </a:t>
            </a:r>
            <a:r>
              <a:rPr lang="cs-CZ" dirty="0" err="1"/>
              <a:t>repozitáře</a:t>
            </a:r>
            <a:endParaRPr lang="cs-CZ" dirty="0"/>
          </a:p>
          <a:p>
            <a:r>
              <a:rPr lang="cs-CZ" dirty="0"/>
              <a:t>diplomové a dizertační práce</a:t>
            </a:r>
          </a:p>
          <a:p>
            <a:r>
              <a:rPr lang="cs-CZ" dirty="0"/>
              <a:t>výzkumné zprávy</a:t>
            </a:r>
          </a:p>
          <a:p>
            <a:r>
              <a:rPr lang="cs-CZ" dirty="0"/>
              <a:t>konferenční materiály</a:t>
            </a:r>
          </a:p>
          <a:p>
            <a:r>
              <a:rPr lang="cs-CZ" dirty="0"/>
              <a:t>interní dokumenty různých organizací</a:t>
            </a:r>
          </a:p>
          <a:p>
            <a:r>
              <a:rPr lang="cs-CZ" dirty="0"/>
              <a:t>oficiální vládní publikace</a:t>
            </a:r>
          </a:p>
          <a:p>
            <a:r>
              <a:rPr lang="cs-CZ" dirty="0"/>
              <a:t>katalogy</a:t>
            </a:r>
          </a:p>
        </p:txBody>
      </p:sp>
    </p:spTree>
    <p:extLst>
      <p:ext uri="{BB962C8B-B14F-4D97-AF65-F5344CB8AC3E}">
        <p14:creationId xmlns:p14="http://schemas.microsoft.com/office/powerpoint/2010/main" val="1896458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05F3D2-798F-4C97-B41A-A88807667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data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BC20D5-8465-4D86-8604-0B0228D54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Výzkumná data = zaznamenané faktické informace uchovávané a akceptované vědeckou komunitou pro potřeby validování výsledků výzkumu</a:t>
            </a:r>
          </a:p>
          <a:p>
            <a:r>
              <a:rPr lang="cs-CZ" dirty="0"/>
              <a:t>Podle typu zaznamenaných informací – data textová, obrazová, zvuková, numerická, data softwarového charakteru</a:t>
            </a:r>
          </a:p>
          <a:p>
            <a:r>
              <a:rPr lang="cs-CZ" dirty="0"/>
              <a:t>Podle způsobu získávání – observační, komputační, experimentální data, záznamy</a:t>
            </a:r>
          </a:p>
          <a:p>
            <a:r>
              <a:rPr lang="cs-CZ" dirty="0"/>
              <a:t>Stále častěji zveřejňovaná společně s publikací, která vznikla na jejich základě</a:t>
            </a:r>
          </a:p>
        </p:txBody>
      </p:sp>
    </p:spTree>
    <p:extLst>
      <p:ext uri="{BB962C8B-B14F-4D97-AF65-F5344CB8AC3E}">
        <p14:creationId xmlns:p14="http://schemas.microsoft.com/office/powerpoint/2010/main" val="2278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UKAŽ </a:t>
            </a:r>
            <a:r>
              <a:rPr lang="en-US" sz="3600" dirty="0" err="1">
                <a:solidFill>
                  <a:schemeClr val="tx1"/>
                </a:solidFill>
              </a:rPr>
              <a:t>přihlášení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dirty="0"/>
              <a:t>Je </a:t>
            </a:r>
            <a:r>
              <a:rPr lang="en-US" dirty="0" err="1"/>
              <a:t>možné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knihu</a:t>
            </a:r>
            <a:r>
              <a:rPr lang="en-US" dirty="0"/>
              <a:t>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chtít</a:t>
            </a:r>
            <a:r>
              <a:rPr lang="en-US" dirty="0"/>
              <a:t> </a:t>
            </a:r>
            <a:r>
              <a:rPr lang="en-US" dirty="0" err="1"/>
              <a:t>půjčit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rezervovat</a:t>
            </a:r>
            <a:r>
              <a:rPr lang="en-US" dirty="0"/>
              <a:t>, </a:t>
            </a:r>
            <a:r>
              <a:rPr lang="en-US" dirty="0" err="1"/>
              <a:t>nejprve</a:t>
            </a:r>
            <a:r>
              <a:rPr lang="en-US" dirty="0"/>
              <a:t> se </a:t>
            </a:r>
            <a:r>
              <a:rPr lang="en-US" dirty="0" err="1"/>
              <a:t>tedy</a:t>
            </a:r>
            <a:r>
              <a:rPr lang="en-US" dirty="0"/>
              <a:t> </a:t>
            </a:r>
            <a:r>
              <a:rPr lang="en-US" dirty="0" err="1"/>
              <a:t>přihlásím</a:t>
            </a:r>
            <a:r>
              <a:rPr lang="en-US" dirty="0"/>
              <a:t>. </a:t>
            </a:r>
          </a:p>
          <a:p>
            <a:pPr marL="285750" indent="-28575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dirty="0" err="1"/>
              <a:t>Přihlášení</a:t>
            </a:r>
            <a:r>
              <a:rPr lang="en-US" dirty="0"/>
              <a:t> je </a:t>
            </a:r>
            <a:r>
              <a:rPr lang="en-US" dirty="0" err="1"/>
              <a:t>potřebné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pro </a:t>
            </a:r>
            <a:r>
              <a:rPr lang="en-US" dirty="0" err="1"/>
              <a:t>přístup</a:t>
            </a:r>
            <a:r>
              <a:rPr lang="en-US" dirty="0"/>
              <a:t> k online </a:t>
            </a:r>
            <a:r>
              <a:rPr lang="en-US" dirty="0" err="1"/>
              <a:t>zdrojům</a:t>
            </a:r>
            <a:r>
              <a:rPr lang="en-US" dirty="0"/>
              <a:t>. </a:t>
            </a:r>
          </a:p>
          <a:p>
            <a:pPr marL="285750" indent="-28575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dirty="0"/>
              <a:t>Do UKAŽ </a:t>
            </a:r>
            <a:r>
              <a:rPr lang="en-US" dirty="0" err="1"/>
              <a:t>funguje</a:t>
            </a:r>
            <a:r>
              <a:rPr lang="en-US" dirty="0"/>
              <a:t> </a:t>
            </a:r>
            <a:r>
              <a:rPr lang="en-US" dirty="0" err="1"/>
              <a:t>můj</a:t>
            </a:r>
            <a:r>
              <a:rPr lang="en-US" dirty="0"/>
              <a:t> </a:t>
            </a:r>
            <a:r>
              <a:rPr lang="en-US" dirty="0" err="1"/>
              <a:t>univerzitní</a:t>
            </a:r>
            <a:r>
              <a:rPr lang="en-US" dirty="0"/>
              <a:t> login a </a:t>
            </a:r>
            <a:r>
              <a:rPr lang="en-US" dirty="0" err="1"/>
              <a:t>heslo</a:t>
            </a:r>
            <a:r>
              <a:rPr lang="en-US" dirty="0"/>
              <a:t>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173212" y="2419773"/>
            <a:ext cx="3401568" cy="335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dirty="0"/>
          </a:p>
        </p:txBody>
      </p:sp>
      <p:pic>
        <p:nvPicPr>
          <p:cNvPr id="9" name="Obrázek 8" descr="Výřez obrazovky">
            <a:extLst>
              <a:ext uri="{FF2B5EF4-FFF2-40B4-BE49-F238E27FC236}">
                <a16:creationId xmlns:a16="http://schemas.microsoft.com/office/drawing/2014/main" id="{7BCFF024-F23A-42CB-BFAB-C7963F88D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2" y="4725144"/>
            <a:ext cx="11277134" cy="163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1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UKAŽ </a:t>
            </a:r>
            <a:r>
              <a:rPr lang="en-US" sz="3600" dirty="0" err="1">
                <a:solidFill>
                  <a:schemeClr val="tx1"/>
                </a:solidFill>
              </a:rPr>
              <a:t>jednoduché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hledání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" name="Zástupný symbol pro obsah 9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32" y="2339001"/>
            <a:ext cx="7731125" cy="165801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065766" y="4182605"/>
            <a:ext cx="8802397" cy="246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14313" indent="-214313" defTabSz="914400">
              <a:lnSpc>
                <a:spcPct val="85000"/>
              </a:lnSpc>
              <a:spcAft>
                <a:spcPts val="450"/>
              </a:spcAft>
              <a:buFont typeface="Arial" pitchFamily="34" charset="0"/>
              <a:buChar char=" "/>
            </a:pPr>
            <a:r>
              <a:rPr lang="en-US" sz="1700" dirty="0" err="1"/>
              <a:t>Nechci</a:t>
            </a:r>
            <a:r>
              <a:rPr lang="en-US" sz="1700" dirty="0"/>
              <a:t> se </a:t>
            </a:r>
            <a:r>
              <a:rPr lang="en-US" sz="1700" dirty="0" err="1"/>
              <a:t>zdržovat</a:t>
            </a:r>
            <a:r>
              <a:rPr lang="en-US" sz="1700" dirty="0"/>
              <a:t>, </a:t>
            </a:r>
            <a:r>
              <a:rPr lang="en-US" sz="1700" dirty="0" err="1"/>
              <a:t>použiji</a:t>
            </a:r>
            <a:r>
              <a:rPr lang="en-US" sz="1700" dirty="0"/>
              <a:t> </a:t>
            </a:r>
            <a:r>
              <a:rPr lang="en-US" sz="1700" dirty="0" err="1"/>
              <a:t>jednoduché</a:t>
            </a:r>
            <a:r>
              <a:rPr lang="en-US" sz="1700" dirty="0"/>
              <a:t> </a:t>
            </a:r>
            <a:r>
              <a:rPr lang="en-US" sz="1700" dirty="0" err="1"/>
              <a:t>hledání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úvodní</a:t>
            </a:r>
            <a:r>
              <a:rPr lang="en-US" sz="1700" dirty="0"/>
              <a:t> </a:t>
            </a:r>
            <a:r>
              <a:rPr lang="en-US" sz="1700" dirty="0" err="1"/>
              <a:t>stránce</a:t>
            </a:r>
            <a:r>
              <a:rPr lang="en-US" sz="1700" dirty="0"/>
              <a:t>.</a:t>
            </a:r>
            <a:endParaRPr lang="cs-CZ" sz="1700" dirty="0"/>
          </a:p>
          <a:p>
            <a:pPr marL="214313" indent="-214313" defTabSz="914400">
              <a:lnSpc>
                <a:spcPct val="85000"/>
              </a:lnSpc>
              <a:spcAft>
                <a:spcPts val="450"/>
              </a:spcAft>
              <a:buFont typeface="Arial" pitchFamily="34" charset="0"/>
              <a:buChar char=" "/>
            </a:pPr>
            <a:endParaRPr lang="en-US" sz="1700" dirty="0"/>
          </a:p>
          <a:p>
            <a:pPr marL="214313" indent="-214313" defTabSz="914400">
              <a:lnSpc>
                <a:spcPct val="85000"/>
              </a:lnSpc>
              <a:spcAft>
                <a:spcPts val="450"/>
              </a:spcAft>
              <a:buFont typeface="Arial" pitchFamily="34" charset="0"/>
              <a:buChar char=" "/>
            </a:pPr>
            <a:r>
              <a:rPr lang="en-US" sz="1700" dirty="0" err="1"/>
              <a:t>Zadám</a:t>
            </a:r>
            <a:r>
              <a:rPr lang="en-US" sz="1700" dirty="0"/>
              <a:t> </a:t>
            </a:r>
            <a:r>
              <a:rPr lang="en-US" sz="1700" dirty="0" err="1"/>
              <a:t>název</a:t>
            </a:r>
            <a:r>
              <a:rPr lang="en-US" sz="1700" dirty="0"/>
              <a:t> a </a:t>
            </a:r>
            <a:r>
              <a:rPr lang="en-US" sz="1700" dirty="0" err="1"/>
              <a:t>mohu</a:t>
            </a:r>
            <a:r>
              <a:rPr lang="en-US" sz="1700" dirty="0"/>
              <a:t> </a:t>
            </a:r>
            <a:r>
              <a:rPr lang="en-US" sz="1700" dirty="0" err="1"/>
              <a:t>přidat</a:t>
            </a:r>
            <a:r>
              <a:rPr lang="en-US" sz="1700" dirty="0"/>
              <a:t> </a:t>
            </a:r>
            <a:r>
              <a:rPr lang="en-US" sz="1700" dirty="0" err="1"/>
              <a:t>také</a:t>
            </a:r>
            <a:r>
              <a:rPr lang="en-US" sz="1700" dirty="0"/>
              <a:t> </a:t>
            </a:r>
            <a:r>
              <a:rPr lang="en-US" sz="1700" dirty="0" err="1"/>
              <a:t>jméno</a:t>
            </a:r>
            <a:r>
              <a:rPr lang="en-US" sz="1700" dirty="0"/>
              <a:t> </a:t>
            </a:r>
            <a:r>
              <a:rPr lang="en-US" sz="1700" dirty="0" err="1"/>
              <a:t>autora</a:t>
            </a:r>
            <a:r>
              <a:rPr lang="en-US" sz="1700" dirty="0"/>
              <a:t>. </a:t>
            </a:r>
            <a:r>
              <a:rPr lang="en-US" sz="1700" dirty="0" err="1"/>
              <a:t>Proč</a:t>
            </a:r>
            <a:r>
              <a:rPr lang="en-US" sz="1700" dirty="0"/>
              <a:t> AND? </a:t>
            </a:r>
            <a:r>
              <a:rPr lang="en-US" sz="1700" dirty="0" err="1"/>
              <a:t>Systém</a:t>
            </a:r>
            <a:r>
              <a:rPr lang="en-US" sz="1700" dirty="0"/>
              <a:t> </a:t>
            </a:r>
            <a:r>
              <a:rPr lang="en-US" sz="1700" dirty="0" err="1"/>
              <a:t>zadaná</a:t>
            </a:r>
            <a:r>
              <a:rPr lang="en-US" sz="1700" dirty="0"/>
              <a:t> </a:t>
            </a:r>
            <a:r>
              <a:rPr lang="en-US" sz="1700" dirty="0" err="1"/>
              <a:t>slova</a:t>
            </a:r>
            <a:r>
              <a:rPr lang="en-US" sz="1700" dirty="0"/>
              <a:t> bez </a:t>
            </a:r>
            <a:r>
              <a:rPr lang="en-US" sz="1700" dirty="0" err="1"/>
              <a:t>operátoru</a:t>
            </a:r>
            <a:r>
              <a:rPr lang="en-US" sz="1700" dirty="0"/>
              <a:t> </a:t>
            </a:r>
            <a:r>
              <a:rPr lang="en-US" sz="1700" dirty="0" err="1"/>
              <a:t>vyhledává</a:t>
            </a:r>
            <a:r>
              <a:rPr lang="en-US" sz="1700" dirty="0"/>
              <a:t> </a:t>
            </a:r>
            <a:r>
              <a:rPr lang="en-US" sz="1700" dirty="0" err="1"/>
              <a:t>blízko</a:t>
            </a:r>
            <a:r>
              <a:rPr lang="en-US" sz="1700" dirty="0"/>
              <a:t> </a:t>
            </a:r>
            <a:r>
              <a:rPr lang="en-US" sz="1700" dirty="0" err="1"/>
              <a:t>sebe</a:t>
            </a:r>
            <a:r>
              <a:rPr lang="en-US" sz="1700" dirty="0"/>
              <a:t>, </a:t>
            </a:r>
            <a:r>
              <a:rPr lang="en-US" sz="1700" dirty="0" err="1"/>
              <a:t>jméno</a:t>
            </a:r>
            <a:r>
              <a:rPr lang="en-US" sz="1700" dirty="0"/>
              <a:t> </a:t>
            </a:r>
            <a:r>
              <a:rPr lang="en-US" sz="1700" dirty="0" err="1"/>
              <a:t>autora</a:t>
            </a:r>
            <a:r>
              <a:rPr lang="en-US" sz="1700" dirty="0"/>
              <a:t> se </a:t>
            </a:r>
            <a:r>
              <a:rPr lang="en-US" sz="1700" dirty="0" err="1"/>
              <a:t>bude</a:t>
            </a:r>
            <a:r>
              <a:rPr lang="en-US" sz="1700" dirty="0"/>
              <a:t> </a:t>
            </a:r>
            <a:r>
              <a:rPr lang="en-US" sz="1700" dirty="0" err="1"/>
              <a:t>vyskytovat</a:t>
            </a:r>
            <a:r>
              <a:rPr lang="en-US" sz="1700" dirty="0"/>
              <a:t> v </a:t>
            </a:r>
            <a:r>
              <a:rPr lang="en-US" sz="1700" dirty="0" err="1"/>
              <a:t>dokumentu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jiném</a:t>
            </a:r>
            <a:r>
              <a:rPr lang="en-US" sz="1700" dirty="0"/>
              <a:t> </a:t>
            </a:r>
            <a:r>
              <a:rPr lang="en-US" sz="1700" dirty="0" err="1"/>
              <a:t>místě</a:t>
            </a:r>
            <a:r>
              <a:rPr lang="en-US" sz="1700" dirty="0"/>
              <a:t>, </a:t>
            </a:r>
            <a:r>
              <a:rPr lang="en-US" sz="1700" dirty="0" err="1"/>
              <a:t>není</a:t>
            </a:r>
            <a:r>
              <a:rPr lang="en-US" sz="1700" dirty="0"/>
              <a:t> to </a:t>
            </a:r>
            <a:r>
              <a:rPr lang="en-US" sz="1700" dirty="0" err="1"/>
              <a:t>tedy</a:t>
            </a:r>
            <a:r>
              <a:rPr lang="en-US" sz="1700" dirty="0"/>
              <a:t> </a:t>
            </a:r>
            <a:r>
              <a:rPr lang="en-US" sz="1700" dirty="0" err="1"/>
              <a:t>žádoucí</a:t>
            </a:r>
            <a:r>
              <a:rPr lang="en-US" sz="1700" dirty="0"/>
              <a:t>. </a:t>
            </a:r>
            <a:endParaRPr lang="cs-CZ" sz="1700" dirty="0"/>
          </a:p>
          <a:p>
            <a:pPr marL="214313" indent="-214313" defTabSz="914400">
              <a:lnSpc>
                <a:spcPct val="85000"/>
              </a:lnSpc>
              <a:spcAft>
                <a:spcPts val="450"/>
              </a:spcAft>
              <a:buFont typeface="Arial" pitchFamily="34" charset="0"/>
              <a:buChar char=" "/>
            </a:pPr>
            <a:endParaRPr lang="en-US" sz="1700" dirty="0"/>
          </a:p>
          <a:p>
            <a:pPr marL="214313" indent="-214313" defTabSz="914400">
              <a:lnSpc>
                <a:spcPct val="85000"/>
              </a:lnSpc>
              <a:spcAft>
                <a:spcPts val="450"/>
              </a:spcAft>
              <a:buFont typeface="Arial" pitchFamily="34" charset="0"/>
              <a:buChar char=" "/>
            </a:pPr>
            <a:r>
              <a:rPr lang="en-US" sz="1700" dirty="0" err="1"/>
              <a:t>Pokud</a:t>
            </a:r>
            <a:r>
              <a:rPr lang="en-US" sz="1700" dirty="0"/>
              <a:t> </a:t>
            </a:r>
            <a:r>
              <a:rPr lang="en-US" sz="1700" dirty="0" err="1"/>
              <a:t>nechci</a:t>
            </a:r>
            <a:r>
              <a:rPr lang="en-US" sz="1700" dirty="0"/>
              <a:t> </a:t>
            </a:r>
            <a:r>
              <a:rPr lang="en-US" sz="1700" dirty="0" err="1"/>
              <a:t>vysloveně</a:t>
            </a:r>
            <a:r>
              <a:rPr lang="en-US" sz="1700" dirty="0"/>
              <a:t> </a:t>
            </a:r>
            <a:r>
              <a:rPr lang="en-US" sz="1700" dirty="0" err="1"/>
              <a:t>tištěné</a:t>
            </a:r>
            <a:r>
              <a:rPr lang="en-US" sz="1700" dirty="0"/>
              <a:t> </a:t>
            </a:r>
            <a:r>
              <a:rPr lang="en-US" sz="1700" dirty="0" err="1"/>
              <a:t>či</a:t>
            </a:r>
            <a:r>
              <a:rPr lang="en-US" sz="1700" dirty="0"/>
              <a:t> </a:t>
            </a:r>
            <a:r>
              <a:rPr lang="en-US" sz="1700" dirty="0" err="1"/>
              <a:t>vysloveně</a:t>
            </a:r>
            <a:r>
              <a:rPr lang="en-US" sz="1700" dirty="0"/>
              <a:t> </a:t>
            </a:r>
            <a:r>
              <a:rPr lang="en-US" sz="1700" dirty="0" err="1"/>
              <a:t>elektronické</a:t>
            </a:r>
            <a:r>
              <a:rPr lang="en-US" sz="1700" dirty="0"/>
              <a:t> zdroje, </a:t>
            </a:r>
            <a:r>
              <a:rPr lang="en-US" sz="1700" dirty="0" err="1"/>
              <a:t>zvolím</a:t>
            </a:r>
            <a:r>
              <a:rPr lang="en-US" sz="1700" dirty="0"/>
              <a:t> </a:t>
            </a:r>
            <a:r>
              <a:rPr lang="en-US" sz="1700" dirty="0" err="1"/>
              <a:t>první</a:t>
            </a:r>
            <a:r>
              <a:rPr lang="en-US" sz="1700" dirty="0"/>
              <a:t> </a:t>
            </a:r>
            <a:r>
              <a:rPr lang="en-US" sz="1700" dirty="0" err="1"/>
              <a:t>variantu</a:t>
            </a:r>
            <a:r>
              <a:rPr lang="en-US" sz="1700" dirty="0"/>
              <a:t> </a:t>
            </a:r>
            <a:r>
              <a:rPr lang="en-US" sz="1700" dirty="0" err="1"/>
              <a:t>hledání</a:t>
            </a:r>
            <a:r>
              <a:rPr lang="en-US" sz="1700" dirty="0"/>
              <a:t> – </a:t>
            </a:r>
            <a:r>
              <a:rPr lang="en-US" sz="1700" b="1" dirty="0" err="1"/>
              <a:t>všude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4359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sah 7" descr="Výřez obrazovky">
            <a:extLst>
              <a:ext uri="{FF2B5EF4-FFF2-40B4-BE49-F238E27FC236}">
                <a16:creationId xmlns:a16="http://schemas.microsoft.com/office/drawing/2014/main" id="{80E9D3A9-40E8-4E44-AB63-D7F00A503C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04" y="2492896"/>
            <a:ext cx="6278529" cy="23858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4268" y="732815"/>
            <a:ext cx="7729728" cy="10570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UKAŽ </a:t>
            </a:r>
            <a:r>
              <a:rPr lang="en-US" sz="3600" dirty="0" err="1">
                <a:solidFill>
                  <a:schemeClr val="tx1"/>
                </a:solidFill>
              </a:rPr>
              <a:t>výsledky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246753" y="5172048"/>
            <a:ext cx="7729728" cy="1025179"/>
          </a:xfrm>
        </p:spPr>
        <p:txBody>
          <a:bodyPr/>
          <a:lstStyle/>
          <a:p>
            <a:r>
              <a:rPr lang="en-US" dirty="0" err="1"/>
              <a:t>Kniha</a:t>
            </a:r>
            <a:r>
              <a:rPr lang="en-US" dirty="0"/>
              <a:t> je </a:t>
            </a:r>
            <a:r>
              <a:rPr lang="en-US" dirty="0" err="1"/>
              <a:t>dostupná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verzích</a:t>
            </a:r>
            <a:r>
              <a:rPr lang="en-US" dirty="0"/>
              <a:t>, </a:t>
            </a:r>
            <a:r>
              <a:rPr lang="en-US" dirty="0" err="1"/>
              <a:t>kliknutím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odkaz</a:t>
            </a:r>
            <a:r>
              <a:rPr lang="en-US" dirty="0"/>
              <a:t> „</a:t>
            </a:r>
            <a:r>
              <a:rPr lang="en-US" b="1" dirty="0" err="1"/>
              <a:t>zobrazit</a:t>
            </a:r>
            <a:r>
              <a:rPr lang="en-US" b="1" dirty="0"/>
              <a:t> </a:t>
            </a:r>
            <a:r>
              <a:rPr lang="en-US" b="1" dirty="0" err="1"/>
              <a:t>všechny</a:t>
            </a:r>
            <a:r>
              <a:rPr lang="en-US" b="1" dirty="0"/>
              <a:t> </a:t>
            </a:r>
            <a:r>
              <a:rPr lang="en-US" b="1" dirty="0" err="1"/>
              <a:t>verze</a:t>
            </a:r>
            <a:r>
              <a:rPr lang="en-US" dirty="0"/>
              <a:t>“ se </a:t>
            </a:r>
            <a:r>
              <a:rPr lang="en-US" dirty="0" err="1"/>
              <a:t>dostanu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přehled</a:t>
            </a:r>
            <a:r>
              <a:rPr lang="en-US" dirty="0"/>
              <a:t>.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173212" y="2419773"/>
            <a:ext cx="3401568" cy="335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5937598-9AF4-4C8B-9DB5-159BB64D8343}"/>
              </a:ext>
            </a:extLst>
          </p:cNvPr>
          <p:cNvSpPr/>
          <p:nvPr/>
        </p:nvSpPr>
        <p:spPr>
          <a:xfrm>
            <a:off x="3820344" y="2736087"/>
            <a:ext cx="3240360" cy="79208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920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7338" y="597100"/>
            <a:ext cx="7729728" cy="118872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UKAŽ </a:t>
            </a:r>
            <a:r>
              <a:rPr lang="en-US" sz="3600" dirty="0" err="1">
                <a:solidFill>
                  <a:schemeClr val="tx1"/>
                </a:solidFill>
              </a:rPr>
              <a:t>přehled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verzí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2" name="Zástupný symbol pro obsah 10" descr="Výřez obrazovky">
            <a:extLst>
              <a:ext uri="{FF2B5EF4-FFF2-40B4-BE49-F238E27FC236}">
                <a16:creationId xmlns:a16="http://schemas.microsoft.com/office/drawing/2014/main" id="{DE4B72B3-5677-4A31-8C32-1192C96F9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6" y="2045038"/>
            <a:ext cx="4686128" cy="3101975"/>
          </a:xfrm>
        </p:spPr>
      </p:pic>
      <p:sp>
        <p:nvSpPr>
          <p:cNvPr id="21" name="TextovéPole 5"/>
          <p:cNvSpPr txBox="1"/>
          <p:nvPr/>
        </p:nvSpPr>
        <p:spPr>
          <a:xfrm>
            <a:off x="7289108" y="2419773"/>
            <a:ext cx="4285672" cy="335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14313" indent="-214313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dirty="0" err="1"/>
              <a:t>Knihu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mohu</a:t>
            </a:r>
            <a:r>
              <a:rPr lang="en-US" dirty="0"/>
              <a:t> </a:t>
            </a:r>
            <a:r>
              <a:rPr lang="en-US" dirty="0" err="1"/>
              <a:t>vypůjčit</a:t>
            </a:r>
            <a:r>
              <a:rPr lang="en-US" dirty="0"/>
              <a:t> v </a:t>
            </a:r>
            <a:r>
              <a:rPr lang="en-US" dirty="0" err="1"/>
              <a:t>tištěné</a:t>
            </a:r>
            <a:r>
              <a:rPr lang="en-US" dirty="0"/>
              <a:t> </a:t>
            </a:r>
            <a:r>
              <a:rPr lang="en-US" dirty="0" err="1"/>
              <a:t>podobě</a:t>
            </a:r>
            <a:r>
              <a:rPr lang="en-US" dirty="0"/>
              <a:t> a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využít</a:t>
            </a:r>
            <a:r>
              <a:rPr lang="en-US" dirty="0"/>
              <a:t> online </a:t>
            </a:r>
            <a:r>
              <a:rPr lang="en-US" dirty="0" err="1"/>
              <a:t>přístup</a:t>
            </a:r>
            <a:r>
              <a:rPr lang="en-US" dirty="0"/>
              <a:t>.</a:t>
            </a:r>
          </a:p>
          <a:p>
            <a:pPr marL="214313" indent="-214313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cs-CZ" dirty="0"/>
          </a:p>
          <a:p>
            <a:pPr marL="214313" indent="-214313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dirty="0" err="1"/>
              <a:t>Vidím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všude</a:t>
            </a:r>
            <a:r>
              <a:rPr lang="en-US" dirty="0"/>
              <a:t> je </a:t>
            </a:r>
            <a:r>
              <a:rPr lang="en-US" dirty="0" err="1"/>
              <a:t>kniha</a:t>
            </a:r>
            <a:r>
              <a:rPr lang="en-US" dirty="0"/>
              <a:t> </a:t>
            </a:r>
            <a:r>
              <a:rPr lang="en-US" dirty="0" err="1"/>
              <a:t>dostupná</a:t>
            </a:r>
            <a:r>
              <a:rPr lang="en-US" dirty="0"/>
              <a:t>.</a:t>
            </a:r>
          </a:p>
          <a:p>
            <a:pPr marL="214313" indent="-214313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cs-CZ" dirty="0"/>
          </a:p>
          <a:p>
            <a:pPr marL="214313" indent="-214313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dirty="0" err="1"/>
              <a:t>Zobrazím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exempláře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vybrané</a:t>
            </a:r>
            <a:r>
              <a:rPr lang="en-US" dirty="0"/>
              <a:t> </a:t>
            </a:r>
            <a:r>
              <a:rPr lang="en-US" dirty="0" err="1"/>
              <a:t>knihovně</a:t>
            </a:r>
            <a:r>
              <a:rPr lang="en-US" dirty="0"/>
              <a:t>.</a:t>
            </a:r>
          </a:p>
        </p:txBody>
      </p:sp>
      <p:pic>
        <p:nvPicPr>
          <p:cNvPr id="23" name="Obrázek 22" descr="Výřez obrazovky">
            <a:extLst>
              <a:ext uri="{FF2B5EF4-FFF2-40B4-BE49-F238E27FC236}">
                <a16:creationId xmlns:a16="http://schemas.microsoft.com/office/drawing/2014/main" id="{FCA59477-F245-4115-A94C-F701BCAF3D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99" y="2443713"/>
            <a:ext cx="3904232" cy="2304623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24" name="Šipka doprava 6">
            <a:extLst>
              <a:ext uri="{FF2B5EF4-FFF2-40B4-BE49-F238E27FC236}">
                <a16:creationId xmlns:a16="http://schemas.microsoft.com/office/drawing/2014/main" id="{C5D97595-6C29-4D79-98D5-5A064805E7AD}"/>
              </a:ext>
            </a:extLst>
          </p:cNvPr>
          <p:cNvSpPr/>
          <p:nvPr/>
        </p:nvSpPr>
        <p:spPr>
          <a:xfrm>
            <a:off x="2602980" y="2621091"/>
            <a:ext cx="432048" cy="271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5" name="Šipka doprava 8">
            <a:extLst>
              <a:ext uri="{FF2B5EF4-FFF2-40B4-BE49-F238E27FC236}">
                <a16:creationId xmlns:a16="http://schemas.microsoft.com/office/drawing/2014/main" id="{744B5223-BFF0-437E-BB24-F107971ACAD9}"/>
              </a:ext>
            </a:extLst>
          </p:cNvPr>
          <p:cNvSpPr/>
          <p:nvPr/>
        </p:nvSpPr>
        <p:spPr>
          <a:xfrm>
            <a:off x="4630018" y="4209598"/>
            <a:ext cx="432048" cy="271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26" name="Obrázek 25" descr="Výřez obrazovky">
            <a:extLst>
              <a:ext uri="{FF2B5EF4-FFF2-40B4-BE49-F238E27FC236}">
                <a16:creationId xmlns:a16="http://schemas.microsoft.com/office/drawing/2014/main" id="{A49BE69F-F179-4644-B5E8-6C1CD47384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515" y="3634982"/>
            <a:ext cx="1903374" cy="1692314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11115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Elektronické studijní opory: </a:t>
            </a:r>
            <a:r>
              <a:rPr lang="cs-CZ" dirty="0">
                <a:hlinkClick r:id="rId2"/>
              </a:rPr>
              <a:t>https://dl1.cuni.cz/course/view.php?id=4713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Seminární práce – rešerše - na vybrané téma</a:t>
            </a:r>
          </a:p>
        </p:txBody>
      </p:sp>
    </p:spTree>
    <p:extLst>
      <p:ext uri="{BB962C8B-B14F-4D97-AF65-F5344CB8AC3E}">
        <p14:creationId xmlns:p14="http://schemas.microsoft.com/office/powerpoint/2010/main" val="3265483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AA00E-4835-41D1-B909-7B79B8F6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Online verze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4CCAF9-FE31-46C6-82A2-BE4D19E43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5820" y="2638044"/>
            <a:ext cx="4756827" cy="39281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E-knihy jsou dostupné přes různé platformy (</a:t>
            </a:r>
            <a:r>
              <a:rPr lang="cs-CZ" dirty="0" err="1">
                <a:solidFill>
                  <a:schemeClr val="tx1"/>
                </a:solidFill>
              </a:rPr>
              <a:t>Bookport</a:t>
            </a:r>
            <a:r>
              <a:rPr lang="cs-CZ" dirty="0">
                <a:solidFill>
                  <a:schemeClr val="tx1"/>
                </a:solidFill>
              </a:rPr>
              <a:t>, EBSCO, </a:t>
            </a:r>
            <a:r>
              <a:rPr lang="cs-CZ" dirty="0" err="1">
                <a:solidFill>
                  <a:schemeClr val="tx1"/>
                </a:solidFill>
              </a:rPr>
              <a:t>ProQuest</a:t>
            </a:r>
            <a:r>
              <a:rPr lang="cs-CZ" dirty="0">
                <a:solidFill>
                  <a:schemeClr val="tx1"/>
                </a:solidFill>
              </a:rPr>
              <a:t>, digitální knihovny) – podmínky přístupu se liší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Číst on-line </a:t>
            </a:r>
            <a:r>
              <a:rPr lang="cs-CZ" dirty="0">
                <a:solidFill>
                  <a:schemeClr val="tx1"/>
                </a:solidFill>
              </a:rPr>
              <a:t>– číst v prohlížeči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Číst off-line </a:t>
            </a:r>
            <a:r>
              <a:rPr lang="cs-CZ" dirty="0">
                <a:solidFill>
                  <a:schemeClr val="tx1"/>
                </a:solidFill>
              </a:rPr>
              <a:t>(někde jako výpůjčka, stažení apod.) – možnost stáhnout celou knihu na stanovenou dobu do aplikace – např. Adobe Digital </a:t>
            </a:r>
            <a:r>
              <a:rPr lang="cs-CZ" dirty="0" err="1">
                <a:solidFill>
                  <a:schemeClr val="tx1"/>
                </a:solidFill>
              </a:rPr>
              <a:t>Edition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Bookport</a:t>
            </a:r>
            <a:r>
              <a:rPr lang="cs-CZ" dirty="0">
                <a:solidFill>
                  <a:schemeClr val="tx1"/>
                </a:solidFill>
              </a:rPr>
              <a:t> apod.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Digital </a:t>
            </a:r>
            <a:r>
              <a:rPr lang="cs-CZ" b="1" dirty="0" err="1">
                <a:solidFill>
                  <a:schemeClr val="tx1"/>
                </a:solidFill>
              </a:rPr>
              <a:t>Rights</a:t>
            </a:r>
            <a:r>
              <a:rPr lang="cs-CZ" b="1" dirty="0">
                <a:solidFill>
                  <a:schemeClr val="tx1"/>
                </a:solidFill>
              </a:rPr>
              <a:t> Management </a:t>
            </a:r>
            <a:r>
              <a:rPr lang="cs-CZ" dirty="0">
                <a:solidFill>
                  <a:schemeClr val="tx1"/>
                </a:solidFill>
              </a:rPr>
              <a:t>– e-knihy jsou obvykle chráněny proti zneužití – nelze je stáhnout mimo stanovenou platformu, do knihy se ukládá jméno uživatele…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5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5C22230-3A6A-4CB0-B729-397651FEF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9" y="2347580"/>
            <a:ext cx="6278529" cy="392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9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17901-61C9-4005-8357-A9A5ECE0A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958" y="81179"/>
            <a:ext cx="7729728" cy="1188720"/>
          </a:xfrm>
        </p:spPr>
        <p:txBody>
          <a:bodyPr anchor="ctr"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E-</a:t>
            </a:r>
            <a:r>
              <a:rPr lang="cs-CZ" sz="3600" dirty="0" err="1">
                <a:solidFill>
                  <a:schemeClr val="tx1"/>
                </a:solidFill>
              </a:rPr>
              <a:t>prezenčka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8742C4C-93C1-417E-886C-686C37EBB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2527" y="2638044"/>
            <a:ext cx="4780119" cy="310198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Digitalizované dokumenty přístupné pouze v knihovně</a:t>
            </a:r>
            <a:endParaRPr lang="en-US" sz="1800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BEC87811-AD40-4655-AE4E-95C5D906A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1" r="26877" b="1"/>
          <a:stretch/>
        </p:blipFill>
        <p:spPr>
          <a:xfrm>
            <a:off x="526995" y="1269899"/>
            <a:ext cx="6278529" cy="55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8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BF92FF-CEA6-4C47-92CA-E4A122A5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/>
              <a:t>Požadavek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AC72A9-2C96-41DC-8FCE-B0483AFF2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7803" y="2638044"/>
            <a:ext cx="5068111" cy="310198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Objednávka - v případě, že je kniha ve skladu/depozitáři (nelze pro knihy z volného výběru)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Rezervace – v případě, že je kniha vypůjčena</a:t>
            </a:r>
            <a:endParaRPr lang="en-US" dirty="0"/>
          </a:p>
        </p:txBody>
      </p:sp>
      <p:pic>
        <p:nvPicPr>
          <p:cNvPr id="10" name="Zástupný obsah 4">
            <a:extLst>
              <a:ext uri="{FF2B5EF4-FFF2-40B4-BE49-F238E27FC236}">
                <a16:creationId xmlns:a16="http://schemas.microsoft.com/office/drawing/2014/main" id="{5BF05F97-49B3-4ED9-A86F-0DBF77083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4" y="4261971"/>
            <a:ext cx="4708897" cy="242508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123FA419-11CF-4183-91EA-8FCEAA4A9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06" y="2072097"/>
            <a:ext cx="4754405" cy="2056681"/>
          </a:xfrm>
          <a:prstGeom prst="rect">
            <a:avLst/>
          </a:prstGeom>
        </p:spPr>
      </p:pic>
      <p:sp>
        <p:nvSpPr>
          <p:cNvPr id="14" name="Šipka: dolů 13">
            <a:extLst>
              <a:ext uri="{FF2B5EF4-FFF2-40B4-BE49-F238E27FC236}">
                <a16:creationId xmlns:a16="http://schemas.microsoft.com/office/drawing/2014/main" id="{562D45C1-441B-43C4-A81A-304FFC7CC6A6}"/>
              </a:ext>
            </a:extLst>
          </p:cNvPr>
          <p:cNvSpPr/>
          <p:nvPr/>
        </p:nvSpPr>
        <p:spPr>
          <a:xfrm>
            <a:off x="1494356" y="4045947"/>
            <a:ext cx="37804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744366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35198-EEFD-477F-801B-5B8A141E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Alternativní možnosti vyhledávání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9E5076-0A72-4221-92DA-521EB2BC7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68393"/>
            <a:ext cx="7729728" cy="310198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Pokročilé vyhledávání v UKAŽ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Možnost zadat údaje do pole autor a název – přesnější vyhledávání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Možnost zadat ISBN – přesné vyhledávání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Proč vybrat pole ISBN? Systém vyhledá pouze požadovaný dokument. Pokud bychom nechali systém hledat všude, najde např. i dokumenty, kde je ISBN součástí citace.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CF2AB2D-6D61-47A3-9A3C-5AA01EFFD1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43" y="4719304"/>
            <a:ext cx="4245326" cy="2037755"/>
          </a:xfrm>
          <a:prstGeom prst="rect">
            <a:avLst/>
          </a:prstGeom>
        </p:spPr>
      </p:pic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FF83C634-B339-40F9-9F0E-167247687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85" y="4719304"/>
            <a:ext cx="4166211" cy="204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76201-27FB-4535-A677-0E03129A3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UKAŽ – hledání tématu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934E636B-00A1-48FA-BAF5-5FAC69F99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Systém vyhledává všechny slova ve vzájemné blízkosti, bez ohledu na pořadí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U některých klíčových slov systém automaticky doplní synonyma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 Můžeme dotaz upravovat, např.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Použít fráze</a:t>
            </a:r>
            <a:r>
              <a:rPr lang="cs-CZ" sz="2000" dirty="0">
                <a:solidFill>
                  <a:schemeClr val="tx1"/>
                </a:solidFill>
              </a:rPr>
              <a:t>: „</a:t>
            </a:r>
            <a:r>
              <a:rPr lang="cs-CZ" sz="2000" dirty="0" err="1">
                <a:solidFill>
                  <a:schemeClr val="tx1"/>
                </a:solidFill>
              </a:rPr>
              <a:t>reading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preferences</a:t>
            </a:r>
            <a:r>
              <a:rPr lang="cs-CZ" sz="2000" dirty="0">
                <a:solidFill>
                  <a:schemeClr val="tx1"/>
                </a:solidFill>
              </a:rPr>
              <a:t>“ „</a:t>
            </a:r>
            <a:r>
              <a:rPr lang="cs-CZ" sz="2000" dirty="0" err="1">
                <a:solidFill>
                  <a:schemeClr val="tx1"/>
                </a:solidFill>
              </a:rPr>
              <a:t>young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adults</a:t>
            </a:r>
            <a:r>
              <a:rPr lang="cs-CZ" sz="2000" dirty="0">
                <a:solidFill>
                  <a:schemeClr val="tx1"/>
                </a:solidFill>
              </a:rPr>
              <a:t>“ – systém hledá přesně zadané fráze včetně pořadí slov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Použít synonyma a operátory</a:t>
            </a:r>
            <a:r>
              <a:rPr lang="cs-CZ" sz="2000" dirty="0">
                <a:solidFill>
                  <a:schemeClr val="tx1"/>
                </a:solidFill>
              </a:rPr>
              <a:t>: („</a:t>
            </a:r>
            <a:r>
              <a:rPr lang="cs-CZ" sz="2000" dirty="0" err="1">
                <a:solidFill>
                  <a:schemeClr val="tx1"/>
                </a:solidFill>
              </a:rPr>
              <a:t>reading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preferences</a:t>
            </a:r>
            <a:r>
              <a:rPr lang="cs-CZ" sz="2000" dirty="0">
                <a:solidFill>
                  <a:schemeClr val="tx1"/>
                </a:solidFill>
              </a:rPr>
              <a:t>“ OR „</a:t>
            </a:r>
            <a:r>
              <a:rPr lang="cs-CZ" sz="2000" dirty="0" err="1">
                <a:solidFill>
                  <a:schemeClr val="tx1"/>
                </a:solidFill>
              </a:rPr>
              <a:t>reading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habits</a:t>
            </a:r>
            <a:r>
              <a:rPr lang="cs-CZ" sz="2000" dirty="0">
                <a:solidFill>
                  <a:schemeClr val="tx1"/>
                </a:solidFill>
              </a:rPr>
              <a:t>“) AND „</a:t>
            </a:r>
            <a:r>
              <a:rPr lang="cs-CZ" sz="2000" dirty="0" err="1">
                <a:solidFill>
                  <a:schemeClr val="tx1"/>
                </a:solidFill>
              </a:rPr>
              <a:t>young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adults</a:t>
            </a:r>
            <a:r>
              <a:rPr lang="cs-CZ" sz="2000" dirty="0">
                <a:solidFill>
                  <a:schemeClr val="tx1"/>
                </a:solidFill>
              </a:rPr>
              <a:t>“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06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DA7C92B4-BD77-4C9D-B7CB-0A213DB91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32" y="321734"/>
            <a:ext cx="4966103" cy="2905170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0D6AFF0-6D32-4F3D-B4B6-E82059A4A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51406"/>
            <a:ext cx="5426764" cy="2319940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1B0DC885-DC78-4662-92F4-3AFA52969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4" y="1104588"/>
            <a:ext cx="5426764" cy="4504213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A2318A4A-3CB6-4964-B40A-34B50F02CEB2}"/>
              </a:ext>
            </a:extLst>
          </p:cNvPr>
          <p:cNvSpPr/>
          <p:nvPr/>
        </p:nvSpPr>
        <p:spPr>
          <a:xfrm>
            <a:off x="1703512" y="836712"/>
            <a:ext cx="648072" cy="26787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67CD1D5D-EBFC-43DB-BA91-A15434585531}"/>
              </a:ext>
            </a:extLst>
          </p:cNvPr>
          <p:cNvSpPr/>
          <p:nvPr/>
        </p:nvSpPr>
        <p:spPr>
          <a:xfrm>
            <a:off x="1693665" y="4479589"/>
            <a:ext cx="648072" cy="30959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F6659657-64C3-4EF2-A8EC-581067913C46}"/>
              </a:ext>
            </a:extLst>
          </p:cNvPr>
          <p:cNvSpPr/>
          <p:nvPr/>
        </p:nvSpPr>
        <p:spPr>
          <a:xfrm>
            <a:off x="7464152" y="1640380"/>
            <a:ext cx="648072" cy="34845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091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49541-A2CD-4824-9404-037F88B6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UKAŽ – </a:t>
            </a:r>
            <a:r>
              <a:rPr lang="en-US" sz="3600" dirty="0" err="1">
                <a:solidFill>
                  <a:schemeClr val="tx1"/>
                </a:solidFill>
              </a:rPr>
              <a:t>historie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vyhledávání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86A184-4EE0-414A-BEA2-8CFA0450E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 všechny dotazy se ukládají do historie vyhledávání – dostupné i po několika dnech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 k dotazům se lze vracet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 dotazy lze trvale uložit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 k uloženým dotazům si můžeme zapnout e-mailové upozornění na nové záznamy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FB883EB-DFF4-4138-A918-4D9FA9BB5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5" y="4862065"/>
            <a:ext cx="7368357" cy="156035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BDD323C-25EB-41A9-9C34-FAD5167D4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73" y="5481653"/>
            <a:ext cx="6896245" cy="11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14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5DAC2E-31EE-42B6-B814-7B9F881E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Filtrování výsledků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7E9DD7-D036-4E68-AF42-56C841BE1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FFFFFF"/>
                </a:solidFill>
              </a:rPr>
              <a:t> </a:t>
            </a:r>
            <a:r>
              <a:rPr lang="cs-CZ" sz="1800" b="1" dirty="0">
                <a:solidFill>
                  <a:schemeClr val="tx1"/>
                </a:solidFill>
              </a:rPr>
              <a:t>příliš mnoho výsledků </a:t>
            </a:r>
            <a:r>
              <a:rPr lang="cs-CZ" sz="1800" dirty="0">
                <a:solidFill>
                  <a:schemeClr val="tx1"/>
                </a:solidFill>
              </a:rPr>
              <a:t>- omezení množiny výsledků podle různých kritérií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b="1" dirty="0">
                <a:solidFill>
                  <a:schemeClr val="tx1"/>
                </a:solidFill>
              </a:rPr>
              <a:t>příliš málo výsledků </a:t>
            </a:r>
            <a:r>
              <a:rPr lang="cs-CZ" sz="1800" dirty="0">
                <a:solidFill>
                  <a:schemeClr val="tx1"/>
                </a:solidFill>
              </a:rPr>
              <a:t>- rozšíření množiny výsledků na výsledky bez plného textu – lze sehnat v jiných zdrojích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3B040B2-9D73-4AFC-9B76-8D3355A89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816"/>
            <a:ext cx="2095537" cy="55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4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C6FFF-8EF0-4909-99F0-D6C1EE1BE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Zobrazení plného textu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97793A-F1AF-43CD-8969-4EF801512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odkazy z detailu záznamu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může být požadováno přihlášení</a:t>
            </a:r>
            <a:endParaRPr lang="en-US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8F5E162-AC45-4167-B619-C481FD8EF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25" y="3984379"/>
            <a:ext cx="4572000" cy="184022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EE83CD3-40E2-40B6-A3BF-CCEDF0023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75" y="3984379"/>
            <a:ext cx="4572000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23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C85C6-5183-47A9-B9EA-D772EE42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Možnosti záznamu</a:t>
            </a:r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BFEB8383-FC94-4474-B6CE-DAC8C5C32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FFFFFF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vytvoření citace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 uložení do oblíbených – možnost spravovat a třídit záznamy, ke kterým se chceme vracet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0" name="Zástupný obsah 9" descr="Obsah obrázku text&#10;&#10;Popis byl vytvořen automaticky">
            <a:extLst>
              <a:ext uri="{FF2B5EF4-FFF2-40B4-BE49-F238E27FC236}">
                <a16:creationId xmlns:a16="http://schemas.microsoft.com/office/drawing/2014/main" id="{D00712B0-A323-4534-B345-BC3ED343A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3846302"/>
            <a:ext cx="6278529" cy="274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8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5068F2-E6AE-51CE-C4C1-98F037E8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informační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2ADACD-F3FF-CA21-8696-ACB9C0998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druhy dokumentů jste dosud používali k práci/studiu?</a:t>
            </a:r>
          </a:p>
          <a:p>
            <a:r>
              <a:rPr lang="cs-CZ" dirty="0"/>
              <a:t>Jaké nástroje používáte k organizaci dokumentů (digitálních i papírových)?</a:t>
            </a:r>
          </a:p>
          <a:p>
            <a:r>
              <a:rPr lang="cs-CZ" dirty="0"/>
              <a:t>Jaký způsob organizace dokumentů používáte (pojmenovávání souborů, adresáře apod.)?</a:t>
            </a:r>
          </a:p>
        </p:txBody>
      </p:sp>
    </p:spTree>
    <p:extLst>
      <p:ext uri="{BB962C8B-B14F-4D97-AF65-F5344CB8AC3E}">
        <p14:creationId xmlns:p14="http://schemas.microsoft.com/office/powerpoint/2010/main" val="1783855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Katalog Pedagogické knihovny</a:t>
            </a:r>
          </a:p>
        </p:txBody>
      </p:sp>
      <p:pic>
        <p:nvPicPr>
          <p:cNvPr id="6" name="Zástupný symbol pro obsah 5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38" y="2817099"/>
            <a:ext cx="7731125" cy="2744626"/>
          </a:xfrm>
        </p:spPr>
      </p:pic>
    </p:spTree>
    <p:extLst>
      <p:ext uri="{BB962C8B-B14F-4D97-AF65-F5344CB8AC3E}">
        <p14:creationId xmlns:p14="http://schemas.microsoft.com/office/powerpoint/2010/main" val="3298584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478309"/>
            <a:ext cx="7729728" cy="1188720"/>
          </a:xfrm>
        </p:spPr>
        <p:txBody>
          <a:bodyPr anchor="ctr"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Knihovny.cz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06DDE9A-201D-433D-A5B4-037A509D4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77429"/>
            <a:ext cx="7729728" cy="3101983"/>
          </a:xfrm>
        </p:spPr>
        <p:txBody>
          <a:bodyPr>
            <a:normAutofit/>
          </a:bodyPr>
          <a:lstStyle/>
          <a:p>
            <a:r>
              <a:rPr lang="cs-CZ" sz="1800" dirty="0"/>
              <a:t>Vyhledávání v informačních zdrojích českých knihoven – „České knihovny na jednom místě“</a:t>
            </a:r>
          </a:p>
          <a:p>
            <a:r>
              <a:rPr lang="cs-CZ" sz="1800" dirty="0"/>
              <a:t>Uživatelsky přívětivější verze souborného katalogu</a:t>
            </a:r>
          </a:p>
          <a:p>
            <a:r>
              <a:rPr lang="cs-CZ" sz="1800" dirty="0"/>
              <a:t>Možnost přihlášení přes „svoji“ knihovnu</a:t>
            </a:r>
          </a:p>
          <a:p>
            <a:endParaRPr lang="en-US" sz="1800" dirty="0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21" y="3491141"/>
            <a:ext cx="8701558" cy="297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5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82498" y="164746"/>
            <a:ext cx="7729728" cy="1188720"/>
          </a:xfrm>
        </p:spPr>
        <p:txBody>
          <a:bodyPr anchor="ctr"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Knihovny.cz</a:t>
            </a:r>
          </a:p>
        </p:txBody>
      </p:sp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88" y="1450746"/>
            <a:ext cx="9359406" cy="526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58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Google</a:t>
            </a:r>
            <a:r>
              <a:rPr lang="cs-CZ" dirty="0"/>
              <a:t>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Nástroj pro vyhledávání vědecké literatury na webu</a:t>
            </a:r>
          </a:p>
          <a:p>
            <a:r>
              <a:rPr lang="cs-CZ" dirty="0"/>
              <a:t>Při řazení podle relevance bere v úvahu počet citací jednotlivých článků</a:t>
            </a:r>
          </a:p>
          <a:p>
            <a:r>
              <a:rPr lang="cs-CZ" dirty="0"/>
              <a:t>Umožňuje vytvářet vlastní „vědecký“ profil, sleduje citace a počítá h-index</a:t>
            </a:r>
          </a:p>
          <a:p>
            <a:pPr lvl="1"/>
            <a:r>
              <a:rPr lang="cs-CZ" dirty="0"/>
              <a:t>Lze zjistit i citace mimo </a:t>
            </a:r>
            <a:r>
              <a:rPr lang="cs-CZ" dirty="0" err="1"/>
              <a:t>WoS</a:t>
            </a:r>
            <a:r>
              <a:rPr lang="cs-CZ" dirty="0"/>
              <a:t> a </a:t>
            </a:r>
            <a:r>
              <a:rPr lang="cs-CZ" dirty="0" err="1"/>
              <a:t>Scopus</a:t>
            </a:r>
            <a:r>
              <a:rPr lang="cs-CZ" dirty="0"/>
              <a:t>, ale nejsou oficiálně uznávané</a:t>
            </a:r>
          </a:p>
          <a:p>
            <a:pPr lvl="1"/>
            <a:r>
              <a:rPr lang="cs-CZ" dirty="0"/>
              <a:t>Vzhledem k automatizovanému zpracování lze očekávat větší chybovost</a:t>
            </a:r>
          </a:p>
        </p:txBody>
      </p:sp>
    </p:spTree>
    <p:extLst>
      <p:ext uri="{BB962C8B-B14F-4D97-AF65-F5344CB8AC3E}">
        <p14:creationId xmlns:p14="http://schemas.microsoft.com/office/powerpoint/2010/main" val="2462223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37" y="2542487"/>
            <a:ext cx="6980525" cy="38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80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Citace x bibliografická citace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Citát/přímá citace = doslovné uvedení cizího výroku nebo textu v rámci vlastního dokumentu doprovázené obvykle přesnou identifikací pramene, ze kterého daný výrok nebo text pochází</a:t>
            </a:r>
          </a:p>
          <a:p>
            <a:r>
              <a:rPr lang="cs-CZ" dirty="0"/>
              <a:t>Nepřímá citace (parafráze) = vyjádření stejné informace, myšlenky nebo obsahu jiným způsobem, zejména přeformulování cizí myšlenky vlastními slovy, na konci se uvádí odkaz na pramen</a:t>
            </a:r>
          </a:p>
          <a:p>
            <a:r>
              <a:rPr lang="cs-CZ" dirty="0"/>
              <a:t>Bibliografická citace = formalizovaný údaj o dokumentu, který autor bezprostředně použil při přípravě své práce</a:t>
            </a:r>
          </a:p>
        </p:txBody>
      </p:sp>
    </p:spTree>
    <p:extLst>
      <p:ext uri="{BB962C8B-B14F-4D97-AF65-F5344CB8AC3E}">
        <p14:creationId xmlns:p14="http://schemas.microsoft.com/office/powerpoint/2010/main" val="238248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Citace nebo parafráze?</a:t>
            </a:r>
            <a:br>
              <a:rPr lang="cs-CZ" dirty="0"/>
            </a:br>
            <a:r>
              <a:rPr lang="cs-CZ" dirty="0"/>
              <a:t>Citace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Problémy</a:t>
            </a:r>
          </a:p>
          <a:p>
            <a:pPr lvl="1"/>
            <a:r>
              <a:rPr lang="cs-CZ" dirty="0"/>
              <a:t>Příliš mnoho citací narušuje souvislý výklad</a:t>
            </a:r>
          </a:p>
          <a:p>
            <a:pPr lvl="1"/>
            <a:r>
              <a:rPr lang="cs-CZ" dirty="0"/>
              <a:t>Seskupení citací bez dostatečného komentáře</a:t>
            </a:r>
          </a:p>
          <a:p>
            <a:pPr lvl="1"/>
            <a:r>
              <a:rPr lang="cs-CZ" dirty="0"/>
              <a:t>Komentář opakuje informaci z citace</a:t>
            </a:r>
          </a:p>
          <a:p>
            <a:r>
              <a:rPr lang="cs-CZ" dirty="0"/>
              <a:t>Použití citace</a:t>
            </a:r>
          </a:p>
          <a:p>
            <a:pPr lvl="1"/>
            <a:r>
              <a:rPr lang="cs-CZ" dirty="0"/>
              <a:t>Výklad se k ní váže - vysvětlujeme ji, bez uvedení citace by další text nedával smysl</a:t>
            </a:r>
          </a:p>
          <a:p>
            <a:pPr lvl="1"/>
            <a:r>
              <a:rPr lang="cs-CZ" dirty="0"/>
              <a:t>Podpora vlastní argumentace nebo kritiky – originální myšlenka, zajímavě formulovaná, účinek na čtenáře</a:t>
            </a:r>
          </a:p>
          <a:p>
            <a:pPr lvl="1"/>
            <a:r>
              <a:rPr lang="cs-CZ" dirty="0"/>
              <a:t>Přeformulováním by došlo ke ztrátě informační hodnoty – zejména definice</a:t>
            </a:r>
          </a:p>
        </p:txBody>
      </p:sp>
    </p:spTree>
    <p:extLst>
      <p:ext uri="{BB962C8B-B14F-4D97-AF65-F5344CB8AC3E}">
        <p14:creationId xmlns:p14="http://schemas.microsoft.com/office/powerpoint/2010/main" val="2798581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Citace nebo parafráze?</a:t>
            </a:r>
            <a:br>
              <a:rPr lang="cs-CZ" dirty="0"/>
            </a:br>
            <a:r>
              <a:rPr lang="cs-CZ" dirty="0" err="1"/>
              <a:t>Parafáze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Stručnější, snazší pro začlenění</a:t>
            </a:r>
          </a:p>
          <a:p>
            <a:r>
              <a:rPr lang="cs-CZ" dirty="0"/>
              <a:t>Pozor na významové posuny</a:t>
            </a:r>
          </a:p>
          <a:p>
            <a:r>
              <a:rPr lang="cs-CZ" dirty="0"/>
              <a:t>Stručné vyjádření hlavní myšlenky (neparafrázovat jednotlivé věty)</a:t>
            </a:r>
          </a:p>
        </p:txBody>
      </p:sp>
    </p:spTree>
    <p:extLst>
      <p:ext uri="{BB962C8B-B14F-4D97-AF65-F5344CB8AC3E}">
        <p14:creationId xmlns:p14="http://schemas.microsoft.com/office/powerpoint/2010/main" val="35516731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Citační styl x metoda citování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Citační styl = pravidla určující podobu citací a bibliografických citací</a:t>
            </a:r>
          </a:p>
          <a:p>
            <a:pPr lvl="1"/>
            <a:r>
              <a:rPr lang="cs-CZ" dirty="0"/>
              <a:t>U nás nejrozšířenější citování podle normy ISO 690 </a:t>
            </a:r>
          </a:p>
          <a:p>
            <a:pPr lvl="1"/>
            <a:r>
              <a:rPr lang="cs-CZ" dirty="0"/>
              <a:t>Další citační styly – APA, Vancouver</a:t>
            </a:r>
          </a:p>
          <a:p>
            <a:r>
              <a:rPr lang="cs-CZ" dirty="0"/>
              <a:t>Metoda citování = způsob odkazování z textu do seznamu literatury</a:t>
            </a:r>
          </a:p>
          <a:p>
            <a:pPr lvl="1"/>
            <a:r>
              <a:rPr lang="cs-CZ" dirty="0"/>
              <a:t>Metoda prvku a data – spíše pro delší práce (kniha, kvalifikační práce), jako pracovní metoda</a:t>
            </a:r>
          </a:p>
          <a:p>
            <a:pPr lvl="1"/>
            <a:r>
              <a:rPr lang="cs-CZ" dirty="0"/>
              <a:t>Metoda číselných odkazů – pro kratší práce (článek…)</a:t>
            </a:r>
          </a:p>
          <a:p>
            <a:pPr lvl="1"/>
            <a:r>
              <a:rPr lang="cs-CZ" dirty="0"/>
              <a:t>Metoda průběžných poznámek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3785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3043" y="371305"/>
            <a:ext cx="7729728" cy="1188720"/>
          </a:xfrm>
        </p:spPr>
        <p:txBody>
          <a:bodyPr/>
          <a:lstStyle/>
          <a:p>
            <a:r>
              <a:rPr lang="cs-CZ" dirty="0"/>
              <a:t>Citační styly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8562" y="1772282"/>
            <a:ext cx="11468910" cy="508571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ČSN ISO 690 (číslování): </a:t>
            </a:r>
            <a:r>
              <a:rPr lang="cs-CZ" dirty="0"/>
              <a:t>CHMELOVÁ, Štěpánka. Jak učitelé využívají venkovní prostředí pro výuku vzdělávací oblasti Člověk a jeho svět. </a:t>
            </a:r>
            <a:r>
              <a:rPr lang="cs-CZ" i="1" dirty="0"/>
              <a:t>Pedagogická orientace</a:t>
            </a:r>
            <a:r>
              <a:rPr lang="cs-CZ" dirty="0"/>
              <a:t> [online]. 2022, </a:t>
            </a:r>
            <a:r>
              <a:rPr lang="cs-CZ" b="1" dirty="0"/>
              <a:t>31</a:t>
            </a:r>
            <a:r>
              <a:rPr lang="cs-CZ" dirty="0"/>
              <a:t>(2) [cit. 2022-07-22]. ISSN 1805-9511. Dostupné z: doi:10.5817/PedOr2021-2-178</a:t>
            </a:r>
          </a:p>
          <a:p>
            <a:r>
              <a:rPr lang="cs-CZ" b="1" dirty="0">
                <a:solidFill>
                  <a:schemeClr val="accent2"/>
                </a:solidFill>
              </a:rPr>
              <a:t>ČSN ISO 690 (autor, datum):</a:t>
            </a:r>
            <a:r>
              <a:rPr lang="cs-CZ" dirty="0"/>
              <a:t> CHMELOVÁ, Štěpánka, 2022. Jak učitelé využívají venkovní prostředí pro výuku vzdělávací oblasti Člověk a jeho svět. </a:t>
            </a:r>
            <a:r>
              <a:rPr lang="cs-CZ" i="1" dirty="0"/>
              <a:t>Pedagogická orientace</a:t>
            </a:r>
            <a:r>
              <a:rPr lang="cs-CZ" dirty="0"/>
              <a:t> [online]. </a:t>
            </a:r>
            <a:r>
              <a:rPr lang="cs-CZ" b="1" dirty="0"/>
              <a:t>31</a:t>
            </a:r>
            <a:r>
              <a:rPr lang="cs-CZ" dirty="0"/>
              <a:t>(2) [cit. 2022-07-22]. ISSN 1805-9511. Dostupné z: doi:10.5817/PedOr2021-2-1783</a:t>
            </a:r>
          </a:p>
          <a:p>
            <a:r>
              <a:rPr lang="cs-CZ" b="1" dirty="0">
                <a:solidFill>
                  <a:schemeClr val="accent2"/>
                </a:solidFill>
              </a:rPr>
              <a:t>APA: </a:t>
            </a:r>
            <a:r>
              <a:rPr lang="cs-CZ" dirty="0"/>
              <a:t>Chmelová, Š. (2022). Jak učitelé využívají venkovní prostředí pro výuku vzdělávací oblasti Člověk a jeho svět. </a:t>
            </a:r>
            <a:r>
              <a:rPr lang="cs-CZ" i="1" dirty="0"/>
              <a:t>Pedagogická orientace</a:t>
            </a:r>
            <a:r>
              <a:rPr lang="cs-CZ" dirty="0"/>
              <a:t>, </a:t>
            </a:r>
            <a:r>
              <a:rPr lang="cs-CZ" i="1" dirty="0"/>
              <a:t>31</a:t>
            </a:r>
            <a:r>
              <a:rPr lang="cs-CZ" dirty="0"/>
              <a:t>(2). https://doi.org/10.5817/PedOr2021-2-178</a:t>
            </a:r>
          </a:p>
          <a:p>
            <a:r>
              <a:rPr lang="cs-CZ" b="1" dirty="0">
                <a:solidFill>
                  <a:schemeClr val="accent2"/>
                </a:solidFill>
              </a:rPr>
              <a:t>MLA: </a:t>
            </a:r>
            <a:r>
              <a:rPr lang="cs-CZ" dirty="0"/>
              <a:t>Chmelová, Štěpánka. “Jak učitelé využívají venkovní prostředí pro výuku vzdělávací oblasti Člověk a jeho svět”. </a:t>
            </a:r>
            <a:r>
              <a:rPr lang="cs-CZ" i="1" dirty="0"/>
              <a:t>Pedagogická orientace</a:t>
            </a:r>
            <a:r>
              <a:rPr lang="cs-CZ" dirty="0"/>
              <a:t> 31.2 (2022): n. </a:t>
            </a:r>
            <a:r>
              <a:rPr lang="cs-CZ" dirty="0" err="1"/>
              <a:t>pag</a:t>
            </a:r>
            <a:r>
              <a:rPr lang="cs-CZ" dirty="0"/>
              <a:t>. 22 July 2022.</a:t>
            </a:r>
          </a:p>
          <a:p>
            <a:r>
              <a:rPr lang="cs-CZ" b="1" dirty="0">
                <a:solidFill>
                  <a:schemeClr val="accent2"/>
                </a:solidFill>
              </a:rPr>
              <a:t>Chicago: </a:t>
            </a:r>
            <a:r>
              <a:rPr lang="cs-CZ" dirty="0"/>
              <a:t>Chmelová, Štěpánka. 2022. “Jak učitelé využívají venkovní prostředí pro výuku vzdělávací oblasti Člověk a jeho svět”. </a:t>
            </a:r>
            <a:r>
              <a:rPr lang="cs-CZ" i="1" dirty="0"/>
              <a:t>Pedagogická orientace</a:t>
            </a:r>
            <a:r>
              <a:rPr lang="cs-CZ" dirty="0"/>
              <a:t> 31 (2). </a:t>
            </a:r>
            <a:r>
              <a:rPr lang="cs-CZ" dirty="0">
                <a:hlinkClick r:id="rId2"/>
              </a:rPr>
              <a:t>https://doi.org/10.5817/PedOr2021-2-178</a:t>
            </a:r>
            <a:r>
              <a:rPr lang="cs-CZ" dirty="0"/>
              <a:t>.</a:t>
            </a:r>
          </a:p>
          <a:p>
            <a:r>
              <a:rPr lang="cs-CZ" b="1" dirty="0">
                <a:solidFill>
                  <a:schemeClr val="accent2"/>
                </a:solidFill>
              </a:rPr>
              <a:t>Vancouver: </a:t>
            </a:r>
            <a:r>
              <a:rPr lang="cs-CZ" dirty="0"/>
              <a:t>Chmelová Š. Jak učitelé využívají venkovní prostředí pro výuku vzdělávací oblasti Člověk a jeho svět. Pedagogická orientace [Internet]. 2022Jan.7 [</a:t>
            </a:r>
            <a:r>
              <a:rPr lang="cs-CZ" dirty="0" err="1"/>
              <a:t>cited</a:t>
            </a:r>
            <a:r>
              <a:rPr lang="cs-CZ" dirty="0"/>
              <a:t> 2022Jul.22];31(2).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: https://journals.muni.cz/pedor/article/view/20597</a:t>
            </a:r>
          </a:p>
        </p:txBody>
      </p:sp>
    </p:spTree>
    <p:extLst>
      <p:ext uri="{BB962C8B-B14F-4D97-AF65-F5344CB8AC3E}">
        <p14:creationId xmlns:p14="http://schemas.microsoft.com/office/powerpoint/2010/main" val="338896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90EC5-7B4D-196E-2CC1-C489E908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je důležité mít v dokumentech pořádek?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0A82A-06B7-35FA-CFA0-8B8021027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Akademická práce – založená na využívání předchozího poznání – prameny je nutné </a:t>
            </a:r>
            <a:r>
              <a:rPr lang="cs-CZ" b="1" dirty="0"/>
              <a:t>citovat</a:t>
            </a:r>
          </a:p>
          <a:p>
            <a:r>
              <a:rPr lang="cs-CZ" dirty="0"/>
              <a:t>Jiná díla citujeme</a:t>
            </a:r>
          </a:p>
          <a:p>
            <a:pPr lvl="1"/>
            <a:r>
              <a:rPr lang="cs-CZ" dirty="0"/>
              <a:t>když potřebujeme prokázat znalost problematiky, prezentovat přehled stavu poznání v dané oblasti</a:t>
            </a:r>
          </a:p>
          <a:p>
            <a:pPr lvl="1"/>
            <a:r>
              <a:rPr lang="cs-CZ" dirty="0"/>
              <a:t>abychom podpořili naši argumentaci nebo doplnili myšlenku</a:t>
            </a:r>
          </a:p>
          <a:p>
            <a:pPr lvl="1"/>
            <a:r>
              <a:rPr lang="cs-CZ" dirty="0"/>
              <a:t>když chceme polemizovat s názorem jiného autora</a:t>
            </a:r>
          </a:p>
          <a:p>
            <a:pPr lvl="1"/>
            <a:r>
              <a:rPr lang="cs-CZ" dirty="0"/>
              <a:t>když chceme porovnat naše výsledky s výsledky jiných autorů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496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tolik formátování?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Orientace v citaci:</a:t>
            </a:r>
          </a:p>
          <a:p>
            <a:pPr marL="0" indent="0">
              <a:buNone/>
            </a:pPr>
            <a:r>
              <a:rPr lang="fi-FI" dirty="0"/>
              <a:t>Järvelin, K., Tiedontarpeet ja -hankinta tutkimuskoh-teena. Kirjastotiede ja informatiikka 8(1989): 2, s.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Krikelas</a:t>
            </a:r>
            <a:r>
              <a:rPr lang="en-US" dirty="0"/>
              <a:t>, J., Information-Seeking Behavior: Patterns</a:t>
            </a:r>
            <a:r>
              <a:rPr lang="cs-CZ" dirty="0"/>
              <a:t> </a:t>
            </a:r>
            <a:r>
              <a:rPr lang="en-US" dirty="0"/>
              <a:t>and Concepts. Drexel Library Quarterly 19(1983):</a:t>
            </a:r>
            <a:r>
              <a:rPr lang="cs-CZ" dirty="0"/>
              <a:t> </a:t>
            </a:r>
            <a:r>
              <a:rPr lang="en-US" dirty="0"/>
              <a:t>s. 5-20</a:t>
            </a:r>
            <a:endParaRPr lang="cs-CZ" dirty="0"/>
          </a:p>
          <a:p>
            <a:r>
              <a:rPr lang="cs-CZ" dirty="0"/>
              <a:t>Počítačové zpracování</a:t>
            </a:r>
          </a:p>
        </p:txBody>
      </p:sp>
    </p:spTree>
    <p:extLst>
      <p:ext uri="{BB962C8B-B14F-4D97-AF65-F5344CB8AC3E}">
        <p14:creationId xmlns:p14="http://schemas.microsoft.com/office/powerpoint/2010/main" val="12471574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1953" y="332394"/>
            <a:ext cx="7729728" cy="1188720"/>
          </a:xfrm>
        </p:spPr>
        <p:txBody>
          <a:bodyPr/>
          <a:lstStyle/>
          <a:p>
            <a:r>
              <a:rPr lang="cs-CZ" dirty="0"/>
              <a:t>Různé typy dokumentů (ČSN ISO 690)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5021" y="1770434"/>
            <a:ext cx="11284085" cy="4688732"/>
          </a:xfrm>
        </p:spPr>
        <p:txBody>
          <a:bodyPr>
            <a:normAutofit lnSpcReduction="10000"/>
          </a:bodyPr>
          <a:lstStyle/>
          <a:p>
            <a:pPr marL="230400" indent="-230400"/>
            <a:r>
              <a:rPr lang="cs-CZ" b="1" dirty="0">
                <a:solidFill>
                  <a:schemeClr val="accent2"/>
                </a:solidFill>
              </a:rPr>
              <a:t>Monografie: </a:t>
            </a:r>
            <a:r>
              <a:rPr lang="cs-CZ" dirty="0"/>
              <a:t>HELUS, Zdeněk. </a:t>
            </a:r>
            <a:r>
              <a:rPr lang="cs-CZ" i="1" dirty="0"/>
              <a:t>Dítě v osobnostním pojetí: obrat k dítěti jako výzva a úkol pro učitele i rodiče</a:t>
            </a:r>
            <a:r>
              <a:rPr lang="cs-CZ" dirty="0"/>
              <a:t>. 2., </a:t>
            </a:r>
            <a:r>
              <a:rPr lang="cs-CZ" dirty="0" err="1"/>
              <a:t>přeprac</a:t>
            </a:r>
            <a:r>
              <a:rPr lang="cs-CZ" dirty="0"/>
              <a:t>. a </a:t>
            </a:r>
            <a:r>
              <a:rPr lang="cs-CZ" dirty="0" err="1"/>
              <a:t>rozš</a:t>
            </a:r>
            <a:r>
              <a:rPr lang="cs-CZ" dirty="0"/>
              <a:t>. vyd. Praha: Portál, 2009. Pedagogická praxe (Portál). ISBN 9788073676285.</a:t>
            </a:r>
          </a:p>
          <a:p>
            <a:pPr marL="230400" indent="-230400"/>
            <a:r>
              <a:rPr lang="cs-CZ" b="1" dirty="0">
                <a:solidFill>
                  <a:schemeClr val="accent2"/>
                </a:solidFill>
              </a:rPr>
              <a:t>Příspěvek v knize: </a:t>
            </a:r>
            <a:r>
              <a:rPr lang="cs-CZ" dirty="0"/>
              <a:t>KRAUS, B. Pedagogika v proměnách naší společnosti. In: Jiří PROKOP a Marta RYBIČKOVÁ. </a:t>
            </a:r>
            <a:r>
              <a:rPr lang="cs-CZ" i="1" dirty="0"/>
              <a:t>Proměny pedagogiky</a:t>
            </a:r>
            <a:r>
              <a:rPr lang="cs-CZ" dirty="0"/>
              <a:t>. Praha: Univerzita Karlova v Praze, Pedagogická fakulta, 2005. S. 132-136. ISBN 80-7290-226-1.</a:t>
            </a:r>
          </a:p>
          <a:p>
            <a:pPr marL="230400" indent="-230400"/>
            <a:r>
              <a:rPr lang="cs-CZ" b="1" dirty="0">
                <a:solidFill>
                  <a:schemeClr val="accent2"/>
                </a:solidFill>
              </a:rPr>
              <a:t>Článek v časopise: </a:t>
            </a:r>
            <a:r>
              <a:rPr lang="cs-CZ" dirty="0"/>
              <a:t>KRAUS, B. Pedagogika v proměnách naší společnosti. In: Jiří PROKOP a Marta RYBIČKOVÁ. </a:t>
            </a:r>
            <a:r>
              <a:rPr lang="cs-CZ" i="1" dirty="0"/>
              <a:t>Proměny pedagogiky</a:t>
            </a:r>
            <a:r>
              <a:rPr lang="cs-CZ" dirty="0"/>
              <a:t>. Praha: Univerzita Karlova v Praze, Pedagogická fakulta, 2005. S. 132-136. ISBN 80-7290-226-1.</a:t>
            </a:r>
          </a:p>
          <a:p>
            <a:pPr marL="230400" indent="-230400"/>
            <a:r>
              <a:rPr lang="cs-CZ" b="1" dirty="0">
                <a:solidFill>
                  <a:schemeClr val="accent2"/>
                </a:solidFill>
              </a:rPr>
              <a:t>Kvalifikační práce: </a:t>
            </a:r>
            <a:r>
              <a:rPr lang="cs-CZ" dirty="0"/>
              <a:t>FRÍDOVÁ, Denisa. </a:t>
            </a:r>
            <a:r>
              <a:rPr lang="cs-CZ" i="1" dirty="0"/>
              <a:t>Pojetí psychické odolnosti dítěte předškolního věku a jeho srovnání z pohledu rodiče a učitele. </a:t>
            </a:r>
            <a:r>
              <a:rPr lang="cs-CZ" dirty="0"/>
              <a:t>Praha, 2015. Bakalářská práce. Univerzita Karlova, Filozofická fakulta, Katedra pedagogiky.</a:t>
            </a:r>
          </a:p>
          <a:p>
            <a:r>
              <a:rPr lang="cs-CZ" b="1" dirty="0">
                <a:solidFill>
                  <a:schemeClr val="accent2"/>
                </a:solidFill>
              </a:rPr>
              <a:t>Webová stránka: </a:t>
            </a:r>
            <a:r>
              <a:rPr lang="cs-CZ" dirty="0"/>
              <a:t>MŠMT, 2020. Strategie vzdělávací politiky ČR do roku 2030+. </a:t>
            </a:r>
            <a:r>
              <a:rPr lang="cs-CZ" i="1" dirty="0"/>
              <a:t>MŠMT </a:t>
            </a:r>
            <a:r>
              <a:rPr lang="en-US" dirty="0"/>
              <a:t>[online]</a:t>
            </a:r>
            <a:r>
              <a:rPr lang="cs-CZ" dirty="0"/>
              <a:t>. © 2013-20 </a:t>
            </a:r>
            <a:r>
              <a:rPr lang="en-US" dirty="0"/>
              <a:t>[</a:t>
            </a:r>
            <a:r>
              <a:rPr lang="cs-CZ" dirty="0"/>
              <a:t>cit. 2022-07-22</a:t>
            </a:r>
            <a:r>
              <a:rPr lang="en-US" dirty="0"/>
              <a:t>]</a:t>
            </a:r>
            <a:r>
              <a:rPr lang="cs-CZ" dirty="0"/>
              <a:t>. Dostupné z: </a:t>
            </a:r>
            <a:r>
              <a:rPr lang="cs-CZ" dirty="0">
                <a:hlinkClick r:id="rId2"/>
              </a:rPr>
              <a:t>https://www.msmt.cz/vzdelavani/skolstvi-v-cr/strategie-2030</a:t>
            </a:r>
            <a:r>
              <a:rPr lang="cs-CZ" dirty="0"/>
              <a:t> </a:t>
            </a:r>
          </a:p>
          <a:p>
            <a:r>
              <a:rPr lang="cs-CZ" b="1" dirty="0">
                <a:solidFill>
                  <a:schemeClr val="accent2"/>
                </a:solidFill>
              </a:rPr>
              <a:t>Příspěvek na webu: </a:t>
            </a:r>
            <a:r>
              <a:rPr lang="cs-CZ" dirty="0"/>
              <a:t>BRDIČKA, Bořivoj, 2018. Když velký bratr dostane velká data? In: </a:t>
            </a:r>
            <a:r>
              <a:rPr lang="cs-CZ" i="1" dirty="0"/>
              <a:t>Metodický portál: inspirace a zkušenosti učitelů</a:t>
            </a:r>
            <a:r>
              <a:rPr lang="cs-CZ" dirty="0"/>
              <a:t> </a:t>
            </a:r>
            <a:r>
              <a:rPr lang="en-US" dirty="0"/>
              <a:t>[online]</a:t>
            </a:r>
            <a:r>
              <a:rPr lang="cs-CZ" dirty="0"/>
              <a:t>. 7.8.2018 </a:t>
            </a:r>
            <a:r>
              <a:rPr lang="en-US" dirty="0"/>
              <a:t>[</a:t>
            </a:r>
            <a:r>
              <a:rPr lang="cs-CZ" dirty="0"/>
              <a:t>cit. 2022-07-22</a:t>
            </a:r>
            <a:r>
              <a:rPr lang="en-US" dirty="0"/>
              <a:t>]</a:t>
            </a:r>
            <a:r>
              <a:rPr lang="cs-CZ" dirty="0"/>
              <a:t>. Dostupné z: </a:t>
            </a:r>
            <a:r>
              <a:rPr lang="cs-CZ" dirty="0">
                <a:hlinkClick r:id="rId3"/>
              </a:rPr>
              <a:t>https://spomocnik.rvp.cz/clanek/21776/KDYZ-VELKY-BRATR-DOSTANE-VELKA-DATA.html</a:t>
            </a:r>
            <a:r>
              <a:rPr lang="cs-CZ" dirty="0"/>
              <a:t> </a:t>
            </a:r>
          </a:p>
          <a:p>
            <a:r>
              <a:rPr lang="cs-CZ" b="1" dirty="0">
                <a:solidFill>
                  <a:schemeClr val="accent2"/>
                </a:solidFill>
              </a:rPr>
              <a:t>Video: </a:t>
            </a:r>
            <a:r>
              <a:rPr lang="cs-CZ" dirty="0"/>
              <a:t>ČAKLOŠ, Tomáš, 2018.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improve</a:t>
            </a:r>
            <a:r>
              <a:rPr lang="cs-CZ" dirty="0"/>
              <a:t> </a:t>
            </a:r>
            <a:r>
              <a:rPr lang="cs-CZ" dirty="0" err="1"/>
              <a:t>teacher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?. </a:t>
            </a:r>
            <a:r>
              <a:rPr lang="en-US" dirty="0"/>
              <a:t>In: </a:t>
            </a:r>
            <a:r>
              <a:rPr lang="en-US" i="1" dirty="0" err="1"/>
              <a:t>Youtube</a:t>
            </a:r>
            <a:r>
              <a:rPr lang="en-US" dirty="0"/>
              <a:t> [online]. </a:t>
            </a:r>
            <a:r>
              <a:rPr lang="cs-CZ" dirty="0"/>
              <a:t>8.2.2018 </a:t>
            </a:r>
            <a:r>
              <a:rPr lang="en-US" dirty="0"/>
              <a:t>[vid. </a:t>
            </a:r>
            <a:r>
              <a:rPr lang="cs-CZ" dirty="0"/>
              <a:t>2022-07</a:t>
            </a:r>
            <a:r>
              <a:rPr lang="en-US" dirty="0"/>
              <a:t>-</a:t>
            </a:r>
            <a:r>
              <a:rPr lang="cs-CZ" dirty="0"/>
              <a:t>22</a:t>
            </a:r>
            <a:r>
              <a:rPr lang="en-US" dirty="0"/>
              <a:t>]. </a:t>
            </a:r>
            <a:r>
              <a:rPr lang="cs-CZ" dirty="0"/>
              <a:t>Dostupné z: </a:t>
            </a:r>
            <a:r>
              <a:rPr lang="cs-CZ" dirty="0">
                <a:hlinkClick r:id="rId4"/>
              </a:rPr>
              <a:t>https://www.youtube.com/</a:t>
            </a:r>
            <a:r>
              <a:rPr lang="cs-CZ" dirty="0" err="1">
                <a:hlinkClick r:id="rId4"/>
              </a:rPr>
              <a:t>watch?v</a:t>
            </a:r>
            <a:r>
              <a:rPr lang="cs-CZ" dirty="0">
                <a:hlinkClick r:id="rId4"/>
              </a:rPr>
              <a:t>=fWCbqbcAv3M</a:t>
            </a:r>
            <a:r>
              <a:rPr lang="cs-CZ" dirty="0"/>
              <a:t>. Kanál uživatele </a:t>
            </a:r>
            <a:r>
              <a:rPr lang="cs-CZ" dirty="0" err="1"/>
              <a:t>TEDx</a:t>
            </a:r>
            <a:r>
              <a:rPr lang="cs-CZ" dirty="0"/>
              <a:t> </a:t>
            </a:r>
            <a:r>
              <a:rPr lang="cs-CZ" dirty="0" err="1"/>
              <a:t>Talks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2992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Citování cizojazyčného díla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Přímá citace</a:t>
            </a:r>
          </a:p>
          <a:p>
            <a:pPr lvl="1"/>
            <a:r>
              <a:rPr lang="cs-CZ" dirty="0"/>
              <a:t>text přeložíme co nejpřesněji a doplníme poznámkou, že se jedná o vlastní překlad</a:t>
            </a:r>
          </a:p>
          <a:p>
            <a:pPr lvl="1"/>
            <a:r>
              <a:rPr lang="cs-CZ" dirty="0"/>
              <a:t>do poznámky (pod čarou) uvedeme původní text</a:t>
            </a:r>
          </a:p>
          <a:p>
            <a:r>
              <a:rPr lang="cs-CZ" dirty="0"/>
              <a:t>Parafráze</a:t>
            </a:r>
          </a:p>
          <a:p>
            <a:pPr lvl="1"/>
            <a:r>
              <a:rPr lang="cs-CZ" dirty="0"/>
              <a:t>není třeba uvádět poznámku o překladu</a:t>
            </a:r>
          </a:p>
        </p:txBody>
      </p:sp>
    </p:spTree>
    <p:extLst>
      <p:ext uri="{BB962C8B-B14F-4D97-AF65-F5344CB8AC3E}">
        <p14:creationId xmlns:p14="http://schemas.microsoft.com/office/powerpoint/2010/main" val="22656323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Sekundární citace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Sekundární citování = přebírání citace z jiného zdroje</a:t>
            </a:r>
          </a:p>
          <a:p>
            <a:r>
              <a:rPr lang="cs-CZ" dirty="0"/>
              <a:t>Není zakázáno, ale nedoporučuje se</a:t>
            </a:r>
          </a:p>
          <a:p>
            <a:r>
              <a:rPr lang="cs-CZ" dirty="0"/>
              <a:t>V seznamu literatury </a:t>
            </a:r>
            <a:r>
              <a:rPr lang="cs-CZ"/>
              <a:t>citujeme pouze dokument</a:t>
            </a:r>
            <a:r>
              <a:rPr lang="cs-CZ" dirty="0"/>
              <a:t>, z něhož jsme citaci převzali</a:t>
            </a:r>
          </a:p>
          <a:p>
            <a:r>
              <a:rPr lang="cs-CZ" dirty="0"/>
              <a:t>V textu odkazujeme</a:t>
            </a:r>
          </a:p>
          <a:p>
            <a:pPr lvl="1"/>
            <a:r>
              <a:rPr lang="cs-CZ" dirty="0"/>
              <a:t>Harvardský systém – uvedeme odkaz na původní dílo i dílo, z něhož jsme čerpali (</a:t>
            </a:r>
            <a:r>
              <a:rPr lang="cs-CZ" dirty="0" err="1"/>
              <a:t>McLuhan</a:t>
            </a:r>
            <a:r>
              <a:rPr lang="cs-CZ" dirty="0"/>
              <a:t>, 1991, cit. dle Jonák, 2003)</a:t>
            </a:r>
          </a:p>
          <a:p>
            <a:pPr lvl="1"/>
            <a:r>
              <a:rPr lang="cs-CZ" dirty="0"/>
              <a:t>Číselný systém – Jonák (1) používá </a:t>
            </a:r>
            <a:r>
              <a:rPr lang="cs-CZ" dirty="0" err="1"/>
              <a:t>McLuhanovu</a:t>
            </a:r>
            <a:r>
              <a:rPr lang="cs-CZ" dirty="0"/>
              <a:t> definici globální vesnice jako „metaforického vyjádření představy světa…“</a:t>
            </a:r>
          </a:p>
          <a:p>
            <a:pPr lvl="1"/>
            <a:r>
              <a:rPr lang="cs-CZ" dirty="0"/>
              <a:t>Systém poznámek – Jonák používá </a:t>
            </a:r>
            <a:r>
              <a:rPr lang="cs-CZ" dirty="0" err="1"/>
              <a:t>McLuhanovu</a:t>
            </a:r>
            <a:r>
              <a:rPr lang="cs-CZ" dirty="0"/>
              <a:t> definici globální vesnice jako „metaforického vyjádření představy světa…“</a:t>
            </a:r>
            <a:r>
              <a:rPr lang="cs-CZ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44608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tištěné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Autor</a:t>
            </a:r>
          </a:p>
          <a:p>
            <a:r>
              <a:rPr lang="cs-CZ" dirty="0"/>
              <a:t>Název</a:t>
            </a:r>
          </a:p>
          <a:p>
            <a:r>
              <a:rPr lang="cs-CZ" dirty="0"/>
              <a:t>Rok vydání</a:t>
            </a:r>
          </a:p>
          <a:p>
            <a:r>
              <a:rPr lang="cs-CZ" dirty="0"/>
              <a:t>Další údaje podle typu dokumentu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6338316" y="3143249"/>
            <a:ext cx="4253484" cy="2878171"/>
          </a:xfrm>
        </p:spPr>
        <p:txBody>
          <a:bodyPr>
            <a:normAutofit/>
          </a:bodyPr>
          <a:lstStyle/>
          <a:p>
            <a:r>
              <a:rPr lang="cs-CZ" dirty="0"/>
              <a:t>Autor</a:t>
            </a:r>
          </a:p>
          <a:p>
            <a:r>
              <a:rPr lang="cs-CZ" dirty="0"/>
              <a:t>Název</a:t>
            </a:r>
          </a:p>
          <a:p>
            <a:r>
              <a:rPr lang="cs-CZ" dirty="0"/>
              <a:t>Rok vydání</a:t>
            </a:r>
          </a:p>
          <a:p>
            <a:r>
              <a:rPr lang="cs-CZ" dirty="0"/>
              <a:t>Další údaje podle typu dokumentu</a:t>
            </a:r>
          </a:p>
          <a:p>
            <a:r>
              <a:rPr lang="cs-CZ" b="1" dirty="0"/>
              <a:t>Médium</a:t>
            </a:r>
            <a:r>
              <a:rPr lang="en-GB" b="1" dirty="0"/>
              <a:t>, </a:t>
            </a:r>
            <a:r>
              <a:rPr lang="en-GB" b="1" dirty="0" err="1"/>
              <a:t>nej</a:t>
            </a:r>
            <a:r>
              <a:rPr lang="cs-CZ" b="1" dirty="0"/>
              <a:t>častěji </a:t>
            </a:r>
            <a:r>
              <a:rPr lang="en-GB" b="1" dirty="0"/>
              <a:t>[online]</a:t>
            </a:r>
            <a:endParaRPr lang="cs-CZ" b="1" dirty="0"/>
          </a:p>
          <a:p>
            <a:r>
              <a:rPr lang="cs-CZ" b="1" dirty="0"/>
              <a:t>Datum citování</a:t>
            </a:r>
          </a:p>
          <a:p>
            <a:r>
              <a:rPr lang="cs-CZ" b="1" dirty="0"/>
              <a:t>Dostupnost, nejčastěji URL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elektronické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Tištěné vs. elektronické dokumenty</a:t>
            </a:r>
          </a:p>
        </p:txBody>
      </p:sp>
    </p:spTree>
    <p:extLst>
      <p:ext uri="{BB962C8B-B14F-4D97-AF65-F5344CB8AC3E}">
        <p14:creationId xmlns:p14="http://schemas.microsoft.com/office/powerpoint/2010/main" val="138331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BCFB3-BF6C-4E35-9FD2-761B6107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Autorský zákon a citace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8902AB-C24C-41A7-A240-08CC26E99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Citace</a:t>
            </a:r>
          </a:p>
          <a:p>
            <a:pPr lvl="1"/>
            <a:r>
              <a:rPr lang="cs-CZ" dirty="0"/>
              <a:t>Do práva autorského nezasahuje ten, kdo</a:t>
            </a:r>
          </a:p>
          <a:p>
            <a:pPr marL="914400" lvl="2" indent="0">
              <a:buNone/>
            </a:pPr>
            <a:r>
              <a:rPr lang="cs-CZ" b="1" dirty="0"/>
              <a:t>a)</a:t>
            </a:r>
            <a:r>
              <a:rPr lang="cs-CZ" dirty="0"/>
              <a:t> užije v odůvodněné míře výňatky ze zveřejněných děl jiných autorů ve svém díle,</a:t>
            </a:r>
          </a:p>
          <a:p>
            <a:pPr marL="914400" lvl="2" indent="0">
              <a:buNone/>
            </a:pPr>
            <a:r>
              <a:rPr lang="cs-CZ" b="1" dirty="0"/>
              <a:t>b)</a:t>
            </a:r>
            <a:r>
              <a:rPr lang="cs-CZ" dirty="0"/>
              <a:t> užije výňatky z díla nebo drobná celá díla pro účely kritiky nebo recenze vztahující se k takovému dílu, vědecké či odborné tvorby a takové užití bude v souladu s poctivými zvyklostmi a v rozsahu vyžadovaném konkrétním účelem,</a:t>
            </a:r>
          </a:p>
          <a:p>
            <a:pPr marL="914400" lvl="2" indent="0">
              <a:buNone/>
            </a:pPr>
            <a:r>
              <a:rPr lang="cs-CZ" b="1" dirty="0"/>
              <a:t>c)</a:t>
            </a:r>
            <a:r>
              <a:rPr lang="cs-CZ" dirty="0"/>
              <a:t> užije dílo při vyučování pro ilustrační účel nebo při vědeckém výzkumu, jejichž účelem není dosažení přímého nebo nepřímého hospodářského nebo obchodního prospěchu, a nepřesáhne rozsah odpovídající sledovanému účelu;</a:t>
            </a:r>
          </a:p>
          <a:p>
            <a:pPr lvl="2"/>
            <a:r>
              <a:rPr lang="cs-CZ" dirty="0"/>
              <a:t>vždy je však nutno uvést, je-li to možné, </a:t>
            </a:r>
            <a:r>
              <a:rPr lang="cs-CZ" b="1" dirty="0"/>
              <a:t>jméno autora</a:t>
            </a:r>
            <a:r>
              <a:rPr lang="cs-CZ" dirty="0"/>
              <a:t>, nejde-li o dílo anonymní, nebo jméno osoby, pod jejímž jménem se dílo uvádí na veřejnost, a dále </a:t>
            </a:r>
            <a:r>
              <a:rPr lang="cs-CZ" b="1" dirty="0"/>
              <a:t>název díla a pramen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153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EA3626-9AF6-E409-2F09-67818802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Citační styly/normy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08E044-90A5-DB5F-C068-698D61A09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Citační styl = pravidla určující podobu in-text citací (odkazů v textu) a bibliografických citací</a:t>
            </a:r>
          </a:p>
          <a:p>
            <a:pPr lvl="1"/>
            <a:r>
              <a:rPr lang="cs-CZ" dirty="0"/>
              <a:t>u nás nejrozšířenější citování podle normy ISO 690 </a:t>
            </a:r>
          </a:p>
          <a:p>
            <a:pPr lvl="1"/>
            <a:r>
              <a:rPr lang="cs-CZ" dirty="0"/>
              <a:t>další citační styly – APA, Vancouver, Harvard, MLA</a:t>
            </a:r>
          </a:p>
          <a:p>
            <a:r>
              <a:rPr lang="cs-CZ" dirty="0"/>
              <a:t>Metoda citování = způsob odkazování z textu do seznamu literatury</a:t>
            </a:r>
          </a:p>
          <a:p>
            <a:pPr lvl="1"/>
            <a:r>
              <a:rPr lang="cs-CZ" dirty="0"/>
              <a:t>metoda prvku a data – spíše pro delší práce (kniha, kvalifikační práce), jako pracovní metoda</a:t>
            </a:r>
          </a:p>
          <a:p>
            <a:pPr lvl="1"/>
            <a:r>
              <a:rPr lang="cs-CZ" dirty="0"/>
              <a:t>metoda číselných odkazů – pro kratší práce (článek…)</a:t>
            </a:r>
          </a:p>
          <a:p>
            <a:pPr lvl="1"/>
            <a:r>
              <a:rPr lang="cs-CZ" dirty="0"/>
              <a:t>metoda průběžných poznámek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136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83861-0B2C-0971-BE72-555A3858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Citační styly/normy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D55D95E-C6F7-C915-FFB5-30F5B67D5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55" y="2339686"/>
            <a:ext cx="4557354" cy="3101975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ED01F40-5F67-652F-00BB-1B27CE7A92B1}"/>
              </a:ext>
            </a:extLst>
          </p:cNvPr>
          <p:cNvSpPr txBox="1"/>
          <p:nvPr/>
        </p:nvSpPr>
        <p:spPr>
          <a:xfrm>
            <a:off x="461233" y="5893308"/>
            <a:ext cx="11076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KRATOCHVÍL, Jiří, Helga ABRAHÁMOVÁ, Marta FIALOVÁ a Martina STODŮLKOVÁ. Výzkum názoru editorů českých biomedicínských časopisů na pravidla citování: pilotní studie. </a:t>
            </a:r>
            <a:r>
              <a:rPr lang="cs-CZ" sz="12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ProInflow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[online]. 2021, </a:t>
            </a:r>
            <a:r>
              <a:rPr lang="cs-CZ" sz="1200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13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(2) [cit. 2022-07-20]. ISSN 1804-2406. Dostupné z: doi:10.5817/ProIn2021-2-3</a:t>
            </a:r>
            <a:endParaRPr lang="cs-CZ" sz="1200" dirty="0"/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B2FB2768-1D3F-E980-A5F2-369C073EB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8" y="2343193"/>
            <a:ext cx="4406557" cy="30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73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Citační manažery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Počítačové programy/aplikace určené k správě bibliografických citací</a:t>
            </a:r>
          </a:p>
          <a:p>
            <a:pPr lvl="1"/>
            <a:r>
              <a:rPr lang="cs-CZ" dirty="0"/>
              <a:t>Uložení citací ručně nebo importem z databází</a:t>
            </a:r>
          </a:p>
          <a:p>
            <a:pPr lvl="1"/>
            <a:r>
              <a:rPr lang="cs-CZ" dirty="0"/>
              <a:t>Řazení citací do složek</a:t>
            </a:r>
          </a:p>
          <a:p>
            <a:pPr lvl="1"/>
            <a:r>
              <a:rPr lang="cs-CZ" dirty="0"/>
              <a:t>Různé formátování citací</a:t>
            </a:r>
          </a:p>
          <a:p>
            <a:pPr lvl="1"/>
            <a:r>
              <a:rPr lang="cs-CZ" dirty="0"/>
              <a:t>Vkládání citací do dokumentu a vytváření soupisů použité literatury</a:t>
            </a:r>
          </a:p>
          <a:p>
            <a:pPr lvl="1"/>
            <a:r>
              <a:rPr lang="cs-CZ" dirty="0"/>
              <a:t>Sdílení citací s jinými uživateli</a:t>
            </a:r>
          </a:p>
          <a:p>
            <a:r>
              <a:rPr lang="cs-CZ" dirty="0"/>
              <a:t>POZOR – v citacích generovaných citačními manažery se mohou vyskytovat chyby</a:t>
            </a:r>
          </a:p>
        </p:txBody>
      </p:sp>
    </p:spTree>
    <p:extLst>
      <p:ext uri="{BB962C8B-B14F-4D97-AF65-F5344CB8AC3E}">
        <p14:creationId xmlns:p14="http://schemas.microsoft.com/office/powerpoint/2010/main" val="3459747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DC0D70-90AF-DDCC-543C-1FEB23A0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Citační manažery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32AD6C-4B32-432B-E655-057E5E254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Citace PRO – české, pro UK k dispozici</a:t>
            </a:r>
          </a:p>
          <a:p>
            <a:r>
              <a:rPr lang="cs-CZ" dirty="0" err="1"/>
              <a:t>Zotero</a:t>
            </a:r>
            <a:r>
              <a:rPr lang="cs-CZ" dirty="0"/>
              <a:t> - zdarma</a:t>
            </a:r>
          </a:p>
          <a:p>
            <a:r>
              <a:rPr lang="cs-CZ" dirty="0" err="1"/>
              <a:t>Mendeley</a:t>
            </a:r>
            <a:r>
              <a:rPr lang="cs-CZ" dirty="0"/>
              <a:t> – zdarma, možnost přihlášení přes UK</a:t>
            </a:r>
          </a:p>
          <a:p>
            <a:r>
              <a:rPr lang="cs-CZ" dirty="0" err="1"/>
              <a:t>EndNote</a:t>
            </a:r>
            <a:r>
              <a:rPr lang="cs-CZ" dirty="0"/>
              <a:t> Basic – placený, pro UK k dispozici</a:t>
            </a:r>
          </a:p>
          <a:p>
            <a:pPr marL="0" indent="0">
              <a:buNone/>
            </a:pPr>
            <a:endParaRPr lang="cs-CZ" sz="12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2047E93-041B-05E3-3A9F-1F38D67F408C}"/>
              </a:ext>
            </a:extLst>
          </p:cNvPr>
          <p:cNvSpPr txBox="1"/>
          <p:nvPr/>
        </p:nvSpPr>
        <p:spPr>
          <a:xfrm>
            <a:off x="654424" y="4814047"/>
            <a:ext cx="1054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ČERNÝ, Michal. Zajímavé nástroje na práci s textem – citační manažery. In: </a:t>
            </a:r>
            <a:r>
              <a:rPr lang="cs-CZ" sz="12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Metodický portál RVP.cz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[online]. Národní pedagogický institut ČR, 2021, 18.10.2021 [cit. 2022-07-20]. Dostupné z: 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2"/>
              </a:rPr>
              <a:t>https://clanky.rvp.cz/clanek/22900/ZAJIMAVE-NASTROJE-NA-PRACI-S-TEXTEM---CITACNI-MANAZERY.html</a:t>
            </a:r>
            <a:endParaRPr lang="cs-CZ" sz="12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endParaRPr lang="cs-CZ" sz="12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r>
              <a:rPr lang="cs-CZ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INSPEKTOR, Tomáš. Srovnání vybraných citačních manažerů pro uživatele VŠB-TUO. In: </a:t>
            </a:r>
            <a:r>
              <a:rPr lang="cs-CZ" sz="12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Blog Ústřední knihovny VŠB-TUO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[online]. Ostrava: Ústřední knihovna VŠB-TUO, 20.8.2018 [cit. 2022-07-20]. Dostupné z: 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3"/>
              </a:rPr>
              <a:t>https://bloguk.vsb.cz/srovnani-citacnich-manazeru/</a:t>
            </a:r>
            <a:endParaRPr lang="cs-CZ" sz="12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endParaRPr lang="cs-CZ" sz="12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r>
              <a:rPr lang="cs-CZ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MORYSKOVÁ, Michaela. Citační nástroje: Jak vybrat citační manažer. In: </a:t>
            </a:r>
            <a:r>
              <a:rPr lang="cs-CZ" sz="12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České vysoké učení technické: Ústřední knihovna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[online]. Praha: České vysoké učení technické: Ústřední knihovna, 2021, 13.12.2021 [cit. 2022-07-20]. Dostupné z: 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4"/>
              </a:rPr>
              <a:t>http://knihovna.cvut.cz/seminare-a-vyuka/jak-psat/citacni-nastroje?start=3</a:t>
            </a:r>
            <a:endParaRPr lang="cs-CZ" sz="1200" dirty="0">
              <a:solidFill>
                <a:srgbClr val="212529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3396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26EE836CA0DF45885804509ECFD775" ma:contentTypeVersion="14" ma:contentTypeDescription="Vytvoří nový dokument" ma:contentTypeScope="" ma:versionID="b21c04337f83df065a9a168ff1e69cfa">
  <xsd:schema xmlns:xsd="http://www.w3.org/2001/XMLSchema" xmlns:xs="http://www.w3.org/2001/XMLSchema" xmlns:p="http://schemas.microsoft.com/office/2006/metadata/properties" xmlns:ns3="ad9319be-0f24-4bac-9f91-d45c695379bf" xmlns:ns4="04154ce8-de10-43e5-bac2-7607c4efa263" targetNamespace="http://schemas.microsoft.com/office/2006/metadata/properties" ma:root="true" ma:fieldsID="aca369440ffaccec0bdce9cc02bb016d" ns3:_="" ns4:_="">
    <xsd:import namespace="ad9319be-0f24-4bac-9f91-d45c695379bf"/>
    <xsd:import namespace="04154ce8-de10-43e5-bac2-7607c4efa2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319be-0f24-4bac-9f91-d45c695379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54ce8-de10-43e5-bac2-7607c4efa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461519-2DB2-4E95-839F-895C2C9E80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0CB0A9-10B3-442D-BCCC-349C1D0EE3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9319be-0f24-4bac-9f91-d45c695379bf"/>
    <ds:schemaRef ds:uri="04154ce8-de10-43e5-bac2-7607c4efa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14857C-8AF2-4265-BE1D-B224AC8A5EB0}">
  <ds:schemaRefs>
    <ds:schemaRef ds:uri="http://schemas.microsoft.com/office/infopath/2007/PartnerControls"/>
    <ds:schemaRef ds:uri="http://purl.org/dc/terms/"/>
    <ds:schemaRef ds:uri="ad9319be-0f24-4bac-9f91-d45c695379bf"/>
    <ds:schemaRef ds:uri="http://schemas.microsoft.com/office/2006/documentManagement/types"/>
    <ds:schemaRef ds:uri="04154ce8-de10-43e5-bac2-7607c4efa263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242</TotalTime>
  <Words>2660</Words>
  <Application>Microsoft Office PowerPoint</Application>
  <PresentationFormat>Širokoúhlá obrazovka</PresentationFormat>
  <Paragraphs>228</Paragraphs>
  <Slides>44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9" baseType="lpstr">
      <vt:lpstr>Arial</vt:lpstr>
      <vt:lpstr>Calibri</vt:lpstr>
      <vt:lpstr>Gill Sans MT</vt:lpstr>
      <vt:lpstr>Open Sans</vt:lpstr>
      <vt:lpstr>Parcel</vt:lpstr>
      <vt:lpstr>Informační systémy pro pedagogy</vt:lpstr>
      <vt:lpstr>Organizace předmětu</vt:lpstr>
      <vt:lpstr>Osobní informační management</vt:lpstr>
      <vt:lpstr>Proč je důležité mít v dokumentech pořádek?</vt:lpstr>
      <vt:lpstr>Autorský zákon a citace</vt:lpstr>
      <vt:lpstr>Citační styly/normy</vt:lpstr>
      <vt:lpstr>Citační styly/normy</vt:lpstr>
      <vt:lpstr>Citační manažery</vt:lpstr>
      <vt:lpstr>Citační manažery</vt:lpstr>
      <vt:lpstr>Jak vybrat správné prameny?</vt:lpstr>
      <vt:lpstr>recenzní řízení (peer review)</vt:lpstr>
      <vt:lpstr>Kniha</vt:lpstr>
      <vt:lpstr>Časopis a časopisecké články</vt:lpstr>
      <vt:lpstr>Šedá literatura</vt:lpstr>
      <vt:lpstr>Výzkumná data</vt:lpstr>
      <vt:lpstr>UKAŽ přihlášení</vt:lpstr>
      <vt:lpstr>UKAŽ jednoduché hledání</vt:lpstr>
      <vt:lpstr>UKAŽ výsledky</vt:lpstr>
      <vt:lpstr>UKAŽ přehled verzí</vt:lpstr>
      <vt:lpstr>Online verze</vt:lpstr>
      <vt:lpstr>E-prezenčka</vt:lpstr>
      <vt:lpstr>Požadavek</vt:lpstr>
      <vt:lpstr>Alternativní možnosti vyhledávání</vt:lpstr>
      <vt:lpstr>UKAŽ – hledání tématu</vt:lpstr>
      <vt:lpstr>Prezentace aplikace PowerPoint</vt:lpstr>
      <vt:lpstr>UKAŽ – historie vyhledávání</vt:lpstr>
      <vt:lpstr>Filtrování výsledků</vt:lpstr>
      <vt:lpstr>Zobrazení plného textu</vt:lpstr>
      <vt:lpstr>Možnosti záznamu</vt:lpstr>
      <vt:lpstr>Katalog Pedagogické knihovny</vt:lpstr>
      <vt:lpstr>Knihovny.cz</vt:lpstr>
      <vt:lpstr>Knihovny.cz</vt:lpstr>
      <vt:lpstr>Google Scholar</vt:lpstr>
      <vt:lpstr>příklady</vt:lpstr>
      <vt:lpstr>Citace x bibliografická citace</vt:lpstr>
      <vt:lpstr>Citace nebo parafráze? Citace </vt:lpstr>
      <vt:lpstr>Citace nebo parafráze? Parafáze</vt:lpstr>
      <vt:lpstr>Citační styl x metoda citování</vt:lpstr>
      <vt:lpstr>Citační styly</vt:lpstr>
      <vt:lpstr>Proč tolik formátování?</vt:lpstr>
      <vt:lpstr>Různé typy dokumentů (ČSN ISO 690)</vt:lpstr>
      <vt:lpstr>Citování cizojazyčného díla</vt:lpstr>
      <vt:lpstr>Sekundární citace</vt:lpstr>
      <vt:lpstr>Tištěné vs. elektronické dokumenty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do EIZ z oblasti informační vědy a knihovnictví</dc:title>
  <dc:creator>Jarolímková, Adéla</dc:creator>
  <cp:lastModifiedBy>Jarolímková, Adéla</cp:lastModifiedBy>
  <cp:revision>7</cp:revision>
  <dcterms:created xsi:type="dcterms:W3CDTF">2022-07-19T12:10:18Z</dcterms:created>
  <dcterms:modified xsi:type="dcterms:W3CDTF">2022-09-12T07:01:51Z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0x0101005D26EE836CA0DF45885804509ECFD775</vt:lpwstr>
  </property>
</Properties>
</file>