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8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AED8E5B-0D98-4FE1-9B26-D1041E3A89F9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59CD-DA3A-463F-AFEF-A68838A6859B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A925-E007-46C2-84AB-35EE10DCAD39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2DCB-466C-4061-8D51-D3254DD77FA1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642357F-39F6-401C-9FF8-3072724998F3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09B-D413-414E-B13F-B1984CD8FF65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992-55E7-4B2D-A6F1-8C9243CBFE1B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110-BAA6-4256-A2E5-BB66A47D2616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892-3343-4E4E-B81B-70A099359AD2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2F85-D33A-46AF-9088-5A7400C1018E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EB3A624-F501-46A9-B8CA-4949E24E27C8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0C4D3C1-679D-44D8-8A9C-D402CE4EF569}" type="datetimeFigureOut">
              <a:rPr lang="en-US" dirty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prirucka.ujc.cas.cz/?id=15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prirucka.ujc.cas.cz/?id=151#nadpis11" TargetMode="External"/><Relationship Id="rId3" Type="http://schemas.openxmlformats.org/officeDocument/2006/relationships/hyperlink" Target="https://prirucka.ujc.cas.cz/?id=151#nadpis2" TargetMode="External"/><Relationship Id="rId7" Type="http://schemas.openxmlformats.org/officeDocument/2006/relationships/hyperlink" Target="https://prirucka.ujc.cas.cz/?id=151#nadpis10" TargetMode="External"/><Relationship Id="rId12" Type="http://schemas.openxmlformats.org/officeDocument/2006/relationships/hyperlink" Target="https://prirucka.ujc.cas.cz/?id=151#nadpis15" TargetMode="External"/><Relationship Id="rId2" Type="http://schemas.openxmlformats.org/officeDocument/2006/relationships/hyperlink" Target="https://prirucka.ujc.cas.cz/?id=151#nadpis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rirucka.ujc.cas.cz/?id=151#nadpis9" TargetMode="External"/><Relationship Id="rId11" Type="http://schemas.openxmlformats.org/officeDocument/2006/relationships/hyperlink" Target="https://prirucka.ujc.cas.cz/?id=151#nadpis14" TargetMode="External"/><Relationship Id="rId5" Type="http://schemas.openxmlformats.org/officeDocument/2006/relationships/hyperlink" Target="https://prirucka.ujc.cas.cz/?id=151#nadpis4" TargetMode="External"/><Relationship Id="rId10" Type="http://schemas.openxmlformats.org/officeDocument/2006/relationships/hyperlink" Target="https://prirucka.ujc.cas.cz/?id=151#nadpis13" TargetMode="External"/><Relationship Id="rId4" Type="http://schemas.openxmlformats.org/officeDocument/2006/relationships/hyperlink" Target="https://prirucka.ujc.cas.cz/?id=151#nadpis3" TargetMode="External"/><Relationship Id="rId9" Type="http://schemas.openxmlformats.org/officeDocument/2006/relationships/hyperlink" Target="https://prirucka.ujc.cas.cz/?id=151#nadpis12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prirucka.ujc.cas.cz/?id=151#nadpis27" TargetMode="External"/><Relationship Id="rId13" Type="http://schemas.openxmlformats.org/officeDocument/2006/relationships/hyperlink" Target="https://prirucka.ujc.cas.cz/?id=151#nadpis32" TargetMode="External"/><Relationship Id="rId3" Type="http://schemas.openxmlformats.org/officeDocument/2006/relationships/hyperlink" Target="https://prirucka.ujc.cas.cz/?id=151#nadpis17" TargetMode="External"/><Relationship Id="rId7" Type="http://schemas.openxmlformats.org/officeDocument/2006/relationships/hyperlink" Target="https://prirucka.ujc.cas.cz/?id=151#nadpis21" TargetMode="External"/><Relationship Id="rId12" Type="http://schemas.openxmlformats.org/officeDocument/2006/relationships/hyperlink" Target="https://prirucka.ujc.cas.cz/?id=151#nadpis31" TargetMode="External"/><Relationship Id="rId2" Type="http://schemas.openxmlformats.org/officeDocument/2006/relationships/hyperlink" Target="https://prirucka.ujc.cas.cz/?id=151#nadpis1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rirucka.ujc.cas.cz/?id=151#nadpis20" TargetMode="External"/><Relationship Id="rId11" Type="http://schemas.openxmlformats.org/officeDocument/2006/relationships/hyperlink" Target="https://prirucka.ujc.cas.cz/?id=151#nadpis30" TargetMode="External"/><Relationship Id="rId5" Type="http://schemas.openxmlformats.org/officeDocument/2006/relationships/hyperlink" Target="https://prirucka.ujc.cas.cz/?id=151#nadpis19" TargetMode="External"/><Relationship Id="rId10" Type="http://schemas.openxmlformats.org/officeDocument/2006/relationships/hyperlink" Target="https://prirucka.ujc.cas.cz/?id=151#nadpis29" TargetMode="External"/><Relationship Id="rId4" Type="http://schemas.openxmlformats.org/officeDocument/2006/relationships/hyperlink" Target="https://prirucka.ujc.cas.cz/?id=151#nadpis18" TargetMode="External"/><Relationship Id="rId9" Type="http://schemas.openxmlformats.org/officeDocument/2006/relationships/hyperlink" Target="https://prirucka.ujc.cas.cz/?id=151#nadpis2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DAD05B-78B1-49FC-BA8D-E2218DA4B8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Interpunkce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5D4021-C0F7-426B-B70A-DE7B605A76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Odborný text a odborný styl, LS 2019 / 2020 (Irena Vaňková, ÚJKN)</a:t>
            </a:r>
          </a:p>
        </p:txBody>
      </p:sp>
    </p:spTree>
    <p:extLst>
      <p:ext uri="{BB962C8B-B14F-4D97-AF65-F5344CB8AC3E}">
        <p14:creationId xmlns:p14="http://schemas.microsoft.com/office/powerpoint/2010/main" val="724769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5850" y="485191"/>
            <a:ext cx="10745366" cy="60648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 smtClean="0"/>
              <a:t>Psaní dalších interpunkčních znamének</a:t>
            </a:r>
          </a:p>
          <a:p>
            <a:pPr marL="0" indent="0">
              <a:buNone/>
            </a:pPr>
            <a:r>
              <a:rPr lang="cs-CZ" sz="3600" dirty="0" smtClean="0"/>
              <a:t>- Tečka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- Dvojtečka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- Uvozovky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- Závorky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- Spojovník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- Pomlčka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- Tři </a:t>
            </a:r>
            <a:r>
              <a:rPr lang="cs-CZ" sz="3600" dirty="0"/>
              <a:t>tečky</a:t>
            </a:r>
            <a:br>
              <a:rPr lang="cs-CZ" sz="3600" dirty="0"/>
            </a:br>
            <a:r>
              <a:rPr lang="cs-CZ" sz="3600" dirty="0" smtClean="0"/>
              <a:t>- Lomítko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- Apostrof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022886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799" y="642594"/>
            <a:ext cx="10288555" cy="868965"/>
          </a:xfrm>
        </p:spPr>
        <p:txBody>
          <a:bodyPr/>
          <a:lstStyle/>
          <a:p>
            <a:pPr algn="ctr"/>
            <a:r>
              <a:rPr lang="cs-CZ" dirty="0" smtClean="0"/>
              <a:t>Podmínky užití, příklady?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6532" y="1996751"/>
            <a:ext cx="11075436" cy="42081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(</a:t>
            </a:r>
            <a:r>
              <a:rPr lang="cs-CZ" sz="2800" dirty="0" smtClean="0"/>
              <a:t>Na základě samostudia podle výše uvedené literatury a úkolů v sekci „Oznámení“)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90507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F4723D-5375-4A8C-9CFB-058F7AC34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010" y="642594"/>
            <a:ext cx="11321143" cy="1371600"/>
          </a:xfrm>
        </p:spPr>
        <p:txBody>
          <a:bodyPr>
            <a:normAutofit fontScale="90000"/>
          </a:bodyPr>
          <a:lstStyle/>
          <a:p>
            <a:r>
              <a:rPr lang="cs-CZ" dirty="0"/>
              <a:t>Ve které variantě je interpunkce náležitá?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D4BDDB-75F0-4F26-B79F-97A7F523E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269" y="2014194"/>
            <a:ext cx="10885714" cy="40208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a) </a:t>
            </a:r>
          </a:p>
          <a:p>
            <a:pPr marL="0" indent="0">
              <a:buNone/>
            </a:pPr>
            <a:r>
              <a:rPr lang="cs-CZ" sz="3200" dirty="0"/>
              <a:t>První Smetanovou operou složenou na libreto Elišky Krásnohorské je Hubička.</a:t>
            </a:r>
          </a:p>
          <a:p>
            <a:endParaRPr lang="cs-CZ" sz="3200" dirty="0"/>
          </a:p>
          <a:p>
            <a:pPr marL="0" indent="0">
              <a:buNone/>
            </a:pPr>
            <a:r>
              <a:rPr lang="cs-CZ" sz="3200" dirty="0"/>
              <a:t>b)</a:t>
            </a:r>
          </a:p>
          <a:p>
            <a:pPr marL="0" indent="0">
              <a:buNone/>
            </a:pPr>
            <a:r>
              <a:rPr lang="cs-CZ" sz="3200" dirty="0"/>
              <a:t>První Smetanovou operou, složenou na libreto Elišky Krásnohorské, je Hubička.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0162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69016E-9399-457E-84DF-C839616AC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183" y="642594"/>
            <a:ext cx="10533017" cy="1212332"/>
          </a:xfrm>
        </p:spPr>
        <p:txBody>
          <a:bodyPr>
            <a:normAutofit fontScale="90000"/>
          </a:bodyPr>
          <a:lstStyle/>
          <a:p>
            <a:r>
              <a:rPr lang="cs-CZ" dirty="0"/>
              <a:t>Je </a:t>
            </a:r>
            <a:r>
              <a:rPr lang="cs-CZ" dirty="0">
                <a:solidFill>
                  <a:srgbClr val="FF0000"/>
                </a:solidFill>
              </a:rPr>
              <a:t>první</a:t>
            </a:r>
            <a:r>
              <a:rPr lang="cs-CZ" dirty="0"/>
              <a:t> Smetanovou operou Hubička?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4340DA-BC18-4A9D-AB1D-D6C567C11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183" y="2014194"/>
            <a:ext cx="10593977" cy="4116640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200" dirty="0">
                <a:solidFill>
                  <a:srgbClr val="FFC000"/>
                </a:solidFill>
              </a:rPr>
              <a:t>První Smetanovou operou složenou na libreto Elišky Krásnohorské je Hubička.</a:t>
            </a:r>
          </a:p>
          <a:p>
            <a:pPr marL="0" indent="0">
              <a:buNone/>
            </a:pPr>
            <a:endParaRPr lang="cs-CZ" sz="32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3200" dirty="0">
                <a:solidFill>
                  <a:srgbClr val="FFC000"/>
                </a:solidFill>
              </a:rPr>
              <a:t>První Smetanovou operou je Hubička. 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FFC000"/>
                </a:solidFill>
              </a:rPr>
              <a:t>(A mimochodem </a:t>
            </a:r>
            <a:r>
              <a:rPr lang="cs-CZ" sz="2400" dirty="0">
                <a:solidFill>
                  <a:srgbClr val="FFC000"/>
                </a:solidFill>
              </a:rPr>
              <a:t>– libreto je od E. Krásnohorské.)</a:t>
            </a:r>
          </a:p>
        </p:txBody>
      </p:sp>
    </p:spTree>
    <p:extLst>
      <p:ext uri="{BB962C8B-B14F-4D97-AF65-F5344CB8AC3E}">
        <p14:creationId xmlns:p14="http://schemas.microsoft.com/office/powerpoint/2010/main" val="1411418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167914-28CD-4CF6-9071-0D9AA6B5B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91887"/>
            <a:ext cx="11355355" cy="1315615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V </a:t>
            </a:r>
            <a:r>
              <a:rPr lang="cs-CZ" sz="3600" dirty="0"/>
              <a:t>čem se liší význam těchto dvou souvětí</a:t>
            </a:r>
            <a:r>
              <a:rPr lang="cs-CZ" sz="3600" dirty="0" smtClean="0"/>
              <a:t>?</a:t>
            </a:r>
            <a:br>
              <a:rPr lang="cs-CZ" sz="3600" dirty="0" smtClean="0"/>
            </a:br>
            <a:r>
              <a:rPr lang="cs-CZ" sz="3600" dirty="0" smtClean="0"/>
              <a:t>Jak souvisí význam s užitou interpunkcí?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F17294-7ACA-4F04-9FF1-5FE1A0681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2444620"/>
            <a:ext cx="10650583" cy="35904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1) Ředitel požádal příchozího, aby ještě chvíli počkal ve vedlejší místnosti a zavřel dveře.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2) Ředitel požádal příchozího, aby ještě chvíli počkal ve vedlejší místnosti, a zavřel dveře.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27611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5ED34F-AFCC-4BE0-AD59-D3A1BA9AB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07" y="566057"/>
            <a:ext cx="11205442" cy="5732106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>
                <a:solidFill>
                  <a:srgbClr val="FFC000"/>
                </a:solidFill>
              </a:rPr>
              <a:t>1) 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C000"/>
                </a:solidFill>
              </a:rPr>
              <a:t>Ředitel požádal příchozího, 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aby </a:t>
            </a:r>
            <a:r>
              <a:rPr lang="cs-CZ" sz="2400" dirty="0"/>
              <a:t>chvíli počkal ve vedlejší místnosti   </a:t>
            </a:r>
            <a:r>
              <a:rPr lang="cs-CZ" sz="2400" dirty="0" smtClean="0"/>
              <a:t> </a:t>
            </a:r>
            <a:r>
              <a:rPr lang="cs-CZ" sz="2400" dirty="0"/>
              <a:t>+    (aby) zavřel dveře.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rgbClr val="FFC000"/>
                </a:solidFill>
              </a:rPr>
              <a:t>2) 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C000"/>
                </a:solidFill>
              </a:rPr>
              <a:t>Ředitel požádal příchozího ….                                                  </a:t>
            </a:r>
            <a:r>
              <a:rPr lang="cs-CZ" sz="2400" dirty="0" smtClean="0">
                <a:solidFill>
                  <a:srgbClr val="FFC000"/>
                </a:solidFill>
              </a:rPr>
              <a:t> </a:t>
            </a:r>
            <a:r>
              <a:rPr lang="cs-CZ" sz="2400" dirty="0">
                <a:solidFill>
                  <a:srgbClr val="FFC000"/>
                </a:solidFill>
              </a:rPr>
              <a:t>a zavřel dveře.</a:t>
            </a:r>
          </a:p>
          <a:p>
            <a:pPr marL="0" indent="0">
              <a:buNone/>
            </a:pPr>
            <a:r>
              <a:rPr lang="cs-CZ" sz="2400" dirty="0"/>
              <a:t>                                  </a:t>
            </a:r>
            <a:r>
              <a:rPr lang="cs-CZ" sz="2400" dirty="0" smtClean="0"/>
              <a:t>     , </a:t>
            </a:r>
            <a:r>
              <a:rPr lang="cs-CZ" sz="2400" dirty="0"/>
              <a:t>aby chvíli počkal ve vedlejší místnosti,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1199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0550" y="726570"/>
            <a:ext cx="11010900" cy="1371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Interpunkce v systematických výkladech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5325" y="2066925"/>
            <a:ext cx="10401883" cy="4145397"/>
          </a:xfrm>
        </p:spPr>
        <p:txBody>
          <a:bodyPr/>
          <a:lstStyle/>
          <a:p>
            <a:pPr marL="0" indent="0">
              <a:buNone/>
            </a:pPr>
            <a:endParaRPr lang="cs-CZ" u="sng" dirty="0" smtClean="0">
              <a:hlinkClick r:id="rId2"/>
            </a:endParaRPr>
          </a:p>
          <a:p>
            <a:pPr marL="0" indent="0">
              <a:buNone/>
            </a:pPr>
            <a:r>
              <a:rPr lang="cs-CZ" sz="2400" u="sng" dirty="0" smtClean="0">
                <a:hlinkClick r:id="rId2"/>
              </a:rPr>
              <a:t>1) Pravidla českého pravopisu</a:t>
            </a:r>
          </a:p>
          <a:p>
            <a:pPr marL="0" indent="0">
              <a:buNone/>
            </a:pPr>
            <a:endParaRPr lang="cs-CZ" sz="2400" b="1" u="sng" dirty="0" smtClean="0">
              <a:hlinkClick r:id="rId2"/>
            </a:endParaRPr>
          </a:p>
          <a:p>
            <a:pPr marL="0" indent="0">
              <a:buNone/>
            </a:pPr>
            <a:r>
              <a:rPr lang="cs-CZ" sz="2400" b="1" u="sng" dirty="0" smtClean="0">
                <a:hlinkClick r:id="rId2"/>
              </a:rPr>
              <a:t>2) Akademická příručka českého jazyka</a:t>
            </a:r>
          </a:p>
          <a:p>
            <a:pPr marL="0" indent="0">
              <a:buNone/>
            </a:pPr>
            <a:r>
              <a:rPr lang="cs-CZ" sz="2400" b="1" u="sng" dirty="0" smtClean="0">
                <a:hlinkClick r:id="rId2"/>
              </a:rPr>
              <a:t>+ Internetová jazyková příručka:</a:t>
            </a:r>
          </a:p>
          <a:p>
            <a:pPr marL="0" indent="0">
              <a:buNone/>
            </a:pPr>
            <a:endParaRPr lang="cs-CZ" sz="2400" b="1" u="sng" dirty="0">
              <a:hlinkClick r:id="rId2"/>
            </a:endParaRPr>
          </a:p>
          <a:p>
            <a:pPr marL="0" indent="0">
              <a:buNone/>
            </a:pPr>
            <a:r>
              <a:rPr lang="cs-CZ" sz="2400" b="1" u="sng" dirty="0" smtClean="0">
                <a:hlinkClick r:id="rId2"/>
              </a:rPr>
              <a:t>https</a:t>
            </a:r>
            <a:r>
              <a:rPr lang="cs-CZ" sz="2400" b="1" u="sng" dirty="0">
                <a:hlinkClick r:id="rId2"/>
              </a:rPr>
              <a:t>://prirucka.ujc.cas.cz/?id=150</a:t>
            </a:r>
            <a:endParaRPr lang="cs-CZ" sz="2400" b="1" u="sng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2855" y="1728690"/>
            <a:ext cx="2477126" cy="352568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93206" y="3148684"/>
            <a:ext cx="2262460" cy="3222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967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2391" y="382555"/>
            <a:ext cx="10926147" cy="61582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Psaní čárky v souvětí</a:t>
            </a:r>
          </a:p>
          <a:p>
            <a:r>
              <a:rPr lang="cs-CZ" dirty="0"/>
              <a:t>1.	Souřadné spojení vět spojkami a, i, ani, nebo, či</a:t>
            </a:r>
          </a:p>
          <a:p>
            <a:r>
              <a:rPr lang="cs-CZ" dirty="0"/>
              <a:t>2.	Spojení vět dvojitými spojovacími výrazy (ani – ani, buď – nebo apod.)</a:t>
            </a:r>
          </a:p>
          <a:p>
            <a:r>
              <a:rPr lang="cs-CZ" dirty="0"/>
              <a:t>3.	Podřadná spojení vět – podřadicí spojky (že, aby, kdyby apod.)</a:t>
            </a:r>
          </a:p>
          <a:p>
            <a:r>
              <a:rPr lang="cs-CZ" dirty="0"/>
              <a:t>4.	Podřadná spojení vět – vztažná zájmena (kdo, který apod.)</a:t>
            </a:r>
          </a:p>
          <a:p>
            <a:r>
              <a:rPr lang="cs-CZ" dirty="0"/>
              <a:t>5.	Podřadná spojení vět – příslovce (jak, kam apod.)</a:t>
            </a:r>
          </a:p>
          <a:p>
            <a:r>
              <a:rPr lang="cs-CZ" dirty="0"/>
              <a:t>6.	Vložené vedlejší věty</a:t>
            </a:r>
          </a:p>
          <a:p>
            <a:r>
              <a:rPr lang="cs-CZ" dirty="0"/>
              <a:t>7.	Dva spojovací výrazy vedle sebe (že když, protože kdyby apod.)</a:t>
            </a:r>
          </a:p>
          <a:p>
            <a:r>
              <a:rPr lang="cs-CZ" dirty="0"/>
              <a:t>8.	Věty závislé na výrazu s oslabenou větnou platností (samozřejmě, hlavně apod.)</a:t>
            </a:r>
          </a:p>
          <a:p>
            <a:r>
              <a:rPr lang="cs-CZ" dirty="0"/>
              <a:t>9.	Výrazy pociťované jako výpustka (Nevěděl, co s tím.)</a:t>
            </a:r>
          </a:p>
          <a:p>
            <a:r>
              <a:rPr lang="cs-CZ" dirty="0"/>
              <a:t>10.	Teprve, jen, zvláště apod. + spojovací výraz, časové příslovce + spojovací výraz</a:t>
            </a:r>
          </a:p>
          <a:p>
            <a:r>
              <a:rPr lang="cs-CZ" dirty="0"/>
              <a:t>11.	Vedlejší věty časové – typ předtím než, pokaždé když</a:t>
            </a:r>
          </a:p>
          <a:p>
            <a:r>
              <a:rPr lang="cs-CZ" dirty="0"/>
              <a:t>12.	Věty s tak(,) jak</a:t>
            </a:r>
          </a:p>
          <a:p>
            <a:r>
              <a:rPr lang="cs-CZ" dirty="0"/>
              <a:t>13.	Věty s poté(,) co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8367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1975" y="1249680"/>
            <a:ext cx="10467976" cy="45719"/>
          </a:xfrm>
        </p:spPr>
        <p:txBody>
          <a:bodyPr>
            <a:normAutofit fontScale="90000"/>
          </a:bodyPr>
          <a:lstStyle/>
          <a:p>
            <a:r>
              <a:rPr lang="cs-CZ" sz="3600" b="1" dirty="0"/>
              <a:t>Psaní čárky </a:t>
            </a:r>
            <a:r>
              <a:rPr lang="cs-CZ" sz="3600" b="1" dirty="0" smtClean="0"/>
              <a:t>ve větě jednoduché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500" y="1381125"/>
            <a:ext cx="10553700" cy="4653915"/>
          </a:xfrm>
        </p:spPr>
        <p:txBody>
          <a:bodyPr>
            <a:normAutofit fontScale="25000" lnSpcReduction="20000"/>
          </a:bodyPr>
          <a:lstStyle/>
          <a:p>
            <a:r>
              <a:rPr lang="cs-CZ" sz="8000" dirty="0">
                <a:hlinkClick r:id="rId2"/>
              </a:rPr>
              <a:t>Čárka ve spojení několikanásobných větných členů – spojení souřadné (bezespoječné), slučovací poměr (</a:t>
            </a:r>
            <a:r>
              <a:rPr lang="cs-CZ" sz="8000" i="1" dirty="0">
                <a:hlinkClick r:id="rId2"/>
              </a:rPr>
              <a:t>tatínek, maminka, dědeček a strýček</a:t>
            </a:r>
            <a:r>
              <a:rPr lang="cs-CZ" sz="8000" dirty="0">
                <a:hlinkClick r:id="rId2"/>
              </a:rPr>
              <a:t>)</a:t>
            </a:r>
            <a:endParaRPr lang="cs-CZ" sz="8000" dirty="0"/>
          </a:p>
          <a:p>
            <a:r>
              <a:rPr lang="cs-CZ" sz="8000" dirty="0">
                <a:hlinkClick r:id="rId3"/>
              </a:rPr>
              <a:t>Souřadné spojení několikanásobných větných členů v různém významovém poměru (</a:t>
            </a:r>
            <a:r>
              <a:rPr lang="cs-CZ" sz="8000" i="1" dirty="0">
                <a:hlinkClick r:id="rId3"/>
              </a:rPr>
              <a:t>mělo by stačit 50, a ne/nikoliv 60 bodů; obrovská, a proto nepřehlédnutelná budova</a:t>
            </a:r>
            <a:r>
              <a:rPr lang="cs-CZ" sz="8000" dirty="0">
                <a:hlinkClick r:id="rId3"/>
              </a:rPr>
              <a:t>)</a:t>
            </a:r>
            <a:endParaRPr lang="cs-CZ" sz="8000" dirty="0"/>
          </a:p>
          <a:p>
            <a:r>
              <a:rPr lang="cs-CZ" sz="8000" dirty="0">
                <a:hlinkClick r:id="rId4"/>
              </a:rPr>
              <a:t>Větné členy spojené dvojitými spojovacími výrazy (</a:t>
            </a:r>
            <a:r>
              <a:rPr lang="cs-CZ" sz="8000" i="1" dirty="0">
                <a:hlinkClick r:id="rId4"/>
              </a:rPr>
              <a:t>ani – ani, buď – nebo, jednak – jednak</a:t>
            </a:r>
            <a:r>
              <a:rPr lang="cs-CZ" sz="8000" dirty="0">
                <a:hlinkClick r:id="rId4"/>
              </a:rPr>
              <a:t> apod.)</a:t>
            </a:r>
            <a:endParaRPr lang="cs-CZ" sz="8000" dirty="0"/>
          </a:p>
          <a:p>
            <a:r>
              <a:rPr lang="cs-CZ" sz="8000" dirty="0">
                <a:hlinkClick r:id="rId5"/>
              </a:rPr>
              <a:t>Přívlastek volný a těsný</a:t>
            </a:r>
            <a:r>
              <a:rPr lang="cs-CZ" sz="8000" dirty="0"/>
              <a:t> </a:t>
            </a:r>
          </a:p>
          <a:p>
            <a:r>
              <a:rPr lang="cs-CZ" sz="8000" dirty="0" smtClean="0">
                <a:hlinkClick r:id="rId6"/>
              </a:rPr>
              <a:t>Přívlastek </a:t>
            </a:r>
            <a:r>
              <a:rPr lang="cs-CZ" sz="8000" dirty="0">
                <a:hlinkClick r:id="rId6"/>
              </a:rPr>
              <a:t>několikanásobný a postupně rozvíjející</a:t>
            </a:r>
            <a:endParaRPr lang="cs-CZ" sz="8000" dirty="0"/>
          </a:p>
          <a:p>
            <a:r>
              <a:rPr lang="cs-CZ" sz="8000" dirty="0">
                <a:hlinkClick r:id="rId7"/>
              </a:rPr>
              <a:t>Výrazy, které pozbyly větné platnosti</a:t>
            </a:r>
            <a:r>
              <a:rPr lang="cs-CZ" sz="8000" dirty="0"/>
              <a:t> </a:t>
            </a:r>
          </a:p>
          <a:p>
            <a:pPr lvl="1"/>
            <a:r>
              <a:rPr lang="cs-CZ" sz="8000" dirty="0">
                <a:hlinkClick r:id="rId8"/>
              </a:rPr>
              <a:t>Ustálená spojení (</a:t>
            </a:r>
            <a:r>
              <a:rPr lang="cs-CZ" sz="8000" i="1" dirty="0">
                <a:hlinkClick r:id="rId8"/>
              </a:rPr>
              <a:t>ať dělá(,) co dělá; ber kde ber</a:t>
            </a:r>
            <a:r>
              <a:rPr lang="cs-CZ" sz="8000" dirty="0">
                <a:hlinkClick r:id="rId8"/>
              </a:rPr>
              <a:t> apod.)</a:t>
            </a:r>
            <a:endParaRPr lang="cs-CZ" sz="8000" dirty="0"/>
          </a:p>
          <a:p>
            <a:pPr lvl="1"/>
            <a:r>
              <a:rPr lang="cs-CZ" sz="8000" dirty="0">
                <a:hlinkClick r:id="rId9"/>
              </a:rPr>
              <a:t>Výrazy pociťované jako výpustka (</a:t>
            </a:r>
            <a:r>
              <a:rPr lang="cs-CZ" sz="8000" i="1" dirty="0">
                <a:hlinkClick r:id="rId9"/>
              </a:rPr>
              <a:t>řekni mi proč; nevím proč; nevěděl(,) jak na to</a:t>
            </a:r>
            <a:r>
              <a:rPr lang="cs-CZ" sz="8000" dirty="0">
                <a:hlinkClick r:id="rId9"/>
              </a:rPr>
              <a:t> apod.)</a:t>
            </a:r>
            <a:endParaRPr lang="cs-CZ" sz="8000" dirty="0"/>
          </a:p>
          <a:p>
            <a:r>
              <a:rPr lang="cs-CZ" sz="8000" dirty="0">
                <a:hlinkClick r:id="rId10"/>
              </a:rPr>
              <a:t>Typ </a:t>
            </a:r>
            <a:r>
              <a:rPr lang="cs-CZ" sz="8000" i="1" dirty="0">
                <a:hlinkClick r:id="rId10"/>
              </a:rPr>
              <a:t>stejně jako, podobně jako</a:t>
            </a:r>
            <a:endParaRPr lang="cs-CZ" sz="8000" dirty="0"/>
          </a:p>
          <a:p>
            <a:r>
              <a:rPr lang="cs-CZ" sz="8000" dirty="0">
                <a:hlinkClick r:id="rId11"/>
              </a:rPr>
              <a:t>Typ </a:t>
            </a:r>
            <a:r>
              <a:rPr lang="cs-CZ" sz="8000" i="1" dirty="0">
                <a:hlinkClick r:id="rId11"/>
              </a:rPr>
              <a:t>tak jako</a:t>
            </a:r>
            <a:endParaRPr lang="cs-CZ" sz="8000" dirty="0"/>
          </a:p>
          <a:p>
            <a:r>
              <a:rPr lang="cs-CZ" sz="8000" dirty="0">
                <a:hlinkClick r:id="rId12"/>
              </a:rPr>
              <a:t>Spojovací výrazy </a:t>
            </a:r>
            <a:r>
              <a:rPr lang="cs-CZ" sz="8000" i="1" dirty="0">
                <a:hlinkClick r:id="rId12"/>
              </a:rPr>
              <a:t>jakož i, rovněž i</a:t>
            </a:r>
            <a:endParaRPr lang="cs-CZ" sz="8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922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2426" y="419100"/>
            <a:ext cx="11410950" cy="6162674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sz="8000" dirty="0" smtClean="0">
                <a:hlinkClick r:id="rId2"/>
              </a:rPr>
              <a:t>- Oslovení</a:t>
            </a:r>
            <a:r>
              <a:rPr lang="cs-CZ" sz="8000" dirty="0" smtClean="0"/>
              <a:t> </a:t>
            </a:r>
            <a:r>
              <a:rPr lang="cs-CZ" sz="8000" dirty="0" smtClean="0">
                <a:hlinkClick r:id="rId3"/>
              </a:rPr>
              <a:t>–</a:t>
            </a:r>
            <a:r>
              <a:rPr lang="cs-CZ" sz="8000" dirty="0">
                <a:hlinkClick r:id="rId3"/>
              </a:rPr>
              <a:t> t</a:t>
            </a:r>
            <a:r>
              <a:rPr lang="cs-CZ" sz="8000" dirty="0" smtClean="0">
                <a:hlinkClick r:id="rId3"/>
              </a:rPr>
              <a:t>yp </a:t>
            </a:r>
            <a:r>
              <a:rPr lang="cs-CZ" sz="8000" i="1" dirty="0">
                <a:hlinkClick r:id="rId3"/>
              </a:rPr>
              <a:t>Ahoj(,) Vítku; dobrý den, paní Opatrná</a:t>
            </a:r>
            <a:endParaRPr lang="cs-CZ" sz="8000" dirty="0"/>
          </a:p>
          <a:p>
            <a:r>
              <a:rPr lang="cs-CZ" sz="8000" dirty="0">
                <a:hlinkClick r:id="rId4"/>
              </a:rPr>
              <a:t>Dodatkově připojený větný člen</a:t>
            </a:r>
            <a:r>
              <a:rPr lang="cs-CZ" sz="8000" dirty="0"/>
              <a:t> </a:t>
            </a:r>
          </a:p>
          <a:p>
            <a:pPr lvl="1"/>
            <a:r>
              <a:rPr lang="cs-CZ" sz="8000" dirty="0">
                <a:hlinkClick r:id="rId5"/>
              </a:rPr>
              <a:t>Konstrukce s </a:t>
            </a:r>
            <a:r>
              <a:rPr lang="cs-CZ" sz="8000" i="1" dirty="0">
                <a:hlinkClick r:id="rId5"/>
              </a:rPr>
              <a:t>a to</a:t>
            </a:r>
            <a:endParaRPr lang="cs-CZ" sz="8000" dirty="0"/>
          </a:p>
          <a:p>
            <a:r>
              <a:rPr lang="cs-CZ" sz="8000" dirty="0">
                <a:hlinkClick r:id="rId6"/>
              </a:rPr>
              <a:t>Doplněk, volný doplněk</a:t>
            </a:r>
            <a:endParaRPr lang="cs-CZ" sz="8000" dirty="0"/>
          </a:p>
          <a:p>
            <a:r>
              <a:rPr lang="cs-CZ" sz="8000" dirty="0">
                <a:hlinkClick r:id="rId7"/>
              </a:rPr>
              <a:t>Přístavek</a:t>
            </a:r>
            <a:r>
              <a:rPr lang="cs-CZ" sz="8000" dirty="0"/>
              <a:t> </a:t>
            </a:r>
          </a:p>
          <a:p>
            <a:r>
              <a:rPr lang="cs-CZ" sz="8000" dirty="0">
                <a:hlinkClick r:id="rId8"/>
              </a:rPr>
              <a:t>Vsuvka</a:t>
            </a:r>
            <a:endParaRPr lang="cs-CZ" sz="8000" dirty="0"/>
          </a:p>
          <a:p>
            <a:r>
              <a:rPr lang="cs-CZ" sz="8000" dirty="0">
                <a:hlinkClick r:id="rId9"/>
              </a:rPr>
              <a:t>Výrazy s oslabenou větnou platností (</a:t>
            </a:r>
            <a:r>
              <a:rPr lang="cs-CZ" sz="8000" i="1" dirty="0">
                <a:hlinkClick r:id="rId9"/>
              </a:rPr>
              <a:t>prosím, mimochodem, bohužel, naštěstí, naneštěstí, samozřejmě, upřímně řečeno</a:t>
            </a:r>
            <a:r>
              <a:rPr lang="cs-CZ" sz="8000" dirty="0">
                <a:hlinkClick r:id="rId9"/>
              </a:rPr>
              <a:t> apod.)</a:t>
            </a:r>
            <a:endParaRPr lang="cs-CZ" sz="8000" dirty="0"/>
          </a:p>
          <a:p>
            <a:r>
              <a:rPr lang="cs-CZ" sz="8000" dirty="0">
                <a:hlinkClick r:id="rId10"/>
              </a:rPr>
              <a:t>Citoslovce a částice (</a:t>
            </a:r>
            <a:r>
              <a:rPr lang="cs-CZ" sz="8000" i="1" dirty="0">
                <a:hlinkClick r:id="rId10"/>
              </a:rPr>
              <a:t>Haló, počkejte! Copak je to vůbec možné? Inu, to ani já nepamatuju.</a:t>
            </a:r>
            <a:r>
              <a:rPr lang="cs-CZ" sz="8000" dirty="0">
                <a:hlinkClick r:id="rId10"/>
              </a:rPr>
              <a:t>)</a:t>
            </a:r>
            <a:endParaRPr lang="cs-CZ" sz="8000" dirty="0"/>
          </a:p>
          <a:p>
            <a:r>
              <a:rPr lang="cs-CZ" sz="8000" dirty="0">
                <a:hlinkClick r:id="rId11"/>
              </a:rPr>
              <a:t>Čárka ve spojeních s </a:t>
            </a:r>
            <a:r>
              <a:rPr lang="cs-CZ" sz="8000" i="1" dirty="0">
                <a:hlinkClick r:id="rId11"/>
              </a:rPr>
              <a:t>až</a:t>
            </a:r>
            <a:endParaRPr lang="cs-CZ" sz="8000" dirty="0"/>
          </a:p>
          <a:p>
            <a:r>
              <a:rPr lang="cs-CZ" sz="8000" dirty="0">
                <a:hlinkClick r:id="rId12"/>
              </a:rPr>
              <a:t>Čárka ve spojeních s </a:t>
            </a:r>
            <a:r>
              <a:rPr lang="cs-CZ" sz="8000" i="1" dirty="0">
                <a:hlinkClick r:id="rId12"/>
              </a:rPr>
              <a:t>od … přes … (až) do/k/po</a:t>
            </a:r>
            <a:endParaRPr lang="cs-CZ" sz="8000" dirty="0"/>
          </a:p>
          <a:p>
            <a:r>
              <a:rPr lang="cs-CZ" sz="8000" dirty="0">
                <a:hlinkClick r:id="rId13"/>
              </a:rPr>
              <a:t>Výrazy, které se čárkou neoddělují</a:t>
            </a:r>
            <a:endParaRPr lang="cs-CZ" sz="8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64261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{93187FC3-A9E5-41EC-AB1E-C2353E72E0AB}tf03457510</Template>
  <TotalTime>168</TotalTime>
  <Words>256</Words>
  <Application>Microsoft Office PowerPoint</Application>
  <PresentationFormat>Širokoúhlá obrazovka</PresentationFormat>
  <Paragraphs>77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Savon</vt:lpstr>
      <vt:lpstr>Interpunkce</vt:lpstr>
      <vt:lpstr>Ve které variantě je interpunkce náležitá?</vt:lpstr>
      <vt:lpstr>Je první Smetanovou operou Hubička?</vt:lpstr>
      <vt:lpstr>V čem se liší význam těchto dvou souvětí? Jak souvisí význam s užitou interpunkcí?</vt:lpstr>
      <vt:lpstr>Prezentace aplikace PowerPoint</vt:lpstr>
      <vt:lpstr>Interpunkce v systematických výkladech</vt:lpstr>
      <vt:lpstr>Prezentace aplikace PowerPoint</vt:lpstr>
      <vt:lpstr>Psaní čárky ve větě jednoduché </vt:lpstr>
      <vt:lpstr>Prezentace aplikace PowerPoint</vt:lpstr>
      <vt:lpstr>Prezentace aplikace PowerPoint</vt:lpstr>
      <vt:lpstr>Podmínky užití, příklady?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Interpunkce</dc:title>
  <dc:creator>Lenovo Allinone</dc:creator>
  <cp:lastModifiedBy>Irena Vaňková</cp:lastModifiedBy>
  <cp:revision>9</cp:revision>
  <dcterms:created xsi:type="dcterms:W3CDTF">2020-02-24T14:59:10Z</dcterms:created>
  <dcterms:modified xsi:type="dcterms:W3CDTF">2020-03-12T15:05:15Z</dcterms:modified>
</cp:coreProperties>
</file>