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48"/>
  </p:notesMasterIdLst>
  <p:handoutMasterIdLst>
    <p:handoutMasterId r:id="rId49"/>
  </p:handoutMasterIdLst>
  <p:sldIdLst>
    <p:sldId id="267" r:id="rId2"/>
    <p:sldId id="342" r:id="rId3"/>
    <p:sldId id="269" r:id="rId4"/>
    <p:sldId id="308" r:id="rId5"/>
    <p:sldId id="309" r:id="rId6"/>
    <p:sldId id="331" r:id="rId7"/>
    <p:sldId id="274" r:id="rId8"/>
    <p:sldId id="343" r:id="rId9"/>
    <p:sldId id="344" r:id="rId10"/>
    <p:sldId id="312" r:id="rId11"/>
    <p:sldId id="333" r:id="rId12"/>
    <p:sldId id="315" r:id="rId13"/>
    <p:sldId id="334" r:id="rId14"/>
    <p:sldId id="335" r:id="rId15"/>
    <p:sldId id="336" r:id="rId16"/>
    <p:sldId id="337" r:id="rId17"/>
    <p:sldId id="338" r:id="rId18"/>
    <p:sldId id="339" r:id="rId19"/>
    <p:sldId id="340" r:id="rId20"/>
    <p:sldId id="351" r:id="rId21"/>
    <p:sldId id="345" r:id="rId22"/>
    <p:sldId id="303" r:id="rId23"/>
    <p:sldId id="349" r:id="rId24"/>
    <p:sldId id="341" r:id="rId25"/>
    <p:sldId id="323" r:id="rId26"/>
    <p:sldId id="330" r:id="rId27"/>
    <p:sldId id="299" r:id="rId28"/>
    <p:sldId id="324" r:id="rId29"/>
    <p:sldId id="325" r:id="rId30"/>
    <p:sldId id="347" r:id="rId31"/>
    <p:sldId id="300" r:id="rId32"/>
    <p:sldId id="328" r:id="rId33"/>
    <p:sldId id="279" r:id="rId34"/>
    <p:sldId id="275" r:id="rId35"/>
    <p:sldId id="348" r:id="rId36"/>
    <p:sldId id="276" r:id="rId37"/>
    <p:sldId id="304" r:id="rId38"/>
    <p:sldId id="329" r:id="rId39"/>
    <p:sldId id="311" r:id="rId40"/>
    <p:sldId id="271" r:id="rId41"/>
    <p:sldId id="307" r:id="rId42"/>
    <p:sldId id="272" r:id="rId43"/>
    <p:sldId id="305" r:id="rId44"/>
    <p:sldId id="306" r:id="rId45"/>
    <p:sldId id="350" r:id="rId46"/>
    <p:sldId id="346" r:id="rId47"/>
  </p:sldIdLst>
  <p:sldSz cx="9144000" cy="6858000" type="screen4x3"/>
  <p:notesSz cx="6858000" cy="9144000"/>
  <p:defaultTextStyle>
    <a:defPPr>
      <a:defRPr lang="cs-CZ"/>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DDDDDD"/>
    <a:srgbClr val="E9FBFF"/>
    <a:srgbClr val="CCECFF"/>
    <a:srgbClr val="FFFF99"/>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autoAdjust="0"/>
  </p:normalViewPr>
  <p:slideViewPr>
    <p:cSldViewPr>
      <p:cViewPr varScale="1">
        <p:scale>
          <a:sx n="73" d="100"/>
          <a:sy n="73" d="100"/>
        </p:scale>
        <p:origin x="-738" y="-10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cs-CZ"/>
              <a:t>Věra Šmakalová</a:t>
            </a:r>
          </a:p>
        </p:txBody>
      </p:sp>
      <p:sp>
        <p:nvSpPr>
          <p:cNvPr id="122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122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cs-CZ"/>
              <a:t>Věra Šmakalová</a:t>
            </a:r>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D428977-627F-44A7-BC9C-034941ECA685}" type="slidenum">
              <a:rPr lang="cs-CZ"/>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cs-CZ"/>
              <a:t>Věra Šmakalová</a:t>
            </a: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cs-CZ"/>
              <a:t>Věra Šmakalová</a:t>
            </a: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D535231-7BA7-447C-8CC7-FAEF592F8182}" type="slidenum">
              <a:rPr lang="cs-CZ"/>
              <a:pPr/>
              <a:t>‹#›</a:t>
            </a:fld>
            <a:endParaRPr lang="cs-CZ"/>
          </a:p>
        </p:txBody>
      </p:sp>
    </p:spTree>
  </p:cSld>
  <p:clrMap bg1="lt1" tx1="dk1" bg2="lt2" tx2="dk2" accent1="accent1" accent2="accent2" accent3="accent3" accent4="accent4" accent5="accent5" accent6="accent6" hlink="hlink" folHlink="folHlink"/>
  <p:hf dt="0"/>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fld id="{ADF7CC14-2857-4DDA-85C9-2ED2506E1495}" type="datetime1">
              <a:rPr lang="cs-CZ" smtClean="0"/>
              <a:pPr/>
              <a:t>14.02.2020</a:t>
            </a:fld>
            <a:endParaRPr lang="cs-CZ"/>
          </a:p>
        </p:txBody>
      </p:sp>
      <p:sp>
        <p:nvSpPr>
          <p:cNvPr id="17" name="Zástupný symbol pro zápatí 16"/>
          <p:cNvSpPr>
            <a:spLocks noGrp="1"/>
          </p:cNvSpPr>
          <p:nvPr>
            <p:ph type="ftr" sz="quarter" idx="11"/>
          </p:nvPr>
        </p:nvSpPr>
        <p:spPr>
          <a:xfrm>
            <a:off x="5410200" y="4205288"/>
            <a:ext cx="1295400" cy="457200"/>
          </a:xfrm>
        </p:spPr>
        <p:txBody>
          <a:bodyPr/>
          <a:lstStyle/>
          <a:p>
            <a:endParaRPr lang="cs-CZ"/>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F7CEBF3-A5AA-4F46-BB06-8BFC73470DC4}" type="slidenum">
              <a:rPr lang="cs-CZ" smtClean="0"/>
              <a:pPr/>
              <a:t>‹#›</a:t>
            </a:fld>
            <a:endParaRPr lang="cs-CZ"/>
          </a:p>
        </p:txBody>
      </p:sp>
    </p:spTree>
  </p:cSld>
  <p:clrMapOvr>
    <a:masterClrMapping/>
  </p:clrMapOvr>
  <p:transition spd="slow">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49763BCB-271C-4A5D-9236-F0C058848086}" type="datetime1">
              <a:rPr lang="cs-CZ" smtClean="0"/>
              <a:pPr/>
              <a:t>14.02.2020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63177F-967D-4CB5-BB42-1BCA765B84CD}" type="slidenum">
              <a:rPr lang="cs-CZ" smtClean="0"/>
              <a:pPr/>
              <a:t>‹#›</a:t>
            </a:fld>
            <a:endParaRPr lang="cs-CZ"/>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ADF75E2-319A-4AB2-9C6E-43F1A954BF33}" type="datetime1">
              <a:rPr lang="cs-CZ" smtClean="0"/>
              <a:pPr/>
              <a:t>14.02.2020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D5C2B28-D3A5-4DDF-BC3C-AB60C0E4F641}" type="slidenum">
              <a:rPr lang="cs-CZ" smtClean="0"/>
              <a:pPr/>
              <a:t>‹#›</a:t>
            </a:fld>
            <a:endParaRPr lang="cs-CZ"/>
          </a:p>
        </p:txBody>
      </p:sp>
    </p:spTree>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894A37-8539-43D5-B93E-E9818CA99945}" type="slidenum">
              <a:rPr lang="cs-CZ" smtClean="0"/>
              <a:pPr/>
              <a:t>‹#›</a:t>
            </a:fld>
            <a:endParaRPr lang="cs-CZ"/>
          </a:p>
        </p:txBody>
      </p:sp>
    </p:spTree>
  </p:cSld>
  <p:clrMapOvr>
    <a:masterClrMapping/>
  </p:clrMapOvr>
  <p:transition spd="slow">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14DA6B5E-6FC4-469B-8491-7DBAA57E9183}" type="datetime1">
              <a:rPr lang="cs-CZ" smtClean="0"/>
              <a:pPr/>
              <a:t>14.02.2020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FB4E211-B6A0-4C82-9994-F196D5BF4A8D}" type="slidenum">
              <a:rPr lang="cs-CZ" smtClean="0"/>
              <a:pPr/>
              <a:t>‹#›</a:t>
            </a:fld>
            <a:endParaRPr lang="cs-CZ"/>
          </a:p>
        </p:txBody>
      </p:sp>
    </p:spTree>
  </p:cSld>
  <p:clrMapOvr>
    <a:masterClrMapping/>
  </p:clrMapOvr>
  <p:transition spd="slow">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6CE6D35B-EC04-4BBD-9955-11FB1EDF5F40}" type="datetime1">
              <a:rPr lang="cs-CZ" smtClean="0"/>
              <a:pPr/>
              <a:t>14.02.2020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AD2A72A-22C5-44BF-A0FC-A142B52479CC}" type="slidenum">
              <a:rPr lang="cs-CZ" smtClean="0"/>
              <a:pPr/>
              <a:t>‹#›</a:t>
            </a:fld>
            <a:endParaRPr lang="cs-CZ"/>
          </a:p>
        </p:txBody>
      </p:sp>
    </p:spTree>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datum 25"/>
          <p:cNvSpPr>
            <a:spLocks noGrp="1"/>
          </p:cNvSpPr>
          <p:nvPr>
            <p:ph type="dt" sz="half" idx="10"/>
          </p:nvPr>
        </p:nvSpPr>
        <p:spPr/>
        <p:txBody>
          <a:bodyPr rtlCol="0"/>
          <a:lstStyle/>
          <a:p>
            <a:fld id="{8BFB49F4-9001-47E7-B860-E77168F76E46}" type="datetime1">
              <a:rPr lang="cs-CZ" smtClean="0"/>
              <a:pPr/>
              <a:t>14.02.2020</a:t>
            </a:fld>
            <a:endParaRPr lang="cs-CZ"/>
          </a:p>
        </p:txBody>
      </p:sp>
      <p:sp>
        <p:nvSpPr>
          <p:cNvPr id="27" name="Zástupný symbol pro číslo snímku 26"/>
          <p:cNvSpPr>
            <a:spLocks noGrp="1"/>
          </p:cNvSpPr>
          <p:nvPr>
            <p:ph type="sldNum" sz="quarter" idx="11"/>
          </p:nvPr>
        </p:nvSpPr>
        <p:spPr/>
        <p:txBody>
          <a:bodyPr rtlCol="0"/>
          <a:lstStyle/>
          <a:p>
            <a:fld id="{DE8F1286-A98B-4DAD-B2DE-AFA325063265}" type="slidenum">
              <a:rPr lang="cs-CZ" smtClean="0"/>
              <a:pPr/>
              <a:t>‹#›</a:t>
            </a:fld>
            <a:endParaRPr lang="cs-CZ"/>
          </a:p>
        </p:txBody>
      </p:sp>
      <p:sp>
        <p:nvSpPr>
          <p:cNvPr id="28" name="Zástupný symbol pro zápatí 27"/>
          <p:cNvSpPr>
            <a:spLocks noGrp="1"/>
          </p:cNvSpPr>
          <p:nvPr>
            <p:ph type="ftr" sz="quarter" idx="12"/>
          </p:nvPr>
        </p:nvSpPr>
        <p:spPr/>
        <p:txBody>
          <a:bodyPr rtlCol="0"/>
          <a:lstStyle/>
          <a:p>
            <a:endParaRPr lang="cs-CZ"/>
          </a:p>
        </p:txBody>
      </p:sp>
    </p:spTree>
  </p:cSld>
  <p:clrMapOvr>
    <a:masterClrMapping/>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fld id="{017929C9-CEE9-4B6C-AC0E-7EE0C3B5F0DD}" type="datetime1">
              <a:rPr lang="cs-CZ" smtClean="0"/>
              <a:pPr/>
              <a:t>14.02.2020</a:t>
            </a:fld>
            <a:endParaRPr lang="cs-CZ"/>
          </a:p>
        </p:txBody>
      </p:sp>
      <p:sp>
        <p:nvSpPr>
          <p:cNvPr id="4" name="Zástupný symbol pro zápatí 3"/>
          <p:cNvSpPr>
            <a:spLocks noGrp="1"/>
          </p:cNvSpPr>
          <p:nvPr>
            <p:ph type="ftr" sz="quarter" idx="11"/>
          </p:nvPr>
        </p:nvSpPr>
        <p:spPr>
          <a:xfrm>
            <a:off x="5257800" y="612648"/>
            <a:ext cx="1325880" cy="457200"/>
          </a:xfrm>
        </p:spPr>
        <p:txBody>
          <a:bodyPr/>
          <a:lstStyle/>
          <a:p>
            <a:endParaRPr lang="cs-CZ"/>
          </a:p>
        </p:txBody>
      </p:sp>
      <p:sp>
        <p:nvSpPr>
          <p:cNvPr id="5" name="Zástupný symbol pro číslo snímku 4"/>
          <p:cNvSpPr>
            <a:spLocks noGrp="1"/>
          </p:cNvSpPr>
          <p:nvPr>
            <p:ph type="sldNum" sz="quarter" idx="12"/>
          </p:nvPr>
        </p:nvSpPr>
        <p:spPr>
          <a:xfrm>
            <a:off x="8174736" y="2272"/>
            <a:ext cx="762000" cy="365760"/>
          </a:xfrm>
        </p:spPr>
        <p:txBody>
          <a:bodyPr/>
          <a:lstStyle/>
          <a:p>
            <a:fld id="{376CDC08-3F75-43FE-A7EB-9F598BC91D18}" type="slidenum">
              <a:rPr lang="cs-CZ" smtClean="0"/>
              <a:pPr/>
              <a:t>‹#›</a:t>
            </a:fld>
            <a:endParaRPr lang="cs-CZ"/>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54D7407-77DF-4BB5-95A6-43C71392B3A4}" type="datetime1">
              <a:rPr lang="cs-CZ" smtClean="0"/>
              <a:pPr/>
              <a:t>14.02.2020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90F2AB7-B2FC-4C82-8BF2-F495055A57F4}" type="slidenum">
              <a:rPr lang="cs-CZ" smtClean="0"/>
              <a:pPr/>
              <a:t>‹#›</a:t>
            </a:fld>
            <a:endParaRPr lang="cs-CZ"/>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0A037D65-F80C-46D4-9987-8DBFD40E20F4}" type="datetime1">
              <a:rPr lang="cs-CZ" smtClean="0"/>
              <a:pPr/>
              <a:t>14.02.2020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DDA6E17-C966-4AF3-95CE-6B3F2F29C1B8}" type="slidenum">
              <a:rPr lang="cs-CZ" smtClean="0"/>
              <a:pPr/>
              <a:t>‹#›</a:t>
            </a:fld>
            <a:endParaRPr lang="cs-CZ"/>
          </a:p>
        </p:txBody>
      </p:sp>
    </p:spTree>
  </p:cSld>
  <p:clrMapOvr>
    <a:masterClrMapping/>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7B899D5D-750F-461B-A658-35F22520CA1E}" type="datetime1">
              <a:rPr lang="cs-CZ" smtClean="0"/>
              <a:pPr/>
              <a:t>14.02.2020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EE4341C-3FEA-4838-BA2A-3B11F001ABF2}" type="slidenum">
              <a:rPr lang="cs-CZ" smtClean="0"/>
              <a:pPr/>
              <a:t>‹#›</a:t>
            </a:fld>
            <a:endParaRPr lang="cs-CZ"/>
          </a:p>
        </p:txBody>
      </p:sp>
    </p:spTree>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4865530-987A-4F41-8D42-F69D40E76F53}" type="datetime1">
              <a:rPr lang="cs-CZ" smtClean="0"/>
              <a:pPr/>
              <a:t>14.02.2020</a:t>
            </a:fld>
            <a:endParaRPr lang="cs-CZ"/>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cs-CZ"/>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BC6B599-F184-4116-BD97-D9A6CAB5B5D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p:dissolve/>
  </p:transition>
  <p:timing>
    <p:tnLst>
      <p:par>
        <p:cTn id="1" dur="indefinite" restart="never" nodeType="tmRoot"/>
      </p:par>
    </p:tnLst>
  </p:timing>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rpVW4ZU4uR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838200" y="1524000"/>
            <a:ext cx="7772400" cy="1143000"/>
          </a:xfrm>
        </p:spPr>
        <p:txBody>
          <a:bodyPr>
            <a:normAutofit/>
          </a:bodyPr>
          <a:lstStyle/>
          <a:p>
            <a:r>
              <a:rPr lang="cs-CZ" dirty="0" smtClean="0"/>
              <a:t>ARBEIT MIT DEN KORPORA</a:t>
            </a:r>
            <a:endParaRPr lang="cs-CZ" dirty="0"/>
          </a:p>
        </p:txBody>
      </p:sp>
      <p:sp>
        <p:nvSpPr>
          <p:cNvPr id="20483" name="Rectangle 3"/>
          <p:cNvSpPr>
            <a:spLocks noGrp="1" noChangeArrowheads="1"/>
          </p:cNvSpPr>
          <p:nvPr>
            <p:ph type="subTitle" idx="1"/>
          </p:nvPr>
        </p:nvSpPr>
        <p:spPr>
          <a:xfrm>
            <a:off x="467544" y="4077072"/>
            <a:ext cx="5112568" cy="2467744"/>
          </a:xfrm>
        </p:spPr>
        <p:txBody>
          <a:bodyPr/>
          <a:lstStyle/>
          <a:p>
            <a:pPr>
              <a:buFont typeface="Symbol" pitchFamily="18" charset="2"/>
              <a:buNone/>
            </a:pPr>
            <a:r>
              <a:rPr lang="cs-CZ" b="1" i="1" dirty="0"/>
              <a:t>Korpus</a:t>
            </a:r>
          </a:p>
          <a:p>
            <a:pPr>
              <a:buFont typeface="Symbol" pitchFamily="18" charset="2"/>
              <a:buNone/>
            </a:pPr>
            <a:r>
              <a:rPr lang="cs-CZ" b="1" i="1" dirty="0" smtClean="0"/>
              <a:t>Struktur</a:t>
            </a:r>
            <a:endParaRPr lang="cs-CZ" b="1" i="1" dirty="0"/>
          </a:p>
          <a:p>
            <a:pPr>
              <a:buFont typeface="Symbol" pitchFamily="18" charset="2"/>
              <a:buNone/>
            </a:pPr>
            <a:r>
              <a:rPr lang="cs-CZ" b="1" i="1" dirty="0" err="1" smtClean="0"/>
              <a:t>Zweckdienlichkeit</a:t>
            </a:r>
            <a:endParaRPr lang="cs-CZ" b="1" i="1" dirty="0"/>
          </a:p>
          <a:p>
            <a:pPr>
              <a:buFont typeface="Symbol" pitchFamily="18" charset="2"/>
              <a:buNone/>
            </a:pPr>
            <a:r>
              <a:rPr lang="cs-CZ" b="1" i="1" dirty="0" err="1" smtClean="0"/>
              <a:t>Arten</a:t>
            </a:r>
            <a:endParaRPr lang="cs-CZ" b="1" i="1" dirty="0"/>
          </a:p>
          <a:p>
            <a:pPr>
              <a:buFont typeface="Symbol" pitchFamily="18" charset="2"/>
              <a:buNone/>
            </a:pPr>
            <a:r>
              <a:rPr lang="cs-CZ" b="1" i="1" dirty="0" err="1"/>
              <a:t>Geschichte</a:t>
            </a:r>
            <a:r>
              <a:rPr lang="cs-CZ" b="1" i="1" dirty="0"/>
              <a:t>, </a:t>
            </a:r>
            <a:r>
              <a:rPr lang="cs-CZ" b="1" i="1" dirty="0" err="1"/>
              <a:t>Allgemeines</a:t>
            </a:r>
            <a:r>
              <a:rPr lang="cs-CZ" b="1" i="1" dirty="0"/>
              <a:t> </a:t>
            </a:r>
            <a:r>
              <a:rPr lang="cs-CZ" b="1" i="1" dirty="0" err="1"/>
              <a:t>usw</a:t>
            </a:r>
            <a:r>
              <a:rPr lang="cs-CZ" b="1" i="1" dirty="0"/>
              <a:t>.</a:t>
            </a:r>
            <a:endParaRPr lang="cs-CZ" dirty="0"/>
          </a:p>
          <a:p>
            <a:endParaRPr lang="cs-CZ" dirty="0"/>
          </a:p>
        </p:txBody>
      </p:sp>
      <p:sp>
        <p:nvSpPr>
          <p:cNvPr id="4" name="TextovéPole 3"/>
          <p:cNvSpPr txBox="1"/>
          <p:nvPr/>
        </p:nvSpPr>
        <p:spPr>
          <a:xfrm>
            <a:off x="5508104" y="332656"/>
            <a:ext cx="3312368" cy="400110"/>
          </a:xfrm>
          <a:prstGeom prst="rect">
            <a:avLst/>
          </a:prstGeom>
          <a:noFill/>
        </p:spPr>
        <p:txBody>
          <a:bodyPr wrap="square" rtlCol="0">
            <a:spAutoFit/>
          </a:bodyPr>
          <a:lstStyle/>
          <a:p>
            <a:pPr algn="r"/>
            <a:r>
              <a:rPr lang="cs-CZ" sz="2000" dirty="0" smtClean="0">
                <a:solidFill>
                  <a:schemeClr val="bg1">
                    <a:lumMod val="85000"/>
                  </a:schemeClr>
                </a:solidFill>
              </a:rPr>
              <a:t>Mgr. Věra Hejhalová, </a:t>
            </a:r>
            <a:r>
              <a:rPr lang="cs-CZ" sz="2000" dirty="0" err="1" smtClean="0">
                <a:solidFill>
                  <a:schemeClr val="bg1">
                    <a:lumMod val="85000"/>
                  </a:schemeClr>
                </a:solidFill>
              </a:rPr>
              <a:t>Ph.D</a:t>
            </a:r>
            <a:r>
              <a:rPr lang="cs-CZ" sz="2000" dirty="0" smtClean="0">
                <a:solidFill>
                  <a:schemeClr val="bg1">
                    <a:lumMod val="85000"/>
                  </a:schemeClr>
                </a:solidFill>
              </a:rPr>
              <a:t>.</a:t>
            </a:r>
            <a:endParaRPr lang="cs-CZ" sz="2000" dirty="0">
              <a:solidFill>
                <a:schemeClr val="bg1">
                  <a:lumMod val="85000"/>
                </a:schemeClr>
              </a:solidFill>
            </a:endParaRPr>
          </a:p>
        </p:txBody>
      </p:sp>
    </p:spTree>
  </p:cSld>
  <p:clrMapOvr>
    <a:masterClrMapping/>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60648"/>
            <a:ext cx="7772400" cy="1143000"/>
          </a:xfrm>
        </p:spPr>
        <p:txBody>
          <a:bodyPr/>
          <a:lstStyle/>
          <a:p>
            <a:r>
              <a:rPr lang="cs-CZ" dirty="0" err="1" smtClean="0"/>
              <a:t>Korpustypologie</a:t>
            </a:r>
            <a:endParaRPr lang="cs-CZ" dirty="0"/>
          </a:p>
        </p:txBody>
      </p:sp>
      <p:sp>
        <p:nvSpPr>
          <p:cNvPr id="3" name="Zástupný symbol pro obsah 2"/>
          <p:cNvSpPr>
            <a:spLocks noGrp="1"/>
          </p:cNvSpPr>
          <p:nvPr>
            <p:ph idx="1"/>
          </p:nvPr>
        </p:nvSpPr>
        <p:spPr>
          <a:xfrm>
            <a:off x="683568" y="1340768"/>
            <a:ext cx="7772400" cy="5115272"/>
          </a:xfrm>
        </p:spPr>
        <p:txBody>
          <a:bodyPr/>
          <a:lstStyle/>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Primärdaten</a:t>
            </a:r>
            <a:r>
              <a:rPr lang="cs-CZ" sz="2800" dirty="0" smtClean="0"/>
              <a:t> </a:t>
            </a:r>
            <a:r>
              <a:rPr lang="cs-CZ" sz="2800" dirty="0" err="1" smtClean="0"/>
              <a:t>betreffen</a:t>
            </a:r>
            <a:endParaRPr lang="cs-CZ" sz="2800" dirty="0" smtClean="0"/>
          </a:p>
          <a:p>
            <a:pPr lvl="1"/>
            <a:r>
              <a:rPr lang="de-DE" sz="2400" dirty="0" smtClean="0"/>
              <a:t>Sprachenauswahl</a:t>
            </a:r>
          </a:p>
          <a:p>
            <a:pPr lvl="1"/>
            <a:r>
              <a:rPr lang="de-DE" sz="2400" dirty="0" smtClean="0"/>
              <a:t>Medium</a:t>
            </a:r>
          </a:p>
          <a:p>
            <a:pPr lvl="1"/>
            <a:r>
              <a:rPr lang="de-DE" sz="2400" dirty="0" smtClean="0"/>
              <a:t>Größe</a:t>
            </a:r>
          </a:p>
          <a:p>
            <a:pPr lvl="1"/>
            <a:r>
              <a:rPr lang="de-DE" sz="2400" dirty="0" smtClean="0"/>
              <a:t>Sprachbezug</a:t>
            </a:r>
          </a:p>
          <a:p>
            <a:pPr lvl="1"/>
            <a:r>
              <a:rPr lang="de-DE" sz="2400" dirty="0" smtClean="0"/>
              <a:t>Funktionalität</a:t>
            </a:r>
          </a:p>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Korpusaufbereitung</a:t>
            </a:r>
            <a:r>
              <a:rPr lang="cs-CZ" sz="2800" dirty="0" smtClean="0"/>
              <a:t> </a:t>
            </a:r>
            <a:r>
              <a:rPr lang="cs-CZ" sz="2800" dirty="0" err="1" smtClean="0"/>
              <a:t>betreffen</a:t>
            </a:r>
            <a:endParaRPr lang="cs-CZ" sz="2800" dirty="0" smtClean="0"/>
          </a:p>
          <a:p>
            <a:pPr lvl="1"/>
            <a:r>
              <a:rPr lang="de-DE" sz="2400" dirty="0" smtClean="0"/>
              <a:t>Annotation</a:t>
            </a:r>
            <a:r>
              <a:rPr lang="pl-PL" sz="2400" dirty="0" smtClean="0"/>
              <a:t>*</a:t>
            </a:r>
            <a:endParaRPr lang="de-DE" sz="2400" dirty="0" smtClean="0"/>
          </a:p>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das</a:t>
            </a:r>
            <a:r>
              <a:rPr lang="cs-CZ" sz="2800" dirty="0" smtClean="0"/>
              <a:t> Korpus </a:t>
            </a:r>
            <a:r>
              <a:rPr lang="cs-CZ" sz="2800" dirty="0" err="1" smtClean="0"/>
              <a:t>selbst</a:t>
            </a:r>
            <a:r>
              <a:rPr lang="cs-CZ" sz="2800" dirty="0" smtClean="0"/>
              <a:t> </a:t>
            </a:r>
            <a:r>
              <a:rPr lang="cs-CZ" sz="2800" dirty="0" err="1" smtClean="0"/>
              <a:t>betreffen</a:t>
            </a:r>
            <a:endParaRPr lang="cs-CZ" sz="2800" dirty="0" smtClean="0"/>
          </a:p>
          <a:p>
            <a:r>
              <a:rPr lang="de-DE" sz="2800" dirty="0" smtClean="0"/>
              <a:t>Persistenz</a:t>
            </a:r>
          </a:p>
          <a:p>
            <a:r>
              <a:rPr lang="de-DE" sz="2800" dirty="0" smtClean="0"/>
              <a:t>Verfügbarkeit</a:t>
            </a:r>
            <a:r>
              <a:rPr lang="pl-PL" sz="2800" dirty="0" smtClean="0"/>
              <a:t>*</a:t>
            </a:r>
          </a:p>
          <a:p>
            <a:endParaRPr lang="cs-CZ" dirty="0"/>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10</a:t>
            </a:fld>
            <a:endParaRPr lang="cs-CZ"/>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60648"/>
            <a:ext cx="7772400" cy="1143000"/>
          </a:xfrm>
        </p:spPr>
        <p:txBody>
          <a:bodyPr/>
          <a:lstStyle/>
          <a:p>
            <a:r>
              <a:rPr lang="cs-CZ" dirty="0" err="1" smtClean="0"/>
              <a:t>Korpustypologie</a:t>
            </a:r>
            <a:endParaRPr lang="cs-CZ" dirty="0"/>
          </a:p>
        </p:txBody>
      </p:sp>
      <p:sp>
        <p:nvSpPr>
          <p:cNvPr id="3" name="Zástupný symbol pro obsah 2"/>
          <p:cNvSpPr>
            <a:spLocks noGrp="1"/>
          </p:cNvSpPr>
          <p:nvPr>
            <p:ph idx="1"/>
          </p:nvPr>
        </p:nvSpPr>
        <p:spPr>
          <a:xfrm>
            <a:off x="683568" y="1340768"/>
            <a:ext cx="7772400" cy="5115272"/>
          </a:xfrm>
        </p:spPr>
        <p:txBody>
          <a:bodyPr/>
          <a:lstStyle/>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Primärdaten</a:t>
            </a:r>
            <a:r>
              <a:rPr lang="cs-CZ" sz="2800" dirty="0" smtClean="0"/>
              <a:t> </a:t>
            </a:r>
            <a:r>
              <a:rPr lang="cs-CZ" sz="2800" dirty="0" err="1" smtClean="0"/>
              <a:t>betreffen</a:t>
            </a:r>
            <a:endParaRPr lang="cs-CZ" sz="2800" dirty="0" smtClean="0"/>
          </a:p>
          <a:p>
            <a:pPr lvl="1"/>
            <a:r>
              <a:rPr lang="de-DE" sz="3200" dirty="0" smtClean="0">
                <a:solidFill>
                  <a:srgbClr val="C00000"/>
                </a:solidFill>
              </a:rPr>
              <a:t>Sprachenauswahl</a:t>
            </a:r>
          </a:p>
          <a:p>
            <a:pPr lvl="1"/>
            <a:r>
              <a:rPr lang="de-DE" sz="2400" dirty="0" smtClean="0"/>
              <a:t>Medium</a:t>
            </a:r>
          </a:p>
          <a:p>
            <a:pPr lvl="1"/>
            <a:r>
              <a:rPr lang="de-DE" sz="2400" dirty="0" smtClean="0"/>
              <a:t>Größe</a:t>
            </a:r>
          </a:p>
          <a:p>
            <a:pPr lvl="1"/>
            <a:r>
              <a:rPr lang="de-DE" sz="2400" dirty="0" smtClean="0"/>
              <a:t>Sprachbezug</a:t>
            </a:r>
          </a:p>
          <a:p>
            <a:pPr lvl="1"/>
            <a:r>
              <a:rPr lang="de-DE" sz="2400" dirty="0" smtClean="0"/>
              <a:t>Funktionalität</a:t>
            </a:r>
          </a:p>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Korpusaufbereitung</a:t>
            </a:r>
            <a:r>
              <a:rPr lang="cs-CZ" sz="2800" dirty="0" smtClean="0"/>
              <a:t> </a:t>
            </a:r>
            <a:r>
              <a:rPr lang="cs-CZ" sz="2800" dirty="0" err="1" smtClean="0"/>
              <a:t>betreffen</a:t>
            </a:r>
            <a:endParaRPr lang="cs-CZ" sz="2800" dirty="0" smtClean="0"/>
          </a:p>
          <a:p>
            <a:pPr lvl="1"/>
            <a:r>
              <a:rPr lang="de-DE" sz="2400" dirty="0" smtClean="0"/>
              <a:t>Annotation</a:t>
            </a:r>
            <a:r>
              <a:rPr lang="pl-PL" sz="2400" dirty="0" smtClean="0"/>
              <a:t>*</a:t>
            </a:r>
            <a:endParaRPr lang="de-DE" sz="2400" dirty="0" smtClean="0"/>
          </a:p>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das</a:t>
            </a:r>
            <a:r>
              <a:rPr lang="cs-CZ" sz="2800" dirty="0" smtClean="0"/>
              <a:t> Korpus </a:t>
            </a:r>
            <a:r>
              <a:rPr lang="cs-CZ" sz="2800" dirty="0" err="1" smtClean="0"/>
              <a:t>selbst</a:t>
            </a:r>
            <a:r>
              <a:rPr lang="cs-CZ" sz="2800" dirty="0" smtClean="0"/>
              <a:t> </a:t>
            </a:r>
            <a:r>
              <a:rPr lang="cs-CZ" sz="2800" dirty="0" err="1" smtClean="0"/>
              <a:t>betreffen</a:t>
            </a:r>
            <a:endParaRPr lang="cs-CZ" sz="2800" dirty="0" smtClean="0"/>
          </a:p>
          <a:p>
            <a:r>
              <a:rPr lang="de-DE" sz="2800" dirty="0" smtClean="0"/>
              <a:t>Persistenz</a:t>
            </a:r>
          </a:p>
          <a:p>
            <a:r>
              <a:rPr lang="de-DE" sz="2800" dirty="0" smtClean="0"/>
              <a:t>Verfügbarkeit</a:t>
            </a:r>
            <a:r>
              <a:rPr lang="pl-PL" sz="2800" dirty="0" smtClean="0"/>
              <a:t>*</a:t>
            </a:r>
          </a:p>
          <a:p>
            <a:endParaRPr lang="cs-CZ" dirty="0"/>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11</a:t>
            </a:fld>
            <a:endParaRPr lang="cs-CZ"/>
          </a:p>
        </p:txBody>
      </p:sp>
      <p:sp>
        <p:nvSpPr>
          <p:cNvPr id="7" name="TextovéPole 6"/>
          <p:cNvSpPr txBox="1"/>
          <p:nvPr/>
        </p:nvSpPr>
        <p:spPr>
          <a:xfrm>
            <a:off x="2987824" y="2564904"/>
            <a:ext cx="5904656" cy="4154984"/>
          </a:xfrm>
          <a:prstGeom prst="rect">
            <a:avLst/>
          </a:prstGeom>
          <a:solidFill>
            <a:schemeClr val="accent2">
              <a:lumMod val="20000"/>
              <a:lumOff val="80000"/>
            </a:schemeClr>
          </a:solidFill>
        </p:spPr>
        <p:txBody>
          <a:bodyPr wrap="square" rtlCol="0">
            <a:spAutoFit/>
          </a:bodyPr>
          <a:lstStyle/>
          <a:p>
            <a:pPr>
              <a:buFont typeface="Arial" pitchFamily="34" charset="0"/>
              <a:buChar char="•"/>
            </a:pPr>
            <a:r>
              <a:rPr lang="cs-CZ" dirty="0" smtClean="0"/>
              <a:t> </a:t>
            </a:r>
            <a:r>
              <a:rPr lang="de-DE" dirty="0" smtClean="0"/>
              <a:t>es </a:t>
            </a:r>
            <a:r>
              <a:rPr lang="cs-CZ" dirty="0" err="1" smtClean="0"/>
              <a:t>kann</a:t>
            </a:r>
            <a:r>
              <a:rPr lang="cs-CZ" dirty="0" smtClean="0"/>
              <a:t> </a:t>
            </a:r>
            <a:r>
              <a:rPr lang="de-DE" dirty="0" smtClean="0"/>
              <a:t>sich um eine oder mehrere Sprachen handeln</a:t>
            </a:r>
          </a:p>
          <a:p>
            <a:pPr>
              <a:buFont typeface="Arial" pitchFamily="34" charset="0"/>
              <a:buChar char="•"/>
            </a:pPr>
            <a:r>
              <a:rPr lang="de-DE" dirty="0" smtClean="0"/>
              <a:t>Bei </a:t>
            </a:r>
            <a:r>
              <a:rPr lang="de-DE" dirty="0" err="1" smtClean="0">
                <a:solidFill>
                  <a:schemeClr val="accent1">
                    <a:lumMod val="75000"/>
                  </a:schemeClr>
                </a:solidFill>
              </a:rPr>
              <a:t>monolingualen</a:t>
            </a:r>
            <a:r>
              <a:rPr lang="de-DE" dirty="0" smtClean="0"/>
              <a:t> Korpora können auch Sprachvarietäten erfasst und unterschieden werden (z.B. das Schwäbische)</a:t>
            </a:r>
            <a:r>
              <a:rPr lang="cs-CZ" dirty="0" smtClean="0"/>
              <a:t>, </a:t>
            </a:r>
            <a:r>
              <a:rPr lang="cs-CZ" dirty="0" err="1" smtClean="0"/>
              <a:t>sowie</a:t>
            </a:r>
            <a:r>
              <a:rPr lang="cs-CZ" dirty="0" smtClean="0"/>
              <a:t> </a:t>
            </a:r>
            <a:r>
              <a:rPr lang="cs-CZ" dirty="0" err="1" smtClean="0"/>
              <a:t>auch</a:t>
            </a:r>
            <a:r>
              <a:rPr lang="cs-CZ" dirty="0" smtClean="0"/>
              <a:t> </a:t>
            </a:r>
            <a:r>
              <a:rPr lang="cs-CZ" dirty="0" err="1" smtClean="0"/>
              <a:t>verschiedene</a:t>
            </a:r>
            <a:r>
              <a:rPr lang="cs-CZ" dirty="0" smtClean="0"/>
              <a:t> </a:t>
            </a:r>
            <a:r>
              <a:rPr lang="cs-CZ" dirty="0" err="1" smtClean="0"/>
              <a:t>Entwicklungsetappen</a:t>
            </a:r>
            <a:r>
              <a:rPr lang="cs-CZ" dirty="0" smtClean="0"/>
              <a:t> (</a:t>
            </a:r>
            <a:r>
              <a:rPr lang="cs-CZ" dirty="0" err="1" smtClean="0">
                <a:solidFill>
                  <a:schemeClr val="accent1">
                    <a:lumMod val="75000"/>
                  </a:schemeClr>
                </a:solidFill>
              </a:rPr>
              <a:t>diachrone</a:t>
            </a:r>
            <a:r>
              <a:rPr lang="cs-CZ" dirty="0" smtClean="0"/>
              <a:t> </a:t>
            </a:r>
            <a:r>
              <a:rPr lang="cs-CZ" dirty="0" err="1" smtClean="0"/>
              <a:t>Korpora</a:t>
            </a:r>
            <a:r>
              <a:rPr lang="cs-CZ" dirty="0" smtClean="0"/>
              <a:t>)</a:t>
            </a:r>
            <a:endParaRPr lang="de-DE" dirty="0" smtClean="0"/>
          </a:p>
          <a:p>
            <a:pPr>
              <a:buFont typeface="Arial" pitchFamily="34" charset="0"/>
              <a:buChar char="•"/>
            </a:pPr>
            <a:r>
              <a:rPr lang="de-DE" dirty="0" smtClean="0">
                <a:solidFill>
                  <a:schemeClr val="accent1">
                    <a:lumMod val="75000"/>
                  </a:schemeClr>
                </a:solidFill>
              </a:rPr>
              <a:t>Bilinguale</a:t>
            </a:r>
            <a:r>
              <a:rPr lang="de-DE" dirty="0" smtClean="0"/>
              <a:t> und </a:t>
            </a:r>
            <a:r>
              <a:rPr lang="de-DE" dirty="0" smtClean="0">
                <a:solidFill>
                  <a:schemeClr val="accent1">
                    <a:lumMod val="75000"/>
                  </a:schemeClr>
                </a:solidFill>
              </a:rPr>
              <a:t>multilinguale</a:t>
            </a:r>
            <a:r>
              <a:rPr lang="de-DE" dirty="0" smtClean="0"/>
              <a:t> Korpora teilen sich in </a:t>
            </a:r>
            <a:r>
              <a:rPr lang="de-DE" b="1" dirty="0" smtClean="0">
                <a:solidFill>
                  <a:schemeClr val="accent1">
                    <a:lumMod val="75000"/>
                  </a:schemeClr>
                </a:solidFill>
              </a:rPr>
              <a:t>Parallelkorpora</a:t>
            </a:r>
            <a:r>
              <a:rPr lang="de-DE" b="1" dirty="0" smtClean="0"/>
              <a:t> </a:t>
            </a:r>
            <a:r>
              <a:rPr lang="de-DE" dirty="0" smtClean="0"/>
              <a:t>und</a:t>
            </a:r>
            <a:r>
              <a:rPr lang="cs-CZ" dirty="0" smtClean="0"/>
              <a:t> </a:t>
            </a:r>
            <a:r>
              <a:rPr lang="de-DE" b="1" dirty="0" smtClean="0">
                <a:solidFill>
                  <a:schemeClr val="accent1">
                    <a:lumMod val="75000"/>
                  </a:schemeClr>
                </a:solidFill>
              </a:rPr>
              <a:t>Vergleichskorpora</a:t>
            </a:r>
            <a:r>
              <a:rPr lang="de-DE" dirty="0" smtClean="0"/>
              <a:t>.</a:t>
            </a:r>
            <a:endParaRPr lang="pl-PL" dirty="0" smtClean="0"/>
          </a:p>
          <a:p>
            <a:endParaRPr lang="cs-CZ" dirty="0"/>
          </a:p>
        </p:txBody>
      </p:sp>
      <p:sp>
        <p:nvSpPr>
          <p:cNvPr id="8" name="TextovéPole 7"/>
          <p:cNvSpPr txBox="1"/>
          <p:nvPr/>
        </p:nvSpPr>
        <p:spPr>
          <a:xfrm>
            <a:off x="2843808" y="332656"/>
            <a:ext cx="6120680" cy="461665"/>
          </a:xfrm>
          <a:prstGeom prst="rect">
            <a:avLst/>
          </a:prstGeom>
          <a:noFill/>
        </p:spPr>
        <p:txBody>
          <a:bodyPr wrap="square" rtlCol="0">
            <a:spAutoFit/>
          </a:bodyPr>
          <a:lstStyle/>
          <a:p>
            <a:endParaRPr lang="cs-CZ"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dissolve">
                                      <p:cBhvr>
                                        <p:cTn id="25" dur="500"/>
                                        <p:tgtEl>
                                          <p:spTgt spid="3">
                                            <p:txEl>
                                              <p:pRg st="6" end="6"/>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dissolve">
                                      <p:cBhvr>
                                        <p:cTn id="28" dur="500"/>
                                        <p:tgtEl>
                                          <p:spTgt spid="3">
                                            <p:txEl>
                                              <p:pRg st="7" end="7"/>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dissolve">
                                      <p:cBhvr>
                                        <p:cTn id="31" dur="500"/>
                                        <p:tgtEl>
                                          <p:spTgt spid="3">
                                            <p:txEl>
                                              <p:pRg st="8" end="8"/>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dissolve">
                                      <p:cBhvr>
                                        <p:cTn id="34" dur="500"/>
                                        <p:tgtEl>
                                          <p:spTgt spid="3">
                                            <p:txEl>
                                              <p:pRg st="9" end="9"/>
                                            </p:txEl>
                                          </p:spTgt>
                                        </p:tgtEl>
                                      </p:cBhvr>
                                    </p:animEffect>
                                  </p:childTnLst>
                                </p:cTn>
                              </p:par>
                            </p:childTnLst>
                          </p:cTn>
                        </p:par>
                        <p:par>
                          <p:cTn id="35" fill="hold">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dissolve">
                                      <p:cBhvr>
                                        <p:cTn id="38" dur="500"/>
                                        <p:tgtEl>
                                          <p:spTgt spid="3">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dissolve">
                                      <p:cBhvr>
                                        <p:cTn id="4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a:spLocks noGrp="1"/>
          </p:cNvSpPr>
          <p:nvPr>
            <p:ph idx="1"/>
          </p:nvPr>
        </p:nvSpPr>
        <p:spPr>
          <a:xfrm>
            <a:off x="685800" y="1268760"/>
            <a:ext cx="7772400" cy="4827240"/>
          </a:xfrm>
        </p:spPr>
        <p:txBody>
          <a:bodyPr/>
          <a:lstStyle/>
          <a:p>
            <a:r>
              <a:rPr lang="de-DE" dirty="0" smtClean="0"/>
              <a:t>Die </a:t>
            </a:r>
            <a:r>
              <a:rPr lang="de-DE" b="1" dirty="0" smtClean="0"/>
              <a:t>Parallelkorpora</a:t>
            </a:r>
            <a:r>
              <a:rPr lang="de-DE" dirty="0" smtClean="0"/>
              <a:t> bestehen aus Texten in einer Sprache S1 und deren Übersetzung(en) in die Sprache(n) S2…</a:t>
            </a:r>
            <a:r>
              <a:rPr lang="de-DE" dirty="0" err="1" smtClean="0"/>
              <a:t>Sn</a:t>
            </a:r>
            <a:r>
              <a:rPr lang="de-DE" dirty="0" smtClean="0"/>
              <a:t>. Die Textteile (z.B. Absätze) werden dabei einander zugeordnet (</a:t>
            </a:r>
            <a:r>
              <a:rPr lang="de-DE" i="1" dirty="0" smtClean="0"/>
              <a:t>aligniert</a:t>
            </a:r>
            <a:r>
              <a:rPr lang="de-DE" dirty="0" smtClean="0"/>
              <a:t>).</a:t>
            </a:r>
            <a:endParaRPr lang="cs-CZ" dirty="0" smtClean="0"/>
          </a:p>
          <a:p>
            <a:endParaRPr lang="cs-CZ" dirty="0"/>
          </a:p>
          <a:p>
            <a:r>
              <a:rPr lang="de-DE" dirty="0" smtClean="0"/>
              <a:t>In </a:t>
            </a:r>
            <a:r>
              <a:rPr lang="de-DE" b="1" dirty="0" smtClean="0"/>
              <a:t>Vergleichskorpora</a:t>
            </a:r>
            <a:r>
              <a:rPr lang="de-DE" dirty="0" smtClean="0"/>
              <a:t> sind Texte mehrerer Sprachen S1…</a:t>
            </a:r>
            <a:r>
              <a:rPr lang="de-DE" dirty="0" err="1" smtClean="0"/>
              <a:t>Sn</a:t>
            </a:r>
            <a:r>
              <a:rPr lang="de-DE" dirty="0" smtClean="0"/>
              <a:t> zu vergleichbaren Diskursbereichen erfasst, die aber keine Übersetzungen voneinander sind.</a:t>
            </a:r>
            <a:endParaRPr lang="pl-PL" dirty="0" smtClean="0"/>
          </a:p>
          <a:p>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12</a:t>
            </a:fld>
            <a:endParaRPr lang="cs-CZ"/>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60648"/>
            <a:ext cx="7772400" cy="1143000"/>
          </a:xfrm>
        </p:spPr>
        <p:txBody>
          <a:bodyPr/>
          <a:lstStyle/>
          <a:p>
            <a:r>
              <a:rPr lang="cs-CZ" dirty="0" err="1" smtClean="0"/>
              <a:t>Korpustypologie</a:t>
            </a:r>
            <a:endParaRPr lang="cs-CZ" dirty="0"/>
          </a:p>
        </p:txBody>
      </p:sp>
      <p:sp>
        <p:nvSpPr>
          <p:cNvPr id="3" name="Zástupný symbol pro obsah 2"/>
          <p:cNvSpPr>
            <a:spLocks noGrp="1"/>
          </p:cNvSpPr>
          <p:nvPr>
            <p:ph idx="1"/>
          </p:nvPr>
        </p:nvSpPr>
        <p:spPr>
          <a:xfrm>
            <a:off x="683568" y="1340768"/>
            <a:ext cx="7772400" cy="5115272"/>
          </a:xfrm>
        </p:spPr>
        <p:txBody>
          <a:bodyPr/>
          <a:lstStyle/>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Primärdaten</a:t>
            </a:r>
            <a:r>
              <a:rPr lang="cs-CZ" sz="2800" dirty="0" smtClean="0"/>
              <a:t> </a:t>
            </a:r>
            <a:r>
              <a:rPr lang="cs-CZ" sz="2800" dirty="0" err="1" smtClean="0"/>
              <a:t>betreffen</a:t>
            </a:r>
            <a:endParaRPr lang="cs-CZ" sz="2800" dirty="0" smtClean="0"/>
          </a:p>
          <a:p>
            <a:pPr lvl="1"/>
            <a:r>
              <a:rPr lang="de-DE" sz="2400" dirty="0" smtClean="0"/>
              <a:t>Sprachenauswahl</a:t>
            </a:r>
          </a:p>
          <a:p>
            <a:pPr lvl="1"/>
            <a:r>
              <a:rPr lang="de-DE" sz="3200" dirty="0" smtClean="0">
                <a:solidFill>
                  <a:srgbClr val="C00000"/>
                </a:solidFill>
              </a:rPr>
              <a:t>Medium</a:t>
            </a:r>
          </a:p>
          <a:p>
            <a:pPr lvl="1"/>
            <a:r>
              <a:rPr lang="de-DE" sz="2400" dirty="0" smtClean="0"/>
              <a:t>Größe</a:t>
            </a:r>
          </a:p>
          <a:p>
            <a:pPr lvl="1"/>
            <a:r>
              <a:rPr lang="de-DE" sz="2400" dirty="0" smtClean="0"/>
              <a:t>Sprachbezug</a:t>
            </a:r>
          </a:p>
          <a:p>
            <a:pPr lvl="1"/>
            <a:r>
              <a:rPr lang="de-DE" sz="2400" dirty="0" smtClean="0"/>
              <a:t>Funktionalität</a:t>
            </a:r>
          </a:p>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Korpusaufbereitung</a:t>
            </a:r>
            <a:r>
              <a:rPr lang="cs-CZ" sz="2800" dirty="0" smtClean="0"/>
              <a:t> </a:t>
            </a:r>
            <a:r>
              <a:rPr lang="cs-CZ" sz="2800" dirty="0" err="1" smtClean="0"/>
              <a:t>betreffen</a:t>
            </a:r>
            <a:endParaRPr lang="cs-CZ" sz="2800" dirty="0" smtClean="0"/>
          </a:p>
          <a:p>
            <a:pPr lvl="1"/>
            <a:r>
              <a:rPr lang="de-DE" sz="2400" dirty="0" smtClean="0"/>
              <a:t>Annotation</a:t>
            </a:r>
            <a:r>
              <a:rPr lang="pl-PL" sz="2400" dirty="0" smtClean="0"/>
              <a:t>*</a:t>
            </a:r>
            <a:endParaRPr lang="de-DE" sz="2400" dirty="0" smtClean="0"/>
          </a:p>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das</a:t>
            </a:r>
            <a:r>
              <a:rPr lang="cs-CZ" sz="2800" dirty="0" smtClean="0"/>
              <a:t> Korpus </a:t>
            </a:r>
            <a:r>
              <a:rPr lang="cs-CZ" sz="2800" dirty="0" err="1" smtClean="0"/>
              <a:t>selbst</a:t>
            </a:r>
            <a:r>
              <a:rPr lang="cs-CZ" sz="2800" dirty="0" smtClean="0"/>
              <a:t> </a:t>
            </a:r>
            <a:r>
              <a:rPr lang="cs-CZ" sz="2800" dirty="0" err="1" smtClean="0"/>
              <a:t>betreffen</a:t>
            </a:r>
            <a:endParaRPr lang="cs-CZ" sz="2800" dirty="0" smtClean="0"/>
          </a:p>
          <a:p>
            <a:r>
              <a:rPr lang="de-DE" sz="2800" dirty="0" smtClean="0"/>
              <a:t>Persistenz</a:t>
            </a:r>
          </a:p>
          <a:p>
            <a:r>
              <a:rPr lang="de-DE" sz="2800" dirty="0" smtClean="0"/>
              <a:t>Verfügbarkeit</a:t>
            </a:r>
            <a:r>
              <a:rPr lang="pl-PL" sz="2800" dirty="0" smtClean="0"/>
              <a:t>*</a:t>
            </a:r>
          </a:p>
          <a:p>
            <a:endParaRPr lang="cs-CZ" dirty="0"/>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13</a:t>
            </a:fld>
            <a:endParaRPr lang="cs-CZ"/>
          </a:p>
        </p:txBody>
      </p:sp>
      <p:sp>
        <p:nvSpPr>
          <p:cNvPr id="6" name="TextovéPole 5"/>
          <p:cNvSpPr txBox="1"/>
          <p:nvPr/>
        </p:nvSpPr>
        <p:spPr>
          <a:xfrm>
            <a:off x="755576" y="2780928"/>
            <a:ext cx="8208912" cy="3785652"/>
          </a:xfrm>
          <a:prstGeom prst="rect">
            <a:avLst/>
          </a:prstGeom>
          <a:solidFill>
            <a:schemeClr val="accent2">
              <a:lumMod val="20000"/>
              <a:lumOff val="80000"/>
            </a:schemeClr>
          </a:solidFill>
        </p:spPr>
        <p:txBody>
          <a:bodyPr wrap="square" rtlCol="0">
            <a:spAutoFit/>
          </a:bodyPr>
          <a:lstStyle/>
          <a:p>
            <a:r>
              <a:rPr lang="de-DE" dirty="0" smtClean="0"/>
              <a:t>Das Medium, in dem die Primärdaten entstanden sind.</a:t>
            </a:r>
          </a:p>
          <a:p>
            <a:r>
              <a:rPr lang="cs-CZ" dirty="0" smtClean="0"/>
              <a:t>K. </a:t>
            </a:r>
            <a:r>
              <a:rPr lang="de-DE" dirty="0" smtClean="0">
                <a:solidFill>
                  <a:schemeClr val="accent1">
                    <a:lumMod val="75000"/>
                  </a:schemeClr>
                </a:solidFill>
              </a:rPr>
              <a:t>geschriebener</a:t>
            </a:r>
            <a:r>
              <a:rPr lang="de-DE" dirty="0" smtClean="0"/>
              <a:t> und </a:t>
            </a:r>
            <a:r>
              <a:rPr lang="de-DE" dirty="0" smtClean="0">
                <a:solidFill>
                  <a:schemeClr val="accent1">
                    <a:lumMod val="75000"/>
                  </a:schemeClr>
                </a:solidFill>
              </a:rPr>
              <a:t>gesprochener</a:t>
            </a:r>
            <a:r>
              <a:rPr lang="de-DE" dirty="0" smtClean="0"/>
              <a:t> Sprache sowie </a:t>
            </a:r>
            <a:r>
              <a:rPr lang="de-DE" dirty="0" smtClean="0">
                <a:solidFill>
                  <a:schemeClr val="accent1">
                    <a:lumMod val="75000"/>
                  </a:schemeClr>
                </a:solidFill>
              </a:rPr>
              <a:t>multimediale</a:t>
            </a:r>
            <a:r>
              <a:rPr lang="cs-CZ" dirty="0" smtClean="0">
                <a:solidFill>
                  <a:schemeClr val="accent1">
                    <a:lumMod val="75000"/>
                  </a:schemeClr>
                </a:solidFill>
              </a:rPr>
              <a:t>/</a:t>
            </a:r>
            <a:r>
              <a:rPr lang="cs-CZ" dirty="0" err="1" smtClean="0">
                <a:solidFill>
                  <a:schemeClr val="accent1">
                    <a:lumMod val="75000"/>
                  </a:schemeClr>
                </a:solidFill>
              </a:rPr>
              <a:t>multimodale</a:t>
            </a:r>
            <a:r>
              <a:rPr lang="de-DE" dirty="0" smtClean="0"/>
              <a:t> Korpora </a:t>
            </a:r>
            <a:endParaRPr lang="cs-CZ" dirty="0" smtClean="0"/>
          </a:p>
          <a:p>
            <a:pPr>
              <a:buNone/>
            </a:pPr>
            <a:r>
              <a:rPr lang="cs-CZ" dirty="0" smtClean="0"/>
              <a:t>	</a:t>
            </a:r>
            <a:r>
              <a:rPr lang="de-DE" sz="1800" dirty="0" smtClean="0"/>
              <a:t>(z.B. </a:t>
            </a:r>
            <a:r>
              <a:rPr lang="cs-CZ" sz="1800" dirty="0" err="1" smtClean="0"/>
              <a:t>das</a:t>
            </a:r>
            <a:r>
              <a:rPr lang="cs-CZ" sz="1800" dirty="0" smtClean="0"/>
              <a:t> </a:t>
            </a:r>
            <a:r>
              <a:rPr lang="cs-CZ" sz="1800" dirty="0" err="1" smtClean="0"/>
              <a:t>Freiburger</a:t>
            </a:r>
            <a:r>
              <a:rPr lang="cs-CZ" sz="1800" dirty="0" smtClean="0"/>
              <a:t> </a:t>
            </a:r>
            <a:r>
              <a:rPr lang="cs-CZ" sz="1800" dirty="0" err="1" smtClean="0"/>
              <a:t>Videokorpus</a:t>
            </a:r>
            <a:r>
              <a:rPr lang="cs-CZ" sz="1800" dirty="0" smtClean="0"/>
              <a:t> </a:t>
            </a:r>
            <a:r>
              <a:rPr lang="cs-CZ" sz="1800" dirty="0" err="1" smtClean="0"/>
              <a:t>zur</a:t>
            </a:r>
            <a:r>
              <a:rPr lang="cs-CZ" sz="1800" dirty="0" smtClean="0"/>
              <a:t> </a:t>
            </a:r>
            <a:r>
              <a:rPr lang="cs-CZ" sz="1800" dirty="0" err="1" smtClean="0"/>
              <a:t>Aphasie</a:t>
            </a:r>
            <a:r>
              <a:rPr lang="cs-CZ" sz="1800" dirty="0" smtClean="0"/>
              <a:t> – Audio- + </a:t>
            </a:r>
            <a:r>
              <a:rPr lang="cs-CZ" sz="1800" dirty="0" err="1" smtClean="0"/>
              <a:t>Videospuren</a:t>
            </a:r>
            <a:r>
              <a:rPr lang="cs-CZ" sz="1800" dirty="0" smtClean="0"/>
              <a:t> + </a:t>
            </a:r>
            <a:r>
              <a:rPr lang="cs-CZ" sz="1800" dirty="0" err="1" smtClean="0"/>
              <a:t>Transkriptionen</a:t>
            </a:r>
            <a:r>
              <a:rPr lang="cs-CZ" sz="1800" dirty="0" smtClean="0"/>
              <a:t> + </a:t>
            </a:r>
            <a:r>
              <a:rPr lang="cs-CZ" sz="1800" dirty="0" err="1" smtClean="0"/>
              <a:t>weitere</a:t>
            </a:r>
            <a:r>
              <a:rPr lang="cs-CZ" sz="1800" dirty="0" smtClean="0"/>
              <a:t> </a:t>
            </a:r>
            <a:r>
              <a:rPr lang="cs-CZ" sz="1800" dirty="0" err="1" smtClean="0"/>
              <a:t>Annotationen</a:t>
            </a:r>
            <a:r>
              <a:rPr lang="de-DE" sz="1800" dirty="0" smtClean="0"/>
              <a:t>)</a:t>
            </a:r>
            <a:r>
              <a:rPr lang="de-DE" dirty="0" smtClean="0"/>
              <a:t>.</a:t>
            </a:r>
          </a:p>
          <a:p>
            <a:r>
              <a:rPr lang="de-DE" dirty="0" smtClean="0"/>
              <a:t>Ein transkribiertes Korpus wird als Korpus gesprochener Sprache betrachtet.</a:t>
            </a:r>
          </a:p>
          <a:p>
            <a:r>
              <a:rPr lang="de-DE" dirty="0" smtClean="0"/>
              <a:t>Chatsprache als eine Mischform</a:t>
            </a:r>
          </a:p>
          <a:p>
            <a:pPr>
              <a:buNone/>
            </a:pPr>
            <a:r>
              <a:rPr lang="de-DE" dirty="0" smtClean="0"/>
              <a:t>	</a:t>
            </a:r>
            <a:r>
              <a:rPr lang="de-DE" sz="2000" dirty="0" smtClean="0"/>
              <a:t>(schriftliches Medium vs.</a:t>
            </a:r>
            <a:r>
              <a:rPr lang="cs-CZ" sz="2000" dirty="0" smtClean="0"/>
              <a:t> </a:t>
            </a:r>
            <a:r>
              <a:rPr lang="de-DE" sz="2000" dirty="0" smtClean="0"/>
              <a:t>konzeptuelle Mündlichkeit).</a:t>
            </a:r>
            <a:endParaRPr lang="cs-CZ" sz="2000" dirty="0" smtClean="0"/>
          </a:p>
          <a:p>
            <a:endParaRPr lang="cs-CZ"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ssolve">
                                      <p:cBhvr>
                                        <p:cTn id="31" dur="500"/>
                                        <p:tgtEl>
                                          <p:spTgt spid="3">
                                            <p:txEl>
                                              <p:pRg st="7" end="7"/>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dissolve">
                                      <p:cBhvr>
                                        <p:cTn id="34" dur="500"/>
                                        <p:tgtEl>
                                          <p:spTgt spid="3">
                                            <p:txEl>
                                              <p:pRg st="8" end="8"/>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dissolve">
                                      <p:cBhvr>
                                        <p:cTn id="37" dur="500"/>
                                        <p:tgtEl>
                                          <p:spTgt spid="3">
                                            <p:txEl>
                                              <p:pRg st="9" end="9"/>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dissolve">
                                      <p:cBhvr>
                                        <p:cTn id="40" dur="500"/>
                                        <p:tgtEl>
                                          <p:spTgt spid="3">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6">
                                            <p:bg/>
                                          </p:spTgt>
                                        </p:tgtEl>
                                        <p:attrNameLst>
                                          <p:attrName>style.visibility</p:attrName>
                                        </p:attrNameLst>
                                      </p:cBhvr>
                                      <p:to>
                                        <p:strVal val="visible"/>
                                      </p:to>
                                    </p:set>
                                    <p:animEffect transition="in" filter="dissolve">
                                      <p:cBhvr>
                                        <p:cTn id="45" dur="500"/>
                                        <p:tgtEl>
                                          <p:spTgt spid="6">
                                            <p:bg/>
                                          </p:spTgt>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6">
                                            <p:txEl>
                                              <p:pRg st="0" end="0"/>
                                            </p:txEl>
                                          </p:spTgt>
                                        </p:tgtEl>
                                        <p:attrNameLst>
                                          <p:attrName>style.visibility</p:attrName>
                                        </p:attrNameLst>
                                      </p:cBhvr>
                                      <p:to>
                                        <p:strVal val="visible"/>
                                      </p:to>
                                    </p:set>
                                    <p:animEffect transition="in" filter="dissolve">
                                      <p:cBhvr>
                                        <p:cTn id="48" dur="500"/>
                                        <p:tgtEl>
                                          <p:spTgt spid="6">
                                            <p:txEl>
                                              <p:pRg st="0" end="0"/>
                                            </p:txEl>
                                          </p:spTgt>
                                        </p:tgtEl>
                                      </p:cBhvr>
                                    </p:animEffect>
                                  </p:childTnLst>
                                </p:cTn>
                              </p:par>
                              <p:par>
                                <p:cTn id="49" presetID="9" presetClass="entr" presetSubtype="0" fill="hold" grpId="0" nodeType="withEffect">
                                  <p:stCondLst>
                                    <p:cond delay="0"/>
                                  </p:stCondLst>
                                  <p:iterate type="lt">
                                    <p:tmPct val="0"/>
                                  </p:iterate>
                                  <p:childTnLst>
                                    <p:set>
                                      <p:cBhvr>
                                        <p:cTn id="50" dur="1" fill="hold">
                                          <p:stCondLst>
                                            <p:cond delay="0"/>
                                          </p:stCondLst>
                                        </p:cTn>
                                        <p:tgtEl>
                                          <p:spTgt spid="6">
                                            <p:txEl>
                                              <p:pRg st="1" end="1"/>
                                            </p:txEl>
                                          </p:spTgt>
                                        </p:tgtEl>
                                        <p:attrNameLst>
                                          <p:attrName>style.visibility</p:attrName>
                                        </p:attrNameLst>
                                      </p:cBhvr>
                                      <p:to>
                                        <p:strVal val="visible"/>
                                      </p:to>
                                    </p:set>
                                    <p:animEffect transition="in" filter="dissolve">
                                      <p:cBhvr>
                                        <p:cTn id="51" dur="500"/>
                                        <p:tgtEl>
                                          <p:spTgt spid="6">
                                            <p:txEl>
                                              <p:pRg st="1" end="1"/>
                                            </p:txEl>
                                          </p:spTgt>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6">
                                            <p:txEl>
                                              <p:pRg st="2" end="2"/>
                                            </p:txEl>
                                          </p:spTgt>
                                        </p:tgtEl>
                                        <p:attrNameLst>
                                          <p:attrName>style.visibility</p:attrName>
                                        </p:attrNameLst>
                                      </p:cBhvr>
                                      <p:to>
                                        <p:strVal val="visible"/>
                                      </p:to>
                                    </p:set>
                                    <p:animEffect transition="in" filter="dissolve">
                                      <p:cBhvr>
                                        <p:cTn id="54" dur="500"/>
                                        <p:tgtEl>
                                          <p:spTgt spid="6">
                                            <p:txEl>
                                              <p:pRg st="2" end="2"/>
                                            </p:txEl>
                                          </p:spTgt>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Effect transition="in" filter="dissolve">
                                      <p:cBhvr>
                                        <p:cTn id="57" dur="500"/>
                                        <p:tgtEl>
                                          <p:spTgt spid="6">
                                            <p:txEl>
                                              <p:pRg st="3" end="3"/>
                                            </p:txEl>
                                          </p:spTgt>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6">
                                            <p:txEl>
                                              <p:pRg st="4" end="4"/>
                                            </p:txEl>
                                          </p:spTgt>
                                        </p:tgtEl>
                                        <p:attrNameLst>
                                          <p:attrName>style.visibility</p:attrName>
                                        </p:attrNameLst>
                                      </p:cBhvr>
                                      <p:to>
                                        <p:strVal val="visible"/>
                                      </p:to>
                                    </p:set>
                                    <p:animEffect transition="in" filter="dissolve">
                                      <p:cBhvr>
                                        <p:cTn id="60" dur="500"/>
                                        <p:tgtEl>
                                          <p:spTgt spid="6">
                                            <p:txEl>
                                              <p:pRg st="4" end="4"/>
                                            </p:txEl>
                                          </p:spTgt>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6">
                                            <p:txEl>
                                              <p:pRg st="5" end="5"/>
                                            </p:txEl>
                                          </p:spTgt>
                                        </p:tgtEl>
                                        <p:attrNameLst>
                                          <p:attrName>style.visibility</p:attrName>
                                        </p:attrNameLst>
                                      </p:cBhvr>
                                      <p:to>
                                        <p:strVal val="visible"/>
                                      </p:to>
                                    </p:set>
                                    <p:animEffect transition="in" filter="dissolve">
                                      <p:cBhvr>
                                        <p:cTn id="63"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60648"/>
            <a:ext cx="7772400" cy="1143000"/>
          </a:xfrm>
        </p:spPr>
        <p:txBody>
          <a:bodyPr/>
          <a:lstStyle/>
          <a:p>
            <a:r>
              <a:rPr lang="cs-CZ" dirty="0" err="1" smtClean="0"/>
              <a:t>Korpustypologie</a:t>
            </a:r>
            <a:endParaRPr lang="cs-CZ" dirty="0"/>
          </a:p>
        </p:txBody>
      </p:sp>
      <p:sp>
        <p:nvSpPr>
          <p:cNvPr id="3" name="Zástupný symbol pro obsah 2"/>
          <p:cNvSpPr>
            <a:spLocks noGrp="1"/>
          </p:cNvSpPr>
          <p:nvPr>
            <p:ph idx="1"/>
          </p:nvPr>
        </p:nvSpPr>
        <p:spPr>
          <a:xfrm>
            <a:off x="683568" y="1340768"/>
            <a:ext cx="7772400" cy="5115272"/>
          </a:xfrm>
        </p:spPr>
        <p:txBody>
          <a:bodyPr/>
          <a:lstStyle/>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Primärdaten</a:t>
            </a:r>
            <a:r>
              <a:rPr lang="cs-CZ" sz="2800" dirty="0" smtClean="0"/>
              <a:t> </a:t>
            </a:r>
            <a:r>
              <a:rPr lang="cs-CZ" sz="2800" dirty="0" err="1" smtClean="0"/>
              <a:t>betreffen</a:t>
            </a:r>
            <a:endParaRPr lang="cs-CZ" sz="2800" dirty="0" smtClean="0"/>
          </a:p>
          <a:p>
            <a:pPr lvl="1"/>
            <a:r>
              <a:rPr lang="de-DE" sz="2400" dirty="0" smtClean="0"/>
              <a:t>Sprachenauswahl</a:t>
            </a:r>
          </a:p>
          <a:p>
            <a:pPr lvl="1"/>
            <a:r>
              <a:rPr lang="de-DE" sz="2400" dirty="0" smtClean="0"/>
              <a:t>Medium</a:t>
            </a:r>
          </a:p>
          <a:p>
            <a:pPr lvl="1"/>
            <a:r>
              <a:rPr lang="de-DE" sz="3200" dirty="0" smtClean="0">
                <a:solidFill>
                  <a:srgbClr val="C00000"/>
                </a:solidFill>
              </a:rPr>
              <a:t>Größe</a:t>
            </a:r>
          </a:p>
          <a:p>
            <a:pPr lvl="1"/>
            <a:r>
              <a:rPr lang="de-DE" sz="2400" dirty="0" smtClean="0"/>
              <a:t>Sprachbezug</a:t>
            </a:r>
          </a:p>
          <a:p>
            <a:pPr lvl="1"/>
            <a:r>
              <a:rPr lang="de-DE" sz="2400" dirty="0" smtClean="0"/>
              <a:t>Funktionalität</a:t>
            </a:r>
          </a:p>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Korpusaufbereitung</a:t>
            </a:r>
            <a:r>
              <a:rPr lang="cs-CZ" sz="2800" dirty="0" smtClean="0"/>
              <a:t> </a:t>
            </a:r>
            <a:r>
              <a:rPr lang="cs-CZ" sz="2800" dirty="0" err="1" smtClean="0"/>
              <a:t>betreffen</a:t>
            </a:r>
            <a:endParaRPr lang="cs-CZ" sz="2800" dirty="0" smtClean="0"/>
          </a:p>
          <a:p>
            <a:pPr lvl="1"/>
            <a:r>
              <a:rPr lang="de-DE" sz="2400" dirty="0" smtClean="0"/>
              <a:t>Annotation</a:t>
            </a:r>
            <a:r>
              <a:rPr lang="pl-PL" sz="2400" dirty="0" smtClean="0"/>
              <a:t>*</a:t>
            </a:r>
            <a:endParaRPr lang="de-DE" sz="2400" dirty="0" smtClean="0"/>
          </a:p>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das</a:t>
            </a:r>
            <a:r>
              <a:rPr lang="cs-CZ" sz="2800" dirty="0" smtClean="0"/>
              <a:t> Korpus </a:t>
            </a:r>
            <a:r>
              <a:rPr lang="cs-CZ" sz="2800" dirty="0" err="1" smtClean="0"/>
              <a:t>selbst</a:t>
            </a:r>
            <a:r>
              <a:rPr lang="cs-CZ" sz="2800" dirty="0" smtClean="0"/>
              <a:t> </a:t>
            </a:r>
            <a:r>
              <a:rPr lang="cs-CZ" sz="2800" dirty="0" err="1" smtClean="0"/>
              <a:t>betreffen</a:t>
            </a:r>
            <a:endParaRPr lang="cs-CZ" sz="2800" dirty="0" smtClean="0"/>
          </a:p>
          <a:p>
            <a:r>
              <a:rPr lang="de-DE" sz="2800" dirty="0" smtClean="0"/>
              <a:t>Persistenz</a:t>
            </a:r>
          </a:p>
          <a:p>
            <a:r>
              <a:rPr lang="de-DE" sz="2800" dirty="0" smtClean="0"/>
              <a:t>Verfügbarkeit</a:t>
            </a:r>
            <a:r>
              <a:rPr lang="pl-PL" sz="2800" dirty="0" smtClean="0"/>
              <a:t>*</a:t>
            </a:r>
          </a:p>
          <a:p>
            <a:endParaRPr lang="cs-CZ" dirty="0"/>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14</a:t>
            </a:fld>
            <a:endParaRPr lang="cs-CZ"/>
          </a:p>
        </p:txBody>
      </p:sp>
      <p:sp>
        <p:nvSpPr>
          <p:cNvPr id="6" name="TextovéPole 5"/>
          <p:cNvSpPr txBox="1"/>
          <p:nvPr/>
        </p:nvSpPr>
        <p:spPr>
          <a:xfrm>
            <a:off x="755576" y="3212976"/>
            <a:ext cx="6984776" cy="2308324"/>
          </a:xfrm>
          <a:prstGeom prst="rect">
            <a:avLst/>
          </a:prstGeom>
          <a:solidFill>
            <a:schemeClr val="accent2">
              <a:lumMod val="20000"/>
              <a:lumOff val="80000"/>
            </a:schemeClr>
          </a:solidFill>
        </p:spPr>
        <p:txBody>
          <a:bodyPr wrap="square" rtlCol="0">
            <a:spAutoFit/>
          </a:bodyPr>
          <a:lstStyle/>
          <a:p>
            <a:pPr>
              <a:buFont typeface="Arial" pitchFamily="34" charset="0"/>
              <a:buChar char="•"/>
            </a:pPr>
            <a:r>
              <a:rPr lang="cs-CZ" dirty="0" smtClean="0"/>
              <a:t> </a:t>
            </a:r>
            <a:r>
              <a:rPr lang="cs-CZ" dirty="0" err="1" smtClean="0"/>
              <a:t>Von</a:t>
            </a:r>
            <a:r>
              <a:rPr lang="cs-CZ" dirty="0" smtClean="0"/>
              <a:t> </a:t>
            </a:r>
            <a:r>
              <a:rPr lang="cs-CZ" dirty="0" err="1" smtClean="0"/>
              <a:t>kleinen</a:t>
            </a:r>
            <a:r>
              <a:rPr lang="cs-CZ" dirty="0" smtClean="0"/>
              <a:t> bis </a:t>
            </a:r>
            <a:r>
              <a:rPr lang="cs-CZ" dirty="0" err="1" smtClean="0"/>
              <a:t>zu</a:t>
            </a:r>
            <a:r>
              <a:rPr lang="cs-CZ" dirty="0" smtClean="0"/>
              <a:t> </a:t>
            </a:r>
            <a:r>
              <a:rPr lang="cs-CZ" dirty="0" err="1" smtClean="0"/>
              <a:t>riesengroßen</a:t>
            </a:r>
            <a:r>
              <a:rPr lang="cs-CZ" dirty="0" smtClean="0"/>
              <a:t> </a:t>
            </a:r>
            <a:r>
              <a:rPr lang="cs-CZ" dirty="0" err="1" smtClean="0"/>
              <a:t>Korpora</a:t>
            </a:r>
            <a:r>
              <a:rPr lang="cs-CZ" dirty="0" smtClean="0"/>
              <a:t> (</a:t>
            </a:r>
            <a:r>
              <a:rPr lang="cs-CZ" dirty="0" err="1" smtClean="0"/>
              <a:t>very</a:t>
            </a:r>
            <a:r>
              <a:rPr lang="cs-CZ" dirty="0" smtClean="0"/>
              <a:t> </a:t>
            </a:r>
            <a:r>
              <a:rPr lang="cs-CZ" dirty="0" err="1" smtClean="0"/>
              <a:t>large</a:t>
            </a:r>
            <a:r>
              <a:rPr lang="cs-CZ" dirty="0" smtClean="0"/>
              <a:t> </a:t>
            </a:r>
            <a:r>
              <a:rPr lang="cs-CZ" dirty="0" err="1" smtClean="0"/>
              <a:t>corpora</a:t>
            </a:r>
            <a:r>
              <a:rPr lang="cs-CZ" dirty="0" smtClean="0"/>
              <a:t>; </a:t>
            </a:r>
            <a:r>
              <a:rPr lang="cs-CZ" dirty="0" err="1" smtClean="0"/>
              <a:t>mehrere</a:t>
            </a:r>
            <a:r>
              <a:rPr lang="cs-CZ" dirty="0" smtClean="0"/>
              <a:t> </a:t>
            </a:r>
            <a:r>
              <a:rPr lang="cs-CZ" dirty="0" err="1" smtClean="0"/>
              <a:t>Milliarden</a:t>
            </a:r>
            <a:r>
              <a:rPr lang="cs-CZ" dirty="0" smtClean="0"/>
              <a:t> </a:t>
            </a:r>
            <a:r>
              <a:rPr lang="cs-CZ" dirty="0" err="1" smtClean="0"/>
              <a:t>laufender</a:t>
            </a:r>
            <a:r>
              <a:rPr lang="cs-CZ" dirty="0" smtClean="0"/>
              <a:t> </a:t>
            </a:r>
            <a:r>
              <a:rPr lang="cs-CZ" dirty="0" err="1" smtClean="0"/>
              <a:t>Textwörter</a:t>
            </a:r>
            <a:r>
              <a:rPr lang="cs-CZ" dirty="0" smtClean="0"/>
              <a:t>)</a:t>
            </a:r>
          </a:p>
          <a:p>
            <a:endParaRPr lang="cs-CZ" dirty="0" smtClean="0"/>
          </a:p>
          <a:p>
            <a:pPr>
              <a:buFont typeface="Arial" pitchFamily="34" charset="0"/>
              <a:buChar char="•"/>
            </a:pPr>
            <a:r>
              <a:rPr lang="cs-CZ" dirty="0" smtClean="0"/>
              <a:t> </a:t>
            </a:r>
            <a:r>
              <a:rPr lang="de-DE" dirty="0" smtClean="0"/>
              <a:t>Je stärker ein Korpus annotiert ist, desto kleiner ist normalerweise die Datenmenge.</a:t>
            </a:r>
          </a:p>
          <a:p>
            <a:endParaRPr lang="cs-CZ"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ssolve">
                                      <p:cBhvr>
                                        <p:cTn id="31" dur="500"/>
                                        <p:tgtEl>
                                          <p:spTgt spid="3">
                                            <p:txEl>
                                              <p:pRg st="7" end="7"/>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dissolve">
                                      <p:cBhvr>
                                        <p:cTn id="34" dur="500"/>
                                        <p:tgtEl>
                                          <p:spTgt spid="3">
                                            <p:txEl>
                                              <p:pRg st="8" end="8"/>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dissolve">
                                      <p:cBhvr>
                                        <p:cTn id="37" dur="500"/>
                                        <p:tgtEl>
                                          <p:spTgt spid="3">
                                            <p:txEl>
                                              <p:pRg st="9" end="9"/>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dissolve">
                                      <p:cBhvr>
                                        <p:cTn id="40" dur="500"/>
                                        <p:tgtEl>
                                          <p:spTgt spid="3">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dissolve">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60648"/>
            <a:ext cx="7772400" cy="1143000"/>
          </a:xfrm>
        </p:spPr>
        <p:txBody>
          <a:bodyPr/>
          <a:lstStyle/>
          <a:p>
            <a:r>
              <a:rPr lang="cs-CZ" dirty="0" err="1" smtClean="0"/>
              <a:t>Korpustypologie</a:t>
            </a:r>
            <a:endParaRPr lang="cs-CZ" dirty="0"/>
          </a:p>
        </p:txBody>
      </p:sp>
      <p:sp>
        <p:nvSpPr>
          <p:cNvPr id="3" name="Zástupný symbol pro obsah 2"/>
          <p:cNvSpPr>
            <a:spLocks noGrp="1"/>
          </p:cNvSpPr>
          <p:nvPr>
            <p:ph idx="1"/>
          </p:nvPr>
        </p:nvSpPr>
        <p:spPr>
          <a:xfrm>
            <a:off x="683568" y="1340768"/>
            <a:ext cx="7772400" cy="5115272"/>
          </a:xfrm>
        </p:spPr>
        <p:txBody>
          <a:bodyPr/>
          <a:lstStyle/>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Primärdaten</a:t>
            </a:r>
            <a:r>
              <a:rPr lang="cs-CZ" sz="2800" dirty="0" smtClean="0"/>
              <a:t> </a:t>
            </a:r>
            <a:r>
              <a:rPr lang="cs-CZ" sz="2800" dirty="0" err="1" smtClean="0"/>
              <a:t>betreffen</a:t>
            </a:r>
            <a:endParaRPr lang="cs-CZ" sz="2800" dirty="0" smtClean="0"/>
          </a:p>
          <a:p>
            <a:pPr lvl="1"/>
            <a:r>
              <a:rPr lang="de-DE" sz="2400" dirty="0" smtClean="0"/>
              <a:t>Sprachenauswahl</a:t>
            </a:r>
          </a:p>
          <a:p>
            <a:pPr lvl="1"/>
            <a:r>
              <a:rPr lang="de-DE" sz="2400" dirty="0" smtClean="0"/>
              <a:t>Medium</a:t>
            </a:r>
          </a:p>
          <a:p>
            <a:pPr lvl="1"/>
            <a:r>
              <a:rPr lang="de-DE" sz="2400" dirty="0" smtClean="0"/>
              <a:t>Größe</a:t>
            </a:r>
          </a:p>
          <a:p>
            <a:pPr lvl="1"/>
            <a:r>
              <a:rPr lang="de-DE" sz="3200" dirty="0" smtClean="0">
                <a:solidFill>
                  <a:srgbClr val="C00000"/>
                </a:solidFill>
              </a:rPr>
              <a:t>Sprachbezug</a:t>
            </a:r>
          </a:p>
          <a:p>
            <a:pPr lvl="1"/>
            <a:r>
              <a:rPr lang="de-DE" sz="2400" dirty="0" smtClean="0"/>
              <a:t>Funktionalität</a:t>
            </a:r>
          </a:p>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Korpusaufbereitung</a:t>
            </a:r>
            <a:r>
              <a:rPr lang="cs-CZ" sz="2800" dirty="0" smtClean="0"/>
              <a:t> </a:t>
            </a:r>
            <a:r>
              <a:rPr lang="cs-CZ" sz="2800" dirty="0" err="1" smtClean="0"/>
              <a:t>betreffen</a:t>
            </a:r>
            <a:endParaRPr lang="cs-CZ" sz="2800" dirty="0" smtClean="0"/>
          </a:p>
          <a:p>
            <a:pPr lvl="1"/>
            <a:r>
              <a:rPr lang="de-DE" sz="2400" dirty="0" smtClean="0"/>
              <a:t>Annotation</a:t>
            </a:r>
            <a:r>
              <a:rPr lang="pl-PL" sz="2400" dirty="0" smtClean="0"/>
              <a:t>*</a:t>
            </a:r>
            <a:endParaRPr lang="de-DE" sz="2400" dirty="0" smtClean="0"/>
          </a:p>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das</a:t>
            </a:r>
            <a:r>
              <a:rPr lang="cs-CZ" sz="2800" dirty="0" smtClean="0"/>
              <a:t> Korpus </a:t>
            </a:r>
            <a:r>
              <a:rPr lang="cs-CZ" sz="2800" dirty="0" err="1" smtClean="0"/>
              <a:t>selbst</a:t>
            </a:r>
            <a:r>
              <a:rPr lang="cs-CZ" sz="2800" dirty="0" smtClean="0"/>
              <a:t> </a:t>
            </a:r>
            <a:r>
              <a:rPr lang="cs-CZ" sz="2800" dirty="0" err="1" smtClean="0"/>
              <a:t>betreffen</a:t>
            </a:r>
            <a:endParaRPr lang="cs-CZ" sz="2800" dirty="0" smtClean="0"/>
          </a:p>
          <a:p>
            <a:r>
              <a:rPr lang="de-DE" sz="2800" dirty="0" smtClean="0"/>
              <a:t>Persistenz</a:t>
            </a:r>
          </a:p>
          <a:p>
            <a:r>
              <a:rPr lang="de-DE" sz="2800" dirty="0" smtClean="0"/>
              <a:t>Verfügbarkeit</a:t>
            </a:r>
            <a:r>
              <a:rPr lang="pl-PL" sz="2800" dirty="0" smtClean="0"/>
              <a:t>*</a:t>
            </a:r>
          </a:p>
          <a:p>
            <a:endParaRPr lang="cs-CZ" dirty="0"/>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15</a:t>
            </a:fld>
            <a:endParaRPr lang="cs-CZ"/>
          </a:p>
        </p:txBody>
      </p:sp>
      <p:sp>
        <p:nvSpPr>
          <p:cNvPr id="6" name="TextovéPole 5"/>
          <p:cNvSpPr txBox="1"/>
          <p:nvPr/>
        </p:nvSpPr>
        <p:spPr>
          <a:xfrm>
            <a:off x="539552" y="3645024"/>
            <a:ext cx="8424936" cy="3046988"/>
          </a:xfrm>
          <a:prstGeom prst="rect">
            <a:avLst/>
          </a:prstGeom>
          <a:solidFill>
            <a:schemeClr val="accent2">
              <a:lumMod val="20000"/>
              <a:lumOff val="80000"/>
            </a:schemeClr>
          </a:solidFill>
        </p:spPr>
        <p:txBody>
          <a:bodyPr wrap="square" rtlCol="0">
            <a:spAutoFit/>
          </a:bodyPr>
          <a:lstStyle/>
          <a:p>
            <a:pPr>
              <a:buFont typeface="Arial" pitchFamily="34" charset="0"/>
              <a:buChar char="•"/>
            </a:pPr>
            <a:r>
              <a:rPr lang="cs-CZ" dirty="0" smtClean="0">
                <a:solidFill>
                  <a:schemeClr val="accent1">
                    <a:lumMod val="75000"/>
                  </a:schemeClr>
                </a:solidFill>
              </a:rPr>
              <a:t> </a:t>
            </a:r>
            <a:r>
              <a:rPr lang="de-DE" dirty="0" smtClean="0">
                <a:solidFill>
                  <a:schemeClr val="accent1">
                    <a:lumMod val="75000"/>
                  </a:schemeClr>
                </a:solidFill>
              </a:rPr>
              <a:t>Referenzkorpora</a:t>
            </a:r>
            <a:r>
              <a:rPr lang="de-DE" dirty="0" smtClean="0"/>
              <a:t> </a:t>
            </a:r>
            <a:r>
              <a:rPr lang="cs-CZ" dirty="0" smtClean="0"/>
              <a:t>(</a:t>
            </a:r>
            <a:r>
              <a:rPr lang="cs-CZ" dirty="0" err="1" smtClean="0"/>
              <a:t>referieren</a:t>
            </a:r>
            <a:r>
              <a:rPr lang="cs-CZ" dirty="0" smtClean="0"/>
              <a:t> </a:t>
            </a:r>
            <a:r>
              <a:rPr lang="cs-CZ" dirty="0" err="1" smtClean="0"/>
              <a:t>zu</a:t>
            </a:r>
            <a:r>
              <a:rPr lang="cs-CZ" dirty="0" smtClean="0"/>
              <a:t> </a:t>
            </a:r>
            <a:r>
              <a:rPr lang="cs-CZ" dirty="0" err="1" smtClean="0"/>
              <a:t>einer</a:t>
            </a:r>
            <a:r>
              <a:rPr lang="cs-CZ" dirty="0" smtClean="0"/>
              <a:t> </a:t>
            </a:r>
            <a:r>
              <a:rPr lang="cs-CZ" dirty="0" err="1" smtClean="0"/>
              <a:t>Sprache</a:t>
            </a:r>
            <a:r>
              <a:rPr lang="cs-CZ" dirty="0" smtClean="0"/>
              <a:t> in </a:t>
            </a:r>
            <a:r>
              <a:rPr lang="cs-CZ" dirty="0" err="1" smtClean="0"/>
              <a:t>ihrer</a:t>
            </a:r>
            <a:r>
              <a:rPr lang="cs-CZ" dirty="0" smtClean="0"/>
              <a:t> </a:t>
            </a:r>
            <a:r>
              <a:rPr lang="cs-CZ" dirty="0" err="1" smtClean="0"/>
              <a:t>Gesamtheit</a:t>
            </a:r>
            <a:r>
              <a:rPr lang="cs-CZ" dirty="0" smtClean="0"/>
              <a:t>) </a:t>
            </a:r>
            <a:r>
              <a:rPr lang="de-DE" dirty="0" smtClean="0"/>
              <a:t>vs. </a:t>
            </a:r>
            <a:r>
              <a:rPr lang="de-DE" dirty="0" smtClean="0">
                <a:solidFill>
                  <a:schemeClr val="accent1">
                    <a:lumMod val="75000"/>
                  </a:schemeClr>
                </a:solidFill>
              </a:rPr>
              <a:t>Spezialkorpora</a:t>
            </a:r>
          </a:p>
          <a:p>
            <a:pPr>
              <a:buFont typeface="Arial" pitchFamily="34" charset="0"/>
              <a:buChar char="•"/>
            </a:pPr>
            <a:r>
              <a:rPr lang="cs-CZ" dirty="0" smtClean="0"/>
              <a:t> </a:t>
            </a:r>
            <a:r>
              <a:rPr lang="de-DE" dirty="0" smtClean="0"/>
              <a:t>Ausgewogenheit </a:t>
            </a:r>
            <a:r>
              <a:rPr lang="pl-PL" dirty="0" smtClean="0">
                <a:sym typeface="Wingdings" pitchFamily="2" charset="2"/>
              </a:rPr>
              <a:t></a:t>
            </a:r>
            <a:r>
              <a:rPr lang="de-DE" dirty="0" smtClean="0">
                <a:sym typeface="Wingdings" pitchFamily="2" charset="2"/>
              </a:rPr>
              <a:t>Verhältnis zwischen Korpus und repräsentiertem Gegenstand. Ein ausgewogenes Korpus beurteilt angemessen die Heterogenität einer Sprache.</a:t>
            </a:r>
          </a:p>
          <a:p>
            <a:pPr>
              <a:buFont typeface="Arial" pitchFamily="34" charset="0"/>
              <a:buChar char="•"/>
            </a:pPr>
            <a:r>
              <a:rPr lang="cs-CZ" dirty="0" smtClean="0">
                <a:solidFill>
                  <a:schemeClr val="accent6">
                    <a:lumMod val="75000"/>
                  </a:schemeClr>
                </a:solidFill>
                <a:sym typeface="Wingdings" pitchFamily="2" charset="2"/>
              </a:rPr>
              <a:t> </a:t>
            </a:r>
            <a:r>
              <a:rPr lang="de-DE" dirty="0" smtClean="0">
                <a:solidFill>
                  <a:schemeClr val="accent6">
                    <a:lumMod val="75000"/>
                  </a:schemeClr>
                </a:solidFill>
                <a:sym typeface="Wingdings" pitchFamily="2" charset="2"/>
              </a:rPr>
              <a:t>Opportunistische</a:t>
            </a:r>
            <a:r>
              <a:rPr lang="de-DE" dirty="0" smtClean="0">
                <a:sym typeface="Wingdings" pitchFamily="2" charset="2"/>
              </a:rPr>
              <a:t> Datenzusammenstellung </a:t>
            </a:r>
            <a:r>
              <a:rPr lang="pl-PL" dirty="0" smtClean="0">
                <a:sym typeface="Wingdings" pitchFamily="2" charset="2"/>
              </a:rPr>
              <a:t></a:t>
            </a:r>
            <a:r>
              <a:rPr lang="de-DE" dirty="0" smtClean="0">
                <a:sym typeface="Wingdings" pitchFamily="2" charset="2"/>
              </a:rPr>
              <a:t> Ein Text wird deshalb zum Teil eines Korpus, weil er frei zur Verfügung steht</a:t>
            </a:r>
          </a:p>
          <a:p>
            <a:pPr>
              <a:buNone/>
            </a:pPr>
            <a:r>
              <a:rPr lang="de-DE" dirty="0" smtClean="0">
                <a:sym typeface="Wingdings" pitchFamily="2" charset="2"/>
              </a:rPr>
              <a:t>	(z.B. Jahrgänge einer Zeitung).</a:t>
            </a:r>
            <a:endParaRPr lang="cs-CZ"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ssolve">
                                      <p:cBhvr>
                                        <p:cTn id="31" dur="500"/>
                                        <p:tgtEl>
                                          <p:spTgt spid="3">
                                            <p:txEl>
                                              <p:pRg st="7" end="7"/>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dissolve">
                                      <p:cBhvr>
                                        <p:cTn id="34" dur="500"/>
                                        <p:tgtEl>
                                          <p:spTgt spid="3">
                                            <p:txEl>
                                              <p:pRg st="8" end="8"/>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dissolve">
                                      <p:cBhvr>
                                        <p:cTn id="37" dur="500"/>
                                        <p:tgtEl>
                                          <p:spTgt spid="3">
                                            <p:txEl>
                                              <p:pRg st="9" end="9"/>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dissolve">
                                      <p:cBhvr>
                                        <p:cTn id="40" dur="500"/>
                                        <p:tgtEl>
                                          <p:spTgt spid="3">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dissolve">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60648"/>
            <a:ext cx="7772400" cy="1143000"/>
          </a:xfrm>
        </p:spPr>
        <p:txBody>
          <a:bodyPr/>
          <a:lstStyle/>
          <a:p>
            <a:r>
              <a:rPr lang="cs-CZ" dirty="0" err="1" smtClean="0"/>
              <a:t>Korpustypologie</a:t>
            </a:r>
            <a:endParaRPr lang="cs-CZ" dirty="0"/>
          </a:p>
        </p:txBody>
      </p:sp>
      <p:sp>
        <p:nvSpPr>
          <p:cNvPr id="3" name="Zástupný symbol pro obsah 2"/>
          <p:cNvSpPr>
            <a:spLocks noGrp="1"/>
          </p:cNvSpPr>
          <p:nvPr>
            <p:ph idx="1"/>
          </p:nvPr>
        </p:nvSpPr>
        <p:spPr>
          <a:xfrm>
            <a:off x="683568" y="1340768"/>
            <a:ext cx="7772400" cy="5115272"/>
          </a:xfrm>
        </p:spPr>
        <p:txBody>
          <a:bodyPr/>
          <a:lstStyle/>
          <a:p>
            <a:pPr>
              <a:buNone/>
            </a:pPr>
            <a:r>
              <a:rPr lang="cs-CZ" sz="2800" dirty="0" err="1" smtClean="0">
                <a:solidFill>
                  <a:schemeClr val="bg2"/>
                </a:solidFill>
              </a:rPr>
              <a:t>Kriterien</a:t>
            </a:r>
            <a:r>
              <a:rPr lang="cs-CZ" sz="2800" dirty="0" smtClean="0">
                <a:solidFill>
                  <a:schemeClr val="bg2"/>
                </a:solidFill>
              </a:rPr>
              <a:t>, </a:t>
            </a:r>
            <a:r>
              <a:rPr lang="cs-CZ" sz="2800" dirty="0" err="1" smtClean="0">
                <a:solidFill>
                  <a:schemeClr val="bg2"/>
                </a:solidFill>
              </a:rPr>
              <a:t>die</a:t>
            </a:r>
            <a:r>
              <a:rPr lang="cs-CZ" sz="2800" dirty="0" smtClean="0">
                <a:solidFill>
                  <a:schemeClr val="bg2"/>
                </a:solidFill>
              </a:rPr>
              <a:t> </a:t>
            </a:r>
            <a:r>
              <a:rPr lang="cs-CZ" sz="2800" dirty="0" err="1" smtClean="0">
                <a:solidFill>
                  <a:schemeClr val="bg2"/>
                </a:solidFill>
              </a:rPr>
              <a:t>Primärdaten</a:t>
            </a:r>
            <a:r>
              <a:rPr lang="cs-CZ" sz="2800" dirty="0" smtClean="0">
                <a:solidFill>
                  <a:schemeClr val="bg2"/>
                </a:solidFill>
              </a:rPr>
              <a:t> </a:t>
            </a:r>
            <a:r>
              <a:rPr lang="cs-CZ" sz="2800" dirty="0" err="1" smtClean="0">
                <a:solidFill>
                  <a:schemeClr val="bg2"/>
                </a:solidFill>
              </a:rPr>
              <a:t>betreffen</a:t>
            </a:r>
            <a:endParaRPr lang="cs-CZ" sz="2800" dirty="0" smtClean="0">
              <a:solidFill>
                <a:schemeClr val="bg2"/>
              </a:solidFill>
            </a:endParaRPr>
          </a:p>
          <a:p>
            <a:pPr lvl="1"/>
            <a:r>
              <a:rPr lang="de-DE" sz="2400" dirty="0" smtClean="0"/>
              <a:t>Sprachenauswahl</a:t>
            </a:r>
          </a:p>
          <a:p>
            <a:pPr lvl="1"/>
            <a:r>
              <a:rPr lang="de-DE" sz="2400" dirty="0" smtClean="0"/>
              <a:t>Medium</a:t>
            </a:r>
          </a:p>
          <a:p>
            <a:pPr lvl="1"/>
            <a:r>
              <a:rPr lang="de-DE" sz="2400" dirty="0" smtClean="0"/>
              <a:t>Größe</a:t>
            </a:r>
          </a:p>
          <a:p>
            <a:pPr lvl="1"/>
            <a:r>
              <a:rPr lang="de-DE" sz="2400" dirty="0" smtClean="0"/>
              <a:t>Sprachbezug</a:t>
            </a:r>
          </a:p>
          <a:p>
            <a:pPr lvl="1"/>
            <a:r>
              <a:rPr lang="de-DE" sz="3200" dirty="0" smtClean="0">
                <a:solidFill>
                  <a:srgbClr val="C00000"/>
                </a:solidFill>
              </a:rPr>
              <a:t>Funktionalität</a:t>
            </a:r>
          </a:p>
          <a:p>
            <a:pPr>
              <a:buNone/>
            </a:pPr>
            <a:r>
              <a:rPr lang="cs-CZ" sz="2800" dirty="0" err="1" smtClean="0">
                <a:solidFill>
                  <a:schemeClr val="bg2"/>
                </a:solidFill>
              </a:rPr>
              <a:t>Kriterien</a:t>
            </a:r>
            <a:r>
              <a:rPr lang="cs-CZ" sz="2800" dirty="0" smtClean="0">
                <a:solidFill>
                  <a:schemeClr val="bg2"/>
                </a:solidFill>
              </a:rPr>
              <a:t>, </a:t>
            </a:r>
            <a:r>
              <a:rPr lang="cs-CZ" sz="2800" dirty="0" err="1" smtClean="0">
                <a:solidFill>
                  <a:schemeClr val="bg2"/>
                </a:solidFill>
              </a:rPr>
              <a:t>die</a:t>
            </a:r>
            <a:r>
              <a:rPr lang="cs-CZ" sz="2800" dirty="0" smtClean="0">
                <a:solidFill>
                  <a:schemeClr val="bg2"/>
                </a:solidFill>
              </a:rPr>
              <a:t> </a:t>
            </a:r>
            <a:r>
              <a:rPr lang="cs-CZ" sz="2800" dirty="0" err="1" smtClean="0">
                <a:solidFill>
                  <a:schemeClr val="bg2"/>
                </a:solidFill>
              </a:rPr>
              <a:t>Korpusaufbereitung</a:t>
            </a:r>
            <a:r>
              <a:rPr lang="cs-CZ" sz="2800" dirty="0" smtClean="0">
                <a:solidFill>
                  <a:schemeClr val="bg2"/>
                </a:solidFill>
              </a:rPr>
              <a:t> </a:t>
            </a:r>
            <a:r>
              <a:rPr lang="cs-CZ" sz="2800" dirty="0" err="1" smtClean="0">
                <a:solidFill>
                  <a:schemeClr val="bg2"/>
                </a:solidFill>
              </a:rPr>
              <a:t>betreffen</a:t>
            </a:r>
            <a:endParaRPr lang="cs-CZ" sz="2800" dirty="0" smtClean="0">
              <a:solidFill>
                <a:schemeClr val="bg2"/>
              </a:solidFill>
            </a:endParaRPr>
          </a:p>
          <a:p>
            <a:pPr lvl="1"/>
            <a:r>
              <a:rPr lang="de-DE" sz="2400" dirty="0" smtClean="0"/>
              <a:t>Annotation</a:t>
            </a:r>
            <a:r>
              <a:rPr lang="pl-PL" sz="2400" dirty="0" smtClean="0"/>
              <a:t>*</a:t>
            </a:r>
            <a:endParaRPr lang="de-DE" sz="2400" dirty="0" smtClean="0"/>
          </a:p>
          <a:p>
            <a:pPr>
              <a:buNone/>
            </a:pPr>
            <a:r>
              <a:rPr lang="cs-CZ" sz="2800" dirty="0" err="1" smtClean="0">
                <a:solidFill>
                  <a:schemeClr val="bg2"/>
                </a:solidFill>
              </a:rPr>
              <a:t>Kriterien</a:t>
            </a:r>
            <a:r>
              <a:rPr lang="cs-CZ" sz="2800" dirty="0" smtClean="0">
                <a:solidFill>
                  <a:schemeClr val="bg2"/>
                </a:solidFill>
              </a:rPr>
              <a:t>, </a:t>
            </a:r>
            <a:r>
              <a:rPr lang="cs-CZ" sz="2800" dirty="0" err="1" smtClean="0">
                <a:solidFill>
                  <a:schemeClr val="bg2"/>
                </a:solidFill>
              </a:rPr>
              <a:t>die</a:t>
            </a:r>
            <a:r>
              <a:rPr lang="cs-CZ" sz="2800" dirty="0" smtClean="0">
                <a:solidFill>
                  <a:schemeClr val="bg2"/>
                </a:solidFill>
              </a:rPr>
              <a:t> </a:t>
            </a:r>
            <a:r>
              <a:rPr lang="cs-CZ" sz="2800" dirty="0" err="1" smtClean="0">
                <a:solidFill>
                  <a:schemeClr val="bg2"/>
                </a:solidFill>
              </a:rPr>
              <a:t>das</a:t>
            </a:r>
            <a:r>
              <a:rPr lang="cs-CZ" sz="2800" dirty="0" smtClean="0">
                <a:solidFill>
                  <a:schemeClr val="bg2"/>
                </a:solidFill>
              </a:rPr>
              <a:t> Korpus </a:t>
            </a:r>
            <a:r>
              <a:rPr lang="cs-CZ" sz="2800" dirty="0" err="1" smtClean="0">
                <a:solidFill>
                  <a:schemeClr val="bg2"/>
                </a:solidFill>
              </a:rPr>
              <a:t>selbst</a:t>
            </a:r>
            <a:r>
              <a:rPr lang="cs-CZ" sz="2800" dirty="0" smtClean="0">
                <a:solidFill>
                  <a:schemeClr val="bg2"/>
                </a:solidFill>
              </a:rPr>
              <a:t> </a:t>
            </a:r>
            <a:r>
              <a:rPr lang="cs-CZ" sz="2800" dirty="0" err="1" smtClean="0">
                <a:solidFill>
                  <a:schemeClr val="bg2"/>
                </a:solidFill>
              </a:rPr>
              <a:t>betreffen</a:t>
            </a:r>
            <a:endParaRPr lang="cs-CZ" sz="2800" dirty="0" smtClean="0">
              <a:solidFill>
                <a:schemeClr val="bg2"/>
              </a:solidFill>
            </a:endParaRPr>
          </a:p>
          <a:p>
            <a:r>
              <a:rPr lang="de-DE" sz="2800" dirty="0" smtClean="0">
                <a:solidFill>
                  <a:schemeClr val="bg2"/>
                </a:solidFill>
              </a:rPr>
              <a:t>Persistenz</a:t>
            </a:r>
          </a:p>
          <a:p>
            <a:r>
              <a:rPr lang="de-DE" sz="2800" dirty="0" smtClean="0">
                <a:solidFill>
                  <a:schemeClr val="bg2"/>
                </a:solidFill>
              </a:rPr>
              <a:t>Verfügbarkeit</a:t>
            </a:r>
            <a:r>
              <a:rPr lang="pl-PL" sz="2800" dirty="0" smtClean="0">
                <a:solidFill>
                  <a:schemeClr val="bg2"/>
                </a:solidFill>
              </a:rPr>
              <a:t>*</a:t>
            </a:r>
          </a:p>
          <a:p>
            <a:endParaRPr lang="cs-CZ" dirty="0"/>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16</a:t>
            </a:fld>
            <a:endParaRPr lang="cs-CZ"/>
          </a:p>
        </p:txBody>
      </p:sp>
      <p:sp>
        <p:nvSpPr>
          <p:cNvPr id="6" name="TextovéPole 5"/>
          <p:cNvSpPr txBox="1"/>
          <p:nvPr/>
        </p:nvSpPr>
        <p:spPr>
          <a:xfrm>
            <a:off x="539552" y="1844824"/>
            <a:ext cx="7992888" cy="1569660"/>
          </a:xfrm>
          <a:prstGeom prst="rect">
            <a:avLst/>
          </a:prstGeom>
          <a:solidFill>
            <a:schemeClr val="accent2">
              <a:lumMod val="20000"/>
              <a:lumOff val="80000"/>
            </a:schemeClr>
          </a:solidFill>
        </p:spPr>
        <p:txBody>
          <a:bodyPr wrap="square" rtlCol="0">
            <a:spAutoFit/>
          </a:bodyPr>
          <a:lstStyle/>
          <a:p>
            <a:pPr>
              <a:buFont typeface="Arial" pitchFamily="34" charset="0"/>
              <a:buChar char="•"/>
            </a:pPr>
            <a:r>
              <a:rPr lang="cs-CZ" dirty="0" smtClean="0"/>
              <a:t> </a:t>
            </a:r>
            <a:r>
              <a:rPr lang="de-DE" dirty="0" smtClean="0"/>
              <a:t>liegt den anderen Kriterien zu Grunde</a:t>
            </a:r>
          </a:p>
          <a:p>
            <a:pPr>
              <a:buFont typeface="Arial" pitchFamily="34" charset="0"/>
              <a:buChar char="•"/>
            </a:pPr>
            <a:r>
              <a:rPr lang="cs-CZ" dirty="0" smtClean="0"/>
              <a:t> </a:t>
            </a:r>
            <a:r>
              <a:rPr lang="de-DE" dirty="0" smtClean="0"/>
              <a:t>beantwortet die Frage: </a:t>
            </a:r>
            <a:endParaRPr lang="cs-CZ" dirty="0" smtClean="0"/>
          </a:p>
          <a:p>
            <a:r>
              <a:rPr lang="de-DE" i="1" dirty="0" smtClean="0"/>
              <a:t>Zu welchem Zweck wurde ein Korpus ursprünglich erstellt?</a:t>
            </a:r>
            <a:endParaRPr lang="cs-CZ" i="1" dirty="0" smtClean="0"/>
          </a:p>
          <a:p>
            <a:endParaRPr lang="cs-CZ" dirty="0"/>
          </a:p>
        </p:txBody>
      </p:sp>
      <p:sp>
        <p:nvSpPr>
          <p:cNvPr id="7" name="TextovéPole 6"/>
          <p:cNvSpPr txBox="1"/>
          <p:nvPr/>
        </p:nvSpPr>
        <p:spPr>
          <a:xfrm>
            <a:off x="539552" y="3933056"/>
            <a:ext cx="7992888" cy="830997"/>
          </a:xfrm>
          <a:prstGeom prst="rect">
            <a:avLst/>
          </a:prstGeom>
          <a:solidFill>
            <a:schemeClr val="accent2">
              <a:lumMod val="20000"/>
              <a:lumOff val="80000"/>
            </a:schemeClr>
          </a:solidFill>
        </p:spPr>
        <p:txBody>
          <a:bodyPr wrap="square" rtlCol="0" anchor="ctr">
            <a:spAutoFit/>
          </a:bodyPr>
          <a:lstStyle/>
          <a:p>
            <a:r>
              <a:rPr lang="de-DE" dirty="0" smtClean="0"/>
              <a:t>Der Zweck bestimmt die Designkriterien, den Umfang der Annotation, die </a:t>
            </a:r>
            <a:r>
              <a:rPr lang="de-DE" dirty="0" err="1" smtClean="0"/>
              <a:t>Korpusgröße</a:t>
            </a:r>
            <a:r>
              <a:rPr lang="de-DE" dirty="0" smtClean="0"/>
              <a:t>, usw.</a:t>
            </a:r>
            <a:endParaRPr lang="cs-CZ"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ssolve">
                                      <p:cBhvr>
                                        <p:cTn id="31" dur="500"/>
                                        <p:tgtEl>
                                          <p:spTgt spid="3">
                                            <p:txEl>
                                              <p:pRg st="7" end="7"/>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dissolve">
                                      <p:cBhvr>
                                        <p:cTn id="34" dur="500"/>
                                        <p:tgtEl>
                                          <p:spTgt spid="3">
                                            <p:txEl>
                                              <p:pRg st="8" end="8"/>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dissolve">
                                      <p:cBhvr>
                                        <p:cTn id="37" dur="500"/>
                                        <p:tgtEl>
                                          <p:spTgt spid="3">
                                            <p:txEl>
                                              <p:pRg st="9" end="9"/>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dissolve">
                                      <p:cBhvr>
                                        <p:cTn id="40" dur="500"/>
                                        <p:tgtEl>
                                          <p:spTgt spid="3">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dissolve">
                                      <p:cBhvr>
                                        <p:cTn id="45" dur="5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dissolve">
                                      <p:cBhvr>
                                        <p:cTn id="5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60648"/>
            <a:ext cx="7772400" cy="1143000"/>
          </a:xfrm>
        </p:spPr>
        <p:txBody>
          <a:bodyPr/>
          <a:lstStyle/>
          <a:p>
            <a:r>
              <a:rPr lang="cs-CZ" dirty="0" err="1" smtClean="0"/>
              <a:t>Korpustypologie</a:t>
            </a:r>
            <a:endParaRPr lang="cs-CZ" dirty="0"/>
          </a:p>
        </p:txBody>
      </p:sp>
      <p:sp>
        <p:nvSpPr>
          <p:cNvPr id="3" name="Zástupný symbol pro obsah 2"/>
          <p:cNvSpPr>
            <a:spLocks noGrp="1"/>
          </p:cNvSpPr>
          <p:nvPr>
            <p:ph idx="1"/>
          </p:nvPr>
        </p:nvSpPr>
        <p:spPr>
          <a:xfrm>
            <a:off x="683568" y="1340768"/>
            <a:ext cx="7772400" cy="5115272"/>
          </a:xfrm>
        </p:spPr>
        <p:txBody>
          <a:bodyPr/>
          <a:lstStyle/>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Primärdaten</a:t>
            </a:r>
            <a:r>
              <a:rPr lang="cs-CZ" sz="2800" dirty="0" smtClean="0"/>
              <a:t> </a:t>
            </a:r>
            <a:r>
              <a:rPr lang="cs-CZ" sz="2800" dirty="0" err="1" smtClean="0"/>
              <a:t>betreffen</a:t>
            </a:r>
            <a:endParaRPr lang="cs-CZ" sz="2800" dirty="0" smtClean="0"/>
          </a:p>
          <a:p>
            <a:pPr lvl="1"/>
            <a:r>
              <a:rPr lang="de-DE" sz="2400" dirty="0" smtClean="0"/>
              <a:t>Sprachenauswahl</a:t>
            </a:r>
          </a:p>
          <a:p>
            <a:pPr lvl="1"/>
            <a:r>
              <a:rPr lang="de-DE" sz="2400" dirty="0" smtClean="0"/>
              <a:t>Medium</a:t>
            </a:r>
          </a:p>
          <a:p>
            <a:pPr lvl="1"/>
            <a:r>
              <a:rPr lang="de-DE" sz="2400" dirty="0" smtClean="0"/>
              <a:t>Größe</a:t>
            </a:r>
          </a:p>
          <a:p>
            <a:pPr lvl="1"/>
            <a:r>
              <a:rPr lang="de-DE" sz="2400" dirty="0" smtClean="0"/>
              <a:t>Sprachbezug</a:t>
            </a:r>
          </a:p>
          <a:p>
            <a:pPr lvl="1"/>
            <a:r>
              <a:rPr lang="de-DE" sz="2400" dirty="0" smtClean="0"/>
              <a:t>Funktionalität</a:t>
            </a:r>
          </a:p>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Korpusaufbereitung</a:t>
            </a:r>
            <a:r>
              <a:rPr lang="cs-CZ" sz="2800" dirty="0" smtClean="0"/>
              <a:t> </a:t>
            </a:r>
            <a:r>
              <a:rPr lang="cs-CZ" sz="2800" dirty="0" err="1" smtClean="0"/>
              <a:t>betreffen</a:t>
            </a:r>
            <a:endParaRPr lang="cs-CZ" sz="2800" dirty="0" smtClean="0"/>
          </a:p>
          <a:p>
            <a:pPr lvl="1"/>
            <a:r>
              <a:rPr lang="de-DE" sz="3200" dirty="0" smtClean="0">
                <a:solidFill>
                  <a:srgbClr val="C00000"/>
                </a:solidFill>
              </a:rPr>
              <a:t>Annotation</a:t>
            </a:r>
            <a:r>
              <a:rPr lang="pl-PL" sz="3200" dirty="0" smtClean="0">
                <a:solidFill>
                  <a:srgbClr val="C00000"/>
                </a:solidFill>
              </a:rPr>
              <a:t>*</a:t>
            </a:r>
            <a:endParaRPr lang="de-DE" sz="3200" dirty="0" smtClean="0">
              <a:solidFill>
                <a:srgbClr val="C00000"/>
              </a:solidFill>
            </a:endParaRPr>
          </a:p>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das</a:t>
            </a:r>
            <a:r>
              <a:rPr lang="cs-CZ" sz="2800" dirty="0" smtClean="0"/>
              <a:t> Korpus </a:t>
            </a:r>
            <a:r>
              <a:rPr lang="cs-CZ" sz="2800" dirty="0" err="1" smtClean="0"/>
              <a:t>selbst</a:t>
            </a:r>
            <a:r>
              <a:rPr lang="cs-CZ" sz="2800" dirty="0" smtClean="0"/>
              <a:t> </a:t>
            </a:r>
            <a:r>
              <a:rPr lang="cs-CZ" sz="2800" dirty="0" err="1" smtClean="0"/>
              <a:t>betreffen</a:t>
            </a:r>
            <a:endParaRPr lang="cs-CZ" sz="2800" dirty="0" smtClean="0"/>
          </a:p>
          <a:p>
            <a:r>
              <a:rPr lang="de-DE" sz="2800" dirty="0" smtClean="0"/>
              <a:t>Persistenz</a:t>
            </a:r>
          </a:p>
          <a:p>
            <a:r>
              <a:rPr lang="de-DE" sz="2800" dirty="0" smtClean="0"/>
              <a:t>Verfügbarkeit</a:t>
            </a:r>
            <a:r>
              <a:rPr lang="pl-PL" sz="2800" dirty="0" smtClean="0"/>
              <a:t>*</a:t>
            </a:r>
          </a:p>
          <a:p>
            <a:endParaRPr lang="cs-CZ" dirty="0"/>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17</a:t>
            </a:fld>
            <a:endParaRPr lang="cs-CZ"/>
          </a:p>
        </p:txBody>
      </p:sp>
      <p:sp>
        <p:nvSpPr>
          <p:cNvPr id="6" name="TextovéPole 5"/>
          <p:cNvSpPr txBox="1"/>
          <p:nvPr/>
        </p:nvSpPr>
        <p:spPr>
          <a:xfrm>
            <a:off x="611560" y="4869160"/>
            <a:ext cx="7848872" cy="1815882"/>
          </a:xfrm>
          <a:prstGeom prst="rect">
            <a:avLst/>
          </a:prstGeom>
          <a:solidFill>
            <a:schemeClr val="accent2">
              <a:lumMod val="20000"/>
              <a:lumOff val="80000"/>
            </a:schemeClr>
          </a:solidFill>
        </p:spPr>
        <p:txBody>
          <a:bodyPr wrap="square" rtlCol="0">
            <a:spAutoFit/>
          </a:bodyPr>
          <a:lstStyle/>
          <a:p>
            <a:pPr>
              <a:buFont typeface="Arial" pitchFamily="34" charset="0"/>
              <a:buChar char="•"/>
            </a:pPr>
            <a:r>
              <a:rPr lang="cs-CZ" sz="2200" dirty="0" smtClean="0"/>
              <a:t> </a:t>
            </a:r>
            <a:r>
              <a:rPr lang="de-DE" sz="2200" dirty="0" smtClean="0"/>
              <a:t>Sie kann, muss </a:t>
            </a:r>
            <a:r>
              <a:rPr lang="cs-CZ" sz="2200" dirty="0" err="1" smtClean="0"/>
              <a:t>jedoch</a:t>
            </a:r>
            <a:r>
              <a:rPr lang="cs-CZ" sz="2200" dirty="0" smtClean="0"/>
              <a:t> </a:t>
            </a:r>
            <a:r>
              <a:rPr lang="de-DE" sz="2200" dirty="0" smtClean="0"/>
              <a:t>nicht vorhanden sein.</a:t>
            </a:r>
          </a:p>
          <a:p>
            <a:pPr>
              <a:buFont typeface="Arial" pitchFamily="34" charset="0"/>
              <a:buChar char="•"/>
            </a:pPr>
            <a:r>
              <a:rPr lang="cs-CZ" sz="2200" dirty="0" smtClean="0"/>
              <a:t> </a:t>
            </a:r>
            <a:r>
              <a:rPr lang="de-DE" sz="2200" dirty="0" smtClean="0"/>
              <a:t>Wenn Annotation vorhanden ist, können mehrere linguistische Ebenen annotiert sein: Morphosyntax, Syntax, Semantik, Pragmatik, usw.</a:t>
            </a:r>
            <a:endParaRPr lang="pl-PL" sz="2200" dirty="0" smtClean="0"/>
          </a:p>
          <a:p>
            <a:endParaRPr lang="cs-CZ" dirty="0"/>
          </a:p>
        </p:txBody>
      </p:sp>
      <p:sp>
        <p:nvSpPr>
          <p:cNvPr id="7" name="TextovéPole 6"/>
          <p:cNvSpPr txBox="1"/>
          <p:nvPr/>
        </p:nvSpPr>
        <p:spPr>
          <a:xfrm>
            <a:off x="683568" y="1412776"/>
            <a:ext cx="7848872" cy="2934330"/>
          </a:xfrm>
          <a:prstGeom prst="rect">
            <a:avLst/>
          </a:prstGeom>
          <a:solidFill>
            <a:schemeClr val="accent2">
              <a:lumMod val="20000"/>
              <a:lumOff val="80000"/>
            </a:schemeClr>
          </a:solidFill>
        </p:spPr>
        <p:txBody>
          <a:bodyPr wrap="square" rtlCol="0">
            <a:spAutoFit/>
          </a:bodyPr>
          <a:lstStyle/>
          <a:p>
            <a:pPr>
              <a:buFont typeface="Arial" pitchFamily="34" charset="0"/>
              <a:buChar char="•"/>
            </a:pPr>
            <a:r>
              <a:rPr lang="cs-CZ" sz="2000" dirty="0" smtClean="0"/>
              <a:t> </a:t>
            </a:r>
            <a:r>
              <a:rPr lang="cs-CZ" sz="2000" dirty="0" err="1" smtClean="0"/>
              <a:t>Bereicherung</a:t>
            </a:r>
            <a:r>
              <a:rPr lang="cs-CZ" sz="2000" dirty="0" smtClean="0"/>
              <a:t> der Texte um </a:t>
            </a:r>
            <a:r>
              <a:rPr lang="cs-CZ" sz="2000" dirty="0" err="1" smtClean="0"/>
              <a:t>Metadaten</a:t>
            </a:r>
            <a:endParaRPr lang="cs-CZ" sz="2000" dirty="0" smtClean="0"/>
          </a:p>
          <a:p>
            <a:pPr>
              <a:buFont typeface="Arial" pitchFamily="34" charset="0"/>
              <a:buChar char="•"/>
            </a:pPr>
            <a:r>
              <a:rPr lang="cs-CZ" sz="2000" dirty="0" smtClean="0"/>
              <a:t> </a:t>
            </a:r>
            <a:r>
              <a:rPr lang="cs-CZ" sz="2000" dirty="0" err="1" smtClean="0"/>
              <a:t>zweierlei</a:t>
            </a:r>
            <a:r>
              <a:rPr lang="cs-CZ" sz="2000" dirty="0" smtClean="0"/>
              <a:t> </a:t>
            </a:r>
            <a:r>
              <a:rPr lang="cs-CZ" sz="2000" dirty="0" err="1" smtClean="0"/>
              <a:t>zu</a:t>
            </a:r>
            <a:r>
              <a:rPr lang="cs-CZ" sz="2000" dirty="0" smtClean="0"/>
              <a:t> </a:t>
            </a:r>
            <a:r>
              <a:rPr lang="cs-CZ" sz="2000" dirty="0" err="1" smtClean="0"/>
              <a:t>verstehen</a:t>
            </a:r>
            <a:endParaRPr lang="cs-CZ" sz="2000" dirty="0" smtClean="0"/>
          </a:p>
          <a:p>
            <a:pPr lvl="1">
              <a:buFont typeface="Arial" pitchFamily="34" charset="0"/>
              <a:buChar char="•"/>
            </a:pPr>
            <a:r>
              <a:rPr lang="cs-CZ" sz="2000" dirty="0" smtClean="0"/>
              <a:t> (</a:t>
            </a:r>
            <a:r>
              <a:rPr lang="cs-CZ" sz="2000" dirty="0" err="1" smtClean="0"/>
              <a:t>bibliographische</a:t>
            </a:r>
            <a:r>
              <a:rPr lang="cs-CZ" sz="2000" dirty="0" smtClean="0"/>
              <a:t> u.a.) </a:t>
            </a:r>
            <a:r>
              <a:rPr lang="cs-CZ" sz="2000" dirty="0" err="1" smtClean="0"/>
              <a:t>Daten</a:t>
            </a:r>
            <a:r>
              <a:rPr lang="cs-CZ" sz="2000" dirty="0" smtClean="0"/>
              <a:t> </a:t>
            </a:r>
            <a:r>
              <a:rPr lang="cs-CZ" sz="2000" dirty="0" err="1" smtClean="0"/>
              <a:t>zum</a:t>
            </a:r>
            <a:r>
              <a:rPr lang="cs-CZ" sz="2000" dirty="0" smtClean="0"/>
              <a:t> Text </a:t>
            </a:r>
            <a:r>
              <a:rPr lang="cs-CZ" sz="2000" dirty="0" err="1" smtClean="0"/>
              <a:t>im</a:t>
            </a:r>
            <a:r>
              <a:rPr lang="cs-CZ" sz="2000" dirty="0" smtClean="0"/>
              <a:t> </a:t>
            </a:r>
            <a:r>
              <a:rPr lang="cs-CZ" sz="2000" dirty="0" err="1" smtClean="0"/>
              <a:t>Allgemeinen</a:t>
            </a:r>
            <a:r>
              <a:rPr lang="cs-CZ" sz="2000" dirty="0" smtClean="0"/>
              <a:t> (Autor, </a:t>
            </a:r>
            <a:r>
              <a:rPr lang="cs-CZ" sz="2000" dirty="0" err="1" smtClean="0"/>
              <a:t>Titel</a:t>
            </a:r>
            <a:r>
              <a:rPr lang="cs-CZ" sz="2000" dirty="0" smtClean="0"/>
              <a:t>, </a:t>
            </a:r>
            <a:r>
              <a:rPr lang="cs-CZ" sz="2000" dirty="0" err="1" smtClean="0"/>
              <a:t>Übersetzer</a:t>
            </a:r>
            <a:r>
              <a:rPr lang="cs-CZ" sz="2000" dirty="0" smtClean="0"/>
              <a:t>, </a:t>
            </a:r>
            <a:r>
              <a:rPr lang="cs-CZ" sz="2000" dirty="0" err="1" smtClean="0"/>
              <a:t>Jahr</a:t>
            </a:r>
            <a:r>
              <a:rPr lang="cs-CZ" sz="2000" dirty="0" smtClean="0"/>
              <a:t> </a:t>
            </a:r>
            <a:r>
              <a:rPr lang="cs-CZ" sz="2000" dirty="0" err="1" smtClean="0"/>
              <a:t>etc</a:t>
            </a:r>
            <a:r>
              <a:rPr lang="cs-CZ" sz="2000" dirty="0" smtClean="0"/>
              <a:t>.)</a:t>
            </a:r>
          </a:p>
          <a:p>
            <a:pPr lvl="1">
              <a:buFont typeface="Arial" pitchFamily="34" charset="0"/>
              <a:buChar char="•"/>
            </a:pPr>
            <a:r>
              <a:rPr lang="cs-CZ" sz="2000" dirty="0" smtClean="0"/>
              <a:t> (</a:t>
            </a:r>
            <a:r>
              <a:rPr lang="cs-CZ" sz="2000" dirty="0" err="1" smtClean="0"/>
              <a:t>morpho</a:t>
            </a:r>
            <a:r>
              <a:rPr lang="cs-CZ" sz="2000" dirty="0" smtClean="0"/>
              <a:t>-</a:t>
            </a:r>
            <a:r>
              <a:rPr lang="cs-CZ" sz="2000" dirty="0" err="1" smtClean="0"/>
              <a:t>syntaktische</a:t>
            </a:r>
            <a:r>
              <a:rPr lang="cs-CZ" sz="2000" dirty="0" smtClean="0"/>
              <a:t>) </a:t>
            </a:r>
            <a:r>
              <a:rPr lang="cs-CZ" sz="2000" dirty="0" err="1" smtClean="0"/>
              <a:t>Daten</a:t>
            </a:r>
            <a:r>
              <a:rPr lang="cs-CZ" sz="2000" dirty="0" smtClean="0"/>
              <a:t> </a:t>
            </a:r>
            <a:r>
              <a:rPr lang="cs-CZ" sz="2000" dirty="0" err="1" smtClean="0"/>
              <a:t>zu</a:t>
            </a:r>
            <a:r>
              <a:rPr lang="cs-CZ" sz="2000" dirty="0" smtClean="0"/>
              <a:t> den </a:t>
            </a:r>
            <a:r>
              <a:rPr lang="cs-CZ" sz="2000" dirty="0" err="1" smtClean="0"/>
              <a:t>Texten</a:t>
            </a:r>
            <a:r>
              <a:rPr lang="cs-CZ" sz="2000" dirty="0" smtClean="0"/>
              <a:t>/</a:t>
            </a:r>
            <a:r>
              <a:rPr lang="cs-CZ" sz="2000" dirty="0" err="1" smtClean="0"/>
              <a:t>Textabschnitten</a:t>
            </a:r>
            <a:r>
              <a:rPr lang="cs-CZ" sz="2000" dirty="0" smtClean="0"/>
              <a:t>/</a:t>
            </a:r>
          </a:p>
          <a:p>
            <a:pPr lvl="1"/>
            <a:r>
              <a:rPr lang="cs-CZ" sz="2000" dirty="0" err="1" smtClean="0"/>
              <a:t>Wörtern</a:t>
            </a:r>
            <a:r>
              <a:rPr lang="cs-CZ" sz="2000" dirty="0" smtClean="0"/>
              <a:t>/</a:t>
            </a:r>
            <a:r>
              <a:rPr lang="cs-CZ" sz="2000" dirty="0" err="1" smtClean="0"/>
              <a:t>Wortformen</a:t>
            </a:r>
            <a:r>
              <a:rPr lang="cs-CZ" sz="2000" dirty="0" smtClean="0"/>
              <a:t> </a:t>
            </a:r>
            <a:r>
              <a:rPr lang="cs-CZ" sz="2000" dirty="0" err="1" smtClean="0"/>
              <a:t>etc</a:t>
            </a:r>
            <a:r>
              <a:rPr lang="cs-CZ" sz="2000" dirty="0" smtClean="0"/>
              <a:t>. (</a:t>
            </a:r>
            <a:r>
              <a:rPr lang="cs-CZ" sz="2000" dirty="0" smtClean="0">
                <a:sym typeface="Symbol"/>
              </a:rPr>
              <a:t> </a:t>
            </a:r>
            <a:r>
              <a:rPr lang="cs-CZ" sz="2000" dirty="0" err="1" smtClean="0">
                <a:solidFill>
                  <a:srgbClr val="C00000"/>
                </a:solidFill>
                <a:sym typeface="Symbol"/>
              </a:rPr>
              <a:t>Tagging</a:t>
            </a:r>
            <a:r>
              <a:rPr lang="cs-CZ" sz="2000" dirty="0" smtClean="0">
                <a:sym typeface="Symbol"/>
              </a:rPr>
              <a:t>)</a:t>
            </a:r>
            <a:endParaRPr lang="cs-CZ" sz="2000" dirty="0" smtClean="0"/>
          </a:p>
          <a:p>
            <a:pPr>
              <a:buFont typeface="Arial" pitchFamily="34" charset="0"/>
              <a:buChar char="•"/>
            </a:pPr>
            <a:r>
              <a:rPr lang="cs-CZ" sz="2000" dirty="0" smtClean="0"/>
              <a:t> i</a:t>
            </a:r>
            <a:r>
              <a:rPr lang="de-DE" sz="2000" dirty="0" err="1" smtClean="0"/>
              <a:t>hr</a:t>
            </a:r>
            <a:r>
              <a:rPr lang="de-DE" sz="2000" dirty="0" smtClean="0"/>
              <a:t> Erstellen ist zeitaufwändig und teuer</a:t>
            </a:r>
          </a:p>
          <a:p>
            <a:pPr>
              <a:buFont typeface="Arial" pitchFamily="34" charset="0"/>
              <a:buChar char="•"/>
            </a:pPr>
            <a:r>
              <a:rPr lang="cs-CZ" sz="2000" dirty="0" smtClean="0"/>
              <a:t> a</a:t>
            </a:r>
            <a:r>
              <a:rPr lang="de-DE" sz="2000" dirty="0" err="1" smtClean="0"/>
              <a:t>utomatische</a:t>
            </a:r>
            <a:r>
              <a:rPr lang="de-DE" sz="2000" dirty="0" smtClean="0"/>
              <a:t> vs. manuelle Annotationen </a:t>
            </a:r>
            <a:endParaRPr lang="cs-CZ" sz="2000" dirty="0" smtClean="0"/>
          </a:p>
          <a:p>
            <a:r>
              <a:rPr lang="de-DE" sz="2000" dirty="0" smtClean="0"/>
              <a:t>(</a:t>
            </a:r>
            <a:r>
              <a:rPr lang="cs-CZ" sz="2000" dirty="0" err="1" smtClean="0"/>
              <a:t>vgl</a:t>
            </a:r>
            <a:r>
              <a:rPr lang="cs-CZ" sz="2000" dirty="0" smtClean="0"/>
              <a:t>. </a:t>
            </a:r>
            <a:r>
              <a:rPr lang="cs-CZ" sz="2000" dirty="0" err="1" smtClean="0"/>
              <a:t>Intercorp</a:t>
            </a:r>
            <a:r>
              <a:rPr lang="cs-CZ" sz="2000" dirty="0" smtClean="0"/>
              <a:t> – </a:t>
            </a:r>
            <a:r>
              <a:rPr lang="cs-CZ" sz="2000" dirty="0" err="1" smtClean="0"/>
              <a:t>Kerntexte</a:t>
            </a:r>
            <a:r>
              <a:rPr lang="cs-CZ" sz="2000" dirty="0" smtClean="0"/>
              <a:t> </a:t>
            </a:r>
            <a:r>
              <a:rPr lang="cs-CZ" sz="2000" dirty="0" err="1" smtClean="0"/>
              <a:t>und</a:t>
            </a:r>
            <a:r>
              <a:rPr lang="cs-CZ" sz="2000" dirty="0" smtClean="0"/>
              <a:t> </a:t>
            </a:r>
            <a:r>
              <a:rPr lang="cs-CZ" sz="2000" dirty="0" err="1" smtClean="0"/>
              <a:t>Kollektionstexte</a:t>
            </a:r>
            <a:r>
              <a:rPr lang="de-DE" sz="2000" dirty="0" smtClean="0"/>
              <a:t>)</a:t>
            </a:r>
            <a:endParaRPr lang="cs-CZ" sz="20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ssolve">
                                      <p:cBhvr>
                                        <p:cTn id="31" dur="500"/>
                                        <p:tgtEl>
                                          <p:spTgt spid="3">
                                            <p:txEl>
                                              <p:pRg st="7" end="7"/>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dissolve">
                                      <p:cBhvr>
                                        <p:cTn id="34" dur="500"/>
                                        <p:tgtEl>
                                          <p:spTgt spid="3">
                                            <p:txEl>
                                              <p:pRg st="8" end="8"/>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dissolve">
                                      <p:cBhvr>
                                        <p:cTn id="37" dur="500"/>
                                        <p:tgtEl>
                                          <p:spTgt spid="3">
                                            <p:txEl>
                                              <p:pRg st="9" end="9"/>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dissolve">
                                      <p:cBhvr>
                                        <p:cTn id="40" dur="500"/>
                                        <p:tgtEl>
                                          <p:spTgt spid="3">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dissolve">
                                      <p:cBhvr>
                                        <p:cTn id="45" dur="5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dissolve">
                                      <p:cBhvr>
                                        <p:cTn id="5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60648"/>
            <a:ext cx="7772400" cy="1143000"/>
          </a:xfrm>
        </p:spPr>
        <p:txBody>
          <a:bodyPr/>
          <a:lstStyle/>
          <a:p>
            <a:r>
              <a:rPr lang="cs-CZ" dirty="0" err="1" smtClean="0"/>
              <a:t>Korpustypologie</a:t>
            </a:r>
            <a:endParaRPr lang="cs-CZ" dirty="0"/>
          </a:p>
        </p:txBody>
      </p:sp>
      <p:sp>
        <p:nvSpPr>
          <p:cNvPr id="3" name="Zástupný symbol pro obsah 2"/>
          <p:cNvSpPr>
            <a:spLocks noGrp="1"/>
          </p:cNvSpPr>
          <p:nvPr>
            <p:ph idx="1"/>
          </p:nvPr>
        </p:nvSpPr>
        <p:spPr>
          <a:xfrm>
            <a:off x="683568" y="1340768"/>
            <a:ext cx="7772400" cy="5115272"/>
          </a:xfrm>
        </p:spPr>
        <p:txBody>
          <a:bodyPr/>
          <a:lstStyle/>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Primärdaten</a:t>
            </a:r>
            <a:r>
              <a:rPr lang="cs-CZ" sz="2800" dirty="0" smtClean="0"/>
              <a:t> </a:t>
            </a:r>
            <a:r>
              <a:rPr lang="cs-CZ" sz="2800" dirty="0" err="1" smtClean="0"/>
              <a:t>betreffen</a:t>
            </a:r>
            <a:endParaRPr lang="cs-CZ" sz="2800" dirty="0" smtClean="0"/>
          </a:p>
          <a:p>
            <a:pPr lvl="1"/>
            <a:r>
              <a:rPr lang="de-DE" sz="2400" dirty="0" smtClean="0"/>
              <a:t>Sprachenauswahl</a:t>
            </a:r>
          </a:p>
          <a:p>
            <a:pPr lvl="1"/>
            <a:r>
              <a:rPr lang="de-DE" sz="2400" dirty="0" smtClean="0"/>
              <a:t>Medium</a:t>
            </a:r>
          </a:p>
          <a:p>
            <a:pPr lvl="1"/>
            <a:r>
              <a:rPr lang="de-DE" sz="2400" dirty="0" smtClean="0"/>
              <a:t>Größe</a:t>
            </a:r>
          </a:p>
          <a:p>
            <a:pPr lvl="1"/>
            <a:r>
              <a:rPr lang="de-DE" sz="2400" dirty="0" smtClean="0"/>
              <a:t>Sprachbezug</a:t>
            </a:r>
          </a:p>
          <a:p>
            <a:pPr lvl="1"/>
            <a:r>
              <a:rPr lang="de-DE" sz="2400" dirty="0" smtClean="0"/>
              <a:t>Funktionalität</a:t>
            </a:r>
          </a:p>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Korpusaufbereitung</a:t>
            </a:r>
            <a:r>
              <a:rPr lang="cs-CZ" sz="2800" dirty="0" smtClean="0"/>
              <a:t> </a:t>
            </a:r>
            <a:r>
              <a:rPr lang="cs-CZ" sz="2800" dirty="0" err="1" smtClean="0"/>
              <a:t>betreffen</a:t>
            </a:r>
            <a:endParaRPr lang="cs-CZ" sz="2800" dirty="0" smtClean="0"/>
          </a:p>
          <a:p>
            <a:pPr lvl="1"/>
            <a:r>
              <a:rPr lang="de-DE" sz="2400" dirty="0" smtClean="0"/>
              <a:t>Annotation</a:t>
            </a:r>
            <a:r>
              <a:rPr lang="pl-PL" sz="2400" dirty="0" smtClean="0"/>
              <a:t>*</a:t>
            </a:r>
            <a:endParaRPr lang="de-DE" sz="2400" dirty="0" smtClean="0"/>
          </a:p>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das</a:t>
            </a:r>
            <a:r>
              <a:rPr lang="cs-CZ" sz="2800" dirty="0" smtClean="0"/>
              <a:t> Korpus </a:t>
            </a:r>
            <a:r>
              <a:rPr lang="cs-CZ" sz="2800" dirty="0" err="1" smtClean="0"/>
              <a:t>selbst</a:t>
            </a:r>
            <a:r>
              <a:rPr lang="cs-CZ" sz="2800" dirty="0" smtClean="0"/>
              <a:t> </a:t>
            </a:r>
            <a:r>
              <a:rPr lang="cs-CZ" sz="2800" dirty="0" err="1" smtClean="0"/>
              <a:t>betreffen</a:t>
            </a:r>
            <a:endParaRPr lang="cs-CZ" sz="2800" dirty="0" smtClean="0"/>
          </a:p>
          <a:p>
            <a:r>
              <a:rPr lang="de-DE" sz="3200" dirty="0" smtClean="0">
                <a:solidFill>
                  <a:srgbClr val="C00000"/>
                </a:solidFill>
              </a:rPr>
              <a:t>Persistenz</a:t>
            </a:r>
          </a:p>
          <a:p>
            <a:r>
              <a:rPr lang="de-DE" sz="2800" dirty="0" smtClean="0"/>
              <a:t>Verfügbarkeit</a:t>
            </a:r>
            <a:r>
              <a:rPr lang="pl-PL" sz="2800" dirty="0" smtClean="0"/>
              <a:t>*</a:t>
            </a:r>
          </a:p>
          <a:p>
            <a:endParaRPr lang="cs-CZ" dirty="0"/>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18</a:t>
            </a:fld>
            <a:endParaRPr lang="cs-CZ"/>
          </a:p>
        </p:txBody>
      </p:sp>
      <p:sp>
        <p:nvSpPr>
          <p:cNvPr id="6" name="TextovéPole 5"/>
          <p:cNvSpPr txBox="1"/>
          <p:nvPr/>
        </p:nvSpPr>
        <p:spPr>
          <a:xfrm>
            <a:off x="755576" y="1340768"/>
            <a:ext cx="7560840" cy="3416320"/>
          </a:xfrm>
          <a:prstGeom prst="rect">
            <a:avLst/>
          </a:prstGeom>
          <a:solidFill>
            <a:schemeClr val="accent2">
              <a:lumMod val="20000"/>
              <a:lumOff val="80000"/>
            </a:schemeClr>
          </a:solidFill>
        </p:spPr>
        <p:txBody>
          <a:bodyPr wrap="square" rtlCol="0">
            <a:spAutoFit/>
          </a:bodyPr>
          <a:lstStyle/>
          <a:p>
            <a:r>
              <a:rPr lang="de-DE" dirty="0" smtClean="0"/>
              <a:t>Die meisten Korpora sind </a:t>
            </a:r>
            <a:r>
              <a:rPr lang="de-DE" b="1" dirty="0" smtClean="0">
                <a:solidFill>
                  <a:schemeClr val="accent1">
                    <a:lumMod val="75000"/>
                  </a:schemeClr>
                </a:solidFill>
              </a:rPr>
              <a:t>statische</a:t>
            </a:r>
            <a:r>
              <a:rPr lang="de-DE" b="1" dirty="0" smtClean="0"/>
              <a:t> </a:t>
            </a:r>
            <a:r>
              <a:rPr lang="de-DE" dirty="0" smtClean="0"/>
              <a:t>Korpora, d.h. es gibt eine abgeschlossene Textmenge, die in eine</a:t>
            </a:r>
            <a:r>
              <a:rPr lang="cs-CZ" dirty="0" smtClean="0"/>
              <a:t>r</a:t>
            </a:r>
            <a:r>
              <a:rPr lang="de-DE" dirty="0" smtClean="0"/>
              <a:t> bestimmten Zeit gesammelt wurde und dann für die weitere Verarbeitung gespeichert ist.</a:t>
            </a:r>
          </a:p>
          <a:p>
            <a:r>
              <a:rPr lang="de-DE" dirty="0" smtClean="0"/>
              <a:t>Sie können aber aktualisiert werden (neue Version </a:t>
            </a:r>
            <a:r>
              <a:rPr lang="pl-PL" dirty="0" smtClean="0"/>
              <a:t>= </a:t>
            </a:r>
            <a:r>
              <a:rPr lang="pl-PL" b="1" dirty="0" smtClean="0"/>
              <a:t>Release</a:t>
            </a:r>
            <a:r>
              <a:rPr lang="de-DE" dirty="0" smtClean="0"/>
              <a:t>)</a:t>
            </a:r>
            <a:r>
              <a:rPr lang="pl-PL" dirty="0" smtClean="0"/>
              <a:t>.</a:t>
            </a:r>
          </a:p>
          <a:p>
            <a:r>
              <a:rPr lang="pl-PL" b="1" dirty="0" smtClean="0"/>
              <a:t>X </a:t>
            </a:r>
            <a:r>
              <a:rPr lang="pl-PL" b="1" dirty="0" smtClean="0">
                <a:solidFill>
                  <a:schemeClr val="accent1">
                    <a:lumMod val="75000"/>
                  </a:schemeClr>
                </a:solidFill>
              </a:rPr>
              <a:t>Monitorkorp</a:t>
            </a:r>
            <a:r>
              <a:rPr lang="de-DE" b="1" dirty="0" err="1" smtClean="0">
                <a:solidFill>
                  <a:schemeClr val="accent1">
                    <a:lumMod val="75000"/>
                  </a:schemeClr>
                </a:solidFill>
              </a:rPr>
              <a:t>us</a:t>
            </a:r>
            <a:r>
              <a:rPr lang="pl-PL" dirty="0" smtClean="0">
                <a:solidFill>
                  <a:schemeClr val="accent1">
                    <a:lumMod val="75000"/>
                  </a:schemeClr>
                </a:solidFill>
              </a:rPr>
              <a:t> </a:t>
            </a:r>
            <a:r>
              <a:rPr lang="pl-PL" dirty="0" smtClean="0"/>
              <a:t>= Korpora, deren Gr</a:t>
            </a:r>
            <a:r>
              <a:rPr lang="de-DE" dirty="0" err="1" smtClean="0"/>
              <a:t>öße</a:t>
            </a:r>
            <a:r>
              <a:rPr lang="de-DE" dirty="0" smtClean="0"/>
              <a:t> </a:t>
            </a:r>
            <a:r>
              <a:rPr lang="cs-CZ" dirty="0" err="1" smtClean="0"/>
              <a:t>ständig</a:t>
            </a:r>
            <a:r>
              <a:rPr lang="cs-CZ" dirty="0" smtClean="0"/>
              <a:t> </a:t>
            </a:r>
            <a:r>
              <a:rPr lang="cs-CZ" dirty="0" err="1" smtClean="0"/>
              <a:t>wächst</a:t>
            </a:r>
            <a:r>
              <a:rPr lang="cs-CZ" dirty="0" smtClean="0"/>
              <a:t> (Bank </a:t>
            </a:r>
            <a:r>
              <a:rPr lang="cs-CZ" dirty="0" err="1" smtClean="0"/>
              <a:t>of</a:t>
            </a:r>
            <a:r>
              <a:rPr lang="cs-CZ" dirty="0" smtClean="0"/>
              <a:t> </a:t>
            </a:r>
            <a:r>
              <a:rPr lang="cs-CZ" dirty="0" err="1" smtClean="0"/>
              <a:t>English</a:t>
            </a:r>
            <a:r>
              <a:rPr lang="cs-CZ" dirty="0" smtClean="0"/>
              <a:t>), </a:t>
            </a:r>
            <a:r>
              <a:rPr lang="cs-CZ" dirty="0" err="1" smtClean="0"/>
              <a:t>nicht</a:t>
            </a:r>
            <a:r>
              <a:rPr lang="cs-CZ" dirty="0" smtClean="0"/>
              <a:t> </a:t>
            </a:r>
            <a:r>
              <a:rPr lang="cs-CZ" dirty="0" err="1" smtClean="0"/>
              <a:t>repräsentativ</a:t>
            </a:r>
            <a:r>
              <a:rPr lang="de-DE" dirty="0" smtClean="0"/>
              <a:t>.</a:t>
            </a:r>
            <a:endParaRPr lang="pl-PL" dirty="0" smtClean="0"/>
          </a:p>
          <a:p>
            <a:endParaRPr lang="cs-CZ"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ssolve">
                                      <p:cBhvr>
                                        <p:cTn id="31" dur="500"/>
                                        <p:tgtEl>
                                          <p:spTgt spid="3">
                                            <p:txEl>
                                              <p:pRg st="7" end="7"/>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dissolve">
                                      <p:cBhvr>
                                        <p:cTn id="34" dur="500"/>
                                        <p:tgtEl>
                                          <p:spTgt spid="3">
                                            <p:txEl>
                                              <p:pRg st="8" end="8"/>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dissolve">
                                      <p:cBhvr>
                                        <p:cTn id="37" dur="500"/>
                                        <p:tgtEl>
                                          <p:spTgt spid="3">
                                            <p:txEl>
                                              <p:pRg st="9" end="9"/>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dissolve">
                                      <p:cBhvr>
                                        <p:cTn id="40" dur="500"/>
                                        <p:tgtEl>
                                          <p:spTgt spid="3">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dissolve">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60648"/>
            <a:ext cx="7772400" cy="1143000"/>
          </a:xfrm>
        </p:spPr>
        <p:txBody>
          <a:bodyPr/>
          <a:lstStyle/>
          <a:p>
            <a:r>
              <a:rPr lang="cs-CZ" dirty="0" err="1" smtClean="0"/>
              <a:t>Korpustypologie</a:t>
            </a:r>
            <a:endParaRPr lang="cs-CZ" dirty="0"/>
          </a:p>
        </p:txBody>
      </p:sp>
      <p:sp>
        <p:nvSpPr>
          <p:cNvPr id="3" name="Zástupný symbol pro obsah 2"/>
          <p:cNvSpPr>
            <a:spLocks noGrp="1"/>
          </p:cNvSpPr>
          <p:nvPr>
            <p:ph idx="1"/>
          </p:nvPr>
        </p:nvSpPr>
        <p:spPr>
          <a:xfrm>
            <a:off x="683568" y="1340768"/>
            <a:ext cx="7772400" cy="5115272"/>
          </a:xfrm>
        </p:spPr>
        <p:txBody>
          <a:bodyPr/>
          <a:lstStyle/>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Primärdaten</a:t>
            </a:r>
            <a:r>
              <a:rPr lang="cs-CZ" sz="2800" dirty="0" smtClean="0"/>
              <a:t> </a:t>
            </a:r>
            <a:r>
              <a:rPr lang="cs-CZ" sz="2800" dirty="0" err="1" smtClean="0"/>
              <a:t>betreffen</a:t>
            </a:r>
            <a:endParaRPr lang="cs-CZ" sz="2800" dirty="0" smtClean="0"/>
          </a:p>
          <a:p>
            <a:pPr lvl="1"/>
            <a:r>
              <a:rPr lang="de-DE" sz="2400" dirty="0" smtClean="0"/>
              <a:t>Sprachenauswahl</a:t>
            </a:r>
          </a:p>
          <a:p>
            <a:pPr lvl="1"/>
            <a:r>
              <a:rPr lang="de-DE" sz="2400" dirty="0" smtClean="0"/>
              <a:t>Medium</a:t>
            </a:r>
          </a:p>
          <a:p>
            <a:pPr lvl="1"/>
            <a:r>
              <a:rPr lang="de-DE" sz="2400" dirty="0" smtClean="0"/>
              <a:t>Größe</a:t>
            </a:r>
          </a:p>
          <a:p>
            <a:pPr lvl="1"/>
            <a:r>
              <a:rPr lang="de-DE" sz="2400" dirty="0" smtClean="0"/>
              <a:t>Sprachbezug</a:t>
            </a:r>
          </a:p>
          <a:p>
            <a:pPr lvl="1"/>
            <a:r>
              <a:rPr lang="de-DE" sz="2400" dirty="0" smtClean="0"/>
              <a:t>Funktionalität</a:t>
            </a:r>
          </a:p>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Korpusaufbereitung</a:t>
            </a:r>
            <a:r>
              <a:rPr lang="cs-CZ" sz="2800" dirty="0" smtClean="0"/>
              <a:t> </a:t>
            </a:r>
            <a:r>
              <a:rPr lang="cs-CZ" sz="2800" dirty="0" err="1" smtClean="0"/>
              <a:t>betreffen</a:t>
            </a:r>
            <a:endParaRPr lang="cs-CZ" sz="2800" dirty="0" smtClean="0"/>
          </a:p>
          <a:p>
            <a:pPr lvl="1"/>
            <a:r>
              <a:rPr lang="de-DE" sz="2400" dirty="0" smtClean="0"/>
              <a:t>Annotation</a:t>
            </a:r>
            <a:r>
              <a:rPr lang="pl-PL" sz="2400" dirty="0" smtClean="0"/>
              <a:t>*</a:t>
            </a:r>
            <a:endParaRPr lang="de-DE" sz="2400" dirty="0" smtClean="0"/>
          </a:p>
          <a:p>
            <a:pPr>
              <a:buNone/>
            </a:pPr>
            <a:r>
              <a:rPr lang="cs-CZ" sz="2800" dirty="0" err="1" smtClean="0"/>
              <a:t>Kriterien</a:t>
            </a:r>
            <a:r>
              <a:rPr lang="cs-CZ" sz="2800" dirty="0" smtClean="0"/>
              <a:t>, </a:t>
            </a:r>
            <a:r>
              <a:rPr lang="cs-CZ" sz="2800" dirty="0" err="1" smtClean="0"/>
              <a:t>die</a:t>
            </a:r>
            <a:r>
              <a:rPr lang="cs-CZ" sz="2800" dirty="0" smtClean="0"/>
              <a:t> </a:t>
            </a:r>
            <a:r>
              <a:rPr lang="cs-CZ" sz="2800" dirty="0" err="1" smtClean="0"/>
              <a:t>das</a:t>
            </a:r>
            <a:r>
              <a:rPr lang="cs-CZ" sz="2800" dirty="0" smtClean="0"/>
              <a:t> Korpus </a:t>
            </a:r>
            <a:r>
              <a:rPr lang="cs-CZ" sz="2800" dirty="0" err="1" smtClean="0"/>
              <a:t>selbst</a:t>
            </a:r>
            <a:r>
              <a:rPr lang="cs-CZ" sz="2800" dirty="0" smtClean="0"/>
              <a:t> </a:t>
            </a:r>
            <a:r>
              <a:rPr lang="cs-CZ" sz="2800" dirty="0" err="1" smtClean="0"/>
              <a:t>betreffen</a:t>
            </a:r>
            <a:endParaRPr lang="cs-CZ" sz="2800" dirty="0" smtClean="0"/>
          </a:p>
          <a:p>
            <a:r>
              <a:rPr lang="de-DE" sz="2800" dirty="0" smtClean="0"/>
              <a:t>Persistenz</a:t>
            </a:r>
          </a:p>
          <a:p>
            <a:r>
              <a:rPr lang="de-DE" sz="3200" dirty="0" smtClean="0">
                <a:solidFill>
                  <a:srgbClr val="C00000"/>
                </a:solidFill>
              </a:rPr>
              <a:t>Verfügbarkeit</a:t>
            </a:r>
            <a:endParaRPr lang="pl-PL" sz="2800" dirty="0" smtClean="0"/>
          </a:p>
          <a:p>
            <a:endParaRPr lang="cs-CZ" dirty="0"/>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19</a:t>
            </a:fld>
            <a:endParaRPr lang="cs-CZ"/>
          </a:p>
        </p:txBody>
      </p:sp>
      <p:sp>
        <p:nvSpPr>
          <p:cNvPr id="6" name="TextovéPole 5"/>
          <p:cNvSpPr txBox="1"/>
          <p:nvPr/>
        </p:nvSpPr>
        <p:spPr>
          <a:xfrm>
            <a:off x="755576" y="2924944"/>
            <a:ext cx="7560840" cy="2677656"/>
          </a:xfrm>
          <a:prstGeom prst="rect">
            <a:avLst/>
          </a:prstGeom>
          <a:solidFill>
            <a:schemeClr val="accent2">
              <a:lumMod val="20000"/>
              <a:lumOff val="80000"/>
            </a:schemeClr>
          </a:solidFill>
        </p:spPr>
        <p:txBody>
          <a:bodyPr wrap="square" rtlCol="0">
            <a:spAutoFit/>
          </a:bodyPr>
          <a:lstStyle/>
          <a:p>
            <a:pPr>
              <a:buFont typeface="Arial" pitchFamily="34" charset="0"/>
              <a:buChar char="•"/>
            </a:pPr>
            <a:r>
              <a:rPr lang="cs-CZ" dirty="0" smtClean="0"/>
              <a:t> </a:t>
            </a:r>
            <a:r>
              <a:rPr lang="de-DE" dirty="0" smtClean="0"/>
              <a:t>Bei kostenlosen Korpora ist es oft üblich, dass man sich als Nutzer registrieren lassen oder einen Lizenzvertrag abschließen muss.</a:t>
            </a:r>
          </a:p>
          <a:p>
            <a:pPr>
              <a:buFont typeface="Arial" pitchFamily="34" charset="0"/>
              <a:buChar char="•"/>
            </a:pPr>
            <a:r>
              <a:rPr lang="cs-CZ" dirty="0" smtClean="0"/>
              <a:t> </a:t>
            </a:r>
            <a:r>
              <a:rPr lang="de-DE" dirty="0" smtClean="0"/>
              <a:t>Damit soll sichergestellt werden, dass die Daten nicht zu kommerziellen Zwecken verwendet werden.</a:t>
            </a:r>
          </a:p>
          <a:p>
            <a:pPr>
              <a:buFont typeface="Arial" pitchFamily="34" charset="0"/>
              <a:buChar char="•"/>
            </a:pPr>
            <a:r>
              <a:rPr lang="cs-CZ" dirty="0" smtClean="0"/>
              <a:t> </a:t>
            </a:r>
            <a:r>
              <a:rPr lang="de-DE" dirty="0" smtClean="0"/>
              <a:t>Für deutsche Korpora gibt es kein zentrales Register.</a:t>
            </a:r>
          </a:p>
          <a:p>
            <a:endParaRPr lang="cs-CZ"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ssolve">
                                      <p:cBhvr>
                                        <p:cTn id="31" dur="500"/>
                                        <p:tgtEl>
                                          <p:spTgt spid="3">
                                            <p:txEl>
                                              <p:pRg st="7" end="7"/>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dissolve">
                                      <p:cBhvr>
                                        <p:cTn id="34" dur="500"/>
                                        <p:tgtEl>
                                          <p:spTgt spid="3">
                                            <p:txEl>
                                              <p:pRg st="8" end="8"/>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dissolve">
                                      <p:cBhvr>
                                        <p:cTn id="37" dur="500"/>
                                        <p:tgtEl>
                                          <p:spTgt spid="3">
                                            <p:txEl>
                                              <p:pRg st="9" end="9"/>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dissolve">
                                      <p:cBhvr>
                                        <p:cTn id="40" dur="500"/>
                                        <p:tgtEl>
                                          <p:spTgt spid="3">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dissolve">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Was</a:t>
            </a:r>
            <a:r>
              <a:rPr lang="cs-CZ" dirty="0" smtClean="0"/>
              <a:t> </a:t>
            </a:r>
            <a:r>
              <a:rPr lang="cs-CZ" dirty="0" err="1" smtClean="0"/>
              <a:t>ist</a:t>
            </a:r>
            <a:r>
              <a:rPr lang="cs-CZ" dirty="0" smtClean="0"/>
              <a:t> </a:t>
            </a:r>
            <a:r>
              <a:rPr lang="cs-CZ" dirty="0" err="1" smtClean="0"/>
              <a:t>ein</a:t>
            </a:r>
            <a:r>
              <a:rPr lang="cs-CZ" dirty="0" smtClean="0"/>
              <a:t> Korpus?</a:t>
            </a:r>
            <a:endParaRPr lang="cs-CZ" dirty="0"/>
          </a:p>
        </p:txBody>
      </p:sp>
      <p:sp>
        <p:nvSpPr>
          <p:cNvPr id="3" name="Zástupný symbol pro obsah 2"/>
          <p:cNvSpPr>
            <a:spLocks noGrp="1"/>
          </p:cNvSpPr>
          <p:nvPr>
            <p:ph idx="1"/>
          </p:nvPr>
        </p:nvSpPr>
        <p:spPr>
          <a:xfrm>
            <a:off x="0" y="4869160"/>
            <a:ext cx="8964488" cy="1705376"/>
          </a:xfrm>
        </p:spPr>
        <p:txBody>
          <a:bodyPr/>
          <a:lstStyle/>
          <a:p>
            <a:endParaRPr lang="cs-CZ" dirty="0" smtClean="0">
              <a:hlinkClick r:id="rId2"/>
            </a:endParaRPr>
          </a:p>
          <a:p>
            <a:pPr>
              <a:buNone/>
            </a:pPr>
            <a:r>
              <a:rPr lang="cs-CZ" dirty="0" smtClean="0">
                <a:hlinkClick r:id="rId2"/>
              </a:rPr>
              <a:t>https://www.youtube.com/watch?v=rpVW4ZU4uRM</a:t>
            </a:r>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2</a:t>
            </a:fld>
            <a:endParaRPr lang="cs-CZ"/>
          </a:p>
        </p:txBody>
      </p:sp>
      <p:sp>
        <p:nvSpPr>
          <p:cNvPr id="6" name="TextovéPole 5"/>
          <p:cNvSpPr txBox="1"/>
          <p:nvPr/>
        </p:nvSpPr>
        <p:spPr>
          <a:xfrm>
            <a:off x="899592" y="2204864"/>
            <a:ext cx="7632848" cy="2769989"/>
          </a:xfrm>
          <a:prstGeom prst="rect">
            <a:avLst/>
          </a:prstGeom>
          <a:noFill/>
        </p:spPr>
        <p:txBody>
          <a:bodyPr wrap="square" rtlCol="0">
            <a:spAutoFit/>
          </a:bodyPr>
          <a:lstStyle/>
          <a:p>
            <a:r>
              <a:rPr lang="de-DE" sz="1800" dirty="0" smtClean="0">
                <a:latin typeface="+mn-lt"/>
                <a:cs typeface="+mn-cs"/>
              </a:rPr>
              <a:t>Was verstehen Sie darunter </a:t>
            </a:r>
            <a:r>
              <a:rPr lang="de-DE" sz="1800" dirty="0" smtClean="0">
                <a:latin typeface="+mn-lt"/>
                <a:cs typeface="+mn-cs"/>
              </a:rPr>
              <a:t>vor?</a:t>
            </a:r>
            <a:r>
              <a:rPr lang="cs-CZ" sz="1800" dirty="0" smtClean="0">
                <a:latin typeface="+mn-lt"/>
                <a:cs typeface="+mn-cs"/>
              </a:rPr>
              <a:t> </a:t>
            </a:r>
            <a:r>
              <a:rPr lang="cs-CZ" sz="1800" dirty="0" err="1" smtClean="0">
                <a:latin typeface="+mn-lt"/>
                <a:cs typeface="+mn-cs"/>
              </a:rPr>
              <a:t>Hat</a:t>
            </a:r>
            <a:r>
              <a:rPr lang="cs-CZ" sz="1800" dirty="0" smtClean="0">
                <a:latin typeface="+mn-lt"/>
                <a:cs typeface="+mn-cs"/>
              </a:rPr>
              <a:t> </a:t>
            </a:r>
            <a:r>
              <a:rPr lang="cs-CZ" sz="1800" dirty="0" err="1" smtClean="0">
                <a:latin typeface="+mn-lt"/>
                <a:cs typeface="+mn-cs"/>
              </a:rPr>
              <a:t>sich</a:t>
            </a:r>
            <a:r>
              <a:rPr lang="cs-CZ" sz="1800" dirty="0" smtClean="0">
                <a:latin typeface="+mn-lt"/>
                <a:cs typeface="+mn-cs"/>
              </a:rPr>
              <a:t> </a:t>
            </a:r>
            <a:r>
              <a:rPr lang="cs-CZ" sz="1800" dirty="0" err="1" smtClean="0">
                <a:latin typeface="+mn-lt"/>
                <a:cs typeface="+mn-cs"/>
              </a:rPr>
              <a:t>jemand</a:t>
            </a:r>
            <a:r>
              <a:rPr lang="cs-CZ" sz="1800" dirty="0" smtClean="0">
                <a:latin typeface="+mn-lt"/>
                <a:cs typeface="+mn-cs"/>
              </a:rPr>
              <a:t> </a:t>
            </a:r>
            <a:r>
              <a:rPr lang="cs-CZ" sz="1800" dirty="0" err="1" smtClean="0">
                <a:latin typeface="+mn-lt"/>
                <a:cs typeface="+mn-cs"/>
              </a:rPr>
              <a:t>informiert</a:t>
            </a:r>
            <a:r>
              <a:rPr lang="cs-CZ" sz="1800" dirty="0" smtClean="0">
                <a:latin typeface="+mn-lt"/>
                <a:cs typeface="+mn-cs"/>
              </a:rPr>
              <a:t>?</a:t>
            </a:r>
          </a:p>
          <a:p>
            <a:endParaRPr lang="cs-CZ" sz="1800" dirty="0" smtClean="0">
              <a:latin typeface="+mn-lt"/>
              <a:cs typeface="+mn-cs"/>
            </a:endParaRPr>
          </a:p>
          <a:p>
            <a:r>
              <a:rPr lang="cs-CZ" sz="1800" dirty="0" err="1" smtClean="0">
                <a:latin typeface="+mn-lt"/>
                <a:cs typeface="+mn-cs"/>
              </a:rPr>
              <a:t>Was</a:t>
            </a:r>
            <a:r>
              <a:rPr lang="cs-CZ" sz="1800" dirty="0" smtClean="0">
                <a:latin typeface="+mn-lt"/>
                <a:cs typeface="+mn-cs"/>
              </a:rPr>
              <a:t> </a:t>
            </a:r>
            <a:r>
              <a:rPr lang="cs-CZ" sz="1800" dirty="0" err="1" smtClean="0">
                <a:latin typeface="+mn-lt"/>
                <a:cs typeface="+mn-cs"/>
              </a:rPr>
              <a:t>ist</a:t>
            </a:r>
            <a:r>
              <a:rPr lang="cs-CZ" sz="1800" dirty="0" smtClean="0">
                <a:latin typeface="+mn-lt"/>
                <a:cs typeface="+mn-cs"/>
              </a:rPr>
              <a:t> </a:t>
            </a:r>
            <a:r>
              <a:rPr lang="cs-CZ" sz="1800" dirty="0" err="1" smtClean="0">
                <a:latin typeface="+mn-lt"/>
                <a:cs typeface="+mn-cs"/>
              </a:rPr>
              <a:t>das</a:t>
            </a:r>
            <a:r>
              <a:rPr lang="cs-CZ" sz="1800" dirty="0" smtClean="0">
                <a:latin typeface="+mn-lt"/>
                <a:cs typeface="+mn-cs"/>
              </a:rPr>
              <a:t>?</a:t>
            </a:r>
          </a:p>
          <a:p>
            <a:endParaRPr lang="cs-CZ" sz="1800" dirty="0" smtClean="0">
              <a:latin typeface="+mn-lt"/>
              <a:cs typeface="+mn-cs"/>
            </a:endParaRPr>
          </a:p>
          <a:p>
            <a:r>
              <a:rPr lang="cs-CZ" sz="1800" dirty="0" err="1" smtClean="0">
                <a:latin typeface="+mn-lt"/>
                <a:cs typeface="+mn-cs"/>
              </a:rPr>
              <a:t>Wozu</a:t>
            </a:r>
            <a:r>
              <a:rPr lang="cs-CZ" sz="1800" dirty="0" smtClean="0">
                <a:latin typeface="+mn-lt"/>
                <a:cs typeface="+mn-cs"/>
              </a:rPr>
              <a:t> </a:t>
            </a:r>
            <a:r>
              <a:rPr lang="cs-CZ" sz="1800" dirty="0" err="1" smtClean="0">
                <a:latin typeface="+mn-lt"/>
                <a:cs typeface="+mn-cs"/>
              </a:rPr>
              <a:t>dient</a:t>
            </a:r>
            <a:r>
              <a:rPr lang="cs-CZ" sz="1800" dirty="0" smtClean="0">
                <a:latin typeface="+mn-lt"/>
                <a:cs typeface="+mn-cs"/>
              </a:rPr>
              <a:t> es?</a:t>
            </a:r>
          </a:p>
          <a:p>
            <a:endParaRPr lang="cs-CZ" sz="1800" dirty="0" smtClean="0">
              <a:latin typeface="+mn-lt"/>
              <a:cs typeface="+mn-cs"/>
            </a:endParaRPr>
          </a:p>
          <a:p>
            <a:r>
              <a:rPr lang="cs-CZ" sz="1800" dirty="0" err="1" smtClean="0">
                <a:latin typeface="+mn-lt"/>
                <a:cs typeface="+mn-cs"/>
              </a:rPr>
              <a:t>Wie</a:t>
            </a:r>
            <a:r>
              <a:rPr lang="cs-CZ" sz="1800" dirty="0" smtClean="0">
                <a:latin typeface="+mn-lt"/>
                <a:cs typeface="+mn-cs"/>
              </a:rPr>
              <a:t> </a:t>
            </a:r>
            <a:r>
              <a:rPr lang="cs-CZ" sz="1800" dirty="0" err="1" smtClean="0">
                <a:latin typeface="+mn-lt"/>
                <a:cs typeface="+mn-cs"/>
              </a:rPr>
              <a:t>kann</a:t>
            </a:r>
            <a:r>
              <a:rPr lang="cs-CZ" sz="1800" dirty="0" smtClean="0">
                <a:latin typeface="+mn-lt"/>
                <a:cs typeface="+mn-cs"/>
              </a:rPr>
              <a:t> es </a:t>
            </a:r>
            <a:r>
              <a:rPr lang="cs-CZ" sz="1800" dirty="0" err="1" smtClean="0">
                <a:latin typeface="+mn-lt"/>
                <a:cs typeface="+mn-cs"/>
              </a:rPr>
              <a:t>mir</a:t>
            </a:r>
            <a:r>
              <a:rPr lang="cs-CZ" sz="1800" dirty="0" smtClean="0">
                <a:latin typeface="+mn-lt"/>
                <a:cs typeface="+mn-cs"/>
              </a:rPr>
              <a:t> </a:t>
            </a:r>
            <a:r>
              <a:rPr lang="cs-CZ" sz="1800" dirty="0" err="1" smtClean="0">
                <a:latin typeface="+mn-lt"/>
                <a:cs typeface="+mn-cs"/>
              </a:rPr>
              <a:t>behilflich</a:t>
            </a:r>
            <a:r>
              <a:rPr lang="cs-CZ" sz="1800" dirty="0" smtClean="0">
                <a:latin typeface="+mn-lt"/>
                <a:cs typeface="+mn-cs"/>
              </a:rPr>
              <a:t> </a:t>
            </a:r>
            <a:r>
              <a:rPr lang="cs-CZ" sz="1800" dirty="0" err="1" smtClean="0">
                <a:latin typeface="+mn-lt"/>
                <a:cs typeface="+mn-cs"/>
              </a:rPr>
              <a:t>sein</a:t>
            </a:r>
            <a:r>
              <a:rPr lang="cs-CZ" sz="1800" dirty="0" smtClean="0">
                <a:latin typeface="+mn-lt"/>
                <a:cs typeface="+mn-cs"/>
              </a:rPr>
              <a:t>?</a:t>
            </a:r>
            <a:endParaRPr lang="cs-CZ" sz="1800" dirty="0" smtClean="0">
              <a:latin typeface="+mn-lt"/>
              <a:cs typeface="+mn-cs"/>
            </a:endParaRPr>
          </a:p>
          <a:p>
            <a:endParaRPr lang="cs-CZ" dirty="0" smtClean="0">
              <a:hlinkClick r:id="rId2"/>
            </a:endParaRPr>
          </a:p>
          <a:p>
            <a:endParaRPr lang="cs-CZ" dirty="0"/>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Bearbeitung</a:t>
            </a:r>
            <a:r>
              <a:rPr lang="cs-CZ" dirty="0" smtClean="0"/>
              <a:t> der Texte</a:t>
            </a:r>
            <a:endParaRPr lang="cs-CZ" dirty="0"/>
          </a:p>
        </p:txBody>
      </p:sp>
      <p:sp>
        <p:nvSpPr>
          <p:cNvPr id="3" name="Zástupný symbol pro obsah 2"/>
          <p:cNvSpPr>
            <a:spLocks noGrp="1"/>
          </p:cNvSpPr>
          <p:nvPr>
            <p:ph idx="1"/>
          </p:nvPr>
        </p:nvSpPr>
        <p:spPr/>
        <p:txBody>
          <a:bodyPr/>
          <a:lstStyle/>
          <a:p>
            <a:r>
              <a:rPr lang="cs-CZ" dirty="0" err="1" smtClean="0"/>
              <a:t>Was</a:t>
            </a:r>
            <a:r>
              <a:rPr lang="cs-CZ" dirty="0" smtClean="0"/>
              <a:t> </a:t>
            </a:r>
            <a:r>
              <a:rPr lang="cs-CZ" dirty="0" err="1" smtClean="0"/>
              <a:t>alles</a:t>
            </a:r>
            <a:r>
              <a:rPr lang="cs-CZ" dirty="0" smtClean="0"/>
              <a:t> </a:t>
            </a:r>
            <a:r>
              <a:rPr lang="cs-CZ" dirty="0" err="1" smtClean="0"/>
              <a:t>muss</a:t>
            </a:r>
            <a:r>
              <a:rPr lang="cs-CZ" dirty="0" smtClean="0"/>
              <a:t> </a:t>
            </a:r>
            <a:r>
              <a:rPr lang="cs-CZ" dirty="0" err="1" smtClean="0"/>
              <a:t>ein</a:t>
            </a:r>
            <a:r>
              <a:rPr lang="cs-CZ" dirty="0" smtClean="0"/>
              <a:t> Text „</a:t>
            </a:r>
            <a:r>
              <a:rPr lang="cs-CZ" dirty="0" err="1" smtClean="0"/>
              <a:t>absolvieren</a:t>
            </a:r>
            <a:r>
              <a:rPr lang="cs-CZ" dirty="0" smtClean="0"/>
              <a:t>“, </a:t>
            </a:r>
            <a:r>
              <a:rPr lang="cs-CZ" dirty="0" err="1" smtClean="0"/>
              <a:t>bevor</a:t>
            </a:r>
            <a:r>
              <a:rPr lang="cs-CZ" dirty="0" smtClean="0"/>
              <a:t> </a:t>
            </a:r>
            <a:r>
              <a:rPr lang="cs-CZ" dirty="0" err="1" smtClean="0"/>
              <a:t>er</a:t>
            </a:r>
            <a:r>
              <a:rPr lang="cs-CZ" dirty="0" smtClean="0"/>
              <a:t> </a:t>
            </a:r>
            <a:r>
              <a:rPr lang="cs-CZ" dirty="0" err="1" smtClean="0"/>
              <a:t>Teil</a:t>
            </a:r>
            <a:r>
              <a:rPr lang="cs-CZ" dirty="0" smtClean="0"/>
              <a:t> </a:t>
            </a:r>
            <a:r>
              <a:rPr lang="cs-CZ" dirty="0" err="1" smtClean="0"/>
              <a:t>eines</a:t>
            </a:r>
            <a:r>
              <a:rPr lang="cs-CZ" dirty="0" smtClean="0"/>
              <a:t> Korpus </a:t>
            </a:r>
            <a:r>
              <a:rPr lang="cs-CZ" dirty="0" err="1" smtClean="0"/>
              <a:t>ist</a:t>
            </a:r>
            <a:r>
              <a:rPr lang="cs-CZ" dirty="0" smtClean="0"/>
              <a:t>?</a:t>
            </a:r>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20</a:t>
            </a:fld>
            <a:endParaRPr lang="cs-CZ"/>
          </a:p>
        </p:txBody>
      </p:sp>
    </p:spTree>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548680"/>
            <a:ext cx="8229600" cy="1066800"/>
          </a:xfrm>
        </p:spPr>
        <p:txBody>
          <a:bodyPr>
            <a:normAutofit fontScale="90000"/>
          </a:bodyPr>
          <a:lstStyle/>
          <a:p>
            <a:r>
              <a:rPr lang="cs-CZ" dirty="0" err="1" smtClean="0"/>
              <a:t>Bearbeitung</a:t>
            </a:r>
            <a:r>
              <a:rPr lang="cs-CZ" dirty="0" smtClean="0"/>
              <a:t> der </a:t>
            </a:r>
            <a:r>
              <a:rPr lang="cs-CZ" dirty="0" err="1" smtClean="0"/>
              <a:t>ausgewählten</a:t>
            </a:r>
            <a:r>
              <a:rPr lang="cs-CZ" dirty="0" smtClean="0"/>
              <a:t> Texte</a:t>
            </a:r>
            <a:endParaRPr lang="cs-CZ" dirty="0"/>
          </a:p>
        </p:txBody>
      </p:sp>
      <p:sp>
        <p:nvSpPr>
          <p:cNvPr id="3" name="Zástupný symbol pro obsah 2"/>
          <p:cNvSpPr>
            <a:spLocks noGrp="1"/>
          </p:cNvSpPr>
          <p:nvPr>
            <p:ph idx="1"/>
          </p:nvPr>
        </p:nvSpPr>
        <p:spPr/>
        <p:txBody>
          <a:bodyPr/>
          <a:lstStyle/>
          <a:p>
            <a:endParaRPr lang="cs-CZ"/>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21</a:t>
            </a:fld>
            <a:endParaRPr lang="cs-CZ"/>
          </a:p>
        </p:txBody>
      </p:sp>
      <p:pic>
        <p:nvPicPr>
          <p:cNvPr id="6" name="Picture 14"/>
          <p:cNvPicPr>
            <a:picLocks noChangeAspect="1" noChangeArrowheads="1"/>
          </p:cNvPicPr>
          <p:nvPr/>
        </p:nvPicPr>
        <p:blipFill>
          <a:blip r:embed="rId2" cstate="print"/>
          <a:srcRect/>
          <a:stretch>
            <a:fillRect/>
          </a:stretch>
        </p:blipFill>
        <p:spPr bwMode="auto">
          <a:xfrm>
            <a:off x="323528" y="1412776"/>
            <a:ext cx="8574956" cy="5445224"/>
          </a:xfrm>
          <a:prstGeom prst="rect">
            <a:avLst/>
          </a:prstGeom>
          <a:noFill/>
          <a:ln w="9525">
            <a:noFill/>
            <a:miter lim="800000"/>
            <a:headEnd/>
            <a:tailEnd/>
          </a:ln>
          <a:effectLst/>
        </p:spPr>
      </p:pic>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Zusammensetzung</a:t>
            </a:r>
            <a:r>
              <a:rPr lang="cs-CZ" dirty="0" smtClean="0"/>
              <a:t> der </a:t>
            </a:r>
            <a:r>
              <a:rPr lang="cs-CZ" dirty="0" err="1" smtClean="0"/>
              <a:t>Korpora</a:t>
            </a:r>
            <a:endParaRPr lang="cs-CZ" dirty="0"/>
          </a:p>
        </p:txBody>
      </p:sp>
      <p:sp>
        <p:nvSpPr>
          <p:cNvPr id="3" name="Zástupný symbol pro obsah 2"/>
          <p:cNvSpPr>
            <a:spLocks noGrp="1"/>
          </p:cNvSpPr>
          <p:nvPr>
            <p:ph idx="1"/>
          </p:nvPr>
        </p:nvSpPr>
        <p:spPr/>
        <p:txBody>
          <a:bodyPr>
            <a:normAutofit fontScale="85000" lnSpcReduction="10000"/>
          </a:bodyPr>
          <a:lstStyle/>
          <a:p>
            <a:pPr>
              <a:buNone/>
            </a:pPr>
            <a:r>
              <a:rPr lang="cs-CZ" dirty="0" err="1" smtClean="0"/>
              <a:t>verschiedene</a:t>
            </a:r>
            <a:r>
              <a:rPr lang="cs-CZ" dirty="0" smtClean="0"/>
              <a:t> </a:t>
            </a:r>
            <a:r>
              <a:rPr lang="cs-CZ" dirty="0" err="1" smtClean="0"/>
              <a:t>Kriterien</a:t>
            </a:r>
            <a:r>
              <a:rPr lang="cs-CZ" dirty="0" smtClean="0"/>
              <a:t> der Texte in </a:t>
            </a:r>
            <a:r>
              <a:rPr lang="cs-CZ" dirty="0" err="1" smtClean="0"/>
              <a:t>Betracht</a:t>
            </a:r>
            <a:r>
              <a:rPr lang="cs-CZ" dirty="0" smtClean="0"/>
              <a:t> </a:t>
            </a:r>
            <a:r>
              <a:rPr lang="cs-CZ" dirty="0" err="1" smtClean="0"/>
              <a:t>gezogen</a:t>
            </a:r>
            <a:r>
              <a:rPr lang="cs-CZ" dirty="0" smtClean="0"/>
              <a:t> </a:t>
            </a:r>
            <a:endParaRPr lang="cs-CZ" dirty="0" smtClean="0"/>
          </a:p>
          <a:p>
            <a:pPr>
              <a:buNone/>
            </a:pPr>
            <a:r>
              <a:rPr lang="cs-CZ" dirty="0" smtClean="0"/>
              <a:t>(</a:t>
            </a:r>
            <a:r>
              <a:rPr lang="cs-CZ" dirty="0" smtClean="0"/>
              <a:t>je nach </a:t>
            </a:r>
            <a:r>
              <a:rPr lang="cs-CZ" dirty="0" err="1" smtClean="0"/>
              <a:t>dem</a:t>
            </a:r>
            <a:r>
              <a:rPr lang="cs-CZ" dirty="0" smtClean="0"/>
              <a:t> </a:t>
            </a:r>
            <a:r>
              <a:rPr lang="cs-CZ" dirty="0" err="1" smtClean="0"/>
              <a:t>Zweck</a:t>
            </a:r>
            <a:r>
              <a:rPr lang="cs-CZ" dirty="0" smtClean="0"/>
              <a:t> des </a:t>
            </a:r>
            <a:r>
              <a:rPr lang="cs-CZ" dirty="0" smtClean="0"/>
              <a:t>Korpus – s. </a:t>
            </a:r>
            <a:r>
              <a:rPr lang="cs-CZ" dirty="0" err="1" smtClean="0"/>
              <a:t>oben</a:t>
            </a:r>
            <a:r>
              <a:rPr lang="cs-CZ" dirty="0" smtClean="0"/>
              <a:t> </a:t>
            </a:r>
            <a:r>
              <a:rPr lang="cs-CZ" dirty="0" err="1" smtClean="0"/>
              <a:t>Funktionali</a:t>
            </a:r>
            <a:r>
              <a:rPr lang="cs-CZ" dirty="0" err="1" smtClean="0"/>
              <a:t>tät</a:t>
            </a:r>
            <a:r>
              <a:rPr lang="cs-CZ" dirty="0" smtClean="0"/>
              <a:t>)</a:t>
            </a:r>
            <a:endParaRPr lang="cs-CZ" dirty="0" smtClean="0"/>
          </a:p>
          <a:p>
            <a:pPr lvl="1"/>
            <a:r>
              <a:rPr lang="cs-CZ" dirty="0" err="1" smtClean="0"/>
              <a:t>Externe</a:t>
            </a:r>
            <a:endParaRPr lang="cs-CZ" dirty="0" smtClean="0"/>
          </a:p>
          <a:p>
            <a:pPr lvl="2"/>
            <a:r>
              <a:rPr lang="cs-CZ" dirty="0" err="1" smtClean="0"/>
              <a:t>Herkunft</a:t>
            </a:r>
            <a:r>
              <a:rPr lang="cs-CZ" dirty="0" smtClean="0"/>
              <a:t> – </a:t>
            </a:r>
            <a:r>
              <a:rPr lang="cs-CZ" dirty="0" err="1" smtClean="0"/>
              <a:t>menschlicher</a:t>
            </a:r>
            <a:r>
              <a:rPr lang="cs-CZ" dirty="0" smtClean="0"/>
              <a:t> Faktor (Autor, Editor, </a:t>
            </a:r>
            <a:r>
              <a:rPr lang="cs-CZ" dirty="0" err="1" smtClean="0"/>
              <a:t>Herausgeber</a:t>
            </a:r>
            <a:r>
              <a:rPr lang="cs-CZ" dirty="0" smtClean="0"/>
              <a:t>, </a:t>
            </a:r>
            <a:r>
              <a:rPr lang="cs-CZ" dirty="0" err="1" smtClean="0"/>
              <a:t>Verleger</a:t>
            </a:r>
            <a:r>
              <a:rPr lang="cs-CZ" dirty="0" smtClean="0"/>
              <a:t>, </a:t>
            </a:r>
            <a:r>
              <a:rPr lang="cs-CZ" dirty="0" err="1" smtClean="0"/>
              <a:t>Übersetzer</a:t>
            </a:r>
            <a:r>
              <a:rPr lang="cs-CZ" dirty="0" smtClean="0"/>
              <a:t>, Alter, </a:t>
            </a:r>
            <a:r>
              <a:rPr lang="cs-CZ" dirty="0" err="1" smtClean="0"/>
              <a:t>Geschlecht</a:t>
            </a:r>
            <a:r>
              <a:rPr lang="cs-CZ" dirty="0" smtClean="0"/>
              <a:t>, </a:t>
            </a:r>
            <a:r>
              <a:rPr lang="cs-CZ" dirty="0" err="1" smtClean="0"/>
              <a:t>Muttersprache</a:t>
            </a:r>
            <a:r>
              <a:rPr lang="cs-CZ" dirty="0" smtClean="0"/>
              <a:t>…), </a:t>
            </a:r>
            <a:r>
              <a:rPr lang="cs-CZ" dirty="0" err="1" smtClean="0"/>
              <a:t>Bearbeitungstechnologie</a:t>
            </a:r>
            <a:r>
              <a:rPr lang="cs-CZ" dirty="0" smtClean="0"/>
              <a:t>, </a:t>
            </a:r>
            <a:r>
              <a:rPr lang="cs-CZ" dirty="0" err="1" smtClean="0"/>
              <a:t>Umstände</a:t>
            </a:r>
            <a:r>
              <a:rPr lang="cs-CZ" dirty="0" smtClean="0"/>
              <a:t>…</a:t>
            </a:r>
          </a:p>
          <a:p>
            <a:pPr lvl="2"/>
            <a:r>
              <a:rPr lang="cs-CZ" dirty="0" smtClean="0"/>
              <a:t>Medium– </a:t>
            </a:r>
            <a:r>
              <a:rPr lang="cs-CZ" dirty="0" err="1" smtClean="0"/>
              <a:t>geschrieben</a:t>
            </a:r>
            <a:r>
              <a:rPr lang="cs-CZ" dirty="0" smtClean="0"/>
              <a:t>, </a:t>
            </a:r>
            <a:r>
              <a:rPr lang="cs-CZ" dirty="0" err="1" smtClean="0"/>
              <a:t>gesprochen</a:t>
            </a:r>
            <a:r>
              <a:rPr lang="cs-CZ" dirty="0" smtClean="0"/>
              <a:t>, </a:t>
            </a:r>
            <a:r>
              <a:rPr lang="cs-CZ" dirty="0" err="1" smtClean="0"/>
              <a:t>elektronisch</a:t>
            </a:r>
            <a:r>
              <a:rPr lang="cs-CZ" dirty="0" smtClean="0"/>
              <a:t> (</a:t>
            </a:r>
            <a:r>
              <a:rPr lang="cs-CZ" dirty="0" err="1" smtClean="0"/>
              <a:t>falls</a:t>
            </a:r>
            <a:r>
              <a:rPr lang="cs-CZ" dirty="0" smtClean="0"/>
              <a:t> </a:t>
            </a:r>
            <a:r>
              <a:rPr lang="cs-CZ" dirty="0" err="1" smtClean="0"/>
              <a:t>nicht</a:t>
            </a:r>
            <a:r>
              <a:rPr lang="cs-CZ" dirty="0" smtClean="0"/>
              <a:t> – </a:t>
            </a:r>
            <a:r>
              <a:rPr lang="cs-CZ" dirty="0" err="1" smtClean="0"/>
              <a:t>transkribiert</a:t>
            </a:r>
            <a:r>
              <a:rPr lang="cs-CZ" dirty="0" smtClean="0"/>
              <a:t>)</a:t>
            </a:r>
          </a:p>
          <a:p>
            <a:pPr lvl="2"/>
            <a:r>
              <a:rPr lang="cs-CZ" dirty="0" err="1" smtClean="0"/>
              <a:t>Ziele</a:t>
            </a:r>
            <a:r>
              <a:rPr lang="cs-CZ" dirty="0" smtClean="0"/>
              <a:t> – Publikum, </a:t>
            </a:r>
            <a:r>
              <a:rPr lang="cs-CZ" dirty="0" err="1" smtClean="0"/>
              <a:t>Ziel</a:t>
            </a:r>
            <a:r>
              <a:rPr lang="cs-CZ" dirty="0" smtClean="0"/>
              <a:t> der </a:t>
            </a:r>
            <a:r>
              <a:rPr lang="cs-CZ" dirty="0" err="1" smtClean="0"/>
              <a:t>Kommunikation</a:t>
            </a:r>
            <a:endParaRPr lang="cs-CZ" dirty="0" smtClean="0"/>
          </a:p>
          <a:p>
            <a:pPr lvl="2"/>
            <a:endParaRPr lang="cs-CZ" dirty="0" smtClean="0"/>
          </a:p>
          <a:p>
            <a:pPr lvl="1"/>
            <a:r>
              <a:rPr lang="cs-CZ" dirty="0" err="1" smtClean="0"/>
              <a:t>Interne</a:t>
            </a:r>
            <a:endParaRPr lang="cs-CZ" dirty="0" smtClean="0"/>
          </a:p>
          <a:p>
            <a:pPr lvl="2"/>
            <a:r>
              <a:rPr lang="cs-CZ" dirty="0" err="1" smtClean="0"/>
              <a:t>Thema</a:t>
            </a:r>
            <a:r>
              <a:rPr lang="cs-CZ" dirty="0" smtClean="0"/>
              <a:t>, </a:t>
            </a:r>
            <a:r>
              <a:rPr lang="cs-CZ" dirty="0" smtClean="0"/>
              <a:t>Motiv</a:t>
            </a:r>
            <a:endParaRPr lang="cs-CZ" dirty="0" smtClean="0"/>
          </a:p>
          <a:p>
            <a:pPr lvl="2"/>
            <a:r>
              <a:rPr lang="cs-CZ" dirty="0" err="1" smtClean="0"/>
              <a:t>Stil</a:t>
            </a:r>
            <a:r>
              <a:rPr lang="cs-CZ" dirty="0" smtClean="0"/>
              <a:t> – </a:t>
            </a:r>
            <a:r>
              <a:rPr lang="cs-CZ" dirty="0" err="1" smtClean="0"/>
              <a:t>Förmlichkeit</a:t>
            </a:r>
            <a:r>
              <a:rPr lang="cs-CZ" dirty="0" smtClean="0"/>
              <a:t>, </a:t>
            </a:r>
            <a:r>
              <a:rPr lang="cs-CZ" dirty="0" err="1" smtClean="0"/>
              <a:t>Vorbereitung</a:t>
            </a:r>
            <a:r>
              <a:rPr lang="cs-CZ" dirty="0" smtClean="0"/>
              <a:t> </a:t>
            </a:r>
            <a:r>
              <a:rPr lang="cs-CZ" dirty="0" err="1" smtClean="0"/>
              <a:t>usw</a:t>
            </a:r>
            <a:r>
              <a:rPr lang="cs-CZ" dirty="0" smtClean="0"/>
              <a:t>.</a:t>
            </a:r>
          </a:p>
          <a:p>
            <a:pPr lvl="1"/>
            <a:endParaRPr lang="cs-CZ" dirty="0" smtClean="0"/>
          </a:p>
          <a:p>
            <a:pPr lvl="1">
              <a:buNone/>
            </a:pPr>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22</a:t>
            </a:fld>
            <a:endParaRPr lang="cs-CZ"/>
          </a:p>
        </p:txBody>
      </p:sp>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Bearbeitung</a:t>
            </a:r>
            <a:r>
              <a:rPr lang="cs-CZ" dirty="0" smtClean="0"/>
              <a:t> </a:t>
            </a:r>
            <a:r>
              <a:rPr lang="cs-CZ" dirty="0" err="1" smtClean="0"/>
              <a:t>ausgewählter</a:t>
            </a:r>
            <a:r>
              <a:rPr lang="cs-CZ" dirty="0" smtClean="0"/>
              <a:t> Texte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err="1" smtClean="0">
                <a:solidFill>
                  <a:srgbClr val="C00000"/>
                </a:solidFill>
              </a:rPr>
              <a:t>Ausgangstext</a:t>
            </a:r>
            <a:r>
              <a:rPr lang="cs-CZ" dirty="0" smtClean="0"/>
              <a:t> – </a:t>
            </a:r>
            <a:r>
              <a:rPr lang="cs-CZ" dirty="0" err="1" smtClean="0"/>
              <a:t>elektronisch</a:t>
            </a:r>
            <a:r>
              <a:rPr lang="cs-CZ" dirty="0" smtClean="0"/>
              <a:t> </a:t>
            </a:r>
            <a:r>
              <a:rPr lang="cs-CZ" dirty="0" err="1" smtClean="0"/>
              <a:t>gespeichert</a:t>
            </a:r>
            <a:r>
              <a:rPr lang="cs-CZ" dirty="0" smtClean="0"/>
              <a:t> (</a:t>
            </a:r>
            <a:r>
              <a:rPr lang="cs-CZ" dirty="0" err="1" smtClean="0"/>
              <a:t>schon</a:t>
            </a:r>
            <a:r>
              <a:rPr lang="cs-CZ" dirty="0" smtClean="0"/>
              <a:t> </a:t>
            </a:r>
            <a:r>
              <a:rPr lang="cs-CZ" dirty="0" err="1" smtClean="0"/>
              <a:t>geschaffen</a:t>
            </a:r>
            <a:r>
              <a:rPr lang="cs-CZ" dirty="0" smtClean="0"/>
              <a:t>, </a:t>
            </a:r>
            <a:r>
              <a:rPr lang="cs-CZ" dirty="0" err="1" smtClean="0"/>
              <a:t>geskennt</a:t>
            </a:r>
            <a:r>
              <a:rPr lang="cs-CZ" dirty="0" smtClean="0"/>
              <a:t>, </a:t>
            </a:r>
            <a:r>
              <a:rPr lang="cs-CZ" dirty="0" err="1" smtClean="0"/>
              <a:t>transkribiert</a:t>
            </a:r>
            <a:r>
              <a:rPr lang="cs-CZ" dirty="0" smtClean="0"/>
              <a:t>)</a:t>
            </a:r>
          </a:p>
          <a:p>
            <a:r>
              <a:rPr lang="cs-CZ" dirty="0" err="1" smtClean="0">
                <a:solidFill>
                  <a:srgbClr val="C00000"/>
                </a:solidFill>
              </a:rPr>
              <a:t>Konversion</a:t>
            </a:r>
            <a:r>
              <a:rPr lang="cs-CZ" dirty="0" smtClean="0"/>
              <a:t> in </a:t>
            </a:r>
            <a:r>
              <a:rPr lang="cs-CZ" dirty="0" err="1" smtClean="0"/>
              <a:t>ein</a:t>
            </a:r>
            <a:r>
              <a:rPr lang="cs-CZ" dirty="0" smtClean="0"/>
              <a:t> </a:t>
            </a:r>
            <a:r>
              <a:rPr lang="cs-CZ" dirty="0" err="1" smtClean="0"/>
              <a:t>einheitliches</a:t>
            </a:r>
            <a:r>
              <a:rPr lang="cs-CZ" dirty="0" smtClean="0"/>
              <a:t> </a:t>
            </a:r>
            <a:r>
              <a:rPr lang="cs-CZ" dirty="0" err="1" smtClean="0"/>
              <a:t>Format</a:t>
            </a:r>
            <a:endParaRPr lang="cs-CZ" dirty="0" smtClean="0"/>
          </a:p>
          <a:p>
            <a:r>
              <a:rPr lang="cs-CZ" dirty="0" err="1" smtClean="0">
                <a:solidFill>
                  <a:srgbClr val="C00000"/>
                </a:solidFill>
              </a:rPr>
              <a:t>Reinigung</a:t>
            </a:r>
            <a:r>
              <a:rPr lang="cs-CZ" dirty="0" smtClean="0"/>
              <a:t> der </a:t>
            </a:r>
            <a:r>
              <a:rPr lang="cs-CZ" dirty="0" err="1" smtClean="0"/>
              <a:t>unerwünschten</a:t>
            </a:r>
            <a:r>
              <a:rPr lang="cs-CZ" dirty="0" smtClean="0"/>
              <a:t> </a:t>
            </a:r>
            <a:r>
              <a:rPr lang="cs-CZ" dirty="0" err="1" smtClean="0"/>
              <a:t>Teile</a:t>
            </a:r>
            <a:r>
              <a:rPr lang="cs-CZ" dirty="0" smtClean="0"/>
              <a:t> (</a:t>
            </a:r>
            <a:r>
              <a:rPr lang="cs-CZ" dirty="0" err="1" smtClean="0"/>
              <a:t>Bilder</a:t>
            </a:r>
            <a:r>
              <a:rPr lang="cs-CZ" dirty="0" smtClean="0"/>
              <a:t>, </a:t>
            </a:r>
            <a:r>
              <a:rPr lang="cs-CZ" dirty="0" err="1" smtClean="0"/>
              <a:t>Tabellen</a:t>
            </a:r>
            <a:r>
              <a:rPr lang="cs-CZ" dirty="0" smtClean="0"/>
              <a:t>, </a:t>
            </a:r>
            <a:r>
              <a:rPr lang="cs-CZ" dirty="0" err="1" smtClean="0"/>
              <a:t>Seitenzahlen</a:t>
            </a:r>
            <a:r>
              <a:rPr lang="cs-CZ" dirty="0" smtClean="0"/>
              <a:t> </a:t>
            </a:r>
            <a:r>
              <a:rPr lang="cs-CZ" dirty="0" err="1" smtClean="0"/>
              <a:t>etc</a:t>
            </a:r>
            <a:r>
              <a:rPr lang="cs-CZ" dirty="0" smtClean="0"/>
              <a:t>.)</a:t>
            </a:r>
          </a:p>
          <a:p>
            <a:r>
              <a:rPr lang="cs-CZ" dirty="0" err="1" smtClean="0">
                <a:solidFill>
                  <a:srgbClr val="C00000"/>
                </a:solidFill>
              </a:rPr>
              <a:t>Metadaten</a:t>
            </a:r>
            <a:r>
              <a:rPr lang="cs-CZ" dirty="0" smtClean="0"/>
              <a:t> </a:t>
            </a:r>
            <a:r>
              <a:rPr lang="cs-CZ" dirty="0" smtClean="0"/>
              <a:t>– </a:t>
            </a:r>
            <a:r>
              <a:rPr lang="cs-CZ" dirty="0" err="1" smtClean="0"/>
              <a:t>Identifikationsmerkmale</a:t>
            </a:r>
            <a:r>
              <a:rPr lang="cs-CZ" dirty="0" smtClean="0"/>
              <a:t> - </a:t>
            </a:r>
            <a:r>
              <a:rPr lang="cs-CZ" dirty="0" err="1" smtClean="0"/>
              <a:t>bibliographische</a:t>
            </a:r>
            <a:r>
              <a:rPr lang="cs-CZ" dirty="0" smtClean="0"/>
              <a:t> </a:t>
            </a:r>
            <a:r>
              <a:rPr lang="cs-CZ" dirty="0" err="1" smtClean="0"/>
              <a:t>Annotation</a:t>
            </a:r>
            <a:r>
              <a:rPr lang="cs-CZ" dirty="0" smtClean="0"/>
              <a:t> (</a:t>
            </a:r>
            <a:r>
              <a:rPr lang="cs-CZ" dirty="0" smtClean="0"/>
              <a:t>Autor, Editor, </a:t>
            </a:r>
            <a:r>
              <a:rPr lang="cs-CZ" dirty="0" err="1" smtClean="0"/>
              <a:t>Herausgeber</a:t>
            </a:r>
            <a:r>
              <a:rPr lang="cs-CZ" dirty="0" smtClean="0"/>
              <a:t>, </a:t>
            </a:r>
            <a:r>
              <a:rPr lang="cs-CZ" dirty="0" err="1" smtClean="0"/>
              <a:t>Verleger</a:t>
            </a:r>
            <a:r>
              <a:rPr lang="cs-CZ" dirty="0" smtClean="0"/>
              <a:t>, </a:t>
            </a:r>
            <a:r>
              <a:rPr lang="cs-CZ" dirty="0" err="1" smtClean="0"/>
              <a:t>Übersetzer</a:t>
            </a:r>
            <a:r>
              <a:rPr lang="cs-CZ" dirty="0" smtClean="0"/>
              <a:t>, Alter, </a:t>
            </a:r>
            <a:r>
              <a:rPr lang="cs-CZ" dirty="0" err="1" smtClean="0"/>
              <a:t>Geschlecht</a:t>
            </a:r>
            <a:r>
              <a:rPr lang="cs-CZ" dirty="0" smtClean="0"/>
              <a:t>, </a:t>
            </a:r>
            <a:r>
              <a:rPr lang="cs-CZ" dirty="0" err="1" smtClean="0"/>
              <a:t>Muttersprache</a:t>
            </a:r>
            <a:r>
              <a:rPr lang="cs-CZ" dirty="0" smtClean="0"/>
              <a:t>, </a:t>
            </a:r>
            <a:r>
              <a:rPr lang="cs-CZ" dirty="0" err="1" smtClean="0"/>
              <a:t>Genre</a:t>
            </a:r>
            <a:r>
              <a:rPr lang="cs-CZ" dirty="0" smtClean="0"/>
              <a:t>, </a:t>
            </a:r>
            <a:r>
              <a:rPr lang="cs-CZ" dirty="0" err="1" smtClean="0"/>
              <a:t>Stil</a:t>
            </a:r>
            <a:r>
              <a:rPr lang="cs-CZ" dirty="0" smtClean="0"/>
              <a:t> </a:t>
            </a:r>
            <a:r>
              <a:rPr lang="cs-CZ" dirty="0" err="1" smtClean="0"/>
              <a:t>etc</a:t>
            </a:r>
            <a:r>
              <a:rPr lang="cs-CZ" dirty="0" smtClean="0"/>
              <a:t>.)</a:t>
            </a:r>
          </a:p>
          <a:p>
            <a:r>
              <a:rPr lang="cs-CZ" dirty="0" err="1" smtClean="0">
                <a:solidFill>
                  <a:srgbClr val="C00000"/>
                </a:solidFill>
              </a:rPr>
              <a:t>morpho</a:t>
            </a:r>
            <a:r>
              <a:rPr lang="cs-CZ" dirty="0" smtClean="0">
                <a:solidFill>
                  <a:srgbClr val="C00000"/>
                </a:solidFill>
              </a:rPr>
              <a:t>-</a:t>
            </a:r>
            <a:r>
              <a:rPr lang="cs-CZ" dirty="0" err="1" smtClean="0">
                <a:solidFill>
                  <a:srgbClr val="C00000"/>
                </a:solidFill>
              </a:rPr>
              <a:t>syntaktische</a:t>
            </a:r>
            <a:r>
              <a:rPr lang="cs-CZ" dirty="0" smtClean="0">
                <a:solidFill>
                  <a:srgbClr val="C00000"/>
                </a:solidFill>
              </a:rPr>
              <a:t> </a:t>
            </a:r>
            <a:r>
              <a:rPr lang="cs-CZ" dirty="0" err="1" smtClean="0">
                <a:solidFill>
                  <a:srgbClr val="C00000"/>
                </a:solidFill>
              </a:rPr>
              <a:t>Annotation</a:t>
            </a:r>
            <a:r>
              <a:rPr lang="cs-CZ" dirty="0" smtClean="0">
                <a:solidFill>
                  <a:srgbClr val="C00000"/>
                </a:solidFill>
              </a:rPr>
              <a:t> </a:t>
            </a:r>
            <a:r>
              <a:rPr lang="cs-CZ" dirty="0" smtClean="0"/>
              <a:t>- </a:t>
            </a:r>
            <a:r>
              <a:rPr lang="cs-CZ" dirty="0" err="1" smtClean="0"/>
              <a:t>linguistische</a:t>
            </a:r>
            <a:r>
              <a:rPr lang="cs-CZ" dirty="0" smtClean="0"/>
              <a:t> </a:t>
            </a:r>
            <a:r>
              <a:rPr lang="cs-CZ" dirty="0" err="1" smtClean="0"/>
              <a:t>Bearbeitung</a:t>
            </a:r>
            <a:r>
              <a:rPr lang="cs-CZ" dirty="0" smtClean="0"/>
              <a:t> : </a:t>
            </a:r>
            <a:r>
              <a:rPr lang="cs-CZ" dirty="0" err="1" smtClean="0"/>
              <a:t>Lemmatisierung</a:t>
            </a:r>
            <a:r>
              <a:rPr lang="cs-CZ" dirty="0" smtClean="0"/>
              <a:t>, </a:t>
            </a:r>
            <a:r>
              <a:rPr lang="cs-CZ" dirty="0" err="1" smtClean="0"/>
              <a:t>Tagging</a:t>
            </a:r>
            <a:r>
              <a:rPr lang="cs-CZ" dirty="0" smtClean="0"/>
              <a:t>, </a:t>
            </a:r>
            <a:r>
              <a:rPr lang="cs-CZ" dirty="0" err="1" smtClean="0"/>
              <a:t>Disambiguierung</a:t>
            </a:r>
            <a:r>
              <a:rPr lang="cs-CZ" dirty="0" smtClean="0"/>
              <a:t>, </a:t>
            </a:r>
            <a:r>
              <a:rPr lang="cs-CZ" dirty="0" err="1" smtClean="0"/>
              <a:t>Parsing</a:t>
            </a:r>
            <a:r>
              <a:rPr lang="cs-CZ" dirty="0" smtClean="0"/>
              <a:t>, </a:t>
            </a:r>
            <a:r>
              <a:rPr lang="cs-CZ" dirty="0" err="1" smtClean="0"/>
              <a:t>Aligning</a:t>
            </a:r>
            <a:endParaRPr lang="cs-CZ" dirty="0" smtClean="0"/>
          </a:p>
          <a:p>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23</a:t>
            </a:fld>
            <a:endParaRPr lang="cs-CZ"/>
          </a:p>
        </p:txBody>
      </p:sp>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Bearbeitung</a:t>
            </a:r>
            <a:r>
              <a:rPr lang="cs-CZ" dirty="0" smtClean="0"/>
              <a:t> der Texte</a:t>
            </a:r>
            <a:endParaRPr lang="cs-CZ" dirty="0"/>
          </a:p>
        </p:txBody>
      </p:sp>
      <p:sp>
        <p:nvSpPr>
          <p:cNvPr id="3" name="Zástupný symbol pro obsah 2"/>
          <p:cNvSpPr>
            <a:spLocks noGrp="1"/>
          </p:cNvSpPr>
          <p:nvPr>
            <p:ph idx="1"/>
          </p:nvPr>
        </p:nvSpPr>
        <p:spPr/>
        <p:txBody>
          <a:bodyPr/>
          <a:lstStyle/>
          <a:p>
            <a:r>
              <a:rPr lang="cs-CZ" dirty="0" err="1" smtClean="0"/>
              <a:t>Segmentierung</a:t>
            </a:r>
            <a:endParaRPr lang="cs-CZ" dirty="0" smtClean="0"/>
          </a:p>
          <a:p>
            <a:r>
              <a:rPr lang="cs-CZ" dirty="0" err="1" smtClean="0"/>
              <a:t>Tokenisierung</a:t>
            </a:r>
            <a:endParaRPr lang="cs-CZ" dirty="0" smtClean="0"/>
          </a:p>
          <a:p>
            <a:r>
              <a:rPr lang="cs-CZ" dirty="0" err="1" smtClean="0"/>
              <a:t>Tagging</a:t>
            </a:r>
            <a:endParaRPr lang="cs-CZ" dirty="0" smtClean="0"/>
          </a:p>
          <a:p>
            <a:r>
              <a:rPr lang="cs-CZ" dirty="0" err="1" smtClean="0"/>
              <a:t>Disambiguierung</a:t>
            </a:r>
            <a:endParaRPr lang="cs-CZ" dirty="0" smtClean="0"/>
          </a:p>
          <a:p>
            <a:r>
              <a:rPr lang="cs-CZ" dirty="0" err="1" smtClean="0"/>
              <a:t>Parsing</a:t>
            </a:r>
            <a:endParaRPr lang="cs-CZ" dirty="0" smtClean="0"/>
          </a:p>
          <a:p>
            <a:r>
              <a:rPr lang="cs-CZ" dirty="0" smtClean="0"/>
              <a:t>(</a:t>
            </a:r>
            <a:r>
              <a:rPr lang="cs-CZ" dirty="0" err="1" smtClean="0"/>
              <a:t>Alignierung</a:t>
            </a:r>
            <a:r>
              <a:rPr lang="cs-CZ" dirty="0" smtClean="0"/>
              <a:t>)</a:t>
            </a:r>
          </a:p>
          <a:p>
            <a:endParaRPr lang="cs-CZ" dirty="0" smtClean="0"/>
          </a:p>
          <a:p>
            <a:endParaRPr lang="cs-CZ" dirty="0" smtClean="0"/>
          </a:p>
          <a:p>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24</a:t>
            </a:fld>
            <a:endParaRPr lang="cs-CZ"/>
          </a:p>
        </p:txBody>
      </p:sp>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Segmentierung</a:t>
            </a:r>
            <a:endParaRPr lang="cs-CZ" dirty="0"/>
          </a:p>
        </p:txBody>
      </p:sp>
      <p:sp>
        <p:nvSpPr>
          <p:cNvPr id="3" name="Zástupný symbol pro obsah 2"/>
          <p:cNvSpPr>
            <a:spLocks noGrp="1"/>
          </p:cNvSpPr>
          <p:nvPr>
            <p:ph idx="1"/>
          </p:nvPr>
        </p:nvSpPr>
        <p:spPr/>
        <p:txBody>
          <a:bodyPr/>
          <a:lstStyle/>
          <a:p>
            <a:pPr>
              <a:buNone/>
            </a:pPr>
            <a:endParaRPr lang="cs-CZ" dirty="0" smtClean="0"/>
          </a:p>
          <a:p>
            <a:r>
              <a:rPr lang="de-DE" dirty="0" smtClean="0"/>
              <a:t>Aufteilung </a:t>
            </a:r>
            <a:r>
              <a:rPr lang="de-DE" dirty="0" smtClean="0"/>
              <a:t>und nicht Hinzufügung</a:t>
            </a:r>
          </a:p>
          <a:p>
            <a:r>
              <a:rPr lang="de-DE" dirty="0" smtClean="0"/>
              <a:t>Segmentierung kann bei der Textstruktur beginnen und Bestandteile eines Textes wie Kapitel, Überschrift, Grundtext, Fußnote, usw. markieren.</a:t>
            </a:r>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25</a:t>
            </a:fld>
            <a:endParaRPr lang="cs-CZ"/>
          </a:p>
        </p:txBody>
      </p:sp>
    </p:spTree>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Tokenisierung</a:t>
            </a:r>
            <a:endParaRPr lang="cs-CZ" dirty="0"/>
          </a:p>
        </p:txBody>
      </p:sp>
      <p:sp>
        <p:nvSpPr>
          <p:cNvPr id="3" name="Zástupný symbol pro obsah 2"/>
          <p:cNvSpPr>
            <a:spLocks noGrp="1"/>
          </p:cNvSpPr>
          <p:nvPr>
            <p:ph idx="1"/>
          </p:nvPr>
        </p:nvSpPr>
        <p:spPr/>
        <p:txBody>
          <a:bodyPr/>
          <a:lstStyle/>
          <a:p>
            <a:r>
              <a:rPr lang="de-DE" b="1" dirty="0" err="1" smtClean="0"/>
              <a:t>Tokenisierung</a:t>
            </a:r>
            <a:r>
              <a:rPr lang="de-DE" dirty="0" smtClean="0"/>
              <a:t> </a:t>
            </a:r>
            <a:r>
              <a:rPr lang="pl-PL" dirty="0" smtClean="0">
                <a:sym typeface="Wingdings" pitchFamily="2" charset="2"/>
              </a:rPr>
              <a:t> </a:t>
            </a:r>
            <a:r>
              <a:rPr lang="pl-PL" dirty="0" smtClean="0">
                <a:sym typeface="Wingdings" pitchFamily="2" charset="2"/>
              </a:rPr>
              <a:t>Prozess der </a:t>
            </a:r>
            <a:r>
              <a:rPr lang="de-DE" dirty="0" err="1" smtClean="0">
                <a:sym typeface="Wingdings" pitchFamily="2" charset="2"/>
              </a:rPr>
              <a:t>Wortgrenzung</a:t>
            </a:r>
            <a:r>
              <a:rPr lang="de-DE" dirty="0" smtClean="0">
                <a:sym typeface="Wingdings" pitchFamily="2" charset="2"/>
              </a:rPr>
              <a:t> </a:t>
            </a:r>
            <a:r>
              <a:rPr lang="de-DE" dirty="0" smtClean="0">
                <a:sym typeface="Wingdings" pitchFamily="2" charset="2"/>
              </a:rPr>
              <a:t>und Satzsegmentierung</a:t>
            </a:r>
            <a:endParaRPr lang="cs-CZ" dirty="0" smtClean="0">
              <a:sym typeface="Wingdings" pitchFamily="2" charset="2"/>
            </a:endParaRPr>
          </a:p>
          <a:p>
            <a:r>
              <a:rPr lang="cs-CZ" dirty="0" err="1" smtClean="0">
                <a:sym typeface="Wingdings" pitchFamily="2" charset="2"/>
              </a:rPr>
              <a:t>Haupteinheit</a:t>
            </a:r>
            <a:r>
              <a:rPr lang="cs-CZ" dirty="0" smtClean="0">
                <a:sym typeface="Wingdings" pitchFamily="2" charset="2"/>
              </a:rPr>
              <a:t> – </a:t>
            </a:r>
            <a:r>
              <a:rPr lang="cs-CZ" dirty="0" err="1" smtClean="0">
                <a:solidFill>
                  <a:srgbClr val="C00000"/>
                </a:solidFill>
                <a:sym typeface="Wingdings" pitchFamily="2" charset="2"/>
              </a:rPr>
              <a:t>token</a:t>
            </a:r>
            <a:r>
              <a:rPr lang="cs-CZ" dirty="0" smtClean="0">
                <a:sym typeface="Wingdings" pitchFamily="2" charset="2"/>
              </a:rPr>
              <a:t> / </a:t>
            </a:r>
            <a:r>
              <a:rPr lang="cs-CZ" dirty="0" err="1" smtClean="0">
                <a:sym typeface="Wingdings" pitchFamily="2" charset="2"/>
              </a:rPr>
              <a:t>laufende</a:t>
            </a:r>
            <a:r>
              <a:rPr lang="cs-CZ" dirty="0" smtClean="0">
                <a:sym typeface="Wingdings" pitchFamily="2" charset="2"/>
              </a:rPr>
              <a:t> </a:t>
            </a:r>
            <a:r>
              <a:rPr lang="cs-CZ" dirty="0" err="1" smtClean="0">
                <a:sym typeface="Wingdings" pitchFamily="2" charset="2"/>
              </a:rPr>
              <a:t>Wortform</a:t>
            </a:r>
            <a:r>
              <a:rPr lang="cs-CZ" dirty="0" smtClean="0">
                <a:sym typeface="Wingdings" pitchFamily="2" charset="2"/>
              </a:rPr>
              <a:t> / textové slovo (in </a:t>
            </a:r>
            <a:r>
              <a:rPr lang="cs-CZ" dirty="0" err="1" smtClean="0">
                <a:sym typeface="Wingdings" pitchFamily="2" charset="2"/>
              </a:rPr>
              <a:t>tokens</a:t>
            </a:r>
            <a:r>
              <a:rPr lang="cs-CZ" dirty="0" smtClean="0">
                <a:sym typeface="Wingdings" pitchFamily="2" charset="2"/>
              </a:rPr>
              <a:t> </a:t>
            </a:r>
            <a:r>
              <a:rPr lang="cs-CZ" dirty="0" err="1" smtClean="0">
                <a:sym typeface="Wingdings" pitchFamily="2" charset="2"/>
              </a:rPr>
              <a:t>wird</a:t>
            </a:r>
            <a:r>
              <a:rPr lang="cs-CZ" dirty="0" smtClean="0">
                <a:sym typeface="Wingdings" pitchFamily="2" charset="2"/>
              </a:rPr>
              <a:t> </a:t>
            </a:r>
            <a:r>
              <a:rPr lang="cs-CZ" dirty="0" err="1" smtClean="0">
                <a:sym typeface="Wingdings" pitchFamily="2" charset="2"/>
              </a:rPr>
              <a:t>die</a:t>
            </a:r>
            <a:r>
              <a:rPr lang="cs-CZ" dirty="0" smtClean="0">
                <a:sym typeface="Wingdings" pitchFamily="2" charset="2"/>
              </a:rPr>
              <a:t> </a:t>
            </a:r>
            <a:r>
              <a:rPr lang="cs-CZ" dirty="0" err="1" smtClean="0">
                <a:sym typeface="Wingdings" pitchFamily="2" charset="2"/>
              </a:rPr>
              <a:t>Gesamtgröße</a:t>
            </a:r>
            <a:r>
              <a:rPr lang="cs-CZ" dirty="0" smtClean="0">
                <a:sym typeface="Wingdings" pitchFamily="2" charset="2"/>
              </a:rPr>
              <a:t> des Korpus </a:t>
            </a:r>
            <a:r>
              <a:rPr lang="cs-CZ" dirty="0" err="1" smtClean="0">
                <a:sym typeface="Wingdings" pitchFamily="2" charset="2"/>
              </a:rPr>
              <a:t>angegeben</a:t>
            </a:r>
            <a:r>
              <a:rPr lang="cs-CZ" dirty="0" smtClean="0">
                <a:sym typeface="Wingdings" pitchFamily="2" charset="2"/>
              </a:rPr>
              <a:t>)</a:t>
            </a:r>
            <a:endParaRPr lang="pl-PL" dirty="0" smtClean="0"/>
          </a:p>
          <a:p>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26</a:t>
            </a:fld>
            <a:endParaRPr lang="cs-CZ"/>
          </a:p>
        </p:txBody>
      </p:sp>
    </p:spTree>
  </p:cSld>
  <p:clrMapOvr>
    <a:masterClrMapping/>
  </p:clrMapOvr>
  <p:transition spd="slow">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845840"/>
          </a:xfrm>
        </p:spPr>
        <p:txBody>
          <a:bodyPr>
            <a:normAutofit/>
          </a:bodyPr>
          <a:lstStyle/>
          <a:p>
            <a:r>
              <a:rPr lang="cs-CZ" sz="3100" dirty="0" smtClean="0"/>
              <a:t>TAGGING / </a:t>
            </a:r>
            <a:r>
              <a:rPr lang="cs-CZ" sz="2700" dirty="0" err="1" smtClean="0"/>
              <a:t>morpho</a:t>
            </a:r>
            <a:r>
              <a:rPr lang="cs-CZ" sz="2700" dirty="0" smtClean="0"/>
              <a:t>-</a:t>
            </a:r>
            <a:r>
              <a:rPr lang="cs-CZ" sz="2700" dirty="0" err="1" smtClean="0"/>
              <a:t>syntaktische</a:t>
            </a:r>
            <a:r>
              <a:rPr lang="cs-CZ" sz="2700" dirty="0" smtClean="0"/>
              <a:t> </a:t>
            </a:r>
            <a:r>
              <a:rPr lang="cs-CZ" sz="2700" dirty="0" err="1" smtClean="0"/>
              <a:t>Annotation</a:t>
            </a:r>
            <a:endParaRPr lang="cs-CZ" sz="2700" dirty="0"/>
          </a:p>
        </p:txBody>
      </p:sp>
      <p:sp>
        <p:nvSpPr>
          <p:cNvPr id="3" name="Zástupný symbol pro obsah 2"/>
          <p:cNvSpPr>
            <a:spLocks noGrp="1"/>
          </p:cNvSpPr>
          <p:nvPr>
            <p:ph idx="1"/>
          </p:nvPr>
        </p:nvSpPr>
        <p:spPr>
          <a:xfrm>
            <a:off x="685800" y="1981200"/>
            <a:ext cx="7772400" cy="4544144"/>
          </a:xfrm>
        </p:spPr>
        <p:txBody>
          <a:bodyPr/>
          <a:lstStyle/>
          <a:p>
            <a:pPr>
              <a:buNone/>
            </a:pPr>
            <a:r>
              <a:rPr lang="cs-CZ" sz="2400" b="1" dirty="0" err="1">
                <a:solidFill>
                  <a:schemeClr val="tx1"/>
                </a:solidFill>
                <a:latin typeface="+mn-lt"/>
                <a:ea typeface="+mn-ea"/>
                <a:cs typeface="+mn-cs"/>
              </a:rPr>
              <a:t>Grammatische</a:t>
            </a:r>
            <a:r>
              <a:rPr lang="cs-CZ" sz="2400" b="1" dirty="0">
                <a:solidFill>
                  <a:schemeClr val="tx1"/>
                </a:solidFill>
                <a:latin typeface="+mn-lt"/>
                <a:ea typeface="+mn-ea"/>
                <a:cs typeface="+mn-cs"/>
              </a:rPr>
              <a:t> </a:t>
            </a:r>
            <a:r>
              <a:rPr lang="cs-CZ" sz="2400" b="1" dirty="0" err="1" smtClean="0">
                <a:solidFill>
                  <a:schemeClr val="tx1"/>
                </a:solidFill>
                <a:latin typeface="+mn-lt"/>
                <a:ea typeface="+mn-ea"/>
                <a:cs typeface="+mn-cs"/>
              </a:rPr>
              <a:t>Kennzeichnung</a:t>
            </a:r>
            <a:r>
              <a:rPr lang="cs-CZ" sz="2400" b="1" dirty="0" smtClean="0">
                <a:solidFill>
                  <a:schemeClr val="tx1"/>
                </a:solidFill>
                <a:latin typeface="+mn-lt"/>
                <a:ea typeface="+mn-ea"/>
                <a:cs typeface="+mn-cs"/>
              </a:rPr>
              <a:t> (</a:t>
            </a:r>
            <a:r>
              <a:rPr lang="cs-CZ" sz="2400" b="1" dirty="0" err="1" smtClean="0">
                <a:solidFill>
                  <a:schemeClr val="tx1"/>
                </a:solidFill>
                <a:latin typeface="+mn-lt"/>
                <a:ea typeface="+mn-ea"/>
                <a:cs typeface="+mn-cs"/>
              </a:rPr>
              <a:t>Hinzufügung</a:t>
            </a:r>
            <a:r>
              <a:rPr lang="cs-CZ" sz="2400" b="1" dirty="0" smtClean="0">
                <a:solidFill>
                  <a:schemeClr val="tx1"/>
                </a:solidFill>
                <a:latin typeface="+mn-lt"/>
                <a:ea typeface="+mn-ea"/>
                <a:cs typeface="+mn-cs"/>
              </a:rPr>
              <a:t> </a:t>
            </a:r>
            <a:r>
              <a:rPr lang="cs-CZ" sz="2400" b="1" dirty="0" err="1" smtClean="0">
                <a:solidFill>
                  <a:schemeClr val="tx1"/>
                </a:solidFill>
                <a:latin typeface="+mn-lt"/>
                <a:ea typeface="+mn-ea"/>
                <a:cs typeface="+mn-cs"/>
              </a:rPr>
              <a:t>einer</a:t>
            </a:r>
            <a:r>
              <a:rPr lang="cs-CZ" sz="2400" b="1" dirty="0" smtClean="0">
                <a:solidFill>
                  <a:schemeClr val="tx1"/>
                </a:solidFill>
                <a:latin typeface="+mn-lt"/>
                <a:ea typeface="+mn-ea"/>
                <a:cs typeface="+mn-cs"/>
              </a:rPr>
              <a:t> </a:t>
            </a:r>
            <a:r>
              <a:rPr lang="cs-CZ" sz="2400" b="1" dirty="0" err="1" smtClean="0">
                <a:solidFill>
                  <a:schemeClr val="tx1"/>
                </a:solidFill>
                <a:latin typeface="+mn-lt"/>
                <a:ea typeface="+mn-ea"/>
                <a:cs typeface="+mn-cs"/>
              </a:rPr>
              <a:t>Information</a:t>
            </a:r>
            <a:r>
              <a:rPr lang="cs-CZ" sz="2400" b="1" dirty="0" smtClean="0">
                <a:solidFill>
                  <a:schemeClr val="tx1"/>
                </a:solidFill>
                <a:latin typeface="+mn-lt"/>
                <a:ea typeface="+mn-ea"/>
                <a:cs typeface="+mn-cs"/>
              </a:rPr>
              <a:t>):</a:t>
            </a:r>
            <a:endParaRPr lang="cs-CZ" sz="2400" b="1" dirty="0">
              <a:solidFill>
                <a:schemeClr val="tx1"/>
              </a:solidFill>
              <a:latin typeface="+mn-lt"/>
              <a:ea typeface="+mn-ea"/>
              <a:cs typeface="+mn-cs"/>
            </a:endParaRPr>
          </a:p>
          <a:p>
            <a:pPr>
              <a:buNone/>
            </a:pPr>
            <a:endParaRPr lang="cs-CZ" sz="2400" b="1" dirty="0" smtClean="0">
              <a:solidFill>
                <a:schemeClr val="tx1"/>
              </a:solidFill>
              <a:latin typeface="+mn-lt"/>
              <a:ea typeface="+mn-ea"/>
              <a:cs typeface="+mn-cs"/>
            </a:endParaRPr>
          </a:p>
          <a:p>
            <a:pPr>
              <a:buNone/>
            </a:pPr>
            <a:r>
              <a:rPr lang="cs-CZ" sz="2400" b="1" dirty="0" smtClean="0">
                <a:solidFill>
                  <a:schemeClr val="tx1"/>
                </a:solidFill>
                <a:latin typeface="+mn-lt"/>
                <a:ea typeface="+mn-ea"/>
                <a:cs typeface="+mn-cs"/>
              </a:rPr>
              <a:t>1</a:t>
            </a:r>
            <a:r>
              <a:rPr lang="cs-CZ" sz="2400" b="1" dirty="0">
                <a:solidFill>
                  <a:schemeClr val="tx1"/>
                </a:solidFill>
                <a:latin typeface="+mn-lt"/>
                <a:ea typeface="+mn-ea"/>
                <a:cs typeface="+mn-cs"/>
              </a:rPr>
              <a:t>. </a:t>
            </a:r>
            <a:r>
              <a:rPr lang="cs-CZ" sz="2400" b="1" dirty="0" err="1">
                <a:solidFill>
                  <a:schemeClr val="tx1"/>
                </a:solidFill>
                <a:latin typeface="+mn-lt"/>
                <a:ea typeface="+mn-ea"/>
                <a:cs typeface="+mn-cs"/>
              </a:rPr>
              <a:t>Morphologische</a:t>
            </a:r>
            <a:r>
              <a:rPr lang="cs-CZ" sz="2400" b="1" dirty="0">
                <a:solidFill>
                  <a:schemeClr val="tx1"/>
                </a:solidFill>
                <a:latin typeface="+mn-lt"/>
                <a:ea typeface="+mn-ea"/>
                <a:cs typeface="+mn-cs"/>
              </a:rPr>
              <a:t> Analyse</a:t>
            </a:r>
          </a:p>
          <a:p>
            <a:pPr>
              <a:buNone/>
            </a:pPr>
            <a:r>
              <a:rPr lang="cs-CZ" sz="2400" dirty="0">
                <a:solidFill>
                  <a:schemeClr val="tx1"/>
                </a:solidFill>
                <a:latin typeface="+mn-lt"/>
                <a:ea typeface="+mn-ea"/>
                <a:cs typeface="+mn-cs"/>
              </a:rPr>
              <a:t>= </a:t>
            </a:r>
            <a:r>
              <a:rPr lang="cs-CZ" sz="2400" dirty="0" err="1">
                <a:solidFill>
                  <a:schemeClr val="tx1"/>
                </a:solidFill>
                <a:latin typeface="+mn-lt"/>
                <a:ea typeface="+mn-ea"/>
                <a:cs typeface="+mn-cs"/>
              </a:rPr>
              <a:t>Zuordnung</a:t>
            </a:r>
            <a:r>
              <a:rPr lang="cs-CZ" sz="2400" dirty="0">
                <a:solidFill>
                  <a:schemeClr val="tx1"/>
                </a:solidFill>
                <a:latin typeface="+mn-lt"/>
                <a:ea typeface="+mn-ea"/>
                <a:cs typeface="+mn-cs"/>
              </a:rPr>
              <a:t> </a:t>
            </a:r>
            <a:r>
              <a:rPr lang="cs-CZ" sz="2400" dirty="0" err="1">
                <a:solidFill>
                  <a:schemeClr val="tx1"/>
                </a:solidFill>
                <a:latin typeface="+mn-lt"/>
                <a:ea typeface="+mn-ea"/>
                <a:cs typeface="+mn-cs"/>
              </a:rPr>
              <a:t>aller</a:t>
            </a:r>
            <a:r>
              <a:rPr lang="cs-CZ" sz="2400" dirty="0">
                <a:solidFill>
                  <a:schemeClr val="tx1"/>
                </a:solidFill>
                <a:latin typeface="+mn-lt"/>
                <a:ea typeface="+mn-ea"/>
                <a:cs typeface="+mn-cs"/>
              </a:rPr>
              <a:t> </a:t>
            </a:r>
            <a:r>
              <a:rPr lang="cs-CZ" sz="2400" dirty="0" err="1" smtClean="0">
                <a:solidFill>
                  <a:schemeClr val="tx1"/>
                </a:solidFill>
                <a:latin typeface="+mn-lt"/>
                <a:ea typeface="+mn-ea"/>
                <a:cs typeface="+mn-cs"/>
              </a:rPr>
              <a:t>möglichen</a:t>
            </a:r>
            <a:r>
              <a:rPr lang="cs-CZ" sz="2400" dirty="0" smtClean="0">
                <a:solidFill>
                  <a:schemeClr val="tx1"/>
                </a:solidFill>
                <a:latin typeface="+mn-lt"/>
                <a:ea typeface="+mn-ea"/>
                <a:cs typeface="+mn-cs"/>
              </a:rPr>
              <a:t> </a:t>
            </a:r>
            <a:r>
              <a:rPr lang="cs-CZ" sz="2400" dirty="0" err="1">
                <a:solidFill>
                  <a:schemeClr val="tx1"/>
                </a:solidFill>
                <a:latin typeface="+mn-lt"/>
                <a:ea typeface="+mn-ea"/>
                <a:cs typeface="+mn-cs"/>
              </a:rPr>
              <a:t>morphologischen</a:t>
            </a:r>
            <a:endParaRPr lang="cs-CZ" sz="2400" dirty="0">
              <a:solidFill>
                <a:schemeClr val="tx1"/>
              </a:solidFill>
              <a:latin typeface="+mn-lt"/>
              <a:ea typeface="+mn-ea"/>
              <a:cs typeface="+mn-cs"/>
            </a:endParaRPr>
          </a:p>
          <a:p>
            <a:pPr>
              <a:buNone/>
            </a:pPr>
            <a:r>
              <a:rPr lang="de-DE" sz="2400" dirty="0">
                <a:solidFill>
                  <a:schemeClr val="tx1"/>
                </a:solidFill>
                <a:latin typeface="+mn-lt"/>
                <a:ea typeface="+mn-ea"/>
                <a:cs typeface="+mn-cs"/>
              </a:rPr>
              <a:t>Interpretationen zu jeder Einheit (Kontext bleibt dabei</a:t>
            </a:r>
          </a:p>
          <a:p>
            <a:pPr>
              <a:buNone/>
            </a:pPr>
            <a:r>
              <a:rPr lang="cs-CZ" sz="2400" dirty="0" err="1" smtClean="0">
                <a:solidFill>
                  <a:schemeClr val="tx1"/>
                </a:solidFill>
                <a:latin typeface="+mn-lt"/>
                <a:ea typeface="+mn-ea"/>
                <a:cs typeface="+mn-cs"/>
              </a:rPr>
              <a:t>unbeachtet</a:t>
            </a:r>
            <a:r>
              <a:rPr lang="cs-CZ" sz="2400" dirty="0" smtClean="0">
                <a:solidFill>
                  <a:schemeClr val="tx1"/>
                </a:solidFill>
                <a:latin typeface="+mn-lt"/>
                <a:ea typeface="+mn-ea"/>
                <a:cs typeface="+mn-cs"/>
              </a:rPr>
              <a:t>)</a:t>
            </a:r>
            <a:endParaRPr lang="cs-CZ" sz="2400" dirty="0">
              <a:solidFill>
                <a:schemeClr val="tx1"/>
              </a:solidFill>
              <a:latin typeface="+mn-lt"/>
              <a:ea typeface="+mn-ea"/>
              <a:cs typeface="+mn-cs"/>
            </a:endParaRPr>
          </a:p>
          <a:p>
            <a:pPr>
              <a:buNone/>
            </a:pPr>
            <a:r>
              <a:rPr lang="cs-CZ" sz="2400" b="1" dirty="0">
                <a:solidFill>
                  <a:schemeClr val="tx1"/>
                </a:solidFill>
                <a:latin typeface="+mn-lt"/>
                <a:ea typeface="+mn-ea"/>
                <a:cs typeface="+mn-cs"/>
              </a:rPr>
              <a:t>2. </a:t>
            </a:r>
            <a:r>
              <a:rPr lang="cs-CZ" sz="2400" b="1" dirty="0" err="1">
                <a:solidFill>
                  <a:schemeClr val="tx1"/>
                </a:solidFill>
                <a:latin typeface="+mn-lt"/>
                <a:ea typeface="+mn-ea"/>
                <a:cs typeface="+mn-cs"/>
              </a:rPr>
              <a:t>Disambiguierung</a:t>
            </a:r>
            <a:r>
              <a:rPr lang="cs-CZ" sz="2400" b="1" dirty="0">
                <a:solidFill>
                  <a:schemeClr val="tx1"/>
                </a:solidFill>
                <a:latin typeface="+mn-lt"/>
                <a:ea typeface="+mn-ea"/>
                <a:cs typeface="+mn-cs"/>
              </a:rPr>
              <a:t> (</a:t>
            </a:r>
            <a:r>
              <a:rPr lang="cs-CZ" sz="2400" b="1" dirty="0" err="1">
                <a:solidFill>
                  <a:schemeClr val="tx1"/>
                </a:solidFill>
                <a:latin typeface="+mn-lt"/>
                <a:ea typeface="+mn-ea"/>
                <a:cs typeface="+mn-cs"/>
              </a:rPr>
              <a:t>tsch</a:t>
            </a:r>
            <a:r>
              <a:rPr lang="cs-CZ" sz="2400" b="1" dirty="0">
                <a:solidFill>
                  <a:schemeClr val="tx1"/>
                </a:solidFill>
                <a:latin typeface="+mn-lt"/>
                <a:ea typeface="+mn-ea"/>
                <a:cs typeface="+mn-cs"/>
              </a:rPr>
              <a:t>. „</a:t>
            </a:r>
            <a:r>
              <a:rPr lang="cs-CZ" sz="2400" b="1" dirty="0" smtClean="0">
                <a:solidFill>
                  <a:schemeClr val="tx1"/>
                </a:solidFill>
                <a:latin typeface="+mn-lt"/>
                <a:ea typeface="+mn-ea"/>
                <a:cs typeface="+mn-cs"/>
              </a:rPr>
              <a:t>zjednoznačnění“)</a:t>
            </a:r>
            <a:endParaRPr lang="cs-CZ" sz="2400" b="1" dirty="0">
              <a:solidFill>
                <a:schemeClr val="tx1"/>
              </a:solidFill>
              <a:latin typeface="+mn-lt"/>
              <a:ea typeface="+mn-ea"/>
              <a:cs typeface="+mn-cs"/>
            </a:endParaRPr>
          </a:p>
          <a:p>
            <a:pPr>
              <a:buNone/>
            </a:pPr>
            <a:r>
              <a:rPr lang="de-DE" sz="2400" b="1" dirty="0">
                <a:solidFill>
                  <a:schemeClr val="tx1"/>
                </a:solidFill>
                <a:latin typeface="+mn-lt"/>
                <a:ea typeface="+mn-ea"/>
                <a:cs typeface="+mn-cs"/>
              </a:rPr>
              <a:t>= </a:t>
            </a:r>
            <a:r>
              <a:rPr lang="de-DE" sz="2400" dirty="0">
                <a:solidFill>
                  <a:schemeClr val="tx1"/>
                </a:solidFill>
                <a:latin typeface="+mn-lt"/>
                <a:ea typeface="+mn-ea"/>
                <a:cs typeface="+mn-cs"/>
              </a:rPr>
              <a:t>die Wahl der richtigen morphologischen </a:t>
            </a:r>
            <a:r>
              <a:rPr lang="de-DE" sz="2400" dirty="0" smtClean="0">
                <a:solidFill>
                  <a:schemeClr val="tx1"/>
                </a:solidFill>
                <a:latin typeface="+mn-lt"/>
                <a:ea typeface="+mn-ea"/>
                <a:cs typeface="+mn-cs"/>
              </a:rPr>
              <a:t>Interpretation</a:t>
            </a:r>
            <a:r>
              <a:rPr lang="cs-CZ" sz="2400" dirty="0" smtClean="0">
                <a:solidFill>
                  <a:schemeClr val="tx1"/>
                </a:solidFill>
                <a:latin typeface="+mn-lt"/>
                <a:ea typeface="+mn-ea"/>
                <a:cs typeface="+mn-cs"/>
              </a:rPr>
              <a:t> </a:t>
            </a:r>
            <a:r>
              <a:rPr lang="cs-CZ" sz="2400" dirty="0" err="1" smtClean="0">
                <a:solidFill>
                  <a:schemeClr val="tx1"/>
                </a:solidFill>
                <a:latin typeface="+mn-lt"/>
                <a:ea typeface="+mn-ea"/>
                <a:cs typeface="+mn-cs"/>
              </a:rPr>
              <a:t>aufgrund</a:t>
            </a:r>
            <a:r>
              <a:rPr lang="cs-CZ" sz="2400" dirty="0" smtClean="0">
                <a:solidFill>
                  <a:schemeClr val="tx1"/>
                </a:solidFill>
                <a:latin typeface="+mn-lt"/>
                <a:ea typeface="+mn-ea"/>
                <a:cs typeface="+mn-cs"/>
              </a:rPr>
              <a:t> </a:t>
            </a:r>
            <a:r>
              <a:rPr lang="cs-CZ" sz="2400" dirty="0">
                <a:solidFill>
                  <a:schemeClr val="tx1"/>
                </a:solidFill>
                <a:latin typeface="+mn-lt"/>
                <a:ea typeface="+mn-ea"/>
                <a:cs typeface="+mn-cs"/>
              </a:rPr>
              <a:t>des </a:t>
            </a:r>
            <a:r>
              <a:rPr lang="cs-CZ" sz="2400" dirty="0" err="1">
                <a:solidFill>
                  <a:schemeClr val="tx1"/>
                </a:solidFill>
                <a:latin typeface="+mn-lt"/>
                <a:ea typeface="+mn-ea"/>
                <a:cs typeface="+mn-cs"/>
              </a:rPr>
              <a:t>Kontextes</a:t>
            </a:r>
            <a:endParaRPr lang="cs-CZ" sz="2400"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27</a:t>
            </a:fld>
            <a:endParaRPr lang="cs-CZ"/>
          </a:p>
        </p:txBody>
      </p:sp>
    </p:spTree>
  </p:cSld>
  <p:clrMapOvr>
    <a:masterClrMapping/>
  </p:clrMapOvr>
  <p:transition spd="slow">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Disambiguierung</a:t>
            </a:r>
            <a:endParaRPr lang="cs-CZ" dirty="0"/>
          </a:p>
        </p:txBody>
      </p:sp>
      <p:sp>
        <p:nvSpPr>
          <p:cNvPr id="3" name="Zástupný symbol pro obsah 2"/>
          <p:cNvSpPr>
            <a:spLocks noGrp="1"/>
          </p:cNvSpPr>
          <p:nvPr>
            <p:ph idx="1"/>
          </p:nvPr>
        </p:nvSpPr>
        <p:spPr/>
        <p:txBody>
          <a:bodyPr/>
          <a:lstStyle/>
          <a:p>
            <a:r>
              <a:rPr lang="de-DE" dirty="0" smtClean="0"/>
              <a:t>Als</a:t>
            </a:r>
            <a:r>
              <a:rPr lang="de-DE" b="1" dirty="0" smtClean="0"/>
              <a:t> Disambiguierung</a:t>
            </a:r>
            <a:r>
              <a:rPr lang="de-DE" dirty="0" smtClean="0"/>
              <a:t> (von lat.  </a:t>
            </a:r>
            <a:r>
              <a:rPr lang="de-DE" i="1" dirty="0" err="1" smtClean="0"/>
              <a:t>dis</a:t>
            </a:r>
            <a:r>
              <a:rPr lang="de-DE" i="1" dirty="0" smtClean="0"/>
              <a:t>-</a:t>
            </a:r>
            <a:r>
              <a:rPr lang="de-DE" dirty="0" smtClean="0"/>
              <a:t> ‚</a:t>
            </a:r>
            <a:r>
              <a:rPr lang="de-DE" dirty="0" err="1" smtClean="0"/>
              <a:t>zer</a:t>
            </a:r>
            <a:r>
              <a:rPr lang="de-DE" dirty="0" smtClean="0"/>
              <a:t>‘-, ‚auseinander‘ und </a:t>
            </a:r>
            <a:r>
              <a:rPr lang="de-DE" i="1" dirty="0" err="1" smtClean="0"/>
              <a:t>ambiguus</a:t>
            </a:r>
            <a:r>
              <a:rPr lang="de-DE" dirty="0" smtClean="0"/>
              <a:t> ‚doppeldeutig‘) wird in der Sprachwissenschaft die Auflösung sprachlicher Mehrdeutigkeit bezeichnet.</a:t>
            </a:r>
          </a:p>
          <a:p>
            <a:r>
              <a:rPr lang="de-DE" dirty="0" smtClean="0"/>
              <a:t>Auswahl einer von mehreren möglichen Interpretationen eines Wortes.</a:t>
            </a:r>
            <a:endParaRPr lang="pl-PL" dirty="0" smtClean="0"/>
          </a:p>
          <a:p>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28</a:t>
            </a:fld>
            <a:endParaRPr lang="cs-CZ"/>
          </a:p>
        </p:txBody>
      </p:sp>
    </p:spTree>
  </p:cSld>
  <p:clrMapOvr>
    <a:masterClrMapping/>
  </p:clrMapOvr>
  <p:transition spd="slow">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Disambiguierung</a:t>
            </a:r>
            <a:r>
              <a:rPr lang="cs-CZ" dirty="0" smtClean="0"/>
              <a:t> - </a:t>
            </a:r>
            <a:r>
              <a:rPr lang="cs-CZ" dirty="0" err="1" smtClean="0"/>
              <a:t>Beispiel</a:t>
            </a:r>
            <a:endParaRPr lang="cs-CZ" dirty="0"/>
          </a:p>
        </p:txBody>
      </p:sp>
      <p:sp>
        <p:nvSpPr>
          <p:cNvPr id="3" name="Zástupný symbol pro obsah 2"/>
          <p:cNvSpPr>
            <a:spLocks noGrp="1"/>
          </p:cNvSpPr>
          <p:nvPr>
            <p:ph idx="1"/>
          </p:nvPr>
        </p:nvSpPr>
        <p:spPr/>
        <p:txBody>
          <a:bodyPr/>
          <a:lstStyle/>
          <a:p>
            <a:r>
              <a:rPr lang="de-DE" dirty="0" smtClean="0"/>
              <a:t>Beispiel:</a:t>
            </a:r>
          </a:p>
          <a:p>
            <a:pPr>
              <a:buNone/>
            </a:pPr>
            <a:r>
              <a:rPr lang="de-DE" dirty="0" smtClean="0"/>
              <a:t>	</a:t>
            </a:r>
            <a:r>
              <a:rPr lang="de-DE" i="1" dirty="0" smtClean="0"/>
              <a:t>Prof. Dr. Marga Reis eröffnete die Konferenz am 2. Februar mit einem Grußwort.</a:t>
            </a:r>
          </a:p>
          <a:p>
            <a:pPr>
              <a:buNone/>
            </a:pPr>
            <a:endParaRPr lang="de-DE" dirty="0" smtClean="0"/>
          </a:p>
          <a:p>
            <a:r>
              <a:rPr lang="de-DE" dirty="0" smtClean="0"/>
              <a:t>Drei Lesarten des Punktes: als Abkürzungspunkt, </a:t>
            </a:r>
            <a:r>
              <a:rPr lang="de-DE" dirty="0" err="1" smtClean="0"/>
              <a:t>Ordinalzahlenpunkt</a:t>
            </a:r>
            <a:r>
              <a:rPr lang="de-DE" dirty="0" smtClean="0"/>
              <a:t> und Satzendepunkt.</a:t>
            </a:r>
          </a:p>
          <a:p>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29</a:t>
            </a:fld>
            <a:endParaRPr lang="cs-CZ"/>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685800" y="838200"/>
            <a:ext cx="7772400" cy="5181600"/>
          </a:xfrm>
        </p:spPr>
        <p:txBody>
          <a:bodyPr>
            <a:normAutofit/>
          </a:bodyPr>
          <a:lstStyle/>
          <a:p>
            <a:r>
              <a:rPr lang="cs-CZ" sz="2000" b="1" dirty="0" err="1"/>
              <a:t>Kor</a:t>
            </a:r>
            <a:r>
              <a:rPr lang="cs-CZ" sz="2000" b="1" dirty="0"/>
              <a:t>|pus,</a:t>
            </a:r>
            <a:r>
              <a:rPr lang="cs-CZ" sz="2000" dirty="0"/>
              <a:t> der; -, -se [lat. corpus, </a:t>
            </a:r>
            <a:r>
              <a:rPr lang="cs-CZ" sz="2000" dirty="0" err="1"/>
              <a:t>Körper</a:t>
            </a:r>
            <a:r>
              <a:rPr lang="cs-CZ" sz="2000" dirty="0"/>
              <a:t>]: </a:t>
            </a:r>
            <a:r>
              <a:rPr lang="cs-CZ" sz="2000" b="1" dirty="0"/>
              <a:t>1. </a:t>
            </a:r>
            <a:r>
              <a:rPr lang="cs-CZ" sz="2000" dirty="0"/>
              <a:t>(</a:t>
            </a:r>
            <a:r>
              <a:rPr lang="cs-CZ" sz="2000" dirty="0" err="1"/>
              <a:t>ugs</a:t>
            </a:r>
            <a:r>
              <a:rPr lang="cs-CZ" sz="2000" dirty="0"/>
              <a:t>. </a:t>
            </a:r>
            <a:r>
              <a:rPr lang="cs-CZ" sz="2000" dirty="0" err="1"/>
              <a:t>scherzh</a:t>
            </a:r>
            <a:r>
              <a:rPr lang="cs-CZ" sz="2000" dirty="0"/>
              <a:t>.) </a:t>
            </a:r>
            <a:r>
              <a:rPr lang="cs-CZ" sz="2000" i="1" dirty="0" err="1"/>
              <a:t>menschlicher</a:t>
            </a:r>
            <a:r>
              <a:rPr lang="cs-CZ" sz="2000" i="1" dirty="0"/>
              <a:t> </a:t>
            </a:r>
            <a:r>
              <a:rPr lang="cs-CZ" sz="2000" i="1" dirty="0" err="1"/>
              <a:t>Körper</a:t>
            </a:r>
            <a:r>
              <a:rPr lang="cs-CZ" sz="2000" i="1" dirty="0"/>
              <a:t>: </a:t>
            </a:r>
            <a:r>
              <a:rPr lang="cs-CZ" sz="2000" dirty="0" err="1"/>
              <a:t>er</a:t>
            </a:r>
            <a:r>
              <a:rPr lang="cs-CZ" sz="2000" dirty="0"/>
              <a:t> </a:t>
            </a:r>
            <a:r>
              <a:rPr lang="cs-CZ" sz="2000" dirty="0" err="1"/>
              <a:t>legte</a:t>
            </a:r>
            <a:r>
              <a:rPr lang="cs-CZ" sz="2000" dirty="0"/>
              <a:t> </a:t>
            </a:r>
            <a:r>
              <a:rPr lang="cs-CZ" sz="2000" dirty="0" err="1"/>
              <a:t>seinen</a:t>
            </a:r>
            <a:r>
              <a:rPr lang="cs-CZ" sz="2000" dirty="0"/>
              <a:t> K. in </a:t>
            </a:r>
            <a:r>
              <a:rPr lang="cs-CZ" sz="2000" dirty="0" err="1"/>
              <a:t>die</a:t>
            </a:r>
            <a:r>
              <a:rPr lang="cs-CZ" sz="2000" dirty="0"/>
              <a:t> </a:t>
            </a:r>
            <a:r>
              <a:rPr lang="cs-CZ" sz="2000" dirty="0" err="1"/>
              <a:t>Sonne</a:t>
            </a:r>
            <a:r>
              <a:rPr lang="cs-CZ" sz="2000" dirty="0"/>
              <a:t>. </a:t>
            </a:r>
            <a:r>
              <a:rPr lang="cs-CZ" sz="2000" b="1" dirty="0"/>
              <a:t>2. </a:t>
            </a:r>
            <a:r>
              <a:rPr lang="cs-CZ" sz="2000" dirty="0"/>
              <a:t>(</a:t>
            </a:r>
            <a:r>
              <a:rPr lang="cs-CZ" sz="2000" dirty="0" err="1"/>
              <a:t>bild</a:t>
            </a:r>
            <a:r>
              <a:rPr lang="cs-CZ" sz="2000" dirty="0"/>
              <a:t>. </a:t>
            </a:r>
            <a:r>
              <a:rPr lang="cs-CZ" sz="2000" dirty="0" err="1"/>
              <a:t>Kunst</a:t>
            </a:r>
            <a:r>
              <a:rPr lang="cs-CZ" sz="2000" dirty="0"/>
              <a:t>) </a:t>
            </a:r>
            <a:r>
              <a:rPr lang="cs-CZ" sz="2000" i="1" dirty="0" err="1"/>
              <a:t>Christusfigur</a:t>
            </a:r>
            <a:r>
              <a:rPr lang="cs-CZ" sz="2000" i="1" dirty="0"/>
              <a:t> </a:t>
            </a:r>
            <a:r>
              <a:rPr lang="cs-CZ" sz="2000" i="1" dirty="0" err="1"/>
              <a:t>am</a:t>
            </a:r>
            <a:r>
              <a:rPr lang="cs-CZ" sz="2000" i="1" dirty="0"/>
              <a:t> </a:t>
            </a:r>
            <a:r>
              <a:rPr lang="cs-CZ" sz="2000" i="1" dirty="0" err="1"/>
              <a:t>Kruzifix</a:t>
            </a:r>
            <a:r>
              <a:rPr lang="cs-CZ" sz="2000" i="1" dirty="0"/>
              <a:t>. </a:t>
            </a:r>
            <a:r>
              <a:rPr lang="cs-CZ" sz="2000" b="1" dirty="0"/>
              <a:t>3. </a:t>
            </a:r>
            <a:r>
              <a:rPr lang="cs-CZ" sz="2000" dirty="0"/>
              <a:t>&lt;o. </a:t>
            </a:r>
            <a:r>
              <a:rPr lang="cs-CZ" sz="2000" dirty="0" err="1"/>
              <a:t>Pl</a:t>
            </a:r>
            <a:r>
              <a:rPr lang="cs-CZ" sz="2000" dirty="0"/>
              <a:t>.&gt; (</a:t>
            </a:r>
            <a:r>
              <a:rPr lang="cs-CZ" sz="2000" dirty="0" err="1"/>
              <a:t>Fachspr</a:t>
            </a:r>
            <a:r>
              <a:rPr lang="cs-CZ" sz="2000" dirty="0"/>
              <a:t>.) </a:t>
            </a:r>
            <a:r>
              <a:rPr lang="cs-CZ" sz="2000" i="1" dirty="0"/>
              <a:t>(</a:t>
            </a:r>
            <a:r>
              <a:rPr lang="cs-CZ" sz="2000" i="1" dirty="0" err="1"/>
              <a:t>bei</a:t>
            </a:r>
            <a:r>
              <a:rPr lang="cs-CZ" sz="2000" i="1" dirty="0"/>
              <a:t> </a:t>
            </a:r>
            <a:r>
              <a:rPr lang="cs-CZ" sz="2000" i="1" dirty="0" err="1"/>
              <a:t>Möbeln</a:t>
            </a:r>
            <a:r>
              <a:rPr lang="cs-CZ" sz="2000" i="1" dirty="0"/>
              <a:t>) </a:t>
            </a:r>
            <a:r>
              <a:rPr lang="cs-CZ" sz="2000" i="1" dirty="0" err="1"/>
              <a:t>das</a:t>
            </a:r>
            <a:r>
              <a:rPr lang="cs-CZ" sz="2000" i="1" dirty="0"/>
              <a:t> </a:t>
            </a:r>
            <a:r>
              <a:rPr lang="cs-CZ" sz="2000" i="1" dirty="0" err="1"/>
              <a:t>massive</a:t>
            </a:r>
            <a:r>
              <a:rPr lang="cs-CZ" sz="2000" i="1" dirty="0"/>
              <a:t>, </a:t>
            </a:r>
            <a:r>
              <a:rPr lang="cs-CZ" sz="2000" i="1" dirty="0" err="1"/>
              <a:t>die</a:t>
            </a:r>
            <a:r>
              <a:rPr lang="cs-CZ" sz="2000" i="1" dirty="0"/>
              <a:t> </a:t>
            </a:r>
            <a:r>
              <a:rPr lang="cs-CZ" sz="2000" i="1" dirty="0" err="1"/>
              <a:t>eigentliche</a:t>
            </a:r>
            <a:r>
              <a:rPr lang="cs-CZ" sz="2000" i="1" dirty="0"/>
              <a:t> </a:t>
            </a:r>
            <a:r>
              <a:rPr lang="cs-CZ" sz="2000" i="1" dirty="0" err="1"/>
              <a:t>Gestalt</a:t>
            </a:r>
            <a:r>
              <a:rPr lang="cs-CZ" sz="2000" i="1" dirty="0"/>
              <a:t> </a:t>
            </a:r>
            <a:r>
              <a:rPr lang="cs-CZ" sz="2000" i="1" dirty="0" err="1"/>
              <a:t>ausmachende</a:t>
            </a:r>
            <a:r>
              <a:rPr lang="cs-CZ" sz="2000" i="1" dirty="0"/>
              <a:t> </a:t>
            </a:r>
            <a:r>
              <a:rPr lang="cs-CZ" sz="2000" i="1" dirty="0" err="1"/>
              <a:t>Teil</a:t>
            </a:r>
            <a:r>
              <a:rPr lang="cs-CZ" sz="2000" i="1" dirty="0"/>
              <a:t> ohne </a:t>
            </a:r>
            <a:r>
              <a:rPr lang="cs-CZ" sz="2000" i="1" dirty="0" err="1"/>
              <a:t>die</a:t>
            </a:r>
            <a:r>
              <a:rPr lang="cs-CZ" sz="2000" i="1" dirty="0"/>
              <a:t> </a:t>
            </a:r>
            <a:r>
              <a:rPr lang="cs-CZ" sz="2000" i="1" dirty="0" err="1"/>
              <a:t>Einsatzteile</a:t>
            </a:r>
            <a:r>
              <a:rPr lang="cs-CZ" sz="2000" i="1" dirty="0"/>
              <a:t> </a:t>
            </a:r>
            <a:r>
              <a:rPr lang="cs-CZ" sz="2000" dirty="0"/>
              <a:t>(z. B. ohne </a:t>
            </a:r>
            <a:r>
              <a:rPr lang="cs-CZ" sz="2000" dirty="0" err="1"/>
              <a:t>Türen</a:t>
            </a:r>
            <a:r>
              <a:rPr lang="cs-CZ" sz="2000" dirty="0"/>
              <a:t>, </a:t>
            </a:r>
            <a:r>
              <a:rPr lang="cs-CZ" sz="2000" dirty="0" err="1"/>
              <a:t>Schubfächer</a:t>
            </a:r>
            <a:r>
              <a:rPr lang="cs-CZ" sz="2000" dirty="0"/>
              <a:t>). </a:t>
            </a:r>
            <a:r>
              <a:rPr lang="cs-CZ" sz="2000" b="1" dirty="0"/>
              <a:t>4. </a:t>
            </a:r>
            <a:r>
              <a:rPr lang="cs-CZ" sz="2000" dirty="0"/>
              <a:t>(</a:t>
            </a:r>
            <a:r>
              <a:rPr lang="cs-CZ" sz="2000" dirty="0" err="1"/>
              <a:t>schweiz</a:t>
            </a:r>
            <a:r>
              <a:rPr lang="cs-CZ" sz="2000" dirty="0"/>
              <a:t>.) </a:t>
            </a:r>
            <a:r>
              <a:rPr lang="cs-CZ" sz="2000" i="1" dirty="0" err="1"/>
              <a:t>Ladentisch</a:t>
            </a:r>
            <a:r>
              <a:rPr lang="cs-CZ" sz="2000" i="1" dirty="0"/>
              <a:t>; [</a:t>
            </a:r>
            <a:r>
              <a:rPr lang="cs-CZ" sz="2000" i="1" dirty="0" err="1"/>
              <a:t>Büro</a:t>
            </a:r>
            <a:r>
              <a:rPr lang="cs-CZ" sz="2000" i="1" dirty="0"/>
              <a:t>]</a:t>
            </a:r>
            <a:r>
              <a:rPr lang="cs-CZ" sz="2000" i="1" dirty="0" err="1"/>
              <a:t>möbel</a:t>
            </a:r>
            <a:r>
              <a:rPr lang="cs-CZ" sz="2000" i="1" dirty="0"/>
              <a:t> </a:t>
            </a:r>
            <a:r>
              <a:rPr lang="cs-CZ" sz="2000" i="1" dirty="0" err="1"/>
              <a:t>mit</a:t>
            </a:r>
            <a:r>
              <a:rPr lang="cs-CZ" sz="2000" i="1" dirty="0"/>
              <a:t> </a:t>
            </a:r>
            <a:r>
              <a:rPr lang="cs-CZ" sz="2000" i="1" dirty="0" err="1"/>
              <a:t>Fächern</a:t>
            </a:r>
            <a:r>
              <a:rPr lang="cs-CZ" sz="2000" i="1" dirty="0"/>
              <a:t> od. </a:t>
            </a:r>
            <a:r>
              <a:rPr lang="cs-CZ" sz="2000" i="1" dirty="0" err="1"/>
              <a:t>Schubladen</a:t>
            </a:r>
            <a:r>
              <a:rPr lang="cs-CZ" sz="2000" i="1" dirty="0"/>
              <a:t>, </a:t>
            </a:r>
            <a:r>
              <a:rPr lang="cs-CZ" sz="2000" i="1" dirty="0" err="1"/>
              <a:t>dessen</a:t>
            </a:r>
            <a:r>
              <a:rPr lang="cs-CZ" sz="2000" i="1" dirty="0"/>
              <a:t> </a:t>
            </a:r>
            <a:r>
              <a:rPr lang="cs-CZ" sz="2000" i="1" dirty="0" err="1"/>
              <a:t>Deckfläche</a:t>
            </a:r>
            <a:r>
              <a:rPr lang="cs-CZ" sz="2000" i="1" dirty="0"/>
              <a:t> </a:t>
            </a:r>
            <a:r>
              <a:rPr lang="cs-CZ" sz="2000" i="1" dirty="0" err="1"/>
              <a:t>als</a:t>
            </a:r>
            <a:r>
              <a:rPr lang="cs-CZ" sz="2000" i="1" dirty="0"/>
              <a:t> </a:t>
            </a:r>
            <a:r>
              <a:rPr lang="cs-CZ" sz="2000" i="1" dirty="0" err="1"/>
              <a:t>Ablage</a:t>
            </a:r>
            <a:r>
              <a:rPr lang="cs-CZ" sz="2000" i="1" dirty="0"/>
              <a:t> od. </a:t>
            </a:r>
            <a:r>
              <a:rPr lang="cs-CZ" sz="2000" i="1" dirty="0" err="1"/>
              <a:t>Arbeitstisch</a:t>
            </a:r>
            <a:r>
              <a:rPr lang="cs-CZ" sz="2000" i="1" dirty="0"/>
              <a:t> </a:t>
            </a:r>
            <a:r>
              <a:rPr lang="cs-CZ" sz="2000" i="1" dirty="0" err="1"/>
              <a:t>dient</a:t>
            </a:r>
            <a:r>
              <a:rPr lang="cs-CZ" sz="2000" i="1" dirty="0"/>
              <a:t>; </a:t>
            </a:r>
            <a:r>
              <a:rPr lang="cs-CZ" sz="2000" dirty="0"/>
              <a:t>(DUW </a:t>
            </a:r>
            <a:r>
              <a:rPr lang="cs-CZ" sz="2000" baseline="30000" dirty="0"/>
              <a:t>4</a:t>
            </a:r>
            <a:r>
              <a:rPr lang="cs-CZ" sz="2000" dirty="0"/>
              <a:t>2001)</a:t>
            </a:r>
          </a:p>
          <a:p>
            <a:endParaRPr lang="cs-CZ" sz="2000" b="1" dirty="0"/>
          </a:p>
          <a:p>
            <a:r>
              <a:rPr lang="cs-CZ" sz="2000" b="1" dirty="0" err="1"/>
              <a:t>Kor</a:t>
            </a:r>
            <a:r>
              <a:rPr lang="cs-CZ" sz="2000" b="1" dirty="0"/>
              <a:t>|pus, </a:t>
            </a:r>
            <a:r>
              <a:rPr lang="cs-CZ" sz="2000" dirty="0"/>
              <a:t>Corpus, </a:t>
            </a:r>
            <a:r>
              <a:rPr lang="cs-CZ" sz="2000" dirty="0" err="1"/>
              <a:t>das</a:t>
            </a:r>
            <a:r>
              <a:rPr lang="cs-CZ" sz="2000" dirty="0"/>
              <a:t>; -, </a:t>
            </a:r>
            <a:r>
              <a:rPr lang="cs-CZ" sz="2000" dirty="0" err="1"/>
              <a:t>Korpora</a:t>
            </a:r>
            <a:r>
              <a:rPr lang="cs-CZ" sz="2000" dirty="0"/>
              <a:t> </a:t>
            </a:r>
            <a:r>
              <a:rPr lang="cs-CZ" sz="2000" dirty="0" err="1"/>
              <a:t>bzw</a:t>
            </a:r>
            <a:r>
              <a:rPr lang="cs-CZ" sz="2000" dirty="0"/>
              <a:t>. </a:t>
            </a:r>
            <a:r>
              <a:rPr lang="cs-CZ" sz="2000" dirty="0" err="1"/>
              <a:t>Corpora</a:t>
            </a:r>
            <a:r>
              <a:rPr lang="cs-CZ" sz="2000" dirty="0"/>
              <a:t> [lat. corpus = </a:t>
            </a:r>
            <a:r>
              <a:rPr lang="cs-CZ" sz="2000" dirty="0" err="1"/>
              <a:t>Gesamtwerk</a:t>
            </a:r>
            <a:r>
              <a:rPr lang="cs-CZ" sz="2000" dirty="0"/>
              <a:t>, </a:t>
            </a:r>
            <a:r>
              <a:rPr lang="cs-CZ" sz="2000" dirty="0" err="1"/>
              <a:t>Sammlung</a:t>
            </a:r>
            <a:r>
              <a:rPr lang="cs-CZ" sz="2000" dirty="0"/>
              <a:t>, </a:t>
            </a:r>
            <a:r>
              <a:rPr lang="cs-CZ" sz="2000" dirty="0" err="1"/>
              <a:t>eigtl</a:t>
            </a:r>
            <a:r>
              <a:rPr lang="cs-CZ" sz="2000" dirty="0"/>
              <a:t>. = </a:t>
            </a:r>
            <a:r>
              <a:rPr lang="cs-CZ" sz="2000" dirty="0" err="1"/>
              <a:t>Körper</a:t>
            </a:r>
            <a:r>
              <a:rPr lang="cs-CZ" sz="2000" dirty="0"/>
              <a:t>]: </a:t>
            </a:r>
            <a:r>
              <a:rPr lang="cs-CZ" sz="2000" b="1" dirty="0"/>
              <a:t>1. </a:t>
            </a:r>
            <a:r>
              <a:rPr lang="cs-CZ" sz="2000" dirty="0"/>
              <a:t>(</a:t>
            </a:r>
            <a:r>
              <a:rPr lang="cs-CZ" sz="2000" dirty="0" err="1"/>
              <a:t>Sprachw</a:t>
            </a:r>
            <a:r>
              <a:rPr lang="cs-CZ" sz="2000" dirty="0"/>
              <a:t>.) </a:t>
            </a:r>
            <a:r>
              <a:rPr lang="cs-CZ" sz="2000" i="1" dirty="0" err="1"/>
              <a:t>Sammlung</a:t>
            </a:r>
            <a:r>
              <a:rPr lang="cs-CZ" sz="2000" i="1" dirty="0"/>
              <a:t> </a:t>
            </a:r>
            <a:r>
              <a:rPr lang="cs-CZ" sz="2000" i="1" dirty="0" err="1"/>
              <a:t>einer</a:t>
            </a:r>
            <a:r>
              <a:rPr lang="cs-CZ" sz="2000" i="1" dirty="0"/>
              <a:t> </a:t>
            </a:r>
            <a:r>
              <a:rPr lang="cs-CZ" sz="2000" i="1" dirty="0" err="1"/>
              <a:t>begrenzten</a:t>
            </a:r>
            <a:r>
              <a:rPr lang="cs-CZ" sz="2000" i="1" dirty="0"/>
              <a:t> </a:t>
            </a:r>
            <a:r>
              <a:rPr lang="cs-CZ" sz="2000" i="1" dirty="0" err="1"/>
              <a:t>Anzahl</a:t>
            </a:r>
            <a:r>
              <a:rPr lang="cs-CZ" sz="2000" i="1" dirty="0"/>
              <a:t> </a:t>
            </a:r>
            <a:r>
              <a:rPr lang="cs-CZ" sz="2000" i="1" dirty="0" err="1"/>
              <a:t>von</a:t>
            </a:r>
            <a:r>
              <a:rPr lang="cs-CZ" sz="2000" i="1" dirty="0"/>
              <a:t> </a:t>
            </a:r>
            <a:r>
              <a:rPr lang="cs-CZ" sz="2000" i="1" dirty="0" err="1"/>
              <a:t>Texten</a:t>
            </a:r>
            <a:r>
              <a:rPr lang="cs-CZ" sz="2000" i="1" dirty="0"/>
              <a:t>, </a:t>
            </a:r>
            <a:r>
              <a:rPr lang="cs-CZ" sz="2000" i="1" dirty="0" err="1"/>
              <a:t>Äußerungen</a:t>
            </a:r>
            <a:r>
              <a:rPr lang="cs-CZ" sz="2000" i="1" dirty="0"/>
              <a:t> o. Ä. </a:t>
            </a:r>
            <a:r>
              <a:rPr lang="cs-CZ" sz="2000" i="1" dirty="0" err="1"/>
              <a:t>als</a:t>
            </a:r>
            <a:r>
              <a:rPr lang="cs-CZ" sz="2000" i="1" dirty="0"/>
              <a:t> </a:t>
            </a:r>
            <a:r>
              <a:rPr lang="cs-CZ" sz="2000" i="1" dirty="0" err="1"/>
              <a:t>Grundlage</a:t>
            </a:r>
            <a:r>
              <a:rPr lang="cs-CZ" sz="2000" i="1" dirty="0"/>
              <a:t> </a:t>
            </a:r>
            <a:r>
              <a:rPr lang="cs-CZ" sz="2000" i="1" dirty="0" err="1"/>
              <a:t>für</a:t>
            </a:r>
            <a:r>
              <a:rPr lang="cs-CZ" sz="2000" i="1" dirty="0"/>
              <a:t> </a:t>
            </a:r>
            <a:r>
              <a:rPr lang="cs-CZ" sz="2000" i="1" dirty="0" err="1"/>
              <a:t>sprachwissenschaftliche</a:t>
            </a:r>
            <a:r>
              <a:rPr lang="cs-CZ" sz="2000" i="1" dirty="0"/>
              <a:t> </a:t>
            </a:r>
            <a:r>
              <a:rPr lang="cs-CZ" sz="2000" i="1" dirty="0" err="1"/>
              <a:t>Untersuchungen</a:t>
            </a:r>
            <a:r>
              <a:rPr lang="cs-CZ" sz="2000" i="1" dirty="0"/>
              <a:t>. </a:t>
            </a:r>
            <a:r>
              <a:rPr lang="cs-CZ" sz="2000" b="1" dirty="0"/>
              <a:t>2. </a:t>
            </a:r>
            <a:r>
              <a:rPr lang="cs-CZ" sz="2000" dirty="0"/>
              <a:t>&lt;</a:t>
            </a:r>
            <a:r>
              <a:rPr lang="cs-CZ" sz="2000" dirty="0" err="1"/>
              <a:t>heute</a:t>
            </a:r>
            <a:r>
              <a:rPr lang="cs-CZ" sz="2000" dirty="0"/>
              <a:t> </a:t>
            </a:r>
            <a:r>
              <a:rPr lang="cs-CZ" sz="2000" dirty="0" err="1"/>
              <a:t>meist</a:t>
            </a:r>
            <a:r>
              <a:rPr lang="cs-CZ" sz="2000" dirty="0"/>
              <a:t>: der; o. </a:t>
            </a:r>
            <a:r>
              <a:rPr lang="cs-CZ" sz="2000" dirty="0" err="1"/>
              <a:t>Pl</a:t>
            </a:r>
            <a:r>
              <a:rPr lang="cs-CZ" sz="2000" dirty="0"/>
              <a:t>.&gt; </a:t>
            </a:r>
            <a:r>
              <a:rPr lang="cs-CZ" sz="2000" i="1" dirty="0" err="1"/>
              <a:t>Klangkörper</a:t>
            </a:r>
            <a:r>
              <a:rPr lang="cs-CZ" sz="2000" i="1" dirty="0"/>
              <a:t> </a:t>
            </a:r>
            <a:r>
              <a:rPr lang="cs-CZ" sz="2000" i="1" dirty="0" err="1"/>
              <a:t>bes</a:t>
            </a:r>
            <a:r>
              <a:rPr lang="cs-CZ" sz="2000" i="1" dirty="0"/>
              <a:t>. </a:t>
            </a:r>
            <a:r>
              <a:rPr lang="cs-CZ" sz="2000" i="1" dirty="0" err="1"/>
              <a:t>eines</a:t>
            </a:r>
            <a:r>
              <a:rPr lang="cs-CZ" sz="2000" i="1" dirty="0"/>
              <a:t> </a:t>
            </a:r>
            <a:r>
              <a:rPr lang="cs-CZ" sz="2000" i="1" dirty="0" err="1"/>
              <a:t>Saiteninstruments</a:t>
            </a:r>
            <a:r>
              <a:rPr lang="cs-CZ" sz="2000" i="1" dirty="0"/>
              <a:t>; </a:t>
            </a:r>
            <a:r>
              <a:rPr lang="cs-CZ" sz="2000" dirty="0"/>
              <a:t>(DUW </a:t>
            </a:r>
            <a:r>
              <a:rPr lang="cs-CZ" sz="2000" baseline="30000" dirty="0"/>
              <a:t>4</a:t>
            </a:r>
            <a:r>
              <a:rPr lang="cs-CZ" sz="2000" dirty="0"/>
              <a:t>2001)</a:t>
            </a:r>
            <a:endParaRPr lang="cs-CZ" sz="2000" b="1" dirty="0"/>
          </a:p>
          <a:p>
            <a:endParaRPr lang="cs-CZ" sz="1800" b="1" dirty="0"/>
          </a:p>
          <a:p>
            <a:pPr>
              <a:buNone/>
            </a:pPr>
            <a:endParaRPr lang="cs-CZ" sz="2800" dirty="0"/>
          </a:p>
        </p:txBody>
      </p:sp>
      <p:sp>
        <p:nvSpPr>
          <p:cNvPr id="3" name="Zástupný symbol pro datum 3"/>
          <p:cNvSpPr>
            <a:spLocks noGrp="1"/>
          </p:cNvSpPr>
          <p:nvPr>
            <p:ph type="dt" sz="half" idx="10"/>
          </p:nvPr>
        </p:nvSpPr>
        <p:spPr/>
        <p:txBody>
          <a:bodyPr/>
          <a:lstStyle/>
          <a:p>
            <a:fld id="{C497BCE2-51BD-4897-891F-82C2792672EC}" type="datetime1">
              <a:rPr lang="cs-CZ"/>
              <a:pPr/>
              <a:t>14.02.2020</a:t>
            </a:fld>
            <a:endParaRPr lang="cs-CZ"/>
          </a:p>
        </p:txBody>
      </p:sp>
      <p:sp>
        <p:nvSpPr>
          <p:cNvPr id="5" name="Zástupný symbol pro číslo snímku 5"/>
          <p:cNvSpPr>
            <a:spLocks noGrp="1"/>
          </p:cNvSpPr>
          <p:nvPr>
            <p:ph type="sldNum" sz="quarter" idx="12"/>
          </p:nvPr>
        </p:nvSpPr>
        <p:spPr/>
        <p:txBody>
          <a:bodyPr/>
          <a:lstStyle/>
          <a:p>
            <a:fld id="{5397279B-9053-47A6-B36F-CFED0C372D88}" type="slidenum">
              <a:rPr lang="cs-CZ"/>
              <a:pPr/>
              <a:t>3</a:t>
            </a:fld>
            <a:endParaRPr lang="cs-CZ"/>
          </a:p>
        </p:txBody>
      </p:sp>
    </p:spTree>
  </p:cSld>
  <p:clrMapOvr>
    <a:masterClrMapping/>
  </p:clrMapOvr>
  <p:transition spd="slow">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81000" y="836712"/>
            <a:ext cx="8382000" cy="864096"/>
          </a:xfrm>
        </p:spPr>
        <p:txBody>
          <a:bodyPr>
            <a:normAutofit fontScale="90000"/>
          </a:bodyPr>
          <a:lstStyle/>
          <a:p>
            <a:r>
              <a:rPr lang="de-DE" sz="3100" b="1" dirty="0" smtClean="0">
                <a:solidFill>
                  <a:schemeClr val="tx1"/>
                </a:solidFill>
                <a:latin typeface="+mn-lt"/>
                <a:ea typeface="+mn-ea"/>
                <a:cs typeface="+mn-cs"/>
              </a:rPr>
              <a:t>Beispiele der morphologischen Analyse</a:t>
            </a:r>
            <a:r>
              <a:rPr lang="cs-CZ" sz="3100" b="1" dirty="0" smtClean="0">
                <a:solidFill>
                  <a:schemeClr val="tx1"/>
                </a:solidFill>
                <a:latin typeface="+mn-lt"/>
                <a:ea typeface="+mn-ea"/>
                <a:cs typeface="+mn-cs"/>
              </a:rPr>
              <a:t/>
            </a:r>
            <a:br>
              <a:rPr lang="cs-CZ" sz="3100" b="1" dirty="0" smtClean="0">
                <a:solidFill>
                  <a:schemeClr val="tx1"/>
                </a:solidFill>
                <a:latin typeface="+mn-lt"/>
                <a:ea typeface="+mn-ea"/>
                <a:cs typeface="+mn-cs"/>
              </a:rPr>
            </a:br>
            <a:r>
              <a:rPr lang="de-DE" sz="2700" b="1" dirty="0" smtClean="0">
                <a:solidFill>
                  <a:schemeClr val="tx1"/>
                </a:solidFill>
              </a:rPr>
              <a:t>Interpretation: Wortform → Lemma + Tag (Zeichen)</a:t>
            </a:r>
            <a:endParaRPr lang="cs-CZ" dirty="0"/>
          </a:p>
        </p:txBody>
      </p:sp>
      <p:sp>
        <p:nvSpPr>
          <p:cNvPr id="8" name="Zástupný symbol pro text 7"/>
          <p:cNvSpPr>
            <a:spLocks noGrp="1"/>
          </p:cNvSpPr>
          <p:nvPr>
            <p:ph type="body" idx="1"/>
          </p:nvPr>
        </p:nvSpPr>
        <p:spPr>
          <a:xfrm>
            <a:off x="381000" y="1988840"/>
            <a:ext cx="4041648" cy="713330"/>
          </a:xfrm>
        </p:spPr>
        <p:txBody>
          <a:bodyPr/>
          <a:lstStyle/>
          <a:p>
            <a:r>
              <a:rPr lang="cs-CZ" sz="1800" dirty="0" err="1" smtClean="0">
                <a:solidFill>
                  <a:schemeClr val="tx1"/>
                </a:solidFill>
              </a:rPr>
              <a:t>Satz</a:t>
            </a:r>
            <a:r>
              <a:rPr lang="cs-CZ" sz="1800" dirty="0" smtClean="0">
                <a:solidFill>
                  <a:schemeClr val="tx1"/>
                </a:solidFill>
              </a:rPr>
              <a:t>: </a:t>
            </a:r>
            <a:r>
              <a:rPr lang="cs-CZ" sz="1800" i="1" dirty="0" smtClean="0">
                <a:solidFill>
                  <a:schemeClr val="accent1">
                    <a:lumMod val="75000"/>
                  </a:schemeClr>
                </a:solidFill>
              </a:rPr>
              <a:t>Bavil ho poslech rozhlasu.</a:t>
            </a:r>
            <a:endParaRPr lang="cs-CZ" dirty="0"/>
          </a:p>
        </p:txBody>
      </p:sp>
      <p:sp>
        <p:nvSpPr>
          <p:cNvPr id="9" name="Zástupný symbol pro text 8"/>
          <p:cNvSpPr>
            <a:spLocks noGrp="1"/>
          </p:cNvSpPr>
          <p:nvPr>
            <p:ph type="body" sz="half" idx="3"/>
          </p:nvPr>
        </p:nvSpPr>
        <p:spPr>
          <a:xfrm>
            <a:off x="4721225" y="1988840"/>
            <a:ext cx="4041775" cy="713330"/>
          </a:xfrm>
        </p:spPr>
        <p:txBody>
          <a:bodyPr/>
          <a:lstStyle/>
          <a:p>
            <a:r>
              <a:rPr lang="pl-PL" sz="1800" dirty="0" smtClean="0">
                <a:solidFill>
                  <a:schemeClr val="tx1"/>
                </a:solidFill>
              </a:rPr>
              <a:t>Satz: </a:t>
            </a:r>
            <a:r>
              <a:rPr lang="pl-PL" sz="1800" i="1" dirty="0" smtClean="0">
                <a:solidFill>
                  <a:schemeClr val="accent1">
                    <a:lumMod val="75000"/>
                  </a:schemeClr>
                </a:solidFill>
              </a:rPr>
              <a:t>Poslal mu zprávu po svých poslech.</a:t>
            </a:r>
            <a:endParaRPr lang="cs-CZ" dirty="0"/>
          </a:p>
        </p:txBody>
      </p:sp>
      <p:sp>
        <p:nvSpPr>
          <p:cNvPr id="7" name="Nadpis 1"/>
          <p:cNvSpPr>
            <a:spLocks noGrp="1"/>
          </p:cNvSpPr>
          <p:nvPr>
            <p:ph sz="quarter" idx="2"/>
          </p:nvPr>
        </p:nvSpPr>
        <p:spPr/>
        <p:txBody>
          <a:bodyPr>
            <a:normAutofit fontScale="92500" lnSpcReduction="20000"/>
          </a:bodyPr>
          <a:lstStyle/>
          <a:p>
            <a:pPr>
              <a:buNone/>
            </a:pPr>
            <a:r>
              <a:rPr lang="cs-CZ" sz="2000" b="1" dirty="0" smtClean="0">
                <a:solidFill>
                  <a:schemeClr val="tx1"/>
                </a:solidFill>
                <a:latin typeface="+mn-lt"/>
                <a:ea typeface="+mn-ea"/>
                <a:cs typeface="+mn-cs"/>
              </a:rPr>
              <a:t>Lemma (poslech</a:t>
            </a:r>
            <a:r>
              <a:rPr lang="cs-CZ" sz="2000" b="1" dirty="0">
                <a:solidFill>
                  <a:schemeClr val="tx1"/>
                </a:solidFill>
                <a:latin typeface="+mn-lt"/>
                <a:ea typeface="+mn-ea"/>
                <a:cs typeface="+mn-cs"/>
              </a:rPr>
              <a:t>) = „poslech“</a:t>
            </a:r>
          </a:p>
          <a:p>
            <a:pPr>
              <a:buNone/>
            </a:pPr>
            <a:r>
              <a:rPr lang="cs-CZ" sz="2000" b="1" dirty="0" err="1" smtClean="0">
                <a:solidFill>
                  <a:schemeClr val="tx1"/>
                </a:solidFill>
                <a:latin typeface="+mn-lt"/>
                <a:ea typeface="+mn-ea"/>
                <a:cs typeface="+mn-cs"/>
              </a:rPr>
              <a:t>Morphologie</a:t>
            </a:r>
            <a:r>
              <a:rPr lang="cs-CZ" sz="2000" b="1" dirty="0">
                <a:solidFill>
                  <a:schemeClr val="tx1"/>
                </a:solidFill>
                <a:latin typeface="+mn-lt"/>
                <a:ea typeface="+mn-ea"/>
                <a:cs typeface="+mn-cs"/>
              </a:rPr>
              <a:t>:</a:t>
            </a:r>
          </a:p>
          <a:p>
            <a:pPr>
              <a:buNone/>
            </a:pPr>
            <a:r>
              <a:rPr lang="cs-CZ" sz="2000" b="1" dirty="0" smtClean="0">
                <a:solidFill>
                  <a:schemeClr val="tx1"/>
                </a:solidFill>
                <a:latin typeface="+mn-lt"/>
                <a:ea typeface="+mn-ea"/>
                <a:cs typeface="+mn-cs"/>
              </a:rPr>
              <a:t>o </a:t>
            </a:r>
            <a:r>
              <a:rPr lang="cs-CZ" sz="2000" b="1" dirty="0" err="1">
                <a:solidFill>
                  <a:schemeClr val="tx1"/>
                </a:solidFill>
                <a:latin typeface="+mn-lt"/>
                <a:ea typeface="+mn-ea"/>
                <a:cs typeface="+mn-cs"/>
              </a:rPr>
              <a:t>Wortart</a:t>
            </a:r>
            <a:r>
              <a:rPr lang="cs-CZ" sz="2000" b="1" dirty="0">
                <a:solidFill>
                  <a:schemeClr val="tx1"/>
                </a:solidFill>
                <a:latin typeface="+mn-lt"/>
                <a:ea typeface="+mn-ea"/>
                <a:cs typeface="+mn-cs"/>
              </a:rPr>
              <a:t>: Substantiv</a:t>
            </a:r>
          </a:p>
          <a:p>
            <a:pPr>
              <a:buNone/>
            </a:pPr>
            <a:r>
              <a:rPr lang="cs-CZ" sz="2000" b="1" dirty="0" smtClean="0">
                <a:solidFill>
                  <a:schemeClr val="tx1"/>
                </a:solidFill>
                <a:latin typeface="+mn-lt"/>
                <a:ea typeface="+mn-ea"/>
                <a:cs typeface="+mn-cs"/>
              </a:rPr>
              <a:t>o </a:t>
            </a:r>
            <a:r>
              <a:rPr lang="cs-CZ" sz="2000" b="1" dirty="0">
                <a:solidFill>
                  <a:schemeClr val="tx1"/>
                </a:solidFill>
                <a:latin typeface="+mn-lt"/>
                <a:ea typeface="+mn-ea"/>
                <a:cs typeface="+mn-cs"/>
              </a:rPr>
              <a:t>Genus: Maskulinum, </a:t>
            </a:r>
            <a:r>
              <a:rPr lang="cs-CZ" sz="2000" b="1" dirty="0" err="1">
                <a:solidFill>
                  <a:schemeClr val="tx1"/>
                </a:solidFill>
                <a:latin typeface="+mn-lt"/>
                <a:ea typeface="+mn-ea"/>
                <a:cs typeface="+mn-cs"/>
              </a:rPr>
              <a:t>unbelebt</a:t>
            </a:r>
            <a:endParaRPr lang="cs-CZ" sz="2000" b="1" dirty="0">
              <a:solidFill>
                <a:schemeClr val="tx1"/>
              </a:solidFill>
              <a:latin typeface="+mn-lt"/>
              <a:ea typeface="+mn-ea"/>
              <a:cs typeface="+mn-cs"/>
            </a:endParaRPr>
          </a:p>
          <a:p>
            <a:pPr>
              <a:buNone/>
            </a:pPr>
            <a:r>
              <a:rPr lang="cs-CZ" sz="2000" b="1" dirty="0" smtClean="0">
                <a:solidFill>
                  <a:schemeClr val="tx1"/>
                </a:solidFill>
                <a:latin typeface="+mn-lt"/>
                <a:ea typeface="+mn-ea"/>
                <a:cs typeface="+mn-cs"/>
              </a:rPr>
              <a:t>o </a:t>
            </a:r>
            <a:r>
              <a:rPr lang="cs-CZ" sz="2000" b="1" dirty="0">
                <a:solidFill>
                  <a:schemeClr val="tx1"/>
                </a:solidFill>
                <a:latin typeface="+mn-lt"/>
                <a:ea typeface="+mn-ea"/>
                <a:cs typeface="+mn-cs"/>
              </a:rPr>
              <a:t>Numerus: </a:t>
            </a:r>
            <a:r>
              <a:rPr lang="cs-CZ" sz="2000" b="1" dirty="0" err="1">
                <a:solidFill>
                  <a:schemeClr val="tx1"/>
                </a:solidFill>
                <a:latin typeface="+mn-lt"/>
                <a:ea typeface="+mn-ea"/>
                <a:cs typeface="+mn-cs"/>
              </a:rPr>
              <a:t>Singular</a:t>
            </a:r>
            <a:endParaRPr lang="cs-CZ" sz="2000" b="1" dirty="0">
              <a:solidFill>
                <a:schemeClr val="tx1"/>
              </a:solidFill>
              <a:latin typeface="+mn-lt"/>
              <a:ea typeface="+mn-ea"/>
              <a:cs typeface="+mn-cs"/>
            </a:endParaRPr>
          </a:p>
          <a:p>
            <a:pPr>
              <a:buNone/>
            </a:pPr>
            <a:r>
              <a:rPr lang="cs-CZ" sz="2000" b="1" dirty="0" smtClean="0">
                <a:solidFill>
                  <a:schemeClr val="tx1"/>
                </a:solidFill>
                <a:latin typeface="+mn-lt"/>
                <a:ea typeface="+mn-ea"/>
                <a:cs typeface="+mn-cs"/>
              </a:rPr>
              <a:t>o </a:t>
            </a:r>
            <a:r>
              <a:rPr lang="cs-CZ" sz="2000" b="1" dirty="0">
                <a:solidFill>
                  <a:schemeClr val="tx1"/>
                </a:solidFill>
                <a:latin typeface="+mn-lt"/>
                <a:ea typeface="+mn-ea"/>
                <a:cs typeface="+mn-cs"/>
              </a:rPr>
              <a:t>Kasus: Nominativ</a:t>
            </a:r>
          </a:p>
          <a:p>
            <a:pPr>
              <a:buNone/>
            </a:pPr>
            <a:endParaRPr lang="cs-CZ" sz="2000" dirty="0"/>
          </a:p>
          <a:p>
            <a:pPr>
              <a:buNone/>
            </a:pPr>
            <a:r>
              <a:rPr lang="cs-CZ" sz="2000" b="1" dirty="0" smtClean="0">
                <a:solidFill>
                  <a:schemeClr val="tx1"/>
                </a:solidFill>
                <a:latin typeface="+mn-lt"/>
                <a:ea typeface="+mn-ea"/>
                <a:cs typeface="+mn-cs"/>
              </a:rPr>
              <a:t>Lemma(poslech</a:t>
            </a:r>
            <a:r>
              <a:rPr lang="cs-CZ" sz="2000" b="1" dirty="0">
                <a:solidFill>
                  <a:schemeClr val="tx1"/>
                </a:solidFill>
                <a:latin typeface="+mn-lt"/>
                <a:ea typeface="+mn-ea"/>
                <a:cs typeface="+mn-cs"/>
              </a:rPr>
              <a:t>) = „posel“</a:t>
            </a:r>
          </a:p>
          <a:p>
            <a:pPr>
              <a:buNone/>
            </a:pPr>
            <a:r>
              <a:rPr lang="cs-CZ" sz="2000" b="1" dirty="0" err="1" smtClean="0">
                <a:solidFill>
                  <a:schemeClr val="tx1"/>
                </a:solidFill>
                <a:latin typeface="+mn-lt"/>
                <a:ea typeface="+mn-ea"/>
                <a:cs typeface="+mn-cs"/>
              </a:rPr>
              <a:t>Morphologie</a:t>
            </a:r>
            <a:r>
              <a:rPr lang="cs-CZ" sz="2000" b="1" dirty="0">
                <a:solidFill>
                  <a:schemeClr val="tx1"/>
                </a:solidFill>
                <a:latin typeface="+mn-lt"/>
                <a:ea typeface="+mn-ea"/>
                <a:cs typeface="+mn-cs"/>
              </a:rPr>
              <a:t>:</a:t>
            </a:r>
          </a:p>
          <a:p>
            <a:pPr>
              <a:buNone/>
            </a:pPr>
            <a:r>
              <a:rPr lang="cs-CZ" sz="2000" b="1" dirty="0" smtClean="0">
                <a:solidFill>
                  <a:schemeClr val="tx1"/>
                </a:solidFill>
                <a:latin typeface="+mn-lt"/>
                <a:ea typeface="+mn-ea"/>
                <a:cs typeface="+mn-cs"/>
              </a:rPr>
              <a:t>o </a:t>
            </a:r>
            <a:r>
              <a:rPr lang="cs-CZ" sz="2000" b="1" dirty="0" err="1">
                <a:solidFill>
                  <a:schemeClr val="tx1"/>
                </a:solidFill>
                <a:latin typeface="+mn-lt"/>
                <a:ea typeface="+mn-ea"/>
                <a:cs typeface="+mn-cs"/>
              </a:rPr>
              <a:t>Wortart</a:t>
            </a:r>
            <a:r>
              <a:rPr lang="cs-CZ" sz="2000" b="1" dirty="0">
                <a:solidFill>
                  <a:schemeClr val="tx1"/>
                </a:solidFill>
                <a:latin typeface="+mn-lt"/>
                <a:ea typeface="+mn-ea"/>
                <a:cs typeface="+mn-cs"/>
              </a:rPr>
              <a:t>: Substantiv</a:t>
            </a:r>
          </a:p>
          <a:p>
            <a:pPr>
              <a:buNone/>
            </a:pPr>
            <a:r>
              <a:rPr lang="cs-CZ" sz="2000" b="1" dirty="0" smtClean="0">
                <a:solidFill>
                  <a:schemeClr val="tx1"/>
                </a:solidFill>
                <a:latin typeface="+mn-lt"/>
                <a:ea typeface="+mn-ea"/>
                <a:cs typeface="+mn-cs"/>
              </a:rPr>
              <a:t>o </a:t>
            </a:r>
            <a:r>
              <a:rPr lang="cs-CZ" sz="2000" b="1" dirty="0">
                <a:solidFill>
                  <a:schemeClr val="tx1"/>
                </a:solidFill>
                <a:latin typeface="+mn-lt"/>
                <a:ea typeface="+mn-ea"/>
                <a:cs typeface="+mn-cs"/>
              </a:rPr>
              <a:t>Genus: Maskulinum, </a:t>
            </a:r>
            <a:r>
              <a:rPr lang="cs-CZ" sz="2000" b="1" dirty="0" err="1">
                <a:solidFill>
                  <a:schemeClr val="tx1"/>
                </a:solidFill>
                <a:latin typeface="+mn-lt"/>
                <a:ea typeface="+mn-ea"/>
                <a:cs typeface="+mn-cs"/>
              </a:rPr>
              <a:t>belebt</a:t>
            </a:r>
            <a:endParaRPr lang="cs-CZ" sz="2000" b="1" dirty="0">
              <a:solidFill>
                <a:schemeClr val="tx1"/>
              </a:solidFill>
              <a:latin typeface="+mn-lt"/>
              <a:ea typeface="+mn-ea"/>
              <a:cs typeface="+mn-cs"/>
            </a:endParaRPr>
          </a:p>
          <a:p>
            <a:pPr>
              <a:buNone/>
            </a:pPr>
            <a:r>
              <a:rPr lang="cs-CZ" sz="2000" b="1" dirty="0" smtClean="0">
                <a:solidFill>
                  <a:schemeClr val="tx1"/>
                </a:solidFill>
                <a:latin typeface="+mn-lt"/>
                <a:ea typeface="+mn-ea"/>
                <a:cs typeface="+mn-cs"/>
              </a:rPr>
              <a:t>o </a:t>
            </a:r>
            <a:r>
              <a:rPr lang="cs-CZ" sz="2000" b="1" dirty="0">
                <a:solidFill>
                  <a:schemeClr val="tx1"/>
                </a:solidFill>
                <a:latin typeface="+mn-lt"/>
                <a:ea typeface="+mn-ea"/>
                <a:cs typeface="+mn-cs"/>
              </a:rPr>
              <a:t>Numerus: </a:t>
            </a:r>
            <a:r>
              <a:rPr lang="cs-CZ" sz="2000" b="1" dirty="0" err="1">
                <a:solidFill>
                  <a:schemeClr val="tx1"/>
                </a:solidFill>
                <a:latin typeface="+mn-lt"/>
                <a:ea typeface="+mn-ea"/>
                <a:cs typeface="+mn-cs"/>
              </a:rPr>
              <a:t>Plural</a:t>
            </a:r>
            <a:endParaRPr lang="cs-CZ" sz="2000" b="1" dirty="0">
              <a:solidFill>
                <a:schemeClr val="tx1"/>
              </a:solidFill>
              <a:latin typeface="+mn-lt"/>
              <a:ea typeface="+mn-ea"/>
              <a:cs typeface="+mn-cs"/>
            </a:endParaRPr>
          </a:p>
          <a:p>
            <a:pPr>
              <a:buNone/>
            </a:pPr>
            <a:r>
              <a:rPr lang="cs-CZ" sz="2000" b="1" dirty="0" smtClean="0">
                <a:solidFill>
                  <a:schemeClr val="tx1"/>
                </a:solidFill>
                <a:latin typeface="+mn-lt"/>
                <a:ea typeface="+mn-ea"/>
                <a:cs typeface="+mn-cs"/>
              </a:rPr>
              <a:t>o </a:t>
            </a:r>
            <a:r>
              <a:rPr lang="cs-CZ" sz="2000" b="1" dirty="0">
                <a:solidFill>
                  <a:schemeClr val="tx1"/>
                </a:solidFill>
                <a:latin typeface="+mn-lt"/>
                <a:ea typeface="+mn-ea"/>
                <a:cs typeface="+mn-cs"/>
              </a:rPr>
              <a:t>Kasus: Lokal</a:t>
            </a:r>
            <a:endParaRPr lang="cs-CZ" sz="2000" dirty="0"/>
          </a:p>
        </p:txBody>
      </p:sp>
      <p:sp>
        <p:nvSpPr>
          <p:cNvPr id="10" name="Zástupný symbol pro obsah 9"/>
          <p:cNvSpPr>
            <a:spLocks noGrp="1"/>
          </p:cNvSpPr>
          <p:nvPr>
            <p:ph sz="quarter" idx="4"/>
          </p:nvPr>
        </p:nvSpPr>
        <p:spPr/>
        <p:txBody>
          <a:bodyPr>
            <a:normAutofit fontScale="92500" lnSpcReduction="20000"/>
          </a:bodyPr>
          <a:lstStyle/>
          <a:p>
            <a:pPr>
              <a:buNone/>
            </a:pPr>
            <a:r>
              <a:rPr lang="cs-CZ" b="1" dirty="0" smtClean="0"/>
              <a:t>Lemma(poslech) = „poslech“</a:t>
            </a:r>
          </a:p>
          <a:p>
            <a:pPr>
              <a:buNone/>
            </a:pPr>
            <a:r>
              <a:rPr lang="cs-CZ" b="1" dirty="0" err="1" smtClean="0"/>
              <a:t>Morphologie</a:t>
            </a:r>
            <a:r>
              <a:rPr lang="cs-CZ" b="1" dirty="0" smtClean="0"/>
              <a:t>:</a:t>
            </a:r>
          </a:p>
          <a:p>
            <a:pPr>
              <a:buNone/>
            </a:pPr>
            <a:r>
              <a:rPr lang="cs-CZ" dirty="0" smtClean="0"/>
              <a:t>o </a:t>
            </a:r>
            <a:r>
              <a:rPr lang="cs-CZ" b="1" dirty="0" err="1" smtClean="0"/>
              <a:t>Wortart</a:t>
            </a:r>
            <a:r>
              <a:rPr lang="cs-CZ" b="1" dirty="0" smtClean="0"/>
              <a:t>: Substantiv</a:t>
            </a:r>
          </a:p>
          <a:p>
            <a:pPr>
              <a:buNone/>
            </a:pPr>
            <a:r>
              <a:rPr lang="cs-CZ" dirty="0" smtClean="0"/>
              <a:t>o </a:t>
            </a:r>
            <a:r>
              <a:rPr lang="cs-CZ" b="1" dirty="0" smtClean="0"/>
              <a:t>Genus: Maskulinum, </a:t>
            </a:r>
            <a:r>
              <a:rPr lang="cs-CZ" b="1" dirty="0" err="1" smtClean="0"/>
              <a:t>unbelebt</a:t>
            </a:r>
            <a:endParaRPr lang="cs-CZ" b="1" dirty="0" smtClean="0"/>
          </a:p>
          <a:p>
            <a:pPr>
              <a:buNone/>
            </a:pPr>
            <a:r>
              <a:rPr lang="cs-CZ" dirty="0" smtClean="0"/>
              <a:t>o </a:t>
            </a:r>
            <a:r>
              <a:rPr lang="cs-CZ" b="1" dirty="0" smtClean="0"/>
              <a:t>Numerus: </a:t>
            </a:r>
            <a:r>
              <a:rPr lang="cs-CZ" b="1" dirty="0" err="1" smtClean="0"/>
              <a:t>Singular</a:t>
            </a:r>
            <a:endParaRPr lang="cs-CZ" b="1" dirty="0" smtClean="0"/>
          </a:p>
          <a:p>
            <a:pPr>
              <a:buNone/>
            </a:pPr>
            <a:r>
              <a:rPr lang="cs-CZ" dirty="0" smtClean="0"/>
              <a:t>o </a:t>
            </a:r>
            <a:r>
              <a:rPr lang="cs-CZ" b="1" dirty="0" smtClean="0"/>
              <a:t>Kasus: Nominativ</a:t>
            </a:r>
          </a:p>
          <a:p>
            <a:pPr>
              <a:buNone/>
            </a:pPr>
            <a:endParaRPr lang="cs-CZ" b="1" dirty="0" smtClean="0"/>
          </a:p>
          <a:p>
            <a:pPr>
              <a:buNone/>
            </a:pPr>
            <a:r>
              <a:rPr lang="cs-CZ" b="1" dirty="0" smtClean="0"/>
              <a:t>Lemma(poslech) = „posel“</a:t>
            </a:r>
          </a:p>
          <a:p>
            <a:pPr>
              <a:buNone/>
            </a:pPr>
            <a:r>
              <a:rPr lang="cs-CZ" b="1" dirty="0" err="1" smtClean="0"/>
              <a:t>Morphologie</a:t>
            </a:r>
            <a:r>
              <a:rPr lang="cs-CZ" b="1" dirty="0" smtClean="0"/>
              <a:t>:</a:t>
            </a:r>
          </a:p>
          <a:p>
            <a:pPr>
              <a:buNone/>
            </a:pPr>
            <a:r>
              <a:rPr lang="cs-CZ" dirty="0" smtClean="0"/>
              <a:t>o </a:t>
            </a:r>
            <a:r>
              <a:rPr lang="cs-CZ" b="1" dirty="0" err="1" smtClean="0"/>
              <a:t>Wortart</a:t>
            </a:r>
            <a:r>
              <a:rPr lang="cs-CZ" b="1" dirty="0" smtClean="0"/>
              <a:t>: Substantiv</a:t>
            </a:r>
          </a:p>
          <a:p>
            <a:pPr>
              <a:buNone/>
            </a:pPr>
            <a:r>
              <a:rPr lang="cs-CZ" dirty="0" smtClean="0"/>
              <a:t>o </a:t>
            </a:r>
            <a:r>
              <a:rPr lang="cs-CZ" b="1" dirty="0" smtClean="0"/>
              <a:t>Genus: Maskulinum, </a:t>
            </a:r>
            <a:r>
              <a:rPr lang="cs-CZ" b="1" dirty="0" err="1" smtClean="0"/>
              <a:t>belebt</a:t>
            </a:r>
            <a:endParaRPr lang="cs-CZ" b="1" dirty="0" smtClean="0"/>
          </a:p>
          <a:p>
            <a:pPr>
              <a:buNone/>
            </a:pPr>
            <a:r>
              <a:rPr lang="cs-CZ" dirty="0" smtClean="0"/>
              <a:t>o </a:t>
            </a:r>
            <a:r>
              <a:rPr lang="cs-CZ" b="1" dirty="0" smtClean="0"/>
              <a:t>Numerus: </a:t>
            </a:r>
            <a:r>
              <a:rPr lang="cs-CZ" b="1" dirty="0" err="1" smtClean="0"/>
              <a:t>Plural</a:t>
            </a:r>
            <a:endParaRPr lang="cs-CZ" b="1" dirty="0" smtClean="0"/>
          </a:p>
          <a:p>
            <a:pPr>
              <a:buNone/>
            </a:pPr>
            <a:r>
              <a:rPr lang="cs-CZ" dirty="0" smtClean="0"/>
              <a:t>o </a:t>
            </a:r>
            <a:r>
              <a:rPr lang="cs-CZ" b="1" dirty="0" smtClean="0"/>
              <a:t>Kasus: Lokal</a:t>
            </a:r>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1"/>
          </p:nvPr>
        </p:nvSpPr>
        <p:spPr/>
        <p:txBody>
          <a:bodyPr/>
          <a:lstStyle/>
          <a:p>
            <a:fld id="{F1894A37-8539-43D5-B93E-E9818CA99945}" type="slidenum">
              <a:rPr lang="cs-CZ" smtClean="0"/>
              <a:pPr/>
              <a:t>30</a:t>
            </a:fld>
            <a:endParaRPr lang="cs-CZ"/>
          </a:p>
        </p:txBody>
      </p:sp>
    </p:spTree>
  </p:cSld>
  <p:clrMapOvr>
    <a:masterClrMapping/>
  </p:clrMapOvr>
  <p:transition spd="slow">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81000" y="836712"/>
            <a:ext cx="8382000" cy="864096"/>
          </a:xfrm>
        </p:spPr>
        <p:txBody>
          <a:bodyPr>
            <a:normAutofit fontScale="90000"/>
          </a:bodyPr>
          <a:lstStyle/>
          <a:p>
            <a:r>
              <a:rPr lang="de-DE" sz="3100" b="1" dirty="0" smtClean="0">
                <a:solidFill>
                  <a:schemeClr val="tx1"/>
                </a:solidFill>
                <a:latin typeface="+mn-lt"/>
                <a:ea typeface="+mn-ea"/>
                <a:cs typeface="+mn-cs"/>
              </a:rPr>
              <a:t>Beispiele der morphologischen Analyse</a:t>
            </a:r>
            <a:r>
              <a:rPr lang="cs-CZ" sz="3100" b="1" dirty="0" smtClean="0">
                <a:solidFill>
                  <a:schemeClr val="tx1"/>
                </a:solidFill>
                <a:latin typeface="+mn-lt"/>
                <a:ea typeface="+mn-ea"/>
                <a:cs typeface="+mn-cs"/>
              </a:rPr>
              <a:t/>
            </a:r>
            <a:br>
              <a:rPr lang="cs-CZ" sz="3100" b="1" dirty="0" smtClean="0">
                <a:solidFill>
                  <a:schemeClr val="tx1"/>
                </a:solidFill>
                <a:latin typeface="+mn-lt"/>
                <a:ea typeface="+mn-ea"/>
                <a:cs typeface="+mn-cs"/>
              </a:rPr>
            </a:br>
            <a:r>
              <a:rPr lang="de-DE" sz="2700" b="1" dirty="0" smtClean="0">
                <a:solidFill>
                  <a:schemeClr val="tx1"/>
                </a:solidFill>
              </a:rPr>
              <a:t>Interpretation: Wortform → Lemma + Tag (Zeichen)</a:t>
            </a:r>
            <a:endParaRPr lang="cs-CZ" dirty="0"/>
          </a:p>
        </p:txBody>
      </p:sp>
      <p:sp>
        <p:nvSpPr>
          <p:cNvPr id="8" name="Zástupný symbol pro text 7"/>
          <p:cNvSpPr>
            <a:spLocks noGrp="1"/>
          </p:cNvSpPr>
          <p:nvPr>
            <p:ph type="body" idx="1"/>
          </p:nvPr>
        </p:nvSpPr>
        <p:spPr>
          <a:xfrm>
            <a:off x="381000" y="1988840"/>
            <a:ext cx="4041648" cy="713330"/>
          </a:xfrm>
        </p:spPr>
        <p:txBody>
          <a:bodyPr/>
          <a:lstStyle/>
          <a:p>
            <a:r>
              <a:rPr lang="cs-CZ" sz="1800" dirty="0" err="1" smtClean="0">
                <a:solidFill>
                  <a:schemeClr val="tx1"/>
                </a:solidFill>
              </a:rPr>
              <a:t>Satz</a:t>
            </a:r>
            <a:r>
              <a:rPr lang="cs-CZ" sz="1800" dirty="0" smtClean="0">
                <a:solidFill>
                  <a:schemeClr val="tx1"/>
                </a:solidFill>
              </a:rPr>
              <a:t>: </a:t>
            </a:r>
            <a:r>
              <a:rPr lang="cs-CZ" sz="1800" i="1" dirty="0" smtClean="0">
                <a:solidFill>
                  <a:schemeClr val="accent1">
                    <a:lumMod val="75000"/>
                  </a:schemeClr>
                </a:solidFill>
              </a:rPr>
              <a:t>Bavil ho poslech rozhlasu.</a:t>
            </a:r>
            <a:endParaRPr lang="cs-CZ" dirty="0"/>
          </a:p>
        </p:txBody>
      </p:sp>
      <p:sp>
        <p:nvSpPr>
          <p:cNvPr id="9" name="Zástupný symbol pro text 8"/>
          <p:cNvSpPr>
            <a:spLocks noGrp="1"/>
          </p:cNvSpPr>
          <p:nvPr>
            <p:ph type="body" sz="half" idx="3"/>
          </p:nvPr>
        </p:nvSpPr>
        <p:spPr>
          <a:xfrm>
            <a:off x="4721225" y="1988840"/>
            <a:ext cx="4041775" cy="713330"/>
          </a:xfrm>
        </p:spPr>
        <p:txBody>
          <a:bodyPr/>
          <a:lstStyle/>
          <a:p>
            <a:r>
              <a:rPr lang="pl-PL" sz="1800" dirty="0" smtClean="0">
                <a:solidFill>
                  <a:schemeClr val="tx1"/>
                </a:solidFill>
              </a:rPr>
              <a:t>Satz: </a:t>
            </a:r>
            <a:r>
              <a:rPr lang="pl-PL" sz="1800" i="1" dirty="0" smtClean="0">
                <a:solidFill>
                  <a:schemeClr val="accent1">
                    <a:lumMod val="75000"/>
                  </a:schemeClr>
                </a:solidFill>
              </a:rPr>
              <a:t>Poslal mu zprávu po svých poslech.</a:t>
            </a:r>
            <a:endParaRPr lang="cs-CZ" dirty="0"/>
          </a:p>
        </p:txBody>
      </p:sp>
      <p:sp>
        <p:nvSpPr>
          <p:cNvPr id="7" name="Nadpis 1"/>
          <p:cNvSpPr>
            <a:spLocks noGrp="1"/>
          </p:cNvSpPr>
          <p:nvPr>
            <p:ph sz="quarter" idx="2"/>
          </p:nvPr>
        </p:nvSpPr>
        <p:spPr/>
        <p:txBody>
          <a:bodyPr>
            <a:normAutofit fontScale="92500" lnSpcReduction="20000"/>
          </a:bodyPr>
          <a:lstStyle/>
          <a:p>
            <a:pPr>
              <a:buNone/>
            </a:pPr>
            <a:r>
              <a:rPr lang="cs-CZ" sz="2000" b="1" dirty="0" smtClean="0">
                <a:solidFill>
                  <a:schemeClr val="tx1"/>
                </a:solidFill>
                <a:latin typeface="+mn-lt"/>
                <a:ea typeface="+mn-ea"/>
                <a:cs typeface="+mn-cs"/>
              </a:rPr>
              <a:t>Lemma (poslech</a:t>
            </a:r>
            <a:r>
              <a:rPr lang="cs-CZ" sz="2000" b="1" dirty="0">
                <a:solidFill>
                  <a:schemeClr val="tx1"/>
                </a:solidFill>
                <a:latin typeface="+mn-lt"/>
                <a:ea typeface="+mn-ea"/>
                <a:cs typeface="+mn-cs"/>
              </a:rPr>
              <a:t>) = „poslech“</a:t>
            </a:r>
          </a:p>
          <a:p>
            <a:pPr>
              <a:buNone/>
            </a:pPr>
            <a:r>
              <a:rPr lang="cs-CZ" sz="2000" b="1" dirty="0" err="1" smtClean="0">
                <a:solidFill>
                  <a:schemeClr val="tx1"/>
                </a:solidFill>
                <a:latin typeface="+mn-lt"/>
                <a:ea typeface="+mn-ea"/>
                <a:cs typeface="+mn-cs"/>
              </a:rPr>
              <a:t>Morphologie</a:t>
            </a:r>
            <a:r>
              <a:rPr lang="cs-CZ" sz="2000" b="1" dirty="0">
                <a:solidFill>
                  <a:schemeClr val="tx1"/>
                </a:solidFill>
                <a:latin typeface="+mn-lt"/>
                <a:ea typeface="+mn-ea"/>
                <a:cs typeface="+mn-cs"/>
              </a:rPr>
              <a:t>:</a:t>
            </a:r>
          </a:p>
          <a:p>
            <a:pPr>
              <a:buNone/>
            </a:pPr>
            <a:r>
              <a:rPr lang="cs-CZ" sz="2000" b="1" dirty="0" smtClean="0">
                <a:solidFill>
                  <a:schemeClr val="tx1"/>
                </a:solidFill>
                <a:latin typeface="+mn-lt"/>
                <a:ea typeface="+mn-ea"/>
                <a:cs typeface="+mn-cs"/>
              </a:rPr>
              <a:t>o </a:t>
            </a:r>
            <a:r>
              <a:rPr lang="cs-CZ" sz="2000" b="1" dirty="0" err="1">
                <a:solidFill>
                  <a:schemeClr val="tx1"/>
                </a:solidFill>
                <a:latin typeface="+mn-lt"/>
                <a:ea typeface="+mn-ea"/>
                <a:cs typeface="+mn-cs"/>
              </a:rPr>
              <a:t>Wortart</a:t>
            </a:r>
            <a:r>
              <a:rPr lang="cs-CZ" sz="2000" b="1" dirty="0">
                <a:solidFill>
                  <a:schemeClr val="tx1"/>
                </a:solidFill>
                <a:latin typeface="+mn-lt"/>
                <a:ea typeface="+mn-ea"/>
                <a:cs typeface="+mn-cs"/>
              </a:rPr>
              <a:t>: Substantiv</a:t>
            </a:r>
          </a:p>
          <a:p>
            <a:pPr>
              <a:buNone/>
            </a:pPr>
            <a:r>
              <a:rPr lang="cs-CZ" sz="2000" b="1" dirty="0" smtClean="0">
                <a:solidFill>
                  <a:schemeClr val="tx1"/>
                </a:solidFill>
                <a:latin typeface="+mn-lt"/>
                <a:ea typeface="+mn-ea"/>
                <a:cs typeface="+mn-cs"/>
              </a:rPr>
              <a:t>o </a:t>
            </a:r>
            <a:r>
              <a:rPr lang="cs-CZ" sz="2000" b="1" dirty="0">
                <a:solidFill>
                  <a:schemeClr val="tx1"/>
                </a:solidFill>
                <a:latin typeface="+mn-lt"/>
                <a:ea typeface="+mn-ea"/>
                <a:cs typeface="+mn-cs"/>
              </a:rPr>
              <a:t>Genus: Maskulinum, </a:t>
            </a:r>
            <a:r>
              <a:rPr lang="cs-CZ" sz="2000" b="1" dirty="0" err="1">
                <a:solidFill>
                  <a:schemeClr val="tx1"/>
                </a:solidFill>
                <a:latin typeface="+mn-lt"/>
                <a:ea typeface="+mn-ea"/>
                <a:cs typeface="+mn-cs"/>
              </a:rPr>
              <a:t>unbelebt</a:t>
            </a:r>
            <a:endParaRPr lang="cs-CZ" sz="2000" b="1" dirty="0">
              <a:solidFill>
                <a:schemeClr val="tx1"/>
              </a:solidFill>
              <a:latin typeface="+mn-lt"/>
              <a:ea typeface="+mn-ea"/>
              <a:cs typeface="+mn-cs"/>
            </a:endParaRPr>
          </a:p>
          <a:p>
            <a:pPr>
              <a:buNone/>
            </a:pPr>
            <a:r>
              <a:rPr lang="cs-CZ" sz="2000" b="1" dirty="0" smtClean="0">
                <a:solidFill>
                  <a:schemeClr val="tx1"/>
                </a:solidFill>
                <a:latin typeface="+mn-lt"/>
                <a:ea typeface="+mn-ea"/>
                <a:cs typeface="+mn-cs"/>
              </a:rPr>
              <a:t>o </a:t>
            </a:r>
            <a:r>
              <a:rPr lang="cs-CZ" sz="2000" b="1" dirty="0">
                <a:solidFill>
                  <a:schemeClr val="tx1"/>
                </a:solidFill>
                <a:latin typeface="+mn-lt"/>
                <a:ea typeface="+mn-ea"/>
                <a:cs typeface="+mn-cs"/>
              </a:rPr>
              <a:t>Numerus: </a:t>
            </a:r>
            <a:r>
              <a:rPr lang="cs-CZ" sz="2000" b="1" dirty="0" err="1">
                <a:solidFill>
                  <a:schemeClr val="tx1"/>
                </a:solidFill>
                <a:latin typeface="+mn-lt"/>
                <a:ea typeface="+mn-ea"/>
                <a:cs typeface="+mn-cs"/>
              </a:rPr>
              <a:t>Singular</a:t>
            </a:r>
            <a:endParaRPr lang="cs-CZ" sz="2000" b="1" dirty="0">
              <a:solidFill>
                <a:schemeClr val="tx1"/>
              </a:solidFill>
              <a:latin typeface="+mn-lt"/>
              <a:ea typeface="+mn-ea"/>
              <a:cs typeface="+mn-cs"/>
            </a:endParaRPr>
          </a:p>
          <a:p>
            <a:pPr>
              <a:buNone/>
            </a:pPr>
            <a:r>
              <a:rPr lang="cs-CZ" sz="2000" b="1" dirty="0" smtClean="0">
                <a:solidFill>
                  <a:schemeClr val="tx1"/>
                </a:solidFill>
                <a:latin typeface="+mn-lt"/>
                <a:ea typeface="+mn-ea"/>
                <a:cs typeface="+mn-cs"/>
              </a:rPr>
              <a:t>o </a:t>
            </a:r>
            <a:r>
              <a:rPr lang="cs-CZ" sz="2000" b="1" dirty="0">
                <a:solidFill>
                  <a:schemeClr val="tx1"/>
                </a:solidFill>
                <a:latin typeface="+mn-lt"/>
                <a:ea typeface="+mn-ea"/>
                <a:cs typeface="+mn-cs"/>
              </a:rPr>
              <a:t>Kasus: Nominativ</a:t>
            </a:r>
          </a:p>
          <a:p>
            <a:pPr>
              <a:buNone/>
            </a:pPr>
            <a:endParaRPr lang="cs-CZ" sz="2000" dirty="0"/>
          </a:p>
          <a:p>
            <a:pPr>
              <a:buNone/>
            </a:pPr>
            <a:r>
              <a:rPr lang="cs-CZ" sz="2000" b="1" dirty="0" smtClean="0">
                <a:solidFill>
                  <a:schemeClr val="tx1"/>
                </a:solidFill>
                <a:latin typeface="+mn-lt"/>
                <a:ea typeface="+mn-ea"/>
                <a:cs typeface="+mn-cs"/>
              </a:rPr>
              <a:t>Lemma(poslech</a:t>
            </a:r>
            <a:r>
              <a:rPr lang="cs-CZ" sz="2000" b="1" dirty="0">
                <a:solidFill>
                  <a:schemeClr val="tx1"/>
                </a:solidFill>
                <a:latin typeface="+mn-lt"/>
                <a:ea typeface="+mn-ea"/>
                <a:cs typeface="+mn-cs"/>
              </a:rPr>
              <a:t>) = „posel“</a:t>
            </a:r>
          </a:p>
          <a:p>
            <a:pPr>
              <a:buNone/>
            </a:pPr>
            <a:r>
              <a:rPr lang="cs-CZ" sz="2000" b="1" dirty="0" err="1" smtClean="0">
                <a:solidFill>
                  <a:schemeClr val="tx1"/>
                </a:solidFill>
                <a:latin typeface="+mn-lt"/>
                <a:ea typeface="+mn-ea"/>
                <a:cs typeface="+mn-cs"/>
              </a:rPr>
              <a:t>Morphologie</a:t>
            </a:r>
            <a:r>
              <a:rPr lang="cs-CZ" sz="2000" b="1" dirty="0">
                <a:solidFill>
                  <a:schemeClr val="tx1"/>
                </a:solidFill>
                <a:latin typeface="+mn-lt"/>
                <a:ea typeface="+mn-ea"/>
                <a:cs typeface="+mn-cs"/>
              </a:rPr>
              <a:t>:</a:t>
            </a:r>
          </a:p>
          <a:p>
            <a:pPr>
              <a:buNone/>
            </a:pPr>
            <a:r>
              <a:rPr lang="cs-CZ" sz="2000" b="1" dirty="0" smtClean="0">
                <a:solidFill>
                  <a:schemeClr val="tx1"/>
                </a:solidFill>
                <a:latin typeface="+mn-lt"/>
                <a:ea typeface="+mn-ea"/>
                <a:cs typeface="+mn-cs"/>
              </a:rPr>
              <a:t>o </a:t>
            </a:r>
            <a:r>
              <a:rPr lang="cs-CZ" sz="2000" b="1" dirty="0" err="1">
                <a:solidFill>
                  <a:schemeClr val="tx1"/>
                </a:solidFill>
                <a:latin typeface="+mn-lt"/>
                <a:ea typeface="+mn-ea"/>
                <a:cs typeface="+mn-cs"/>
              </a:rPr>
              <a:t>Wortart</a:t>
            </a:r>
            <a:r>
              <a:rPr lang="cs-CZ" sz="2000" b="1" dirty="0">
                <a:solidFill>
                  <a:schemeClr val="tx1"/>
                </a:solidFill>
                <a:latin typeface="+mn-lt"/>
                <a:ea typeface="+mn-ea"/>
                <a:cs typeface="+mn-cs"/>
              </a:rPr>
              <a:t>: Substantiv</a:t>
            </a:r>
          </a:p>
          <a:p>
            <a:pPr>
              <a:buNone/>
            </a:pPr>
            <a:r>
              <a:rPr lang="cs-CZ" sz="2000" b="1" dirty="0" smtClean="0">
                <a:solidFill>
                  <a:schemeClr val="tx1"/>
                </a:solidFill>
                <a:latin typeface="+mn-lt"/>
                <a:ea typeface="+mn-ea"/>
                <a:cs typeface="+mn-cs"/>
              </a:rPr>
              <a:t>o </a:t>
            </a:r>
            <a:r>
              <a:rPr lang="cs-CZ" sz="2000" b="1" dirty="0">
                <a:solidFill>
                  <a:schemeClr val="tx1"/>
                </a:solidFill>
                <a:latin typeface="+mn-lt"/>
                <a:ea typeface="+mn-ea"/>
                <a:cs typeface="+mn-cs"/>
              </a:rPr>
              <a:t>Genus: Maskulinum, </a:t>
            </a:r>
            <a:r>
              <a:rPr lang="cs-CZ" sz="2000" b="1" dirty="0" err="1">
                <a:solidFill>
                  <a:schemeClr val="tx1"/>
                </a:solidFill>
                <a:latin typeface="+mn-lt"/>
                <a:ea typeface="+mn-ea"/>
                <a:cs typeface="+mn-cs"/>
              </a:rPr>
              <a:t>belebt</a:t>
            </a:r>
            <a:endParaRPr lang="cs-CZ" sz="2000" b="1" dirty="0">
              <a:solidFill>
                <a:schemeClr val="tx1"/>
              </a:solidFill>
              <a:latin typeface="+mn-lt"/>
              <a:ea typeface="+mn-ea"/>
              <a:cs typeface="+mn-cs"/>
            </a:endParaRPr>
          </a:p>
          <a:p>
            <a:pPr>
              <a:buNone/>
            </a:pPr>
            <a:r>
              <a:rPr lang="cs-CZ" sz="2000" b="1" dirty="0" smtClean="0">
                <a:solidFill>
                  <a:schemeClr val="tx1"/>
                </a:solidFill>
                <a:latin typeface="+mn-lt"/>
                <a:ea typeface="+mn-ea"/>
                <a:cs typeface="+mn-cs"/>
              </a:rPr>
              <a:t>o </a:t>
            </a:r>
            <a:r>
              <a:rPr lang="cs-CZ" sz="2000" b="1" dirty="0">
                <a:solidFill>
                  <a:schemeClr val="tx1"/>
                </a:solidFill>
                <a:latin typeface="+mn-lt"/>
                <a:ea typeface="+mn-ea"/>
                <a:cs typeface="+mn-cs"/>
              </a:rPr>
              <a:t>Numerus: </a:t>
            </a:r>
            <a:r>
              <a:rPr lang="cs-CZ" sz="2000" b="1" dirty="0" err="1">
                <a:solidFill>
                  <a:schemeClr val="tx1"/>
                </a:solidFill>
                <a:latin typeface="+mn-lt"/>
                <a:ea typeface="+mn-ea"/>
                <a:cs typeface="+mn-cs"/>
              </a:rPr>
              <a:t>Plural</a:t>
            </a:r>
            <a:endParaRPr lang="cs-CZ" sz="2000" b="1" dirty="0">
              <a:solidFill>
                <a:schemeClr val="tx1"/>
              </a:solidFill>
              <a:latin typeface="+mn-lt"/>
              <a:ea typeface="+mn-ea"/>
              <a:cs typeface="+mn-cs"/>
            </a:endParaRPr>
          </a:p>
          <a:p>
            <a:pPr>
              <a:buNone/>
            </a:pPr>
            <a:r>
              <a:rPr lang="cs-CZ" sz="2000" b="1" dirty="0" smtClean="0">
                <a:solidFill>
                  <a:schemeClr val="tx1"/>
                </a:solidFill>
                <a:latin typeface="+mn-lt"/>
                <a:ea typeface="+mn-ea"/>
                <a:cs typeface="+mn-cs"/>
              </a:rPr>
              <a:t>o </a:t>
            </a:r>
            <a:r>
              <a:rPr lang="cs-CZ" sz="2000" b="1" dirty="0">
                <a:solidFill>
                  <a:schemeClr val="tx1"/>
                </a:solidFill>
                <a:latin typeface="+mn-lt"/>
                <a:ea typeface="+mn-ea"/>
                <a:cs typeface="+mn-cs"/>
              </a:rPr>
              <a:t>Kasus: Lokal</a:t>
            </a:r>
            <a:endParaRPr lang="cs-CZ" sz="2000" dirty="0"/>
          </a:p>
        </p:txBody>
      </p:sp>
      <p:sp>
        <p:nvSpPr>
          <p:cNvPr id="10" name="Zástupný symbol pro obsah 9"/>
          <p:cNvSpPr>
            <a:spLocks noGrp="1"/>
          </p:cNvSpPr>
          <p:nvPr>
            <p:ph sz="quarter" idx="4"/>
          </p:nvPr>
        </p:nvSpPr>
        <p:spPr/>
        <p:txBody>
          <a:bodyPr>
            <a:normAutofit fontScale="92500" lnSpcReduction="20000"/>
          </a:bodyPr>
          <a:lstStyle/>
          <a:p>
            <a:pPr>
              <a:buNone/>
            </a:pPr>
            <a:r>
              <a:rPr lang="cs-CZ" b="1" dirty="0" smtClean="0"/>
              <a:t>Lemma(poslech) = „poslech“</a:t>
            </a:r>
          </a:p>
          <a:p>
            <a:pPr>
              <a:buNone/>
            </a:pPr>
            <a:r>
              <a:rPr lang="cs-CZ" b="1" dirty="0" err="1" smtClean="0"/>
              <a:t>Morphologie</a:t>
            </a:r>
            <a:r>
              <a:rPr lang="cs-CZ" b="1" dirty="0" smtClean="0"/>
              <a:t>:</a:t>
            </a:r>
          </a:p>
          <a:p>
            <a:pPr>
              <a:buNone/>
            </a:pPr>
            <a:r>
              <a:rPr lang="cs-CZ" dirty="0" smtClean="0"/>
              <a:t>o </a:t>
            </a:r>
            <a:r>
              <a:rPr lang="cs-CZ" b="1" dirty="0" err="1" smtClean="0"/>
              <a:t>Wortart</a:t>
            </a:r>
            <a:r>
              <a:rPr lang="cs-CZ" b="1" dirty="0" smtClean="0"/>
              <a:t>: Substantiv</a:t>
            </a:r>
          </a:p>
          <a:p>
            <a:pPr>
              <a:buNone/>
            </a:pPr>
            <a:r>
              <a:rPr lang="cs-CZ" dirty="0" smtClean="0"/>
              <a:t>o </a:t>
            </a:r>
            <a:r>
              <a:rPr lang="cs-CZ" b="1" dirty="0" smtClean="0"/>
              <a:t>Genus: Maskulinum, </a:t>
            </a:r>
            <a:r>
              <a:rPr lang="cs-CZ" b="1" dirty="0" err="1" smtClean="0"/>
              <a:t>unbelebt</a:t>
            </a:r>
            <a:endParaRPr lang="cs-CZ" b="1" dirty="0" smtClean="0"/>
          </a:p>
          <a:p>
            <a:pPr>
              <a:buNone/>
            </a:pPr>
            <a:r>
              <a:rPr lang="cs-CZ" dirty="0" smtClean="0"/>
              <a:t>o </a:t>
            </a:r>
            <a:r>
              <a:rPr lang="cs-CZ" b="1" dirty="0" smtClean="0"/>
              <a:t>Numerus: </a:t>
            </a:r>
            <a:r>
              <a:rPr lang="cs-CZ" b="1" dirty="0" err="1" smtClean="0"/>
              <a:t>Singular</a:t>
            </a:r>
            <a:endParaRPr lang="cs-CZ" b="1" dirty="0" smtClean="0"/>
          </a:p>
          <a:p>
            <a:pPr>
              <a:buNone/>
            </a:pPr>
            <a:r>
              <a:rPr lang="cs-CZ" dirty="0" smtClean="0"/>
              <a:t>o </a:t>
            </a:r>
            <a:r>
              <a:rPr lang="cs-CZ" b="1" dirty="0" smtClean="0"/>
              <a:t>Kasus: Nominativ</a:t>
            </a:r>
          </a:p>
          <a:p>
            <a:pPr>
              <a:buNone/>
            </a:pPr>
            <a:endParaRPr lang="cs-CZ" b="1" dirty="0" smtClean="0"/>
          </a:p>
          <a:p>
            <a:pPr>
              <a:buNone/>
            </a:pPr>
            <a:r>
              <a:rPr lang="cs-CZ" b="1" dirty="0" smtClean="0"/>
              <a:t>Lemma(poslech) = „posel“</a:t>
            </a:r>
          </a:p>
          <a:p>
            <a:pPr>
              <a:buNone/>
            </a:pPr>
            <a:r>
              <a:rPr lang="cs-CZ" b="1" dirty="0" err="1" smtClean="0"/>
              <a:t>Morphologie</a:t>
            </a:r>
            <a:r>
              <a:rPr lang="cs-CZ" b="1" dirty="0" smtClean="0"/>
              <a:t>:</a:t>
            </a:r>
          </a:p>
          <a:p>
            <a:pPr>
              <a:buNone/>
            </a:pPr>
            <a:r>
              <a:rPr lang="cs-CZ" dirty="0" smtClean="0"/>
              <a:t>o </a:t>
            </a:r>
            <a:r>
              <a:rPr lang="cs-CZ" b="1" dirty="0" err="1" smtClean="0"/>
              <a:t>Wortart</a:t>
            </a:r>
            <a:r>
              <a:rPr lang="cs-CZ" b="1" dirty="0" smtClean="0"/>
              <a:t>: Substantiv</a:t>
            </a:r>
          </a:p>
          <a:p>
            <a:pPr>
              <a:buNone/>
            </a:pPr>
            <a:r>
              <a:rPr lang="cs-CZ" dirty="0" smtClean="0"/>
              <a:t>o </a:t>
            </a:r>
            <a:r>
              <a:rPr lang="cs-CZ" b="1" dirty="0" smtClean="0"/>
              <a:t>Genus: Maskulinum, </a:t>
            </a:r>
            <a:r>
              <a:rPr lang="cs-CZ" b="1" dirty="0" err="1" smtClean="0"/>
              <a:t>belebt</a:t>
            </a:r>
            <a:endParaRPr lang="cs-CZ" b="1" dirty="0" smtClean="0"/>
          </a:p>
          <a:p>
            <a:pPr>
              <a:buNone/>
            </a:pPr>
            <a:r>
              <a:rPr lang="cs-CZ" dirty="0" smtClean="0"/>
              <a:t>o </a:t>
            </a:r>
            <a:r>
              <a:rPr lang="cs-CZ" b="1" dirty="0" smtClean="0"/>
              <a:t>Numerus: </a:t>
            </a:r>
            <a:r>
              <a:rPr lang="cs-CZ" b="1" dirty="0" err="1" smtClean="0"/>
              <a:t>Plural</a:t>
            </a:r>
            <a:endParaRPr lang="cs-CZ" b="1" dirty="0" smtClean="0"/>
          </a:p>
          <a:p>
            <a:pPr>
              <a:buNone/>
            </a:pPr>
            <a:r>
              <a:rPr lang="cs-CZ" dirty="0" smtClean="0"/>
              <a:t>o </a:t>
            </a:r>
            <a:r>
              <a:rPr lang="cs-CZ" b="1" dirty="0" smtClean="0"/>
              <a:t>Kasus: Lokal</a:t>
            </a:r>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1"/>
          </p:nvPr>
        </p:nvSpPr>
        <p:spPr/>
        <p:txBody>
          <a:bodyPr/>
          <a:lstStyle/>
          <a:p>
            <a:fld id="{F1894A37-8539-43D5-B93E-E9818CA99945}" type="slidenum">
              <a:rPr lang="cs-CZ" smtClean="0"/>
              <a:pPr/>
              <a:t>31</a:t>
            </a:fld>
            <a:endParaRPr lang="cs-CZ"/>
          </a:p>
        </p:txBody>
      </p:sp>
      <p:cxnSp>
        <p:nvCxnSpPr>
          <p:cNvPr id="12" name="Přímá spojovací čára 11"/>
          <p:cNvCxnSpPr/>
          <p:nvPr/>
        </p:nvCxnSpPr>
        <p:spPr>
          <a:xfrm flipV="1">
            <a:off x="539552" y="4797152"/>
            <a:ext cx="3384376" cy="165618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Přímá spojovací čára 12"/>
          <p:cNvCxnSpPr/>
          <p:nvPr/>
        </p:nvCxnSpPr>
        <p:spPr>
          <a:xfrm flipV="1">
            <a:off x="5076056" y="2780928"/>
            <a:ext cx="3384376" cy="165618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Přímá spojovací čára 13"/>
          <p:cNvCxnSpPr/>
          <p:nvPr/>
        </p:nvCxnSpPr>
        <p:spPr>
          <a:xfrm>
            <a:off x="683568" y="4869160"/>
            <a:ext cx="3096344" cy="151216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Přímá spojovací čára 16"/>
          <p:cNvCxnSpPr/>
          <p:nvPr/>
        </p:nvCxnSpPr>
        <p:spPr>
          <a:xfrm>
            <a:off x="5004048" y="2852936"/>
            <a:ext cx="3384376" cy="151216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Parsing</a:t>
            </a:r>
            <a:endParaRPr lang="cs-CZ" dirty="0"/>
          </a:p>
        </p:txBody>
      </p:sp>
      <p:sp>
        <p:nvSpPr>
          <p:cNvPr id="3" name="Zástupný symbol pro obsah 2"/>
          <p:cNvSpPr>
            <a:spLocks noGrp="1"/>
          </p:cNvSpPr>
          <p:nvPr>
            <p:ph idx="1"/>
          </p:nvPr>
        </p:nvSpPr>
        <p:spPr/>
        <p:txBody>
          <a:bodyPr/>
          <a:lstStyle/>
          <a:p>
            <a:r>
              <a:rPr lang="de-DE" b="1" dirty="0" smtClean="0"/>
              <a:t>Pars</a:t>
            </a:r>
            <a:r>
              <a:rPr lang="pl-PL" b="1" dirty="0" smtClean="0"/>
              <a:t>i</a:t>
            </a:r>
            <a:r>
              <a:rPr lang="de-DE" b="1" dirty="0" err="1" smtClean="0"/>
              <a:t>ng</a:t>
            </a:r>
            <a:r>
              <a:rPr lang="pl-PL" b="1" dirty="0" smtClean="0"/>
              <a:t> </a:t>
            </a:r>
            <a:r>
              <a:rPr lang="pl-PL" dirty="0" smtClean="0">
                <a:sym typeface="Wingdings" pitchFamily="2" charset="2"/>
              </a:rPr>
              <a:t></a:t>
            </a:r>
            <a:r>
              <a:rPr lang="de-DE" dirty="0" smtClean="0"/>
              <a:t> </a:t>
            </a:r>
            <a:r>
              <a:rPr lang="pl-PL" dirty="0" smtClean="0"/>
              <a:t>Pro</a:t>
            </a:r>
            <a:r>
              <a:rPr lang="de-DE" dirty="0" err="1" smtClean="0"/>
              <a:t>zess</a:t>
            </a:r>
            <a:r>
              <a:rPr lang="de-DE" dirty="0" smtClean="0"/>
              <a:t> der syntaktischen Beschreibung und Textanalyse.</a:t>
            </a:r>
          </a:p>
          <a:p>
            <a:r>
              <a:rPr lang="pl-PL" dirty="0" smtClean="0"/>
              <a:t>Ein Parser ist ein Computerprogramm, das Texten eine s</a:t>
            </a:r>
            <a:r>
              <a:rPr lang="de-DE" dirty="0" err="1" smtClean="0"/>
              <a:t>yntaktische</a:t>
            </a:r>
            <a:r>
              <a:rPr lang="de-DE" dirty="0" smtClean="0"/>
              <a:t> Textanalyse zuweist, z.B. in der Form eines Phrasenstruktur- oder Dependenzbaumes.</a:t>
            </a:r>
            <a:endParaRPr lang="pl-PL" dirty="0" smtClean="0"/>
          </a:p>
          <a:p>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32</a:t>
            </a:fld>
            <a:endParaRPr lang="cs-CZ"/>
          </a:p>
        </p:txBody>
      </p:sp>
    </p:spTree>
  </p:cSld>
  <p:clrMapOvr>
    <a:masterClrMapping/>
  </p:clrMapOvr>
  <p:transition spd="slow">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143000"/>
            <a:ext cx="8229600" cy="629816"/>
          </a:xfrm>
        </p:spPr>
        <p:txBody>
          <a:bodyPr>
            <a:normAutofit fontScale="90000"/>
          </a:bodyPr>
          <a:lstStyle/>
          <a:p>
            <a:r>
              <a:rPr lang="cs-CZ" dirty="0" err="1" smtClean="0"/>
              <a:t>Textpräsentation</a:t>
            </a:r>
            <a:endParaRPr lang="cs-CZ" dirty="0"/>
          </a:p>
        </p:txBody>
      </p:sp>
      <p:sp>
        <p:nvSpPr>
          <p:cNvPr id="33795" name="Rectangle 3"/>
          <p:cNvSpPr>
            <a:spLocks noGrp="1" noChangeArrowheads="1"/>
          </p:cNvSpPr>
          <p:nvPr>
            <p:ph idx="1"/>
          </p:nvPr>
        </p:nvSpPr>
        <p:spPr>
          <a:xfrm>
            <a:off x="685800" y="1752600"/>
            <a:ext cx="7772400" cy="4114800"/>
          </a:xfrm>
        </p:spPr>
        <p:txBody>
          <a:bodyPr>
            <a:normAutofit fontScale="92500" lnSpcReduction="20000"/>
          </a:bodyPr>
          <a:lstStyle/>
          <a:p>
            <a:pPr>
              <a:lnSpc>
                <a:spcPct val="90000"/>
              </a:lnSpc>
            </a:pPr>
            <a:r>
              <a:rPr lang="cs-CZ" sz="2800" dirty="0" err="1" smtClean="0"/>
              <a:t>Suchmanager</a:t>
            </a:r>
            <a:endParaRPr lang="cs-CZ" sz="2800" dirty="0"/>
          </a:p>
          <a:p>
            <a:pPr>
              <a:lnSpc>
                <a:spcPct val="90000"/>
              </a:lnSpc>
            </a:pPr>
            <a:r>
              <a:rPr lang="cs-CZ" sz="2800" dirty="0" smtClean="0"/>
              <a:t>„</a:t>
            </a:r>
            <a:r>
              <a:rPr lang="cs-CZ" sz="2800" dirty="0" err="1" smtClean="0"/>
              <a:t>Suchanfragesprache</a:t>
            </a:r>
            <a:r>
              <a:rPr lang="cs-CZ" sz="2800" dirty="0" smtClean="0"/>
              <a:t>“</a:t>
            </a:r>
          </a:p>
          <a:p>
            <a:pPr lvl="1">
              <a:lnSpc>
                <a:spcPct val="90000"/>
              </a:lnSpc>
            </a:pPr>
            <a:r>
              <a:rPr lang="cs-CZ" dirty="0" err="1" smtClean="0"/>
              <a:t>Verknüpfungsoperatoren</a:t>
            </a:r>
            <a:endParaRPr lang="cs-CZ" dirty="0" smtClean="0"/>
          </a:p>
          <a:p>
            <a:pPr lvl="1">
              <a:lnSpc>
                <a:spcPct val="90000"/>
              </a:lnSpc>
            </a:pPr>
            <a:r>
              <a:rPr lang="cs-CZ" sz="2600" dirty="0" err="1" smtClean="0"/>
              <a:t>Abstandsoperatoren</a:t>
            </a:r>
            <a:endParaRPr lang="cs-CZ" sz="2600" dirty="0" smtClean="0"/>
          </a:p>
          <a:p>
            <a:pPr lvl="1">
              <a:lnSpc>
                <a:spcPct val="90000"/>
              </a:lnSpc>
            </a:pPr>
            <a:r>
              <a:rPr lang="cs-CZ" dirty="0" err="1" smtClean="0"/>
              <a:t>reguläre</a:t>
            </a:r>
            <a:r>
              <a:rPr lang="cs-CZ" dirty="0" smtClean="0"/>
              <a:t> </a:t>
            </a:r>
            <a:r>
              <a:rPr lang="cs-CZ" dirty="0" err="1" smtClean="0"/>
              <a:t>Ausdrücke</a:t>
            </a:r>
            <a:endParaRPr lang="cs-CZ" sz="2600" dirty="0" smtClean="0"/>
          </a:p>
          <a:p>
            <a:pPr>
              <a:lnSpc>
                <a:spcPct val="90000"/>
              </a:lnSpc>
            </a:pPr>
            <a:r>
              <a:rPr lang="cs-CZ" sz="2800" dirty="0" smtClean="0"/>
              <a:t>KWIC/</a:t>
            </a:r>
            <a:r>
              <a:rPr lang="cs-CZ" sz="2800" dirty="0" err="1" smtClean="0"/>
              <a:t>Volltext</a:t>
            </a:r>
            <a:r>
              <a:rPr lang="cs-CZ" sz="2800" dirty="0" smtClean="0"/>
              <a:t> – </a:t>
            </a:r>
            <a:r>
              <a:rPr lang="cs-CZ" sz="2800" dirty="0" err="1" smtClean="0"/>
              <a:t>Ergebnisanzeigeformat</a:t>
            </a:r>
            <a:endParaRPr lang="cs-CZ" sz="2800" dirty="0"/>
          </a:p>
          <a:p>
            <a:pPr>
              <a:lnSpc>
                <a:spcPct val="90000"/>
              </a:lnSpc>
            </a:pPr>
            <a:r>
              <a:rPr lang="cs-CZ" sz="2800" dirty="0" err="1" smtClean="0"/>
              <a:t>Trefferanzahl</a:t>
            </a:r>
            <a:endParaRPr lang="cs-CZ" sz="2800" dirty="0" smtClean="0"/>
          </a:p>
          <a:p>
            <a:pPr>
              <a:lnSpc>
                <a:spcPct val="90000"/>
              </a:lnSpc>
            </a:pPr>
            <a:r>
              <a:rPr lang="cs-CZ" dirty="0" err="1" smtClean="0"/>
              <a:t>Sortierung</a:t>
            </a:r>
            <a:r>
              <a:rPr lang="cs-CZ" dirty="0" smtClean="0"/>
              <a:t> nach </a:t>
            </a:r>
            <a:r>
              <a:rPr lang="cs-CZ" dirty="0" err="1" smtClean="0"/>
              <a:t>verschiedenen</a:t>
            </a:r>
            <a:r>
              <a:rPr lang="cs-CZ" dirty="0" smtClean="0"/>
              <a:t> </a:t>
            </a:r>
            <a:r>
              <a:rPr lang="cs-CZ" dirty="0" err="1" smtClean="0"/>
              <a:t>Kriterien</a:t>
            </a:r>
            <a:endParaRPr lang="cs-CZ" dirty="0" smtClean="0"/>
          </a:p>
          <a:p>
            <a:pPr>
              <a:lnSpc>
                <a:spcPct val="90000"/>
              </a:lnSpc>
            </a:pPr>
            <a:r>
              <a:rPr lang="cs-CZ" dirty="0" err="1" smtClean="0"/>
              <a:t>weitere</a:t>
            </a:r>
            <a:r>
              <a:rPr lang="cs-CZ" dirty="0" smtClean="0"/>
              <a:t> </a:t>
            </a:r>
            <a:r>
              <a:rPr lang="cs-CZ" dirty="0" err="1" smtClean="0"/>
              <a:t>Bearbeitung</a:t>
            </a:r>
            <a:r>
              <a:rPr lang="cs-CZ" dirty="0" smtClean="0"/>
              <a:t> der </a:t>
            </a:r>
            <a:r>
              <a:rPr lang="cs-CZ" dirty="0" err="1" smtClean="0"/>
              <a:t>Suchergebnisse</a:t>
            </a:r>
            <a:r>
              <a:rPr lang="cs-CZ" dirty="0" smtClean="0"/>
              <a:t> (</a:t>
            </a:r>
            <a:r>
              <a:rPr lang="cs-CZ" dirty="0" err="1" smtClean="0"/>
              <a:t>Aktivierung</a:t>
            </a:r>
            <a:r>
              <a:rPr lang="cs-CZ" dirty="0" smtClean="0"/>
              <a:t> </a:t>
            </a:r>
            <a:r>
              <a:rPr lang="cs-CZ" dirty="0" err="1" smtClean="0"/>
              <a:t>gewünschter</a:t>
            </a:r>
            <a:r>
              <a:rPr lang="cs-CZ" dirty="0" smtClean="0"/>
              <a:t> </a:t>
            </a:r>
            <a:r>
              <a:rPr lang="cs-CZ" dirty="0" err="1" smtClean="0"/>
              <a:t>Konkordanzen</a:t>
            </a:r>
            <a:r>
              <a:rPr lang="cs-CZ" dirty="0" smtClean="0"/>
              <a:t>, positive/negative </a:t>
            </a:r>
            <a:r>
              <a:rPr lang="cs-CZ" dirty="0" err="1" smtClean="0"/>
              <a:t>Filter</a:t>
            </a:r>
            <a:r>
              <a:rPr lang="cs-CZ" dirty="0" smtClean="0"/>
              <a:t>, </a:t>
            </a:r>
            <a:r>
              <a:rPr lang="cs-CZ" dirty="0" err="1" smtClean="0"/>
              <a:t>statistische</a:t>
            </a:r>
            <a:r>
              <a:rPr lang="cs-CZ" dirty="0" smtClean="0"/>
              <a:t> </a:t>
            </a:r>
            <a:r>
              <a:rPr lang="cs-CZ" dirty="0" err="1" smtClean="0"/>
              <a:t>Bearbeitung</a:t>
            </a:r>
            <a:r>
              <a:rPr lang="cs-CZ" dirty="0" smtClean="0"/>
              <a:t>, </a:t>
            </a:r>
            <a:r>
              <a:rPr lang="cs-CZ" dirty="0" err="1" smtClean="0"/>
              <a:t>Kollokationsprofile</a:t>
            </a:r>
            <a:r>
              <a:rPr lang="cs-CZ" dirty="0" smtClean="0"/>
              <a:t>, Export </a:t>
            </a:r>
            <a:r>
              <a:rPr lang="cs-CZ" dirty="0" err="1" smtClean="0"/>
              <a:t>etc</a:t>
            </a:r>
            <a:r>
              <a:rPr lang="cs-CZ" dirty="0" smtClean="0"/>
              <a:t>.)</a:t>
            </a:r>
          </a:p>
          <a:p>
            <a:pPr>
              <a:lnSpc>
                <a:spcPct val="90000"/>
              </a:lnSpc>
            </a:pPr>
            <a:endParaRPr lang="cs-CZ" sz="2800" dirty="0"/>
          </a:p>
          <a:p>
            <a:pPr>
              <a:lnSpc>
                <a:spcPct val="90000"/>
              </a:lnSpc>
              <a:buFontTx/>
              <a:buNone/>
            </a:pPr>
            <a:endParaRPr lang="cs-CZ" sz="2800" dirty="0"/>
          </a:p>
        </p:txBody>
      </p:sp>
      <p:sp>
        <p:nvSpPr>
          <p:cNvPr id="4" name="Zástupný symbol pro datum 3"/>
          <p:cNvSpPr>
            <a:spLocks noGrp="1"/>
          </p:cNvSpPr>
          <p:nvPr>
            <p:ph type="dt" sz="half" idx="10"/>
          </p:nvPr>
        </p:nvSpPr>
        <p:spPr/>
        <p:txBody>
          <a:bodyPr/>
          <a:lstStyle/>
          <a:p>
            <a:fld id="{8233D227-9A88-4CCA-96DB-C329E5447BA4}" type="datetime1">
              <a:rPr lang="cs-CZ"/>
              <a:pPr/>
              <a:t>14.02.2020</a:t>
            </a:fld>
            <a:endParaRPr lang="cs-CZ"/>
          </a:p>
        </p:txBody>
      </p:sp>
      <p:sp>
        <p:nvSpPr>
          <p:cNvPr id="6" name="Zástupný symbol pro číslo snímku 5"/>
          <p:cNvSpPr>
            <a:spLocks noGrp="1"/>
          </p:cNvSpPr>
          <p:nvPr>
            <p:ph type="sldNum" sz="quarter" idx="12"/>
          </p:nvPr>
        </p:nvSpPr>
        <p:spPr/>
        <p:txBody>
          <a:bodyPr/>
          <a:lstStyle/>
          <a:p>
            <a:fld id="{669BC86E-2985-4973-BBCA-6AFC9600BB02}" type="slidenum">
              <a:rPr lang="cs-CZ"/>
              <a:pPr/>
              <a:t>33</a:t>
            </a:fld>
            <a:endParaRPr lang="cs-CZ"/>
          </a:p>
        </p:txBody>
      </p:sp>
    </p:spTree>
  </p:cSld>
  <p:clrMapOvr>
    <a:masterClrMapping/>
  </p:clrMapOvr>
  <p:transition spd="slow">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755576" y="620688"/>
            <a:ext cx="7772400" cy="1143000"/>
          </a:xfrm>
        </p:spPr>
        <p:txBody>
          <a:bodyPr>
            <a:normAutofit fontScale="90000"/>
          </a:bodyPr>
          <a:lstStyle/>
          <a:p>
            <a:r>
              <a:rPr lang="cs-CZ" dirty="0" smtClean="0"/>
              <a:t>KORPUSTYPEN - </a:t>
            </a:r>
            <a:r>
              <a:rPr lang="cs-CZ" dirty="0" err="1" smtClean="0"/>
              <a:t>Zusammenfassung</a:t>
            </a:r>
            <a:endParaRPr lang="cs-CZ" dirty="0"/>
          </a:p>
        </p:txBody>
      </p:sp>
      <p:sp>
        <p:nvSpPr>
          <p:cNvPr id="29699" name="Rectangle 1027"/>
          <p:cNvSpPr>
            <a:spLocks noGrp="1" noChangeArrowheads="1"/>
          </p:cNvSpPr>
          <p:nvPr>
            <p:ph idx="1"/>
          </p:nvPr>
        </p:nvSpPr>
        <p:spPr>
          <a:xfrm>
            <a:off x="323528" y="1961456"/>
            <a:ext cx="8568952" cy="4896544"/>
          </a:xfrm>
        </p:spPr>
        <p:txBody>
          <a:bodyPr/>
          <a:lstStyle/>
          <a:p>
            <a:pPr>
              <a:lnSpc>
                <a:spcPct val="80000"/>
              </a:lnSpc>
            </a:pPr>
            <a:r>
              <a:rPr lang="cs-CZ" sz="2800" dirty="0" err="1" smtClean="0"/>
              <a:t>Papierkorpora</a:t>
            </a:r>
            <a:r>
              <a:rPr lang="cs-CZ" sz="2800" dirty="0" smtClean="0"/>
              <a:t> </a:t>
            </a:r>
            <a:r>
              <a:rPr lang="cs-CZ" sz="1400" dirty="0" smtClean="0"/>
              <a:t>(</a:t>
            </a:r>
            <a:r>
              <a:rPr lang="cs-CZ" sz="1400" dirty="0" err="1" smtClean="0"/>
              <a:t>Zettelkataloge</a:t>
            </a:r>
            <a:r>
              <a:rPr lang="cs-CZ" sz="1400" dirty="0" smtClean="0"/>
              <a:t>) </a:t>
            </a:r>
            <a:r>
              <a:rPr lang="cs-CZ" sz="2800" dirty="0" smtClean="0">
                <a:solidFill>
                  <a:srgbClr val="0070C0"/>
                </a:solidFill>
              </a:rPr>
              <a:t>X</a:t>
            </a:r>
            <a:r>
              <a:rPr lang="cs-CZ" sz="2800" dirty="0" smtClean="0"/>
              <a:t> </a:t>
            </a:r>
            <a:r>
              <a:rPr lang="cs-CZ" sz="2800" dirty="0" err="1" smtClean="0"/>
              <a:t>elektronische</a:t>
            </a:r>
            <a:r>
              <a:rPr lang="cs-CZ" sz="2800" dirty="0" smtClean="0"/>
              <a:t> K.</a:t>
            </a:r>
          </a:p>
          <a:p>
            <a:pPr>
              <a:lnSpc>
                <a:spcPct val="80000"/>
              </a:lnSpc>
            </a:pPr>
            <a:r>
              <a:rPr lang="cs-CZ" sz="2800" dirty="0" err="1" smtClean="0"/>
              <a:t>Einsprachige</a:t>
            </a:r>
            <a:r>
              <a:rPr lang="cs-CZ" sz="2800" dirty="0" smtClean="0"/>
              <a:t> K. </a:t>
            </a:r>
            <a:r>
              <a:rPr lang="cs-CZ" dirty="0" smtClean="0">
                <a:solidFill>
                  <a:srgbClr val="0070C0"/>
                </a:solidFill>
              </a:rPr>
              <a:t>X</a:t>
            </a:r>
            <a:r>
              <a:rPr lang="cs-CZ" sz="2800" dirty="0" smtClean="0"/>
              <a:t> </a:t>
            </a:r>
            <a:r>
              <a:rPr lang="cs-CZ" sz="2800" dirty="0" err="1" smtClean="0"/>
              <a:t>mehrsprachige</a:t>
            </a:r>
            <a:r>
              <a:rPr lang="cs-CZ" sz="2800" dirty="0" smtClean="0"/>
              <a:t> K. </a:t>
            </a:r>
            <a:r>
              <a:rPr lang="cs-CZ" sz="1600" dirty="0" smtClean="0"/>
              <a:t>(</a:t>
            </a:r>
            <a:r>
              <a:rPr lang="cs-CZ" sz="1600" dirty="0" err="1" smtClean="0"/>
              <a:t>Parallel</a:t>
            </a:r>
            <a:r>
              <a:rPr lang="cs-CZ" sz="1600" dirty="0" smtClean="0"/>
              <a:t>- X </a:t>
            </a:r>
            <a:r>
              <a:rPr lang="cs-CZ" sz="1600" dirty="0" err="1" smtClean="0"/>
              <a:t>Vergleichs</a:t>
            </a:r>
            <a:r>
              <a:rPr lang="cs-CZ" sz="1600" dirty="0" smtClean="0"/>
              <a:t>-)</a:t>
            </a:r>
            <a:endParaRPr lang="cs-CZ" sz="1600" dirty="0"/>
          </a:p>
          <a:p>
            <a:pPr>
              <a:lnSpc>
                <a:spcPct val="80000"/>
              </a:lnSpc>
            </a:pPr>
            <a:r>
              <a:rPr lang="cs-CZ" sz="2800" dirty="0"/>
              <a:t>synchrone K.  </a:t>
            </a:r>
            <a:r>
              <a:rPr lang="cs-CZ" dirty="0">
                <a:solidFill>
                  <a:srgbClr val="0070C0"/>
                </a:solidFill>
              </a:rPr>
              <a:t>X</a:t>
            </a:r>
            <a:r>
              <a:rPr lang="cs-CZ" sz="2800" dirty="0"/>
              <a:t> </a:t>
            </a:r>
            <a:r>
              <a:rPr lang="cs-CZ" sz="2800" dirty="0" err="1"/>
              <a:t>diachrone</a:t>
            </a:r>
            <a:r>
              <a:rPr lang="cs-CZ" sz="2800" dirty="0"/>
              <a:t> </a:t>
            </a:r>
            <a:r>
              <a:rPr lang="cs-CZ" sz="2800" dirty="0" smtClean="0"/>
              <a:t>K.</a:t>
            </a:r>
            <a:endParaRPr lang="cs-CZ" sz="2800" dirty="0"/>
          </a:p>
          <a:p>
            <a:pPr>
              <a:lnSpc>
                <a:spcPct val="80000"/>
              </a:lnSpc>
            </a:pPr>
            <a:r>
              <a:rPr lang="cs-CZ" sz="2800" dirty="0" err="1"/>
              <a:t>allgemeine</a:t>
            </a:r>
            <a:r>
              <a:rPr lang="cs-CZ" sz="2800" dirty="0"/>
              <a:t> (</a:t>
            </a:r>
            <a:r>
              <a:rPr lang="cs-CZ" sz="2800" dirty="0" err="1"/>
              <a:t>balanced</a:t>
            </a:r>
            <a:r>
              <a:rPr lang="cs-CZ" sz="2800" dirty="0"/>
              <a:t>) K. </a:t>
            </a:r>
            <a:r>
              <a:rPr lang="cs-CZ" dirty="0">
                <a:solidFill>
                  <a:srgbClr val="0070C0"/>
                </a:solidFill>
              </a:rPr>
              <a:t>X</a:t>
            </a:r>
            <a:r>
              <a:rPr lang="cs-CZ" sz="2800" dirty="0"/>
              <a:t> </a:t>
            </a:r>
            <a:r>
              <a:rPr lang="cs-CZ" sz="2800" dirty="0" err="1"/>
              <a:t>spezialisierte</a:t>
            </a:r>
            <a:r>
              <a:rPr lang="cs-CZ" sz="2800" dirty="0"/>
              <a:t> K. </a:t>
            </a:r>
          </a:p>
          <a:p>
            <a:pPr>
              <a:lnSpc>
                <a:spcPct val="80000"/>
              </a:lnSpc>
            </a:pPr>
            <a:r>
              <a:rPr lang="cs-CZ" sz="2800" dirty="0"/>
              <a:t>K. </a:t>
            </a:r>
            <a:r>
              <a:rPr lang="cs-CZ" sz="2800" dirty="0" err="1"/>
              <a:t>gesprochener</a:t>
            </a:r>
            <a:r>
              <a:rPr lang="cs-CZ" sz="2800" dirty="0"/>
              <a:t> </a:t>
            </a:r>
            <a:r>
              <a:rPr lang="cs-CZ" sz="2800" dirty="0" err="1" smtClean="0"/>
              <a:t>Spr</a:t>
            </a:r>
            <a:r>
              <a:rPr lang="cs-CZ" sz="2800" dirty="0" smtClean="0"/>
              <a:t>. </a:t>
            </a:r>
            <a:r>
              <a:rPr lang="cs-CZ" dirty="0" smtClean="0">
                <a:solidFill>
                  <a:srgbClr val="0070C0"/>
                </a:solidFill>
              </a:rPr>
              <a:t>X</a:t>
            </a:r>
            <a:r>
              <a:rPr lang="cs-CZ" sz="2800" dirty="0" smtClean="0"/>
              <a:t> K. </a:t>
            </a:r>
            <a:r>
              <a:rPr lang="cs-CZ" sz="2800" dirty="0" err="1" smtClean="0"/>
              <a:t>geschriebener</a:t>
            </a:r>
            <a:r>
              <a:rPr lang="cs-CZ" sz="2800" dirty="0" smtClean="0"/>
              <a:t> </a:t>
            </a:r>
            <a:r>
              <a:rPr lang="cs-CZ" sz="2800" dirty="0" err="1" smtClean="0"/>
              <a:t>Spr</a:t>
            </a:r>
            <a:r>
              <a:rPr lang="cs-CZ" sz="2800" dirty="0" smtClean="0"/>
              <a:t>.</a:t>
            </a:r>
            <a:endParaRPr lang="cs-CZ" sz="2800" dirty="0"/>
          </a:p>
          <a:p>
            <a:pPr>
              <a:lnSpc>
                <a:spcPct val="80000"/>
              </a:lnSpc>
            </a:pPr>
            <a:r>
              <a:rPr lang="cs-CZ" sz="2800" dirty="0" err="1" smtClean="0"/>
              <a:t>Referenzk</a:t>
            </a:r>
            <a:r>
              <a:rPr lang="cs-CZ" sz="2800" dirty="0" smtClean="0"/>
              <a:t>. </a:t>
            </a:r>
            <a:r>
              <a:rPr lang="cs-CZ" dirty="0">
                <a:solidFill>
                  <a:srgbClr val="0070C0"/>
                </a:solidFill>
              </a:rPr>
              <a:t>X</a:t>
            </a:r>
            <a:r>
              <a:rPr lang="cs-CZ" sz="2800" dirty="0"/>
              <a:t> </a:t>
            </a:r>
            <a:r>
              <a:rPr lang="cs-CZ" sz="2800" dirty="0" err="1"/>
              <a:t>Abschnittsk</a:t>
            </a:r>
            <a:r>
              <a:rPr lang="cs-CZ" sz="2800" dirty="0" smtClean="0"/>
              <a:t>./</a:t>
            </a:r>
            <a:r>
              <a:rPr lang="cs-CZ" sz="2800" dirty="0" err="1" smtClean="0"/>
              <a:t>Teilk</a:t>
            </a:r>
            <a:r>
              <a:rPr lang="cs-CZ" sz="2800" dirty="0" smtClean="0"/>
              <a:t>. </a:t>
            </a:r>
            <a:r>
              <a:rPr lang="cs-CZ" sz="1600" dirty="0"/>
              <a:t>(vzorkové/úryvkové</a:t>
            </a:r>
            <a:r>
              <a:rPr lang="cs-CZ" sz="1600" dirty="0" smtClean="0"/>
              <a:t>)</a:t>
            </a:r>
            <a:endParaRPr lang="cs-CZ" sz="1600" dirty="0"/>
          </a:p>
          <a:p>
            <a:pPr>
              <a:lnSpc>
                <a:spcPct val="80000"/>
              </a:lnSpc>
            </a:pPr>
            <a:r>
              <a:rPr lang="cs-CZ" sz="2800" dirty="0" err="1"/>
              <a:t>begrenzte</a:t>
            </a:r>
            <a:r>
              <a:rPr lang="cs-CZ" sz="2800" dirty="0"/>
              <a:t> </a:t>
            </a:r>
            <a:r>
              <a:rPr lang="cs-CZ" sz="1600" dirty="0"/>
              <a:t>(</a:t>
            </a:r>
            <a:r>
              <a:rPr lang="cs-CZ" sz="1600" dirty="0" err="1"/>
              <a:t>zeitl</a:t>
            </a:r>
            <a:r>
              <a:rPr lang="cs-CZ" sz="1600" dirty="0"/>
              <a:t>., </a:t>
            </a:r>
            <a:r>
              <a:rPr lang="cs-CZ" sz="1600" dirty="0" err="1"/>
              <a:t>finanz</a:t>
            </a:r>
            <a:r>
              <a:rPr lang="cs-CZ" sz="1600" dirty="0" smtClean="0"/>
              <a:t>.)</a:t>
            </a:r>
            <a:r>
              <a:rPr lang="cs-CZ" sz="2800" dirty="0" smtClean="0"/>
              <a:t>/</a:t>
            </a:r>
            <a:r>
              <a:rPr lang="cs-CZ" sz="2800" dirty="0" err="1" smtClean="0"/>
              <a:t>statische</a:t>
            </a:r>
            <a:r>
              <a:rPr lang="cs-CZ" sz="2800" dirty="0" smtClean="0"/>
              <a:t> </a:t>
            </a:r>
            <a:r>
              <a:rPr lang="cs-CZ" sz="2800" dirty="0"/>
              <a:t>K. </a:t>
            </a:r>
            <a:endParaRPr lang="cs-CZ" sz="2800" dirty="0" smtClean="0"/>
          </a:p>
          <a:p>
            <a:pPr>
              <a:lnSpc>
                <a:spcPct val="80000"/>
              </a:lnSpc>
              <a:buNone/>
            </a:pPr>
            <a:r>
              <a:rPr lang="cs-CZ" dirty="0" smtClean="0">
                <a:solidFill>
                  <a:srgbClr val="0070C0"/>
                </a:solidFill>
              </a:rPr>
              <a:t>				X</a:t>
            </a:r>
            <a:r>
              <a:rPr lang="cs-CZ" sz="2800" dirty="0" smtClean="0"/>
              <a:t> </a:t>
            </a:r>
          </a:p>
          <a:p>
            <a:pPr>
              <a:lnSpc>
                <a:spcPct val="80000"/>
              </a:lnSpc>
              <a:buNone/>
            </a:pPr>
            <a:r>
              <a:rPr lang="cs-CZ" dirty="0" smtClean="0"/>
              <a:t>	</a:t>
            </a:r>
            <a:r>
              <a:rPr lang="cs-CZ" sz="2800" dirty="0" err="1" smtClean="0"/>
              <a:t>dynamische</a:t>
            </a:r>
            <a:r>
              <a:rPr lang="cs-CZ" sz="2800" dirty="0" smtClean="0"/>
              <a:t> K./</a:t>
            </a:r>
            <a:r>
              <a:rPr lang="cs-CZ" sz="2800" dirty="0" err="1" smtClean="0"/>
              <a:t>Monitork</a:t>
            </a:r>
            <a:r>
              <a:rPr lang="cs-CZ" sz="2800" dirty="0"/>
              <a:t>.</a:t>
            </a:r>
          </a:p>
          <a:p>
            <a:pPr>
              <a:lnSpc>
                <a:spcPct val="80000"/>
              </a:lnSpc>
            </a:pPr>
            <a:r>
              <a:rPr lang="cs-CZ" sz="2800" dirty="0" err="1" smtClean="0"/>
              <a:t>Rohe</a:t>
            </a:r>
            <a:r>
              <a:rPr lang="cs-CZ" sz="2800" dirty="0" smtClean="0"/>
              <a:t> K. </a:t>
            </a:r>
            <a:r>
              <a:rPr lang="cs-CZ" dirty="0" smtClean="0">
                <a:solidFill>
                  <a:srgbClr val="0070C0"/>
                </a:solidFill>
              </a:rPr>
              <a:t>X</a:t>
            </a:r>
            <a:r>
              <a:rPr lang="cs-CZ" sz="2800" dirty="0" smtClean="0"/>
              <a:t> </a:t>
            </a:r>
            <a:r>
              <a:rPr lang="cs-CZ" sz="2800" dirty="0" err="1" smtClean="0"/>
              <a:t>annotierte</a:t>
            </a:r>
            <a:r>
              <a:rPr lang="cs-CZ" sz="2800" dirty="0" smtClean="0"/>
              <a:t> K</a:t>
            </a:r>
            <a:r>
              <a:rPr lang="cs-CZ" sz="2800" dirty="0"/>
              <a:t>. </a:t>
            </a:r>
            <a:r>
              <a:rPr lang="cs-CZ" sz="1600" dirty="0" smtClean="0"/>
              <a:t>(</a:t>
            </a:r>
            <a:r>
              <a:rPr lang="cs-CZ" sz="1600" dirty="0" err="1" smtClean="0"/>
              <a:t>mit</a:t>
            </a:r>
            <a:r>
              <a:rPr lang="cs-CZ" sz="1600" dirty="0" smtClean="0"/>
              <a:t> /ohne </a:t>
            </a:r>
            <a:r>
              <a:rPr lang="cs-CZ" sz="1600" dirty="0" err="1" smtClean="0"/>
              <a:t>tagging</a:t>
            </a:r>
            <a:r>
              <a:rPr lang="cs-CZ" sz="1600" dirty="0"/>
              <a:t>, </a:t>
            </a:r>
            <a:r>
              <a:rPr lang="cs-CZ" sz="1600" dirty="0" err="1" smtClean="0"/>
              <a:t>parsing</a:t>
            </a:r>
            <a:r>
              <a:rPr lang="cs-CZ" sz="1600" dirty="0" smtClean="0"/>
              <a:t>)</a:t>
            </a:r>
            <a:endParaRPr lang="cs-CZ" sz="1600" dirty="0"/>
          </a:p>
        </p:txBody>
      </p:sp>
      <p:sp>
        <p:nvSpPr>
          <p:cNvPr id="4" name="Zástupný symbol pro datum 3"/>
          <p:cNvSpPr>
            <a:spLocks noGrp="1"/>
          </p:cNvSpPr>
          <p:nvPr>
            <p:ph type="dt" sz="half" idx="10"/>
          </p:nvPr>
        </p:nvSpPr>
        <p:spPr/>
        <p:txBody>
          <a:bodyPr/>
          <a:lstStyle/>
          <a:p>
            <a:fld id="{6BF9F3DA-D8C8-4382-ABF9-A30F6225AFAE}" type="datetime1">
              <a:rPr lang="cs-CZ"/>
              <a:pPr/>
              <a:t>14.02.2020</a:t>
            </a:fld>
            <a:endParaRPr lang="cs-CZ"/>
          </a:p>
        </p:txBody>
      </p:sp>
      <p:sp>
        <p:nvSpPr>
          <p:cNvPr id="6" name="Zástupný symbol pro číslo snímku 5"/>
          <p:cNvSpPr>
            <a:spLocks noGrp="1"/>
          </p:cNvSpPr>
          <p:nvPr>
            <p:ph type="sldNum" sz="quarter" idx="12"/>
          </p:nvPr>
        </p:nvSpPr>
        <p:spPr/>
        <p:txBody>
          <a:bodyPr/>
          <a:lstStyle/>
          <a:p>
            <a:fld id="{7D9B4470-D562-4015-9842-A7DE643CD607}" type="slidenum">
              <a:rPr lang="cs-CZ"/>
              <a:pPr/>
              <a:t>34</a:t>
            </a:fld>
            <a:endParaRPr lang="cs-CZ"/>
          </a:p>
        </p:txBody>
      </p:sp>
    </p:spTree>
  </p:cSld>
  <p:clrMapOvr>
    <a:masterClrMapping/>
  </p:clrMapOvr>
  <p:transition spd="slow">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Eigenschaften</a:t>
            </a:r>
            <a:r>
              <a:rPr lang="cs-CZ" dirty="0" smtClean="0"/>
              <a:t> der </a:t>
            </a:r>
            <a:r>
              <a:rPr lang="cs-CZ" dirty="0" err="1" smtClean="0"/>
              <a:t>Korpora</a:t>
            </a:r>
            <a:endParaRPr lang="cs-CZ" dirty="0"/>
          </a:p>
        </p:txBody>
      </p:sp>
      <p:sp>
        <p:nvSpPr>
          <p:cNvPr id="3" name="Zástupný symbol pro obsah 2"/>
          <p:cNvSpPr>
            <a:spLocks noGrp="1"/>
          </p:cNvSpPr>
          <p:nvPr>
            <p:ph idx="1"/>
          </p:nvPr>
        </p:nvSpPr>
        <p:spPr/>
        <p:txBody>
          <a:bodyPr/>
          <a:lstStyle/>
          <a:p>
            <a:r>
              <a:rPr lang="cs-CZ" dirty="0" err="1" smtClean="0"/>
              <a:t>Zuverlässigkeit</a:t>
            </a:r>
            <a:endParaRPr lang="cs-CZ" dirty="0" smtClean="0"/>
          </a:p>
          <a:p>
            <a:r>
              <a:rPr lang="cs-CZ" dirty="0" err="1" smtClean="0"/>
              <a:t>Repräsentativität</a:t>
            </a:r>
            <a:endParaRPr lang="cs-CZ" dirty="0" smtClean="0"/>
          </a:p>
          <a:p>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35</a:t>
            </a:fld>
            <a:endParaRPr lang="cs-CZ"/>
          </a:p>
        </p:txBody>
      </p:sp>
    </p:spTree>
  </p:cSld>
  <p:clrMapOvr>
    <a:masterClrMapping/>
  </p:clrMapOvr>
  <p:transition spd="slow">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r>
              <a:rPr lang="cs-CZ"/>
              <a:t>ZUVERLÄSSIGKEIT</a:t>
            </a:r>
          </a:p>
        </p:txBody>
      </p:sp>
      <p:sp>
        <p:nvSpPr>
          <p:cNvPr id="30723" name="Rectangle 1027"/>
          <p:cNvSpPr>
            <a:spLocks noGrp="1" noChangeArrowheads="1"/>
          </p:cNvSpPr>
          <p:nvPr>
            <p:ph idx="1"/>
          </p:nvPr>
        </p:nvSpPr>
        <p:spPr/>
        <p:txBody>
          <a:bodyPr/>
          <a:lstStyle/>
          <a:p>
            <a:r>
              <a:rPr lang="cs-CZ" dirty="0" err="1"/>
              <a:t>Eigenschaften</a:t>
            </a:r>
            <a:r>
              <a:rPr lang="cs-CZ" dirty="0"/>
              <a:t> der </a:t>
            </a:r>
            <a:r>
              <a:rPr lang="cs-CZ" dirty="0" err="1"/>
              <a:t>Korpora</a:t>
            </a:r>
            <a:r>
              <a:rPr lang="cs-CZ" dirty="0"/>
              <a:t> - </a:t>
            </a:r>
            <a:r>
              <a:rPr lang="cs-CZ" dirty="0" err="1"/>
              <a:t>wichtig</a:t>
            </a:r>
            <a:r>
              <a:rPr lang="cs-CZ" dirty="0"/>
              <a:t> </a:t>
            </a:r>
            <a:r>
              <a:rPr lang="cs-CZ" dirty="0" err="1"/>
              <a:t>für</a:t>
            </a:r>
            <a:r>
              <a:rPr lang="cs-CZ" dirty="0"/>
              <a:t> </a:t>
            </a:r>
            <a:r>
              <a:rPr lang="cs-CZ" dirty="0" err="1"/>
              <a:t>Zuverlässigkeit</a:t>
            </a:r>
            <a:r>
              <a:rPr lang="cs-CZ" dirty="0"/>
              <a:t> der </a:t>
            </a:r>
            <a:r>
              <a:rPr lang="cs-CZ" dirty="0" err="1"/>
              <a:t>gewonnenen</a:t>
            </a:r>
            <a:r>
              <a:rPr lang="cs-CZ" dirty="0"/>
              <a:t> </a:t>
            </a:r>
            <a:r>
              <a:rPr lang="cs-CZ" dirty="0" err="1"/>
              <a:t>Daten</a:t>
            </a:r>
            <a:endParaRPr lang="cs-CZ" dirty="0"/>
          </a:p>
          <a:p>
            <a:pPr lvl="1"/>
            <a:r>
              <a:rPr lang="cs-CZ" dirty="0" err="1"/>
              <a:t>Korpusgröße</a:t>
            </a:r>
            <a:r>
              <a:rPr lang="cs-CZ" dirty="0"/>
              <a:t> (</a:t>
            </a:r>
            <a:r>
              <a:rPr lang="cs-CZ" dirty="0" err="1"/>
              <a:t>Wie</a:t>
            </a:r>
            <a:r>
              <a:rPr lang="cs-CZ" dirty="0"/>
              <a:t> </a:t>
            </a:r>
            <a:r>
              <a:rPr lang="cs-CZ" dirty="0" err="1"/>
              <a:t>große</a:t>
            </a:r>
            <a:r>
              <a:rPr lang="cs-CZ" dirty="0"/>
              <a:t> </a:t>
            </a:r>
            <a:r>
              <a:rPr lang="cs-CZ" dirty="0" err="1"/>
              <a:t>Korpora</a:t>
            </a:r>
            <a:r>
              <a:rPr lang="cs-CZ" dirty="0"/>
              <a:t> </a:t>
            </a:r>
            <a:r>
              <a:rPr lang="cs-CZ" dirty="0" err="1"/>
              <a:t>sind</a:t>
            </a:r>
            <a:r>
              <a:rPr lang="cs-CZ" dirty="0"/>
              <a:t> </a:t>
            </a:r>
            <a:r>
              <a:rPr lang="cs-CZ" dirty="0" err="1"/>
              <a:t>relevant</a:t>
            </a:r>
            <a:r>
              <a:rPr lang="cs-CZ" dirty="0"/>
              <a:t> </a:t>
            </a:r>
            <a:r>
              <a:rPr lang="cs-CZ" dirty="0" err="1"/>
              <a:t>für</a:t>
            </a:r>
            <a:r>
              <a:rPr lang="cs-CZ" dirty="0"/>
              <a:t> </a:t>
            </a:r>
            <a:r>
              <a:rPr lang="cs-CZ" dirty="0" err="1"/>
              <a:t>eine</a:t>
            </a:r>
            <a:r>
              <a:rPr lang="cs-CZ" dirty="0"/>
              <a:t> </a:t>
            </a:r>
            <a:r>
              <a:rPr lang="cs-CZ" dirty="0" err="1"/>
              <a:t>linguistische</a:t>
            </a:r>
            <a:r>
              <a:rPr lang="cs-CZ" dirty="0"/>
              <a:t> </a:t>
            </a:r>
            <a:r>
              <a:rPr lang="cs-CZ" dirty="0" err="1"/>
              <a:t>Untersuchung</a:t>
            </a:r>
            <a:r>
              <a:rPr lang="cs-CZ" dirty="0"/>
              <a:t>?)</a:t>
            </a:r>
          </a:p>
          <a:p>
            <a:pPr lvl="1"/>
            <a:r>
              <a:rPr lang="cs-CZ" dirty="0" err="1"/>
              <a:t>Repräsentativität</a:t>
            </a:r>
            <a:r>
              <a:rPr lang="cs-CZ" dirty="0"/>
              <a:t> (</a:t>
            </a:r>
            <a:r>
              <a:rPr lang="cs-CZ" dirty="0" err="1"/>
              <a:t>Genre</a:t>
            </a:r>
            <a:r>
              <a:rPr lang="cs-CZ" dirty="0"/>
              <a:t>-/</a:t>
            </a:r>
            <a:r>
              <a:rPr lang="cs-CZ" dirty="0" err="1"/>
              <a:t>Texttypverteilung</a:t>
            </a:r>
            <a:r>
              <a:rPr lang="cs-CZ" dirty="0"/>
              <a:t> </a:t>
            </a:r>
            <a:r>
              <a:rPr lang="cs-CZ" dirty="0" err="1"/>
              <a:t>usw</a:t>
            </a:r>
            <a:r>
              <a:rPr lang="cs-CZ" dirty="0"/>
              <a:t>.)</a:t>
            </a:r>
          </a:p>
          <a:p>
            <a:endParaRPr lang="cs-CZ" dirty="0"/>
          </a:p>
        </p:txBody>
      </p:sp>
      <p:sp>
        <p:nvSpPr>
          <p:cNvPr id="4" name="Zástupný symbol pro datum 3"/>
          <p:cNvSpPr>
            <a:spLocks noGrp="1"/>
          </p:cNvSpPr>
          <p:nvPr>
            <p:ph type="dt" sz="half" idx="10"/>
          </p:nvPr>
        </p:nvSpPr>
        <p:spPr/>
        <p:txBody>
          <a:bodyPr/>
          <a:lstStyle/>
          <a:p>
            <a:fld id="{23A5EBBD-96D2-4E06-91F0-EC8E2424A806}" type="datetime1">
              <a:rPr lang="cs-CZ"/>
              <a:pPr/>
              <a:t>14.02.2020</a:t>
            </a:fld>
            <a:endParaRPr lang="cs-CZ"/>
          </a:p>
        </p:txBody>
      </p:sp>
      <p:sp>
        <p:nvSpPr>
          <p:cNvPr id="6" name="Zástupný symbol pro číslo snímku 5"/>
          <p:cNvSpPr>
            <a:spLocks noGrp="1"/>
          </p:cNvSpPr>
          <p:nvPr>
            <p:ph type="sldNum" sz="quarter" idx="12"/>
          </p:nvPr>
        </p:nvSpPr>
        <p:spPr/>
        <p:txBody>
          <a:bodyPr/>
          <a:lstStyle/>
          <a:p>
            <a:fld id="{2B9FBC29-4B15-4367-99AC-58866CD0606C}" type="slidenum">
              <a:rPr lang="cs-CZ"/>
              <a:pPr/>
              <a:t>36</a:t>
            </a:fld>
            <a:endParaRPr lang="cs-CZ"/>
          </a:p>
        </p:txBody>
      </p:sp>
    </p:spTree>
  </p:cSld>
  <p:clrMapOvr>
    <a:masterClrMapping/>
  </p:clrMapOvr>
  <p:transition spd="slow">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Repräsentativität</a:t>
            </a:r>
            <a:endParaRPr lang="cs-CZ" dirty="0"/>
          </a:p>
        </p:txBody>
      </p:sp>
      <p:sp>
        <p:nvSpPr>
          <p:cNvPr id="3" name="Zástupný symbol pro obsah 2"/>
          <p:cNvSpPr>
            <a:spLocks noGrp="1"/>
          </p:cNvSpPr>
          <p:nvPr>
            <p:ph idx="1"/>
          </p:nvPr>
        </p:nvSpPr>
        <p:spPr/>
        <p:txBody>
          <a:bodyPr/>
          <a:lstStyle/>
          <a:p>
            <a:r>
              <a:rPr lang="cs-CZ" dirty="0" err="1" smtClean="0">
                <a:solidFill>
                  <a:schemeClr val="tx1"/>
                </a:solidFill>
                <a:latin typeface="+mn-lt"/>
                <a:ea typeface="+mn-ea"/>
                <a:cs typeface="+mn-cs"/>
              </a:rPr>
              <a:t>Korpora</a:t>
            </a:r>
            <a:r>
              <a:rPr lang="cs-CZ" dirty="0" smtClean="0">
                <a:solidFill>
                  <a:schemeClr val="tx1"/>
                </a:solidFill>
                <a:latin typeface="+mn-lt"/>
                <a:ea typeface="+mn-ea"/>
                <a:cs typeface="+mn-cs"/>
              </a:rPr>
              <a:t> ohne </a:t>
            </a:r>
            <a:r>
              <a:rPr lang="cs-CZ" dirty="0" err="1" smtClean="0">
                <a:solidFill>
                  <a:schemeClr val="tx1"/>
                </a:solidFill>
                <a:latin typeface="+mn-lt"/>
                <a:ea typeface="+mn-ea"/>
                <a:cs typeface="+mn-cs"/>
              </a:rPr>
              <a:t>Konzeption</a:t>
            </a:r>
            <a:r>
              <a:rPr lang="cs-CZ" dirty="0" smtClean="0">
                <a:solidFill>
                  <a:schemeClr val="tx1"/>
                </a:solidFill>
                <a:latin typeface="+mn-lt"/>
                <a:ea typeface="+mn-ea"/>
                <a:cs typeface="+mn-cs"/>
              </a:rPr>
              <a:t> </a:t>
            </a:r>
            <a:r>
              <a:rPr lang="cs-CZ" dirty="0">
                <a:solidFill>
                  <a:schemeClr val="tx1"/>
                </a:solidFill>
                <a:latin typeface="+mn-lt"/>
                <a:ea typeface="+mn-ea"/>
                <a:cs typeface="+mn-cs"/>
              </a:rPr>
              <a:t>(Bank </a:t>
            </a:r>
            <a:r>
              <a:rPr lang="cs-CZ" dirty="0" err="1">
                <a:solidFill>
                  <a:schemeClr val="tx1"/>
                </a:solidFill>
                <a:latin typeface="+mn-lt"/>
                <a:ea typeface="+mn-ea"/>
                <a:cs typeface="+mn-cs"/>
              </a:rPr>
              <a:t>of</a:t>
            </a:r>
            <a:r>
              <a:rPr lang="cs-CZ" dirty="0">
                <a:solidFill>
                  <a:schemeClr val="tx1"/>
                </a:solidFill>
                <a:latin typeface="+mn-lt"/>
                <a:ea typeface="+mn-ea"/>
                <a:cs typeface="+mn-cs"/>
              </a:rPr>
              <a:t> </a:t>
            </a:r>
            <a:r>
              <a:rPr lang="cs-CZ" dirty="0" err="1">
                <a:solidFill>
                  <a:schemeClr val="tx1"/>
                </a:solidFill>
                <a:latin typeface="+mn-lt"/>
                <a:ea typeface="+mn-ea"/>
                <a:cs typeface="+mn-cs"/>
              </a:rPr>
              <a:t>English</a:t>
            </a:r>
            <a:r>
              <a:rPr lang="cs-CZ" dirty="0">
                <a:solidFill>
                  <a:schemeClr val="tx1"/>
                </a:solidFill>
                <a:latin typeface="+mn-lt"/>
                <a:ea typeface="+mn-ea"/>
                <a:cs typeface="+mn-cs"/>
              </a:rPr>
              <a:t>, </a:t>
            </a:r>
            <a:r>
              <a:rPr lang="cs-CZ" dirty="0" err="1" smtClean="0">
                <a:solidFill>
                  <a:schemeClr val="tx1"/>
                </a:solidFill>
                <a:latin typeface="+mn-lt"/>
                <a:ea typeface="+mn-ea"/>
                <a:cs typeface="+mn-cs"/>
              </a:rPr>
              <a:t>Mannheimer</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Korpora</a:t>
            </a:r>
            <a:r>
              <a:rPr lang="cs-CZ" dirty="0" smtClean="0">
                <a:solidFill>
                  <a:schemeClr val="tx1"/>
                </a:solidFill>
                <a:latin typeface="+mn-lt"/>
                <a:ea typeface="+mn-ea"/>
                <a:cs typeface="+mn-cs"/>
              </a:rPr>
              <a:t>) </a:t>
            </a:r>
          </a:p>
          <a:p>
            <a:pPr lvl="1"/>
            <a:r>
              <a:rPr lang="cs-CZ" dirty="0" err="1" smtClean="0">
                <a:solidFill>
                  <a:schemeClr val="tx1"/>
                </a:solidFill>
              </a:rPr>
              <a:t>Mannheimer</a:t>
            </a:r>
            <a:r>
              <a:rPr lang="cs-CZ" dirty="0" smtClean="0">
                <a:solidFill>
                  <a:schemeClr val="tx1"/>
                </a:solidFill>
              </a:rPr>
              <a:t> </a:t>
            </a:r>
            <a:r>
              <a:rPr lang="cs-CZ" dirty="0" err="1" smtClean="0">
                <a:solidFill>
                  <a:schemeClr val="tx1"/>
                </a:solidFill>
              </a:rPr>
              <a:t>Korpora</a:t>
            </a:r>
            <a:r>
              <a:rPr lang="cs-CZ" dirty="0" smtClean="0">
                <a:solidFill>
                  <a:schemeClr val="tx1"/>
                </a:solidFill>
              </a:rPr>
              <a:t> </a:t>
            </a:r>
            <a:r>
              <a:rPr lang="cs-CZ" dirty="0" err="1" smtClean="0">
                <a:solidFill>
                  <a:schemeClr val="tx1"/>
                </a:solidFill>
              </a:rPr>
              <a:t>ermöglichen</a:t>
            </a:r>
            <a:r>
              <a:rPr lang="cs-CZ" dirty="0" smtClean="0">
                <a:solidFill>
                  <a:schemeClr val="tx1"/>
                </a:solidFill>
              </a:rPr>
              <a:t> </a:t>
            </a:r>
            <a:r>
              <a:rPr lang="cs-CZ" dirty="0" err="1" smtClean="0">
                <a:solidFill>
                  <a:schemeClr val="tx1"/>
                </a:solidFill>
              </a:rPr>
              <a:t>Erstellung</a:t>
            </a:r>
            <a:r>
              <a:rPr lang="cs-CZ" dirty="0" smtClean="0">
                <a:solidFill>
                  <a:schemeClr val="tx1"/>
                </a:solidFill>
              </a:rPr>
              <a:t> </a:t>
            </a:r>
            <a:r>
              <a:rPr lang="cs-CZ" dirty="0" err="1" smtClean="0">
                <a:solidFill>
                  <a:schemeClr val="tx1"/>
                </a:solidFill>
              </a:rPr>
              <a:t>eigener</a:t>
            </a:r>
            <a:r>
              <a:rPr lang="cs-CZ" dirty="0" smtClean="0">
                <a:solidFill>
                  <a:schemeClr val="tx1"/>
                </a:solidFill>
              </a:rPr>
              <a:t> </a:t>
            </a:r>
            <a:r>
              <a:rPr lang="cs-CZ" dirty="0" err="1" smtClean="0">
                <a:solidFill>
                  <a:schemeClr val="tx1"/>
                </a:solidFill>
              </a:rPr>
              <a:t>virtueller</a:t>
            </a:r>
            <a:r>
              <a:rPr lang="cs-CZ" dirty="0" smtClean="0">
                <a:solidFill>
                  <a:schemeClr val="tx1"/>
                </a:solidFill>
              </a:rPr>
              <a:t> </a:t>
            </a:r>
            <a:r>
              <a:rPr lang="cs-CZ" dirty="0" err="1" smtClean="0">
                <a:solidFill>
                  <a:schemeClr val="tx1"/>
                </a:solidFill>
              </a:rPr>
              <a:t>Korpora</a:t>
            </a:r>
            <a:r>
              <a:rPr lang="cs-CZ" dirty="0" smtClean="0">
                <a:solidFill>
                  <a:schemeClr val="tx1"/>
                </a:solidFill>
              </a:rPr>
              <a:t> (= </a:t>
            </a:r>
            <a:r>
              <a:rPr lang="cs-CZ" dirty="0" err="1" smtClean="0">
                <a:solidFill>
                  <a:schemeClr val="tx1"/>
                </a:solidFill>
              </a:rPr>
              <a:t>repräsentativ</a:t>
            </a:r>
            <a:r>
              <a:rPr lang="cs-CZ" dirty="0" smtClean="0">
                <a:solidFill>
                  <a:schemeClr val="tx1"/>
                </a:solidFill>
              </a:rPr>
              <a:t>)</a:t>
            </a:r>
            <a:endParaRPr lang="cs-CZ" dirty="0" smtClean="0">
              <a:solidFill>
                <a:schemeClr val="tx1"/>
              </a:solidFill>
              <a:latin typeface="+mn-lt"/>
              <a:ea typeface="+mn-ea"/>
              <a:cs typeface="+mn-cs"/>
            </a:endParaRPr>
          </a:p>
          <a:p>
            <a:endParaRPr lang="cs-CZ" dirty="0" smtClean="0"/>
          </a:p>
          <a:p>
            <a:r>
              <a:rPr lang="cs-CZ" dirty="0" err="1" smtClean="0"/>
              <a:t>Korpora</a:t>
            </a:r>
            <a:r>
              <a:rPr lang="cs-CZ" dirty="0" smtClean="0"/>
              <a:t> </a:t>
            </a:r>
            <a:r>
              <a:rPr lang="cs-CZ" dirty="0" err="1" smtClean="0"/>
              <a:t>mit</a:t>
            </a:r>
            <a:r>
              <a:rPr lang="cs-CZ" dirty="0" smtClean="0"/>
              <a:t> </a:t>
            </a:r>
            <a:r>
              <a:rPr lang="cs-CZ" dirty="0" err="1" smtClean="0"/>
              <a:t>Konzeption</a:t>
            </a:r>
            <a:r>
              <a:rPr lang="cs-CZ" dirty="0" smtClean="0"/>
              <a:t> </a:t>
            </a:r>
            <a:r>
              <a:rPr lang="cs-CZ" dirty="0" smtClean="0">
                <a:solidFill>
                  <a:schemeClr val="tx1"/>
                </a:solidFill>
                <a:latin typeface="+mn-lt"/>
                <a:ea typeface="+mn-ea"/>
                <a:cs typeface="+mn-cs"/>
              </a:rPr>
              <a:t>(</a:t>
            </a:r>
            <a:r>
              <a:rPr lang="cs-CZ" dirty="0">
                <a:solidFill>
                  <a:schemeClr val="tx1"/>
                </a:solidFill>
                <a:latin typeface="+mn-lt"/>
                <a:ea typeface="+mn-ea"/>
                <a:cs typeface="+mn-cs"/>
              </a:rPr>
              <a:t>ČNK, </a:t>
            </a:r>
            <a:r>
              <a:rPr lang="cs-CZ" dirty="0" err="1">
                <a:solidFill>
                  <a:schemeClr val="tx1"/>
                </a:solidFill>
                <a:latin typeface="+mn-lt"/>
                <a:ea typeface="+mn-ea"/>
                <a:cs typeface="+mn-cs"/>
              </a:rPr>
              <a:t>British</a:t>
            </a:r>
            <a:r>
              <a:rPr lang="cs-CZ" dirty="0">
                <a:solidFill>
                  <a:schemeClr val="tx1"/>
                </a:solidFill>
                <a:latin typeface="+mn-lt"/>
                <a:ea typeface="+mn-ea"/>
                <a:cs typeface="+mn-cs"/>
              </a:rPr>
              <a:t> </a:t>
            </a:r>
            <a:r>
              <a:rPr lang="cs-CZ" dirty="0" err="1">
                <a:solidFill>
                  <a:schemeClr val="tx1"/>
                </a:solidFill>
                <a:latin typeface="+mn-lt"/>
                <a:ea typeface="+mn-ea"/>
                <a:cs typeface="+mn-cs"/>
              </a:rPr>
              <a:t>national</a:t>
            </a:r>
            <a:r>
              <a:rPr lang="cs-CZ" dirty="0">
                <a:solidFill>
                  <a:schemeClr val="tx1"/>
                </a:solidFill>
                <a:latin typeface="+mn-lt"/>
                <a:ea typeface="+mn-ea"/>
                <a:cs typeface="+mn-cs"/>
              </a:rPr>
              <a:t> corpus)</a:t>
            </a:r>
          </a:p>
          <a:p>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37</a:t>
            </a:fld>
            <a:endParaRPr lang="cs-CZ"/>
          </a:p>
        </p:txBody>
      </p:sp>
    </p:spTree>
  </p:cSld>
  <p:clrMapOvr>
    <a:masterClrMapping/>
  </p:clrMapOvr>
  <p:transition spd="slow">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Repräsentativität</a:t>
            </a:r>
            <a:endParaRPr lang="cs-CZ" dirty="0"/>
          </a:p>
        </p:txBody>
      </p:sp>
      <p:sp>
        <p:nvSpPr>
          <p:cNvPr id="3" name="Zástupný symbol pro obsah 2"/>
          <p:cNvSpPr>
            <a:spLocks noGrp="1"/>
          </p:cNvSpPr>
          <p:nvPr>
            <p:ph idx="1"/>
          </p:nvPr>
        </p:nvSpPr>
        <p:spPr/>
        <p:txBody>
          <a:bodyPr/>
          <a:lstStyle/>
          <a:p>
            <a:r>
              <a:rPr lang="de-DE" sz="2400" dirty="0" smtClean="0"/>
              <a:t>Ziel der Korpora: möglichst universell bei der Erforschung einer gegebenen Sprache verwendbar zu sein</a:t>
            </a:r>
          </a:p>
          <a:p>
            <a:r>
              <a:rPr lang="de-DE" sz="2400" dirty="0" smtClean="0"/>
              <a:t>im Idealfall sollten solche Korpora hinsichtlich vieler relevanter linguistischer Fragestellungen, Schlussfolgerungen und Verallgemeinerungen zulassen</a:t>
            </a:r>
          </a:p>
          <a:p>
            <a:r>
              <a:rPr lang="de-DE" sz="2400" dirty="0" smtClean="0"/>
              <a:t>es ist nur </a:t>
            </a:r>
            <a:r>
              <a:rPr lang="pl-PL" sz="2400" dirty="0" smtClean="0"/>
              <a:t>teilweise und begrenz</a:t>
            </a:r>
            <a:r>
              <a:rPr lang="de-DE" sz="2400" dirty="0" smtClean="0"/>
              <a:t>t erfüllbar (Schwierigkeiten bei der en</a:t>
            </a:r>
            <a:r>
              <a:rPr lang="cs-CZ" sz="2400" dirty="0" smtClean="0"/>
              <a:t>d</a:t>
            </a:r>
            <a:r>
              <a:rPr lang="de-DE" sz="2400" dirty="0" smtClean="0"/>
              <a:t>gültigen Feststellung, was die deutsche Sprache ist)</a:t>
            </a:r>
            <a:r>
              <a:rPr lang="pl-PL" sz="2400" dirty="0" smtClean="0"/>
              <a:t>;</a:t>
            </a:r>
            <a:endParaRPr lang="de-DE" sz="2400" dirty="0" smtClean="0"/>
          </a:p>
          <a:p>
            <a:r>
              <a:rPr lang="de-DE" sz="2400" dirty="0" smtClean="0"/>
              <a:t>Erfassung eines eingeschränkten Sprachausschnittes</a:t>
            </a:r>
            <a:r>
              <a:rPr lang="pl-PL" sz="2400" dirty="0" smtClean="0"/>
              <a:t>.</a:t>
            </a:r>
          </a:p>
          <a:p>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38</a:t>
            </a:fld>
            <a:endParaRPr lang="cs-CZ"/>
          </a:p>
        </p:txBody>
      </p:sp>
    </p:spTree>
  </p:cSld>
  <p:clrMapOvr>
    <a:masterClrMapping/>
  </p:clrMapOvr>
  <p:transition spd="slow">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60648"/>
            <a:ext cx="7772400" cy="1143000"/>
          </a:xfrm>
        </p:spPr>
        <p:txBody>
          <a:bodyPr/>
          <a:lstStyle/>
          <a:p>
            <a:r>
              <a:rPr lang="cs-CZ" dirty="0" err="1" smtClean="0"/>
              <a:t>Ergebnisauswertung</a:t>
            </a:r>
            <a:endParaRPr lang="cs-CZ" dirty="0"/>
          </a:p>
        </p:txBody>
      </p:sp>
      <p:sp>
        <p:nvSpPr>
          <p:cNvPr id="3" name="Zástupný symbol pro obsah 2"/>
          <p:cNvSpPr>
            <a:spLocks noGrp="1"/>
          </p:cNvSpPr>
          <p:nvPr>
            <p:ph idx="1"/>
          </p:nvPr>
        </p:nvSpPr>
        <p:spPr>
          <a:xfrm>
            <a:off x="685800" y="1268760"/>
            <a:ext cx="7772400" cy="4827240"/>
          </a:xfrm>
        </p:spPr>
        <p:txBody>
          <a:bodyPr>
            <a:normAutofit lnSpcReduction="10000"/>
          </a:bodyPr>
          <a:lstStyle/>
          <a:p>
            <a:r>
              <a:rPr lang="de-DE" sz="2000" dirty="0" smtClean="0"/>
              <a:t>drei Ansätze: </a:t>
            </a:r>
          </a:p>
          <a:p>
            <a:pPr lvl="1">
              <a:buNone/>
            </a:pPr>
            <a:r>
              <a:rPr lang="de-DE" sz="2000" dirty="0" smtClean="0"/>
              <a:t>a) </a:t>
            </a:r>
            <a:r>
              <a:rPr lang="de-DE" sz="2000" b="1" dirty="0" smtClean="0"/>
              <a:t>quantitative Auswertungen</a:t>
            </a:r>
            <a:r>
              <a:rPr lang="de-DE" sz="2000" dirty="0" smtClean="0"/>
              <a:t> </a:t>
            </a:r>
          </a:p>
          <a:p>
            <a:pPr lvl="2"/>
            <a:r>
              <a:rPr lang="de-DE" sz="2000" dirty="0" smtClean="0"/>
              <a:t>„das Bestimmen von Häufigkeiten im Korpus und die sich daraus ergebende Möglichkeit, Ergebnisse unmittelbar miteinander zu vergleichen“ (Scherer)</a:t>
            </a:r>
          </a:p>
          <a:p>
            <a:pPr lvl="1">
              <a:buNone/>
            </a:pPr>
            <a:r>
              <a:rPr lang="de-DE" sz="2000" dirty="0" smtClean="0"/>
              <a:t>b)</a:t>
            </a:r>
            <a:r>
              <a:rPr lang="de-DE" sz="2000" b="1" dirty="0" smtClean="0"/>
              <a:t> qualitative Auswertungen</a:t>
            </a:r>
            <a:r>
              <a:rPr lang="de-DE" sz="2000" dirty="0" smtClean="0"/>
              <a:t> </a:t>
            </a:r>
          </a:p>
          <a:p>
            <a:pPr lvl="2"/>
            <a:r>
              <a:rPr lang="de-DE" sz="2000" dirty="0" smtClean="0"/>
              <a:t>„die Ermittlung, die Klassifizierung, die Einordnung und Interpretation von bestimmten Phänomenen“ (Scherer) </a:t>
            </a:r>
          </a:p>
          <a:p>
            <a:pPr lvl="1">
              <a:buNone/>
            </a:pPr>
            <a:r>
              <a:rPr lang="de-DE" sz="2000" dirty="0" smtClean="0"/>
              <a:t>c) </a:t>
            </a:r>
            <a:r>
              <a:rPr lang="de-DE" sz="2000" b="1" dirty="0" smtClean="0"/>
              <a:t>quantitativ-qualitative Auswertungen</a:t>
            </a:r>
            <a:r>
              <a:rPr lang="de-DE" sz="2000" dirty="0" smtClean="0"/>
              <a:t> </a:t>
            </a:r>
          </a:p>
          <a:p>
            <a:pPr lvl="2"/>
            <a:r>
              <a:rPr lang="de-DE" sz="2000" dirty="0" smtClean="0"/>
              <a:t>Methoden beider Ansätze werden kombiniert </a:t>
            </a:r>
          </a:p>
          <a:p>
            <a:pPr lvl="3"/>
            <a:r>
              <a:rPr lang="de-DE" dirty="0" smtClean="0"/>
              <a:t>Beispiel: </a:t>
            </a:r>
            <a:r>
              <a:rPr lang="de-DE" dirty="0" smtClean="0"/>
              <a:t>Ko</a:t>
            </a:r>
            <a:r>
              <a:rPr lang="cs-CZ" dirty="0" err="1" smtClean="0"/>
              <a:t>okkurrenz</a:t>
            </a:r>
            <a:r>
              <a:rPr lang="de-DE" dirty="0" err="1" smtClean="0"/>
              <a:t>analyse</a:t>
            </a:r>
            <a:r>
              <a:rPr lang="de-DE" dirty="0" smtClean="0"/>
              <a:t> </a:t>
            </a:r>
            <a:endParaRPr lang="cs-CZ" dirty="0" smtClean="0"/>
          </a:p>
          <a:p>
            <a:endParaRPr lang="cs-CZ" sz="2000" dirty="0" smtClean="0"/>
          </a:p>
          <a:p>
            <a:r>
              <a:rPr lang="de-DE" sz="2000" b="1" dirty="0" smtClean="0"/>
              <a:t>Studium von Daten</a:t>
            </a:r>
          </a:p>
          <a:p>
            <a:pPr lvl="1"/>
            <a:r>
              <a:rPr lang="de-DE" sz="2000" dirty="0" smtClean="0"/>
              <a:t>systematisch, konsistent, ohne Lücken (systematische Bearbeitung</a:t>
            </a:r>
            <a:r>
              <a:rPr lang="cs-CZ" sz="1600" dirty="0" smtClean="0"/>
              <a:t>) </a:t>
            </a:r>
            <a:endParaRPr lang="de-DE" sz="1600" dirty="0" smtClean="0"/>
          </a:p>
          <a:p>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39</a:t>
            </a:fld>
            <a:endParaRPr lang="cs-CZ"/>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Was</a:t>
            </a:r>
            <a:r>
              <a:rPr lang="cs-CZ" dirty="0" smtClean="0"/>
              <a:t> </a:t>
            </a:r>
            <a:r>
              <a:rPr lang="cs-CZ" dirty="0" err="1" smtClean="0"/>
              <a:t>ist</a:t>
            </a:r>
            <a:r>
              <a:rPr lang="cs-CZ" dirty="0" smtClean="0"/>
              <a:t> </a:t>
            </a:r>
            <a:r>
              <a:rPr lang="cs-CZ" dirty="0" err="1" smtClean="0"/>
              <a:t>ein</a:t>
            </a:r>
            <a:r>
              <a:rPr lang="cs-CZ" dirty="0" smtClean="0"/>
              <a:t> Korpus? - </a:t>
            </a:r>
            <a:r>
              <a:rPr lang="cs-CZ" dirty="0" err="1" smtClean="0"/>
              <a:t>Definition</a:t>
            </a:r>
            <a:endParaRPr lang="cs-CZ" dirty="0"/>
          </a:p>
        </p:txBody>
      </p:sp>
      <p:sp>
        <p:nvSpPr>
          <p:cNvPr id="3" name="Zástupný symbol pro obsah 2"/>
          <p:cNvSpPr>
            <a:spLocks noGrp="1"/>
          </p:cNvSpPr>
          <p:nvPr>
            <p:ph idx="1"/>
          </p:nvPr>
        </p:nvSpPr>
        <p:spPr/>
        <p:txBody>
          <a:bodyPr>
            <a:normAutofit fontScale="92500" lnSpcReduction="10000"/>
          </a:bodyPr>
          <a:lstStyle/>
          <a:p>
            <a:r>
              <a:rPr lang="de-DE" sz="2000" b="1" dirty="0" smtClean="0">
                <a:effectLst>
                  <a:outerShdw blurRad="38100" dist="38100" dir="2700000" algn="tl">
                    <a:srgbClr val="000000">
                      <a:alpha val="43137"/>
                    </a:srgbClr>
                  </a:outerShdw>
                </a:effectLst>
              </a:rPr>
              <a:t>„Ein Korpus ist eine Sammlung von authentischen Sprachdaten.“ </a:t>
            </a:r>
            <a:r>
              <a:rPr lang="de-DE" sz="2000" dirty="0" smtClean="0"/>
              <a:t>(Scherer) </a:t>
            </a:r>
          </a:p>
          <a:p>
            <a:pPr lvl="1">
              <a:buNone/>
            </a:pPr>
            <a:r>
              <a:rPr lang="cs-CZ" sz="2000" dirty="0" smtClean="0"/>
              <a:t>= </a:t>
            </a:r>
            <a:r>
              <a:rPr lang="de-DE" sz="2000" dirty="0" smtClean="0"/>
              <a:t>einfache Textsammlungen,</a:t>
            </a:r>
            <a:r>
              <a:rPr lang="cs-CZ" sz="2000" dirty="0" smtClean="0"/>
              <a:t> </a:t>
            </a:r>
            <a:r>
              <a:rPr lang="de-DE" sz="2000" dirty="0" smtClean="0"/>
              <a:t>die </a:t>
            </a:r>
            <a:r>
              <a:rPr lang="de-DE" sz="2000" u="sng" dirty="0" smtClean="0"/>
              <a:t>nicht</a:t>
            </a:r>
            <a:r>
              <a:rPr lang="de-DE" sz="2000" dirty="0" smtClean="0"/>
              <a:t> mithilfe von den </a:t>
            </a:r>
            <a:r>
              <a:rPr lang="de-DE" sz="2000" dirty="0" err="1" smtClean="0"/>
              <a:t>Korpusmethoden</a:t>
            </a:r>
            <a:r>
              <a:rPr lang="de-DE" sz="2000" dirty="0" smtClean="0"/>
              <a:t> bearbeitet werden müssen </a:t>
            </a:r>
          </a:p>
          <a:p>
            <a:pPr lvl="2">
              <a:buNone/>
            </a:pPr>
            <a:r>
              <a:rPr lang="de-DE" sz="2000" dirty="0" smtClean="0"/>
              <a:t>z. B. Webseiten, Zeitungen </a:t>
            </a:r>
            <a:endParaRPr lang="cs-CZ" sz="2000" dirty="0" smtClean="0"/>
          </a:p>
          <a:p>
            <a:pPr lvl="2">
              <a:buNone/>
            </a:pPr>
            <a:r>
              <a:rPr lang="de-DE" sz="2000" dirty="0" smtClean="0">
                <a:sym typeface="Symbol"/>
              </a:rPr>
              <a:t></a:t>
            </a:r>
            <a:r>
              <a:rPr lang="cs-CZ" sz="2000" dirty="0" smtClean="0">
                <a:sym typeface="Symbol"/>
              </a:rPr>
              <a:t> </a:t>
            </a:r>
            <a:r>
              <a:rPr lang="cs-CZ" sz="2000" dirty="0" err="1" smtClean="0">
                <a:sym typeface="Symbol"/>
              </a:rPr>
              <a:t>sehr</a:t>
            </a:r>
            <a:r>
              <a:rPr lang="cs-CZ" sz="2000" dirty="0" smtClean="0">
                <a:sym typeface="Symbol"/>
              </a:rPr>
              <a:t> </a:t>
            </a:r>
            <a:r>
              <a:rPr lang="cs-CZ" sz="2000" dirty="0" err="1" smtClean="0">
                <a:sym typeface="Symbol"/>
              </a:rPr>
              <a:t>breite</a:t>
            </a:r>
            <a:r>
              <a:rPr lang="cs-CZ" sz="2000" dirty="0" smtClean="0">
                <a:sym typeface="Symbol"/>
              </a:rPr>
              <a:t> </a:t>
            </a:r>
            <a:r>
              <a:rPr lang="cs-CZ" sz="2000" dirty="0" err="1" smtClean="0">
                <a:sym typeface="Symbol"/>
              </a:rPr>
              <a:t>Definition</a:t>
            </a:r>
            <a:endParaRPr lang="cs-CZ" sz="2000" dirty="0" smtClean="0"/>
          </a:p>
          <a:p>
            <a:pPr lvl="2">
              <a:buNone/>
            </a:pPr>
            <a:endParaRPr lang="de-DE" sz="2000" dirty="0" smtClean="0"/>
          </a:p>
          <a:p>
            <a:r>
              <a:rPr lang="de-DE" sz="2000" b="1" dirty="0" smtClean="0">
                <a:effectLst>
                  <a:outerShdw blurRad="38100" dist="38100" dir="2700000" algn="tl">
                    <a:srgbClr val="000000">
                      <a:alpha val="43137"/>
                    </a:srgbClr>
                  </a:outerShdw>
                </a:effectLst>
              </a:rPr>
              <a:t>„Ein Korpus ist eine Sammlung von Texten oder Textteilen, die bewusst nach bestimmten sprachwissenschaftlichen Kriterien ausgewählt und geordnet werden.“ </a:t>
            </a:r>
            <a:r>
              <a:rPr lang="de-DE" sz="2000" dirty="0" smtClean="0"/>
              <a:t>(Scherer)</a:t>
            </a:r>
          </a:p>
          <a:p>
            <a:pPr lvl="1"/>
            <a:r>
              <a:rPr lang="de-DE" sz="2000" dirty="0" smtClean="0"/>
              <a:t>komplette Textsammlungen, die mit Bezugnahme auf ihr Ziel in repräsentativer Weise  zusammengestellt sind und die mithilfe von den </a:t>
            </a:r>
            <a:r>
              <a:rPr lang="de-DE" sz="2000" dirty="0" err="1" smtClean="0"/>
              <a:t>Korpusmethoden</a:t>
            </a:r>
            <a:r>
              <a:rPr lang="de-DE" sz="2000" dirty="0" smtClean="0"/>
              <a:t> bearbeitet werden</a:t>
            </a:r>
            <a:endParaRPr lang="cs-CZ" sz="2000" dirty="0" smtClean="0"/>
          </a:p>
          <a:p>
            <a:pPr lvl="2">
              <a:buNone/>
            </a:pPr>
            <a:r>
              <a:rPr lang="de-DE" dirty="0" smtClean="0">
                <a:sym typeface="Symbol"/>
              </a:rPr>
              <a:t></a:t>
            </a:r>
            <a:r>
              <a:rPr lang="cs-CZ" dirty="0" smtClean="0">
                <a:sym typeface="Symbol"/>
              </a:rPr>
              <a:t> </a:t>
            </a:r>
            <a:r>
              <a:rPr lang="cs-CZ" dirty="0" err="1" smtClean="0">
                <a:sym typeface="Symbol"/>
              </a:rPr>
              <a:t>engere</a:t>
            </a:r>
            <a:r>
              <a:rPr lang="cs-CZ" dirty="0" smtClean="0">
                <a:sym typeface="Symbol"/>
              </a:rPr>
              <a:t> </a:t>
            </a:r>
            <a:r>
              <a:rPr lang="cs-CZ" dirty="0" err="1" smtClean="0">
                <a:sym typeface="Symbol"/>
              </a:rPr>
              <a:t>Definition</a:t>
            </a:r>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4</a:t>
            </a:fld>
            <a:endParaRPr lang="cs-CZ"/>
          </a:p>
        </p:txBody>
      </p:sp>
    </p:spTree>
  </p:cSld>
  <p:clrMapOvr>
    <a:masterClrMapping/>
  </p:clrMapOvr>
  <p:transition spd="slow">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t>KORPUSLINGUISTIK</a:t>
            </a:r>
          </a:p>
        </p:txBody>
      </p:sp>
      <p:sp>
        <p:nvSpPr>
          <p:cNvPr id="24579" name="Rectangle 3"/>
          <p:cNvSpPr>
            <a:spLocks noGrp="1" noChangeArrowheads="1"/>
          </p:cNvSpPr>
          <p:nvPr>
            <p:ph idx="1"/>
          </p:nvPr>
        </p:nvSpPr>
        <p:spPr/>
        <p:txBody>
          <a:bodyPr/>
          <a:lstStyle/>
          <a:p>
            <a:pPr algn="ctr">
              <a:buFontTx/>
              <a:buNone/>
            </a:pPr>
            <a:r>
              <a:rPr lang="cs-CZ" sz="2400"/>
              <a:t>„Die </a:t>
            </a:r>
            <a:r>
              <a:rPr lang="cs-CZ" sz="2400" b="1"/>
              <a:t>Korpuslinguistik</a:t>
            </a:r>
            <a:r>
              <a:rPr lang="cs-CZ" sz="2400"/>
              <a:t> ist ein Bereich der Linguistik, in dem Theorien über Sprache anhand von Belegen oder statistischen Daten aus Textkorpora aufgestellt oder überprüft werden.“ </a:t>
            </a:r>
          </a:p>
          <a:p>
            <a:pPr algn="ctr">
              <a:buFontTx/>
              <a:buNone/>
            </a:pPr>
            <a:r>
              <a:rPr lang="cs-CZ" sz="2400"/>
              <a:t>(Wikipedia)</a:t>
            </a:r>
          </a:p>
          <a:p>
            <a:endParaRPr lang="cs-CZ" sz="2400"/>
          </a:p>
          <a:p>
            <a:pPr>
              <a:buFontTx/>
              <a:buNone/>
            </a:pPr>
            <a:r>
              <a:rPr lang="cs-CZ" sz="2400"/>
              <a:t>Korpora zweierlei benutzt: </a:t>
            </a:r>
          </a:p>
          <a:p>
            <a:pPr>
              <a:buFontTx/>
              <a:buNone/>
            </a:pPr>
            <a:endParaRPr lang="cs-CZ" sz="2400"/>
          </a:p>
          <a:p>
            <a:pPr lvl="1"/>
            <a:r>
              <a:rPr lang="cs-CZ" sz="2000" b="1"/>
              <a:t>corpus-based approach</a:t>
            </a:r>
            <a:r>
              <a:rPr lang="cs-CZ" sz="2000"/>
              <a:t> </a:t>
            </a:r>
          </a:p>
          <a:p>
            <a:pPr lvl="1"/>
            <a:r>
              <a:rPr lang="cs-CZ" sz="2000" b="1"/>
              <a:t>corpus-driven approach</a:t>
            </a:r>
            <a:endParaRPr lang="cs-CZ" sz="2000"/>
          </a:p>
          <a:p>
            <a:pPr>
              <a:buFontTx/>
              <a:buNone/>
            </a:pPr>
            <a:endParaRPr lang="cs-CZ" sz="3600"/>
          </a:p>
        </p:txBody>
      </p:sp>
      <p:sp>
        <p:nvSpPr>
          <p:cNvPr id="4" name="Zástupný symbol pro datum 3"/>
          <p:cNvSpPr>
            <a:spLocks noGrp="1"/>
          </p:cNvSpPr>
          <p:nvPr>
            <p:ph type="dt" sz="half" idx="10"/>
          </p:nvPr>
        </p:nvSpPr>
        <p:spPr/>
        <p:txBody>
          <a:bodyPr/>
          <a:lstStyle/>
          <a:p>
            <a:fld id="{8150813F-0EC7-4A71-88A6-DD60A282A5BC}" type="datetime1">
              <a:rPr lang="cs-CZ"/>
              <a:pPr/>
              <a:t>14.02.2020</a:t>
            </a:fld>
            <a:endParaRPr lang="cs-CZ"/>
          </a:p>
        </p:txBody>
      </p:sp>
      <p:sp>
        <p:nvSpPr>
          <p:cNvPr id="6" name="Zástupný symbol pro číslo snímku 5"/>
          <p:cNvSpPr>
            <a:spLocks noGrp="1"/>
          </p:cNvSpPr>
          <p:nvPr>
            <p:ph type="sldNum" sz="quarter" idx="12"/>
          </p:nvPr>
        </p:nvSpPr>
        <p:spPr/>
        <p:txBody>
          <a:bodyPr/>
          <a:lstStyle/>
          <a:p>
            <a:fld id="{1026CC7B-FE41-4910-B26F-331A2E2B1986}" type="slidenum">
              <a:rPr lang="cs-CZ"/>
              <a:pPr/>
              <a:t>40</a:t>
            </a:fld>
            <a:endParaRPr lang="cs-CZ"/>
          </a:p>
        </p:txBody>
      </p:sp>
    </p:spTree>
  </p:cSld>
  <p:clrMapOvr>
    <a:masterClrMapping/>
  </p:clrMapOvr>
  <p:transition spd="slow">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60648"/>
            <a:ext cx="7772400" cy="1143000"/>
          </a:xfrm>
        </p:spPr>
        <p:txBody>
          <a:bodyPr/>
          <a:lstStyle/>
          <a:p>
            <a:r>
              <a:rPr lang="cs-CZ" dirty="0" err="1" smtClean="0"/>
              <a:t>Korpuslinguistik</a:t>
            </a:r>
            <a:endParaRPr lang="cs-CZ" dirty="0"/>
          </a:p>
        </p:txBody>
      </p:sp>
      <p:sp>
        <p:nvSpPr>
          <p:cNvPr id="3" name="Zástupný symbol pro obsah 2"/>
          <p:cNvSpPr>
            <a:spLocks noGrp="1"/>
          </p:cNvSpPr>
          <p:nvPr>
            <p:ph idx="1"/>
          </p:nvPr>
        </p:nvSpPr>
        <p:spPr>
          <a:xfrm>
            <a:off x="685800" y="1340768"/>
            <a:ext cx="7772400" cy="4968552"/>
          </a:xfrm>
        </p:spPr>
        <p:txBody>
          <a:bodyPr/>
          <a:lstStyle/>
          <a:p>
            <a:r>
              <a:rPr lang="de-DE" sz="2000" dirty="0" smtClean="0"/>
              <a:t>Teilbereich der Sprachwissenschaft </a:t>
            </a:r>
          </a:p>
          <a:p>
            <a:r>
              <a:rPr lang="de-DE" sz="2000" dirty="0" smtClean="0"/>
              <a:t>beschäftigt sich mit dem </a:t>
            </a:r>
            <a:r>
              <a:rPr lang="de-DE" sz="2000" b="1" dirty="0" smtClean="0"/>
              <a:t>Aufbau, der Aufbereitung und der Auswertung von (elektronischen) Korpora</a:t>
            </a:r>
          </a:p>
          <a:p>
            <a:r>
              <a:rPr lang="de-DE" sz="2000" dirty="0" smtClean="0"/>
              <a:t>studiert die Sprache mittels von </a:t>
            </a:r>
            <a:r>
              <a:rPr lang="de-DE" sz="2000" b="1" dirty="0" smtClean="0"/>
              <a:t>Korpora</a:t>
            </a:r>
            <a:r>
              <a:rPr lang="de-DE" sz="2000" dirty="0" smtClean="0"/>
              <a:t> und der von ihnen abgeleiteten </a:t>
            </a:r>
            <a:r>
              <a:rPr lang="de-DE" sz="2000" b="1" dirty="0" smtClean="0"/>
              <a:t>Methodologie</a:t>
            </a:r>
            <a:r>
              <a:rPr lang="de-DE" sz="2000" dirty="0" smtClean="0"/>
              <a:t> </a:t>
            </a:r>
          </a:p>
          <a:p>
            <a:r>
              <a:rPr lang="de-DE" sz="2000" dirty="0" smtClean="0"/>
              <a:t>ist notwendig mit den realen, geschriebenen oder gesprochenen Texten verbunden </a:t>
            </a:r>
          </a:p>
          <a:p>
            <a:r>
              <a:rPr lang="de-DE" sz="2000" dirty="0" smtClean="0"/>
              <a:t>beschäftigt sich mit ausschließlich „</a:t>
            </a:r>
            <a:r>
              <a:rPr lang="de-DE" sz="2000" b="1" dirty="0" smtClean="0"/>
              <a:t>authentischen Sprachdaten</a:t>
            </a:r>
            <a:r>
              <a:rPr lang="de-DE" sz="2000" dirty="0" smtClean="0"/>
              <a:t>“ </a:t>
            </a:r>
          </a:p>
          <a:p>
            <a:r>
              <a:rPr lang="de-DE" sz="2000" b="1" dirty="0" smtClean="0"/>
              <a:t>Hauptaufgabengebiete:</a:t>
            </a:r>
          </a:p>
          <a:p>
            <a:pPr lvl="1"/>
            <a:r>
              <a:rPr lang="de-DE" sz="2000" b="1" dirty="0" smtClean="0"/>
              <a:t>Erstellung von Korpora</a:t>
            </a:r>
          </a:p>
          <a:p>
            <a:pPr lvl="1"/>
            <a:r>
              <a:rPr lang="de-DE" sz="2000" b="1" dirty="0" smtClean="0"/>
              <a:t>Verwendung von Korpora</a:t>
            </a:r>
            <a:r>
              <a:rPr lang="de-DE" sz="2000" dirty="0" smtClean="0"/>
              <a:t> </a:t>
            </a:r>
            <a:r>
              <a:rPr lang="de-DE" sz="2000" b="1" dirty="0" smtClean="0"/>
              <a:t>als Datenquelle </a:t>
            </a:r>
            <a:r>
              <a:rPr lang="de-DE" sz="2000" dirty="0" smtClean="0"/>
              <a:t>zur Unterstützung linguistischer Analyse </a:t>
            </a:r>
          </a:p>
          <a:p>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41</a:t>
            </a:fld>
            <a:endParaRPr lang="cs-CZ"/>
          </a:p>
        </p:txBody>
      </p:sp>
    </p:spTree>
  </p:cSld>
  <p:clrMapOvr>
    <a:masterClrMapping/>
  </p:clrMapOvr>
  <p:transition spd="slow">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050"/>
          <p:cNvSpPr>
            <a:spLocks noGrp="1" noChangeArrowheads="1"/>
          </p:cNvSpPr>
          <p:nvPr>
            <p:ph type="title"/>
          </p:nvPr>
        </p:nvSpPr>
        <p:spPr>
          <a:xfrm>
            <a:off x="683568" y="548680"/>
            <a:ext cx="7772400" cy="1143000"/>
          </a:xfrm>
        </p:spPr>
        <p:txBody>
          <a:bodyPr/>
          <a:lstStyle/>
          <a:p>
            <a:r>
              <a:rPr lang="cs-CZ" dirty="0" err="1" smtClean="0"/>
              <a:t>Geschichte</a:t>
            </a:r>
            <a:r>
              <a:rPr lang="cs-CZ" dirty="0" smtClean="0"/>
              <a:t> – bis 1960</a:t>
            </a:r>
            <a:endParaRPr lang="cs-CZ" dirty="0"/>
          </a:p>
        </p:txBody>
      </p:sp>
      <p:sp>
        <p:nvSpPr>
          <p:cNvPr id="25603" name="Rectangle 2051"/>
          <p:cNvSpPr>
            <a:spLocks noGrp="1" noChangeArrowheads="1"/>
          </p:cNvSpPr>
          <p:nvPr>
            <p:ph idx="1"/>
          </p:nvPr>
        </p:nvSpPr>
        <p:spPr>
          <a:xfrm>
            <a:off x="611560" y="1628800"/>
            <a:ext cx="7772400" cy="4876800"/>
          </a:xfrm>
        </p:spPr>
        <p:txBody>
          <a:bodyPr>
            <a:normAutofit lnSpcReduction="10000"/>
          </a:bodyPr>
          <a:lstStyle/>
          <a:p>
            <a:pPr>
              <a:lnSpc>
                <a:spcPct val="90000"/>
              </a:lnSpc>
            </a:pPr>
            <a:r>
              <a:rPr lang="cs-CZ" sz="2800" dirty="0" err="1" smtClean="0"/>
              <a:t>manuell</a:t>
            </a:r>
            <a:r>
              <a:rPr lang="cs-CZ" sz="2800" dirty="0" smtClean="0"/>
              <a:t> </a:t>
            </a:r>
            <a:r>
              <a:rPr lang="cs-CZ" sz="2800" dirty="0" err="1"/>
              <a:t>gesammelte</a:t>
            </a:r>
            <a:r>
              <a:rPr lang="cs-CZ" sz="2800" dirty="0"/>
              <a:t> </a:t>
            </a:r>
            <a:r>
              <a:rPr lang="cs-CZ" sz="2800" dirty="0" err="1"/>
              <a:t>Textkorpora</a:t>
            </a:r>
            <a:r>
              <a:rPr lang="cs-CZ" sz="2800" dirty="0"/>
              <a:t> (</a:t>
            </a:r>
            <a:r>
              <a:rPr lang="cs-CZ" sz="2800" dirty="0" err="1"/>
              <a:t>Zettelkataloge</a:t>
            </a:r>
            <a:r>
              <a:rPr lang="cs-CZ" sz="2800" dirty="0"/>
              <a:t>, Archive) – </a:t>
            </a:r>
            <a:r>
              <a:rPr lang="cs-CZ" sz="2800" dirty="0" err="1"/>
              <a:t>für</a:t>
            </a:r>
            <a:r>
              <a:rPr lang="cs-CZ" sz="2800" dirty="0"/>
              <a:t> </a:t>
            </a:r>
            <a:r>
              <a:rPr lang="cs-CZ" sz="2800" dirty="0" err="1"/>
              <a:t>Lexikographie</a:t>
            </a:r>
            <a:r>
              <a:rPr lang="cs-CZ" sz="2800" dirty="0"/>
              <a:t>, </a:t>
            </a:r>
            <a:r>
              <a:rPr lang="cs-CZ" sz="2800" dirty="0" err="1"/>
              <a:t>Pädagogik</a:t>
            </a:r>
            <a:r>
              <a:rPr lang="cs-CZ" sz="2800" dirty="0"/>
              <a:t> </a:t>
            </a:r>
            <a:r>
              <a:rPr lang="cs-CZ" sz="2800" dirty="0" err="1"/>
              <a:t>und</a:t>
            </a:r>
            <a:r>
              <a:rPr lang="cs-CZ" sz="2800" dirty="0"/>
              <a:t> </a:t>
            </a:r>
            <a:r>
              <a:rPr lang="cs-CZ" sz="2800" dirty="0" err="1"/>
              <a:t>Beschreibung</a:t>
            </a:r>
            <a:r>
              <a:rPr lang="cs-CZ" sz="2800" dirty="0"/>
              <a:t> der </a:t>
            </a:r>
            <a:r>
              <a:rPr lang="cs-CZ" sz="2800" dirty="0" err="1"/>
              <a:t>Grammatik</a:t>
            </a:r>
            <a:r>
              <a:rPr lang="cs-CZ" sz="2800" dirty="0"/>
              <a:t> </a:t>
            </a:r>
            <a:r>
              <a:rPr lang="cs-CZ" sz="2800" dirty="0" err="1"/>
              <a:t>einer</a:t>
            </a:r>
            <a:r>
              <a:rPr lang="cs-CZ" sz="2800" dirty="0"/>
              <a:t> </a:t>
            </a:r>
            <a:r>
              <a:rPr lang="cs-CZ" sz="2800" dirty="0" err="1" smtClean="0"/>
              <a:t>Sprache</a:t>
            </a:r>
            <a:endParaRPr lang="cs-CZ" sz="2800" dirty="0" smtClean="0"/>
          </a:p>
          <a:p>
            <a:pPr lvl="1"/>
            <a:r>
              <a:rPr lang="cs-CZ" sz="2000" dirty="0" err="1" smtClean="0">
                <a:solidFill>
                  <a:schemeClr val="tx1"/>
                </a:solidFill>
                <a:latin typeface="+mn-lt"/>
                <a:ea typeface="+mn-ea"/>
                <a:cs typeface="+mn-cs"/>
              </a:rPr>
              <a:t>Lexikographie</a:t>
            </a:r>
            <a:r>
              <a:rPr lang="cs-CZ" sz="2000" dirty="0" smtClean="0">
                <a:solidFill>
                  <a:schemeClr val="tx1"/>
                </a:solidFill>
                <a:latin typeface="+mn-lt"/>
                <a:ea typeface="+mn-ea"/>
                <a:cs typeface="+mn-cs"/>
              </a:rPr>
              <a:t>: </a:t>
            </a:r>
            <a:r>
              <a:rPr lang="cs-CZ" sz="2000" dirty="0">
                <a:solidFill>
                  <a:schemeClr val="tx1"/>
                </a:solidFill>
                <a:latin typeface="+mn-lt"/>
                <a:ea typeface="+mn-ea"/>
                <a:cs typeface="+mn-cs"/>
              </a:rPr>
              <a:t>Samuel </a:t>
            </a:r>
            <a:r>
              <a:rPr lang="cs-CZ" sz="2000" dirty="0" err="1">
                <a:solidFill>
                  <a:schemeClr val="tx1"/>
                </a:solidFill>
                <a:latin typeface="+mn-lt"/>
                <a:ea typeface="+mn-ea"/>
                <a:cs typeface="+mn-cs"/>
              </a:rPr>
              <a:t>Johnson</a:t>
            </a:r>
            <a:r>
              <a:rPr lang="cs-CZ" sz="2000" dirty="0">
                <a:solidFill>
                  <a:schemeClr val="tx1"/>
                </a:solidFill>
                <a:latin typeface="+mn-lt"/>
                <a:ea typeface="+mn-ea"/>
                <a:cs typeface="+mn-cs"/>
              </a:rPr>
              <a:t> – </a:t>
            </a:r>
            <a:r>
              <a:rPr lang="cs-CZ" sz="2000" i="1" dirty="0" err="1">
                <a:solidFill>
                  <a:schemeClr val="accent1">
                    <a:lumMod val="75000"/>
                  </a:schemeClr>
                </a:solidFill>
                <a:latin typeface="+mn-lt"/>
                <a:ea typeface="+mn-ea"/>
                <a:cs typeface="+mn-cs"/>
              </a:rPr>
              <a:t>Dictionary</a:t>
            </a:r>
            <a:r>
              <a:rPr lang="cs-CZ" sz="2000" i="1" dirty="0">
                <a:solidFill>
                  <a:schemeClr val="accent1">
                    <a:lumMod val="75000"/>
                  </a:schemeClr>
                </a:solidFill>
                <a:latin typeface="+mn-lt"/>
                <a:ea typeface="+mn-ea"/>
                <a:cs typeface="+mn-cs"/>
              </a:rPr>
              <a:t> </a:t>
            </a:r>
            <a:r>
              <a:rPr lang="cs-CZ" sz="2000" i="1" dirty="0" err="1">
                <a:solidFill>
                  <a:schemeClr val="accent1">
                    <a:lumMod val="75000"/>
                  </a:schemeClr>
                </a:solidFill>
                <a:latin typeface="+mn-lt"/>
                <a:ea typeface="+mn-ea"/>
                <a:cs typeface="+mn-cs"/>
              </a:rPr>
              <a:t>of</a:t>
            </a:r>
            <a:r>
              <a:rPr lang="cs-CZ" sz="2000" i="1" dirty="0">
                <a:solidFill>
                  <a:schemeClr val="accent1">
                    <a:lumMod val="75000"/>
                  </a:schemeClr>
                </a:solidFill>
                <a:latin typeface="+mn-lt"/>
                <a:ea typeface="+mn-ea"/>
                <a:cs typeface="+mn-cs"/>
              </a:rPr>
              <a:t> </a:t>
            </a:r>
            <a:r>
              <a:rPr lang="cs-CZ" sz="2000" i="1" dirty="0" err="1">
                <a:solidFill>
                  <a:schemeClr val="accent1">
                    <a:lumMod val="75000"/>
                  </a:schemeClr>
                </a:solidFill>
                <a:latin typeface="+mn-lt"/>
                <a:ea typeface="+mn-ea"/>
                <a:cs typeface="+mn-cs"/>
              </a:rPr>
              <a:t>English</a:t>
            </a:r>
            <a:r>
              <a:rPr lang="cs-CZ" sz="2000" i="1" dirty="0">
                <a:solidFill>
                  <a:schemeClr val="accent1">
                    <a:lumMod val="75000"/>
                  </a:schemeClr>
                </a:solidFill>
                <a:latin typeface="+mn-lt"/>
                <a:ea typeface="+mn-ea"/>
                <a:cs typeface="+mn-cs"/>
              </a:rPr>
              <a:t> </a:t>
            </a:r>
            <a:r>
              <a:rPr lang="cs-CZ" sz="2000" i="1" dirty="0" err="1">
                <a:solidFill>
                  <a:schemeClr val="accent1">
                    <a:lumMod val="75000"/>
                  </a:schemeClr>
                </a:solidFill>
                <a:latin typeface="+mn-lt"/>
                <a:ea typeface="+mn-ea"/>
                <a:cs typeface="+mn-cs"/>
              </a:rPr>
              <a:t>language</a:t>
            </a:r>
            <a:r>
              <a:rPr lang="cs-CZ" sz="2000" i="1" dirty="0">
                <a:solidFill>
                  <a:schemeClr val="accent1">
                    <a:lumMod val="75000"/>
                  </a:schemeClr>
                </a:solidFill>
                <a:latin typeface="+mn-lt"/>
                <a:ea typeface="+mn-ea"/>
                <a:cs typeface="+mn-cs"/>
              </a:rPr>
              <a:t> </a:t>
            </a:r>
            <a:r>
              <a:rPr lang="cs-CZ" sz="2000" dirty="0" smtClean="0">
                <a:solidFill>
                  <a:schemeClr val="tx1"/>
                </a:solidFill>
                <a:latin typeface="+mn-lt"/>
                <a:ea typeface="+mn-ea"/>
                <a:cs typeface="+mn-cs"/>
              </a:rPr>
              <a:t>(Anfang17.Jhr., </a:t>
            </a:r>
            <a:r>
              <a:rPr lang="cs-CZ" sz="2000" dirty="0" err="1" smtClean="0">
                <a:solidFill>
                  <a:schemeClr val="tx1"/>
                </a:solidFill>
                <a:latin typeface="+mn-lt"/>
                <a:ea typeface="+mn-ea"/>
                <a:cs typeface="+mn-cs"/>
              </a:rPr>
              <a:t>Zettelkatalog</a:t>
            </a:r>
            <a:r>
              <a:rPr lang="cs-CZ" sz="2000" dirty="0" smtClean="0">
                <a:solidFill>
                  <a:schemeClr val="tx1"/>
                </a:solidFill>
                <a:latin typeface="+mn-lt"/>
                <a:ea typeface="+mn-ea"/>
                <a:cs typeface="+mn-cs"/>
              </a:rPr>
              <a:t> </a:t>
            </a:r>
            <a:r>
              <a:rPr lang="cs-CZ" sz="2000" dirty="0" err="1" smtClean="0">
                <a:solidFill>
                  <a:schemeClr val="tx1"/>
                </a:solidFill>
                <a:latin typeface="+mn-lt"/>
                <a:ea typeface="+mn-ea"/>
                <a:cs typeface="+mn-cs"/>
              </a:rPr>
              <a:t>mit</a:t>
            </a:r>
            <a:r>
              <a:rPr lang="cs-CZ" sz="2000" dirty="0" smtClean="0">
                <a:solidFill>
                  <a:schemeClr val="tx1"/>
                </a:solidFill>
                <a:latin typeface="+mn-lt"/>
                <a:ea typeface="+mn-ea"/>
                <a:cs typeface="+mn-cs"/>
              </a:rPr>
              <a:t> 150 </a:t>
            </a:r>
            <a:r>
              <a:rPr lang="cs-CZ" sz="2000" dirty="0">
                <a:solidFill>
                  <a:schemeClr val="tx1"/>
                </a:solidFill>
                <a:latin typeface="+mn-lt"/>
                <a:ea typeface="+mn-ea"/>
                <a:cs typeface="+mn-cs"/>
              </a:rPr>
              <a:t>000 </a:t>
            </a:r>
            <a:r>
              <a:rPr lang="cs-CZ" sz="2000" dirty="0" err="1" smtClean="0">
                <a:solidFill>
                  <a:schemeClr val="tx1"/>
                </a:solidFill>
                <a:latin typeface="+mn-lt"/>
                <a:ea typeface="+mn-ea"/>
                <a:cs typeface="+mn-cs"/>
              </a:rPr>
              <a:t>Zitationen</a:t>
            </a:r>
            <a:r>
              <a:rPr lang="cs-CZ" sz="2000" dirty="0" smtClean="0">
                <a:solidFill>
                  <a:schemeClr val="tx1"/>
                </a:solidFill>
                <a:latin typeface="+mn-lt"/>
                <a:ea typeface="+mn-ea"/>
                <a:cs typeface="+mn-cs"/>
              </a:rPr>
              <a:t>, </a:t>
            </a:r>
            <a:r>
              <a:rPr lang="cs-CZ" sz="2000" dirty="0" err="1" smtClean="0">
                <a:solidFill>
                  <a:schemeClr val="tx1"/>
                </a:solidFill>
                <a:latin typeface="+mn-lt"/>
                <a:ea typeface="+mn-ea"/>
                <a:cs typeface="+mn-cs"/>
              </a:rPr>
              <a:t>Wörterbuch</a:t>
            </a:r>
            <a:r>
              <a:rPr lang="cs-CZ" sz="2000" dirty="0" smtClean="0">
                <a:solidFill>
                  <a:schemeClr val="tx1"/>
                </a:solidFill>
                <a:latin typeface="+mn-lt"/>
                <a:ea typeface="+mn-ea"/>
                <a:cs typeface="+mn-cs"/>
              </a:rPr>
              <a:t> </a:t>
            </a:r>
            <a:r>
              <a:rPr lang="cs-CZ" sz="2000" dirty="0" err="1" smtClean="0">
                <a:solidFill>
                  <a:schemeClr val="tx1"/>
                </a:solidFill>
                <a:latin typeface="+mn-lt"/>
                <a:ea typeface="+mn-ea"/>
                <a:cs typeface="+mn-cs"/>
              </a:rPr>
              <a:t>mit</a:t>
            </a:r>
            <a:r>
              <a:rPr lang="cs-CZ" sz="2000" dirty="0" smtClean="0">
                <a:solidFill>
                  <a:schemeClr val="tx1"/>
                </a:solidFill>
                <a:latin typeface="+mn-lt"/>
                <a:ea typeface="+mn-ea"/>
                <a:cs typeface="+mn-cs"/>
              </a:rPr>
              <a:t> 40 </a:t>
            </a:r>
            <a:r>
              <a:rPr lang="cs-CZ" sz="2000" dirty="0">
                <a:solidFill>
                  <a:schemeClr val="tx1"/>
                </a:solidFill>
                <a:latin typeface="+mn-lt"/>
                <a:ea typeface="+mn-ea"/>
                <a:cs typeface="+mn-cs"/>
              </a:rPr>
              <a:t>000 </a:t>
            </a:r>
            <a:r>
              <a:rPr lang="cs-CZ" sz="2000" dirty="0" err="1" smtClean="0">
                <a:solidFill>
                  <a:schemeClr val="tx1"/>
                </a:solidFill>
                <a:latin typeface="+mn-lt"/>
                <a:ea typeface="+mn-ea"/>
                <a:cs typeface="+mn-cs"/>
              </a:rPr>
              <a:t>Wörterbuchartikeln</a:t>
            </a:r>
            <a:r>
              <a:rPr lang="cs-CZ" sz="2000" dirty="0" smtClean="0">
                <a:solidFill>
                  <a:schemeClr val="tx1"/>
                </a:solidFill>
                <a:latin typeface="+mn-lt"/>
                <a:ea typeface="+mn-ea"/>
                <a:cs typeface="+mn-cs"/>
              </a:rPr>
              <a:t>)</a:t>
            </a:r>
          </a:p>
          <a:p>
            <a:pPr lvl="1"/>
            <a:r>
              <a:rPr lang="cs-CZ" sz="2000" dirty="0" err="1" smtClean="0">
                <a:solidFill>
                  <a:schemeClr val="tx1"/>
                </a:solidFill>
                <a:latin typeface="+mn-lt"/>
                <a:ea typeface="+mn-ea"/>
                <a:cs typeface="+mn-cs"/>
              </a:rPr>
              <a:t>Noah</a:t>
            </a:r>
            <a:r>
              <a:rPr lang="cs-CZ" sz="2000" dirty="0" smtClean="0">
                <a:solidFill>
                  <a:schemeClr val="tx1"/>
                </a:solidFill>
                <a:latin typeface="+mn-lt"/>
                <a:ea typeface="+mn-ea"/>
                <a:cs typeface="+mn-cs"/>
              </a:rPr>
              <a:t> </a:t>
            </a:r>
            <a:r>
              <a:rPr lang="cs-CZ" sz="2000" dirty="0" err="1">
                <a:solidFill>
                  <a:schemeClr val="tx1"/>
                </a:solidFill>
                <a:latin typeface="+mn-lt"/>
                <a:ea typeface="+mn-ea"/>
                <a:cs typeface="+mn-cs"/>
              </a:rPr>
              <a:t>Webster</a:t>
            </a:r>
            <a:r>
              <a:rPr lang="cs-CZ" sz="2000" dirty="0">
                <a:solidFill>
                  <a:schemeClr val="tx1"/>
                </a:solidFill>
                <a:latin typeface="+mn-lt"/>
                <a:ea typeface="+mn-ea"/>
                <a:cs typeface="+mn-cs"/>
              </a:rPr>
              <a:t> – </a:t>
            </a:r>
            <a:r>
              <a:rPr lang="cs-CZ" sz="2000" i="1" dirty="0" err="1">
                <a:solidFill>
                  <a:schemeClr val="accent1">
                    <a:lumMod val="75000"/>
                  </a:schemeClr>
                </a:solidFill>
                <a:latin typeface="+mn-lt"/>
                <a:ea typeface="+mn-ea"/>
                <a:cs typeface="+mn-cs"/>
              </a:rPr>
              <a:t>An</a:t>
            </a:r>
            <a:r>
              <a:rPr lang="cs-CZ" sz="2000" i="1" dirty="0">
                <a:solidFill>
                  <a:schemeClr val="accent1">
                    <a:lumMod val="75000"/>
                  </a:schemeClr>
                </a:solidFill>
                <a:latin typeface="+mn-lt"/>
                <a:ea typeface="+mn-ea"/>
                <a:cs typeface="+mn-cs"/>
              </a:rPr>
              <a:t> </a:t>
            </a:r>
            <a:r>
              <a:rPr lang="cs-CZ" sz="2000" i="1" dirty="0" err="1">
                <a:solidFill>
                  <a:schemeClr val="accent1">
                    <a:lumMod val="75000"/>
                  </a:schemeClr>
                </a:solidFill>
                <a:latin typeface="+mn-lt"/>
                <a:ea typeface="+mn-ea"/>
                <a:cs typeface="+mn-cs"/>
              </a:rPr>
              <a:t>American</a:t>
            </a:r>
            <a:r>
              <a:rPr lang="cs-CZ" sz="2000" i="1" dirty="0">
                <a:solidFill>
                  <a:schemeClr val="accent1">
                    <a:lumMod val="75000"/>
                  </a:schemeClr>
                </a:solidFill>
                <a:latin typeface="+mn-lt"/>
                <a:ea typeface="+mn-ea"/>
                <a:cs typeface="+mn-cs"/>
              </a:rPr>
              <a:t> </a:t>
            </a:r>
            <a:r>
              <a:rPr lang="cs-CZ" sz="2000" i="1" dirty="0" err="1">
                <a:solidFill>
                  <a:schemeClr val="accent1">
                    <a:lumMod val="75000"/>
                  </a:schemeClr>
                </a:solidFill>
                <a:latin typeface="+mn-lt"/>
                <a:ea typeface="+mn-ea"/>
                <a:cs typeface="+mn-cs"/>
              </a:rPr>
              <a:t>Dictionary</a:t>
            </a:r>
            <a:r>
              <a:rPr lang="cs-CZ" sz="2000" i="1" dirty="0">
                <a:solidFill>
                  <a:schemeClr val="accent1">
                    <a:lumMod val="75000"/>
                  </a:schemeClr>
                </a:solidFill>
                <a:latin typeface="+mn-lt"/>
                <a:ea typeface="+mn-ea"/>
                <a:cs typeface="+mn-cs"/>
              </a:rPr>
              <a:t> </a:t>
            </a:r>
            <a:r>
              <a:rPr lang="cs-CZ" sz="2000" i="1" dirty="0" err="1">
                <a:solidFill>
                  <a:schemeClr val="accent1">
                    <a:lumMod val="75000"/>
                  </a:schemeClr>
                </a:solidFill>
                <a:latin typeface="+mn-lt"/>
                <a:ea typeface="+mn-ea"/>
                <a:cs typeface="+mn-cs"/>
              </a:rPr>
              <a:t>of</a:t>
            </a:r>
            <a:r>
              <a:rPr lang="cs-CZ" sz="2000" i="1" dirty="0">
                <a:solidFill>
                  <a:schemeClr val="accent1">
                    <a:lumMod val="75000"/>
                  </a:schemeClr>
                </a:solidFill>
                <a:latin typeface="+mn-lt"/>
                <a:ea typeface="+mn-ea"/>
                <a:cs typeface="+mn-cs"/>
              </a:rPr>
              <a:t> </a:t>
            </a:r>
            <a:r>
              <a:rPr lang="cs-CZ" sz="2000" i="1" dirty="0" err="1">
                <a:solidFill>
                  <a:schemeClr val="accent1">
                    <a:lumMod val="75000"/>
                  </a:schemeClr>
                </a:solidFill>
                <a:latin typeface="+mn-lt"/>
                <a:ea typeface="+mn-ea"/>
                <a:cs typeface="+mn-cs"/>
              </a:rPr>
              <a:t>the</a:t>
            </a:r>
            <a:r>
              <a:rPr lang="cs-CZ" sz="2000" i="1" dirty="0">
                <a:solidFill>
                  <a:schemeClr val="accent1">
                    <a:lumMod val="75000"/>
                  </a:schemeClr>
                </a:solidFill>
                <a:latin typeface="+mn-lt"/>
                <a:ea typeface="+mn-ea"/>
                <a:cs typeface="+mn-cs"/>
              </a:rPr>
              <a:t> </a:t>
            </a:r>
            <a:r>
              <a:rPr lang="cs-CZ" sz="2000" i="1" dirty="0" err="1">
                <a:solidFill>
                  <a:schemeClr val="accent1">
                    <a:lumMod val="75000"/>
                  </a:schemeClr>
                </a:solidFill>
                <a:latin typeface="+mn-lt"/>
                <a:ea typeface="+mn-ea"/>
                <a:cs typeface="+mn-cs"/>
              </a:rPr>
              <a:t>English</a:t>
            </a:r>
            <a:r>
              <a:rPr lang="cs-CZ" sz="2000" i="1" dirty="0">
                <a:solidFill>
                  <a:schemeClr val="accent1">
                    <a:lumMod val="75000"/>
                  </a:schemeClr>
                </a:solidFill>
                <a:latin typeface="+mn-lt"/>
                <a:ea typeface="+mn-ea"/>
                <a:cs typeface="+mn-cs"/>
              </a:rPr>
              <a:t> </a:t>
            </a:r>
            <a:r>
              <a:rPr lang="cs-CZ" sz="2000" i="1" dirty="0" err="1">
                <a:solidFill>
                  <a:schemeClr val="accent1">
                    <a:lumMod val="75000"/>
                  </a:schemeClr>
                </a:solidFill>
                <a:latin typeface="+mn-lt"/>
                <a:ea typeface="+mn-ea"/>
                <a:cs typeface="+mn-cs"/>
              </a:rPr>
              <a:t>Language</a:t>
            </a:r>
            <a:r>
              <a:rPr lang="cs-CZ" sz="2000" i="1" dirty="0">
                <a:solidFill>
                  <a:schemeClr val="accent1">
                    <a:lumMod val="75000"/>
                  </a:schemeClr>
                </a:solidFill>
                <a:latin typeface="+mn-lt"/>
                <a:ea typeface="+mn-ea"/>
                <a:cs typeface="+mn-cs"/>
              </a:rPr>
              <a:t> </a:t>
            </a:r>
            <a:r>
              <a:rPr lang="cs-CZ" sz="2000" dirty="0">
                <a:solidFill>
                  <a:schemeClr val="tx1"/>
                </a:solidFill>
                <a:latin typeface="+mn-lt"/>
                <a:ea typeface="+mn-ea"/>
                <a:cs typeface="+mn-cs"/>
              </a:rPr>
              <a:t>(1828 </a:t>
            </a:r>
            <a:r>
              <a:rPr lang="cs-CZ" sz="2000" dirty="0" err="1" smtClean="0">
                <a:ea typeface="+mn-ea"/>
              </a:rPr>
              <a:t>etc</a:t>
            </a:r>
            <a:r>
              <a:rPr lang="cs-CZ" sz="2000" dirty="0" smtClean="0">
                <a:ea typeface="+mn-ea"/>
              </a:rPr>
              <a:t>.</a:t>
            </a:r>
            <a:r>
              <a:rPr lang="cs-CZ" sz="2000" dirty="0" smtClean="0">
                <a:solidFill>
                  <a:schemeClr val="tx1"/>
                </a:solidFill>
                <a:latin typeface="+mn-lt"/>
                <a:ea typeface="+mn-ea"/>
                <a:cs typeface="+mn-cs"/>
              </a:rPr>
              <a:t>)</a:t>
            </a:r>
          </a:p>
          <a:p>
            <a:pPr lvl="1"/>
            <a:r>
              <a:rPr lang="cs-CZ" sz="2000" dirty="0" err="1" smtClean="0">
                <a:ea typeface="+mn-ea"/>
              </a:rPr>
              <a:t>Auch</a:t>
            </a:r>
            <a:r>
              <a:rPr lang="cs-CZ" sz="2000" dirty="0" smtClean="0">
                <a:ea typeface="+mn-ea"/>
              </a:rPr>
              <a:t> </a:t>
            </a:r>
            <a:r>
              <a:rPr lang="cs-CZ" sz="2000" i="1" dirty="0" smtClean="0">
                <a:solidFill>
                  <a:schemeClr val="accent1">
                    <a:lumMod val="75000"/>
                  </a:schemeClr>
                </a:solidFill>
                <a:latin typeface="+mn-lt"/>
                <a:ea typeface="+mn-ea"/>
                <a:cs typeface="+mn-cs"/>
              </a:rPr>
              <a:t>Oxford </a:t>
            </a:r>
            <a:r>
              <a:rPr lang="cs-CZ" sz="2000" i="1" dirty="0" err="1">
                <a:solidFill>
                  <a:schemeClr val="accent1">
                    <a:lumMod val="75000"/>
                  </a:schemeClr>
                </a:solidFill>
                <a:latin typeface="+mn-lt"/>
                <a:ea typeface="+mn-ea"/>
                <a:cs typeface="+mn-cs"/>
              </a:rPr>
              <a:t>English</a:t>
            </a:r>
            <a:r>
              <a:rPr lang="cs-CZ" sz="2000" i="1" dirty="0">
                <a:solidFill>
                  <a:schemeClr val="accent1">
                    <a:lumMod val="75000"/>
                  </a:schemeClr>
                </a:solidFill>
                <a:latin typeface="+mn-lt"/>
                <a:ea typeface="+mn-ea"/>
                <a:cs typeface="+mn-cs"/>
              </a:rPr>
              <a:t> </a:t>
            </a:r>
            <a:r>
              <a:rPr lang="cs-CZ" sz="2000" i="1" dirty="0" err="1">
                <a:solidFill>
                  <a:schemeClr val="accent1">
                    <a:lumMod val="75000"/>
                  </a:schemeClr>
                </a:solidFill>
                <a:latin typeface="+mn-lt"/>
                <a:ea typeface="+mn-ea"/>
                <a:cs typeface="+mn-cs"/>
              </a:rPr>
              <a:t>Dictionary</a:t>
            </a:r>
            <a:r>
              <a:rPr lang="cs-CZ" sz="2000" i="1" dirty="0">
                <a:solidFill>
                  <a:schemeClr val="accent1">
                    <a:lumMod val="75000"/>
                  </a:schemeClr>
                </a:solidFill>
                <a:latin typeface="+mn-lt"/>
                <a:ea typeface="+mn-ea"/>
                <a:cs typeface="+mn-cs"/>
              </a:rPr>
              <a:t> </a:t>
            </a:r>
            <a:r>
              <a:rPr lang="cs-CZ" sz="2000" dirty="0">
                <a:solidFill>
                  <a:schemeClr val="tx1"/>
                </a:solidFill>
                <a:latin typeface="+mn-lt"/>
                <a:ea typeface="+mn-ea"/>
                <a:cs typeface="+mn-cs"/>
              </a:rPr>
              <a:t>(OED)</a:t>
            </a:r>
          </a:p>
          <a:p>
            <a:pPr lvl="1"/>
            <a:r>
              <a:rPr lang="cs-CZ" sz="2000" dirty="0" err="1" smtClean="0">
                <a:solidFill>
                  <a:schemeClr val="tx1"/>
                </a:solidFill>
                <a:latin typeface="+mn-lt"/>
                <a:ea typeface="+mn-ea"/>
                <a:cs typeface="+mn-cs"/>
              </a:rPr>
              <a:t>Grammatik</a:t>
            </a:r>
            <a:r>
              <a:rPr lang="cs-CZ" sz="2000" dirty="0" smtClean="0">
                <a:solidFill>
                  <a:schemeClr val="tx1"/>
                </a:solidFill>
                <a:latin typeface="+mn-lt"/>
                <a:ea typeface="+mn-ea"/>
                <a:cs typeface="+mn-cs"/>
              </a:rPr>
              <a:t>: </a:t>
            </a:r>
            <a:r>
              <a:rPr lang="cs-CZ" sz="2000" dirty="0" err="1">
                <a:solidFill>
                  <a:schemeClr val="tx1"/>
                </a:solidFill>
                <a:latin typeface="+mn-lt"/>
                <a:ea typeface="+mn-ea"/>
                <a:cs typeface="+mn-cs"/>
              </a:rPr>
              <a:t>Randolph</a:t>
            </a:r>
            <a:r>
              <a:rPr lang="cs-CZ" sz="2000" dirty="0">
                <a:solidFill>
                  <a:schemeClr val="tx1"/>
                </a:solidFill>
                <a:latin typeface="+mn-lt"/>
                <a:ea typeface="+mn-ea"/>
                <a:cs typeface="+mn-cs"/>
              </a:rPr>
              <a:t> </a:t>
            </a:r>
            <a:r>
              <a:rPr lang="cs-CZ" sz="2000" dirty="0" err="1">
                <a:solidFill>
                  <a:schemeClr val="tx1"/>
                </a:solidFill>
                <a:latin typeface="+mn-lt"/>
                <a:ea typeface="+mn-ea"/>
                <a:cs typeface="+mn-cs"/>
              </a:rPr>
              <a:t>Quirk</a:t>
            </a:r>
            <a:r>
              <a:rPr lang="cs-CZ" sz="2000" dirty="0">
                <a:solidFill>
                  <a:schemeClr val="tx1"/>
                </a:solidFill>
                <a:latin typeface="+mn-lt"/>
                <a:ea typeface="+mn-ea"/>
                <a:cs typeface="+mn-cs"/>
              </a:rPr>
              <a:t>: </a:t>
            </a:r>
            <a:r>
              <a:rPr lang="cs-CZ" sz="2000" dirty="0" err="1">
                <a:solidFill>
                  <a:schemeClr val="tx1"/>
                </a:solidFill>
                <a:latin typeface="+mn-lt"/>
                <a:ea typeface="+mn-ea"/>
                <a:cs typeface="+mn-cs"/>
              </a:rPr>
              <a:t>Survey</a:t>
            </a:r>
            <a:r>
              <a:rPr lang="cs-CZ" sz="2000" dirty="0">
                <a:solidFill>
                  <a:schemeClr val="tx1"/>
                </a:solidFill>
                <a:latin typeface="+mn-lt"/>
                <a:ea typeface="+mn-ea"/>
                <a:cs typeface="+mn-cs"/>
              </a:rPr>
              <a:t> </a:t>
            </a:r>
            <a:r>
              <a:rPr lang="cs-CZ" sz="2000" dirty="0" err="1">
                <a:solidFill>
                  <a:schemeClr val="tx1"/>
                </a:solidFill>
                <a:latin typeface="+mn-lt"/>
                <a:ea typeface="+mn-ea"/>
                <a:cs typeface="+mn-cs"/>
              </a:rPr>
              <a:t>of</a:t>
            </a:r>
            <a:r>
              <a:rPr lang="cs-CZ" sz="2000" dirty="0">
                <a:solidFill>
                  <a:schemeClr val="tx1"/>
                </a:solidFill>
                <a:latin typeface="+mn-lt"/>
                <a:ea typeface="+mn-ea"/>
                <a:cs typeface="+mn-cs"/>
              </a:rPr>
              <a:t> </a:t>
            </a:r>
            <a:r>
              <a:rPr lang="cs-CZ" sz="2000" dirty="0" err="1">
                <a:solidFill>
                  <a:schemeClr val="tx1"/>
                </a:solidFill>
                <a:latin typeface="+mn-lt"/>
                <a:ea typeface="+mn-ea"/>
                <a:cs typeface="+mn-cs"/>
              </a:rPr>
              <a:t>English</a:t>
            </a:r>
            <a:r>
              <a:rPr lang="cs-CZ" sz="2000" dirty="0">
                <a:solidFill>
                  <a:schemeClr val="tx1"/>
                </a:solidFill>
                <a:latin typeface="+mn-lt"/>
                <a:ea typeface="+mn-ea"/>
                <a:cs typeface="+mn-cs"/>
              </a:rPr>
              <a:t> </a:t>
            </a:r>
            <a:r>
              <a:rPr lang="cs-CZ" sz="2000" dirty="0" err="1">
                <a:solidFill>
                  <a:schemeClr val="tx1"/>
                </a:solidFill>
                <a:latin typeface="+mn-lt"/>
                <a:ea typeface="+mn-ea"/>
                <a:cs typeface="+mn-cs"/>
              </a:rPr>
              <a:t>Usage</a:t>
            </a:r>
            <a:r>
              <a:rPr lang="cs-CZ" sz="2000" dirty="0">
                <a:solidFill>
                  <a:schemeClr val="tx1"/>
                </a:solidFill>
                <a:latin typeface="+mn-lt"/>
                <a:ea typeface="+mn-ea"/>
                <a:cs typeface="+mn-cs"/>
              </a:rPr>
              <a:t> Corpus (SEU) – </a:t>
            </a:r>
            <a:r>
              <a:rPr lang="cs-CZ" sz="2000" dirty="0" err="1" smtClean="0">
                <a:solidFill>
                  <a:schemeClr val="tx1"/>
                </a:solidFill>
                <a:latin typeface="+mn-lt"/>
                <a:ea typeface="+mn-ea"/>
                <a:cs typeface="+mn-cs"/>
              </a:rPr>
              <a:t>auf</a:t>
            </a:r>
            <a:r>
              <a:rPr lang="cs-CZ" sz="2000" dirty="0" smtClean="0">
                <a:solidFill>
                  <a:schemeClr val="tx1"/>
                </a:solidFill>
                <a:latin typeface="+mn-lt"/>
                <a:ea typeface="+mn-ea"/>
                <a:cs typeface="+mn-cs"/>
              </a:rPr>
              <a:t> Basis </a:t>
            </a:r>
            <a:r>
              <a:rPr lang="cs-CZ" sz="2000" dirty="0" err="1" smtClean="0">
                <a:solidFill>
                  <a:schemeClr val="tx1"/>
                </a:solidFill>
                <a:latin typeface="+mn-lt"/>
                <a:ea typeface="+mn-ea"/>
                <a:cs typeface="+mn-cs"/>
              </a:rPr>
              <a:t>dieses</a:t>
            </a:r>
            <a:r>
              <a:rPr lang="cs-CZ" sz="2000" dirty="0" smtClean="0">
                <a:solidFill>
                  <a:schemeClr val="tx1"/>
                </a:solidFill>
                <a:latin typeface="+mn-lt"/>
                <a:ea typeface="+mn-ea"/>
                <a:cs typeface="+mn-cs"/>
              </a:rPr>
              <a:t> Korpus </a:t>
            </a:r>
            <a:r>
              <a:rPr lang="cs-CZ" sz="2000" dirty="0" err="1" smtClean="0">
                <a:solidFill>
                  <a:schemeClr val="tx1"/>
                </a:solidFill>
                <a:latin typeface="+mn-lt"/>
                <a:ea typeface="+mn-ea"/>
                <a:cs typeface="+mn-cs"/>
              </a:rPr>
              <a:t>eine</a:t>
            </a:r>
            <a:r>
              <a:rPr lang="cs-CZ" sz="2000" dirty="0" smtClean="0">
                <a:solidFill>
                  <a:schemeClr val="tx1"/>
                </a:solidFill>
                <a:latin typeface="+mn-lt"/>
                <a:ea typeface="+mn-ea"/>
                <a:cs typeface="+mn-cs"/>
              </a:rPr>
              <a:t> der </a:t>
            </a:r>
            <a:r>
              <a:rPr lang="cs-CZ" sz="2000" dirty="0" err="1" smtClean="0">
                <a:solidFill>
                  <a:schemeClr val="tx1"/>
                </a:solidFill>
                <a:latin typeface="+mn-lt"/>
                <a:ea typeface="+mn-ea"/>
                <a:cs typeface="+mn-cs"/>
              </a:rPr>
              <a:t>ausführlichsten</a:t>
            </a:r>
            <a:r>
              <a:rPr lang="cs-CZ" sz="2000" dirty="0" smtClean="0">
                <a:solidFill>
                  <a:schemeClr val="tx1"/>
                </a:solidFill>
                <a:latin typeface="+mn-lt"/>
                <a:ea typeface="+mn-ea"/>
                <a:cs typeface="+mn-cs"/>
              </a:rPr>
              <a:t> </a:t>
            </a:r>
            <a:r>
              <a:rPr lang="cs-CZ" sz="2000" dirty="0" err="1" smtClean="0">
                <a:solidFill>
                  <a:schemeClr val="tx1"/>
                </a:solidFill>
                <a:latin typeface="+mn-lt"/>
                <a:ea typeface="+mn-ea"/>
                <a:cs typeface="+mn-cs"/>
              </a:rPr>
              <a:t>Grammatiken</a:t>
            </a:r>
            <a:r>
              <a:rPr lang="cs-CZ" sz="2000" dirty="0" smtClean="0">
                <a:solidFill>
                  <a:schemeClr val="tx1"/>
                </a:solidFill>
                <a:latin typeface="+mn-lt"/>
                <a:ea typeface="+mn-ea"/>
                <a:cs typeface="+mn-cs"/>
              </a:rPr>
              <a:t> des </a:t>
            </a:r>
            <a:r>
              <a:rPr lang="cs-CZ" sz="2000" dirty="0" err="1" smtClean="0">
                <a:solidFill>
                  <a:schemeClr val="tx1"/>
                </a:solidFill>
                <a:latin typeface="+mn-lt"/>
                <a:ea typeface="+mn-ea"/>
                <a:cs typeface="+mn-cs"/>
              </a:rPr>
              <a:t>Englischen</a:t>
            </a:r>
            <a:r>
              <a:rPr lang="cs-CZ" sz="2000" dirty="0" smtClean="0">
                <a:solidFill>
                  <a:schemeClr val="tx1"/>
                </a:solidFill>
                <a:latin typeface="+mn-lt"/>
                <a:ea typeface="+mn-ea"/>
                <a:cs typeface="+mn-cs"/>
              </a:rPr>
              <a:t> </a:t>
            </a:r>
            <a:r>
              <a:rPr lang="cs-CZ" sz="2000" dirty="0" err="1" smtClean="0">
                <a:solidFill>
                  <a:schemeClr val="tx1"/>
                </a:solidFill>
                <a:latin typeface="+mn-lt"/>
                <a:ea typeface="+mn-ea"/>
                <a:cs typeface="+mn-cs"/>
              </a:rPr>
              <a:t>entstanden</a:t>
            </a:r>
            <a:r>
              <a:rPr lang="cs-CZ" sz="2000" dirty="0" smtClean="0">
                <a:solidFill>
                  <a:schemeClr val="tx1"/>
                </a:solidFill>
                <a:latin typeface="+mn-lt"/>
                <a:ea typeface="+mn-ea"/>
                <a:cs typeface="+mn-cs"/>
              </a:rPr>
              <a:t> </a:t>
            </a:r>
            <a:r>
              <a:rPr lang="cs-CZ" sz="2000" i="1" dirty="0" smtClean="0">
                <a:solidFill>
                  <a:schemeClr val="accent1">
                    <a:lumMod val="75000"/>
                  </a:schemeClr>
                </a:solidFill>
                <a:latin typeface="+mn-lt"/>
                <a:ea typeface="+mn-ea"/>
                <a:cs typeface="+mn-cs"/>
              </a:rPr>
              <a:t>A </a:t>
            </a:r>
            <a:r>
              <a:rPr lang="cs-CZ" sz="2000" i="1" dirty="0" err="1">
                <a:solidFill>
                  <a:schemeClr val="accent1">
                    <a:lumMod val="75000"/>
                  </a:schemeClr>
                </a:solidFill>
                <a:latin typeface="+mn-lt"/>
                <a:ea typeface="+mn-ea"/>
                <a:cs typeface="+mn-cs"/>
              </a:rPr>
              <a:t>Comprehensive</a:t>
            </a:r>
            <a:r>
              <a:rPr lang="cs-CZ" sz="2000" i="1" dirty="0">
                <a:solidFill>
                  <a:schemeClr val="accent1">
                    <a:lumMod val="75000"/>
                  </a:schemeClr>
                </a:solidFill>
                <a:latin typeface="+mn-lt"/>
                <a:ea typeface="+mn-ea"/>
                <a:cs typeface="+mn-cs"/>
              </a:rPr>
              <a:t> </a:t>
            </a:r>
            <a:r>
              <a:rPr lang="cs-CZ" sz="2000" i="1" dirty="0" err="1">
                <a:solidFill>
                  <a:schemeClr val="accent1">
                    <a:lumMod val="75000"/>
                  </a:schemeClr>
                </a:solidFill>
                <a:latin typeface="+mn-lt"/>
                <a:ea typeface="+mn-ea"/>
                <a:cs typeface="+mn-cs"/>
              </a:rPr>
              <a:t>Grammar</a:t>
            </a:r>
            <a:r>
              <a:rPr lang="cs-CZ" sz="2000" i="1" dirty="0">
                <a:solidFill>
                  <a:schemeClr val="accent1">
                    <a:lumMod val="75000"/>
                  </a:schemeClr>
                </a:solidFill>
                <a:latin typeface="+mn-lt"/>
                <a:ea typeface="+mn-ea"/>
                <a:cs typeface="+mn-cs"/>
              </a:rPr>
              <a:t> </a:t>
            </a:r>
            <a:r>
              <a:rPr lang="cs-CZ" sz="2000" i="1" dirty="0" err="1">
                <a:solidFill>
                  <a:schemeClr val="accent1">
                    <a:lumMod val="75000"/>
                  </a:schemeClr>
                </a:solidFill>
                <a:latin typeface="+mn-lt"/>
                <a:ea typeface="+mn-ea"/>
                <a:cs typeface="+mn-cs"/>
              </a:rPr>
              <a:t>of</a:t>
            </a:r>
            <a:r>
              <a:rPr lang="cs-CZ" sz="2000" i="1" dirty="0">
                <a:solidFill>
                  <a:schemeClr val="accent1">
                    <a:lumMod val="75000"/>
                  </a:schemeClr>
                </a:solidFill>
                <a:latin typeface="+mn-lt"/>
                <a:ea typeface="+mn-ea"/>
                <a:cs typeface="+mn-cs"/>
              </a:rPr>
              <a:t> </a:t>
            </a:r>
            <a:r>
              <a:rPr lang="cs-CZ" sz="2000" i="1" dirty="0" err="1" smtClean="0">
                <a:solidFill>
                  <a:schemeClr val="accent1">
                    <a:lumMod val="75000"/>
                  </a:schemeClr>
                </a:solidFill>
                <a:latin typeface="+mn-lt"/>
                <a:ea typeface="+mn-ea"/>
                <a:cs typeface="+mn-cs"/>
              </a:rPr>
              <a:t>the</a:t>
            </a:r>
            <a:r>
              <a:rPr lang="cs-CZ" sz="2000" i="1" dirty="0" smtClean="0">
                <a:solidFill>
                  <a:schemeClr val="accent1">
                    <a:lumMod val="75000"/>
                  </a:schemeClr>
                </a:solidFill>
                <a:ea typeface="+mn-ea"/>
              </a:rPr>
              <a:t> </a:t>
            </a:r>
            <a:r>
              <a:rPr lang="cs-CZ" sz="2000" i="1" dirty="0" err="1" smtClean="0">
                <a:solidFill>
                  <a:schemeClr val="accent1">
                    <a:lumMod val="75000"/>
                  </a:schemeClr>
                </a:solidFill>
                <a:latin typeface="+mn-lt"/>
                <a:ea typeface="+mn-ea"/>
                <a:cs typeface="+mn-cs"/>
              </a:rPr>
              <a:t>English</a:t>
            </a:r>
            <a:r>
              <a:rPr lang="cs-CZ" sz="2000" i="1" dirty="0" smtClean="0">
                <a:solidFill>
                  <a:schemeClr val="accent1">
                    <a:lumMod val="75000"/>
                  </a:schemeClr>
                </a:solidFill>
                <a:latin typeface="+mn-lt"/>
                <a:ea typeface="+mn-ea"/>
                <a:cs typeface="+mn-cs"/>
              </a:rPr>
              <a:t> </a:t>
            </a:r>
            <a:r>
              <a:rPr lang="cs-CZ" sz="2000" i="1" dirty="0" err="1">
                <a:solidFill>
                  <a:schemeClr val="accent1">
                    <a:lumMod val="75000"/>
                  </a:schemeClr>
                </a:solidFill>
                <a:latin typeface="+mn-lt"/>
                <a:ea typeface="+mn-ea"/>
                <a:cs typeface="+mn-cs"/>
              </a:rPr>
              <a:t>Language</a:t>
            </a:r>
            <a:r>
              <a:rPr lang="cs-CZ" sz="2000" dirty="0">
                <a:solidFill>
                  <a:schemeClr val="tx1"/>
                </a:solidFill>
                <a:latin typeface="+mn-lt"/>
                <a:ea typeface="+mn-ea"/>
                <a:cs typeface="+mn-cs"/>
              </a:rPr>
              <a:t> (</a:t>
            </a:r>
            <a:r>
              <a:rPr lang="cs-CZ" sz="2000" dirty="0" err="1">
                <a:solidFill>
                  <a:schemeClr val="tx1"/>
                </a:solidFill>
                <a:latin typeface="+mn-lt"/>
                <a:ea typeface="+mn-ea"/>
                <a:cs typeface="+mn-cs"/>
              </a:rPr>
              <a:t>Quirk</a:t>
            </a:r>
            <a:r>
              <a:rPr lang="cs-CZ" sz="2000" dirty="0">
                <a:solidFill>
                  <a:schemeClr val="tx1"/>
                </a:solidFill>
                <a:latin typeface="+mn-lt"/>
                <a:ea typeface="+mn-ea"/>
                <a:cs typeface="+mn-cs"/>
              </a:rPr>
              <a:t> 1985)</a:t>
            </a:r>
          </a:p>
          <a:p>
            <a:pPr lvl="1">
              <a:lnSpc>
                <a:spcPct val="90000"/>
              </a:lnSpc>
            </a:pPr>
            <a:endParaRPr lang="cs-CZ" sz="2400" dirty="0"/>
          </a:p>
        </p:txBody>
      </p:sp>
      <p:sp>
        <p:nvSpPr>
          <p:cNvPr id="6" name="Zástupný symbol pro číslo snímku 5"/>
          <p:cNvSpPr>
            <a:spLocks noGrp="1"/>
          </p:cNvSpPr>
          <p:nvPr>
            <p:ph type="sldNum" sz="quarter" idx="12"/>
          </p:nvPr>
        </p:nvSpPr>
        <p:spPr/>
        <p:txBody>
          <a:bodyPr/>
          <a:lstStyle/>
          <a:p>
            <a:fld id="{8BE49081-03E0-4593-8A1C-9A70C3B0AF6B}" type="slidenum">
              <a:rPr lang="cs-CZ"/>
              <a:pPr/>
              <a:t>42</a:t>
            </a:fld>
            <a:endParaRPr lang="cs-CZ"/>
          </a:p>
        </p:txBody>
      </p:sp>
    </p:spTree>
  </p:cSld>
  <p:clrMapOvr>
    <a:masterClrMapping/>
  </p:clrMapOvr>
  <p:transition spd="slow">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701824"/>
          </a:xfrm>
        </p:spPr>
        <p:txBody>
          <a:bodyPr/>
          <a:lstStyle/>
          <a:p>
            <a:r>
              <a:rPr lang="cs-CZ" dirty="0" err="1" smtClean="0"/>
              <a:t>Anfang</a:t>
            </a:r>
            <a:r>
              <a:rPr lang="cs-CZ" dirty="0" smtClean="0"/>
              <a:t> der 60er </a:t>
            </a:r>
            <a:endParaRPr lang="cs-CZ" dirty="0"/>
          </a:p>
        </p:txBody>
      </p:sp>
      <p:sp>
        <p:nvSpPr>
          <p:cNvPr id="3" name="Zástupný symbol pro obsah 2"/>
          <p:cNvSpPr>
            <a:spLocks noGrp="1"/>
          </p:cNvSpPr>
          <p:nvPr>
            <p:ph idx="1"/>
          </p:nvPr>
        </p:nvSpPr>
        <p:spPr>
          <a:xfrm>
            <a:off x="685800" y="1981200"/>
            <a:ext cx="7772400" cy="4876800"/>
          </a:xfrm>
        </p:spPr>
        <p:txBody>
          <a:bodyPr/>
          <a:lstStyle/>
          <a:p>
            <a:pPr>
              <a:lnSpc>
                <a:spcPct val="90000"/>
              </a:lnSpc>
            </a:pPr>
            <a:r>
              <a:rPr lang="cs-CZ" dirty="0" err="1" smtClean="0"/>
              <a:t>Computer</a:t>
            </a:r>
            <a:r>
              <a:rPr lang="cs-CZ" dirty="0" smtClean="0"/>
              <a:t>, v.a. </a:t>
            </a:r>
            <a:r>
              <a:rPr lang="cs-CZ" dirty="0" err="1" smtClean="0"/>
              <a:t>anglophone</a:t>
            </a:r>
            <a:r>
              <a:rPr lang="cs-CZ" dirty="0" smtClean="0"/>
              <a:t> </a:t>
            </a:r>
            <a:r>
              <a:rPr lang="cs-CZ" dirty="0" err="1" smtClean="0"/>
              <a:t>Länder</a:t>
            </a:r>
            <a:r>
              <a:rPr lang="cs-CZ" dirty="0" smtClean="0"/>
              <a:t> </a:t>
            </a:r>
          </a:p>
          <a:p>
            <a:pPr lvl="1">
              <a:lnSpc>
                <a:spcPct val="90000"/>
              </a:lnSpc>
            </a:pPr>
            <a:r>
              <a:rPr lang="cs-CZ" dirty="0" smtClean="0"/>
              <a:t>Henry Kučera</a:t>
            </a:r>
          </a:p>
          <a:p>
            <a:pPr lvl="1">
              <a:lnSpc>
                <a:spcPct val="90000"/>
              </a:lnSpc>
            </a:pPr>
            <a:r>
              <a:rPr lang="cs-CZ" dirty="0" smtClean="0"/>
              <a:t>Nelson </a:t>
            </a:r>
            <a:r>
              <a:rPr lang="cs-CZ" dirty="0" err="1" smtClean="0"/>
              <a:t>Francis</a:t>
            </a:r>
            <a:r>
              <a:rPr lang="cs-CZ" dirty="0" smtClean="0"/>
              <a:t>: </a:t>
            </a:r>
            <a:r>
              <a:rPr lang="cs-CZ" b="1" dirty="0" smtClean="0"/>
              <a:t>Brown</a:t>
            </a:r>
            <a:r>
              <a:rPr lang="cs-CZ" dirty="0" smtClean="0"/>
              <a:t> University Standard </a:t>
            </a:r>
            <a:r>
              <a:rPr lang="cs-CZ" b="1" dirty="0" smtClean="0"/>
              <a:t>Corpus</a:t>
            </a:r>
            <a:r>
              <a:rPr lang="cs-CZ" dirty="0" smtClean="0"/>
              <a:t> </a:t>
            </a:r>
            <a:r>
              <a:rPr lang="cs-CZ" dirty="0" err="1" smtClean="0"/>
              <a:t>of</a:t>
            </a:r>
            <a:r>
              <a:rPr lang="cs-CZ" dirty="0" smtClean="0"/>
              <a:t> </a:t>
            </a:r>
            <a:r>
              <a:rPr lang="cs-CZ" dirty="0" err="1" smtClean="0"/>
              <a:t>Present</a:t>
            </a:r>
            <a:r>
              <a:rPr lang="cs-CZ" dirty="0" smtClean="0"/>
              <a:t>-</a:t>
            </a:r>
            <a:r>
              <a:rPr lang="cs-CZ" dirty="0" err="1" smtClean="0"/>
              <a:t>Day</a:t>
            </a:r>
            <a:r>
              <a:rPr lang="cs-CZ" dirty="0" smtClean="0"/>
              <a:t> </a:t>
            </a:r>
            <a:r>
              <a:rPr lang="cs-CZ" dirty="0" err="1" smtClean="0"/>
              <a:t>American</a:t>
            </a:r>
            <a:r>
              <a:rPr lang="cs-CZ" dirty="0" smtClean="0"/>
              <a:t> </a:t>
            </a:r>
            <a:r>
              <a:rPr lang="cs-CZ" dirty="0" err="1" smtClean="0"/>
              <a:t>English</a:t>
            </a:r>
            <a:r>
              <a:rPr lang="cs-CZ" dirty="0" smtClean="0"/>
              <a:t>), </a:t>
            </a:r>
            <a:r>
              <a:rPr lang="cs-CZ" dirty="0" err="1" smtClean="0"/>
              <a:t>auch</a:t>
            </a:r>
            <a:r>
              <a:rPr lang="cs-CZ" dirty="0" smtClean="0"/>
              <a:t> </a:t>
            </a:r>
            <a:r>
              <a:rPr lang="cs-CZ" dirty="0" smtClean="0">
                <a:solidFill>
                  <a:schemeClr val="tx1"/>
                </a:solidFill>
                <a:latin typeface="+mn-lt"/>
                <a:ea typeface="+mn-ea"/>
                <a:cs typeface="+mn-cs"/>
              </a:rPr>
              <a:t>Brown Corpus </a:t>
            </a:r>
            <a:r>
              <a:rPr lang="cs-CZ" dirty="0" err="1" smtClean="0">
                <a:solidFill>
                  <a:schemeClr val="tx1"/>
                </a:solidFill>
                <a:latin typeface="+mn-lt"/>
                <a:ea typeface="+mn-ea"/>
                <a:cs typeface="+mn-cs"/>
              </a:rPr>
              <a:t>genannt</a:t>
            </a:r>
            <a:r>
              <a:rPr lang="cs-CZ" dirty="0" smtClean="0">
                <a:solidFill>
                  <a:schemeClr val="tx1"/>
                </a:solidFill>
                <a:latin typeface="+mn-lt"/>
                <a:ea typeface="+mn-ea"/>
                <a:cs typeface="+mn-cs"/>
              </a:rPr>
              <a:t> – </a:t>
            </a:r>
            <a:r>
              <a:rPr lang="cs-CZ" dirty="0" err="1" smtClean="0">
                <a:solidFill>
                  <a:schemeClr val="tx1"/>
                </a:solidFill>
                <a:latin typeface="+mn-lt"/>
                <a:ea typeface="+mn-ea"/>
                <a:cs typeface="+mn-cs"/>
              </a:rPr>
              <a:t>Ziel</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repräsentativ</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für</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das</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damalige</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gedruckte</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amerikanische</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Englisch</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sein</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und</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als</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Quelle</a:t>
            </a:r>
            <a:r>
              <a:rPr lang="cs-CZ" dirty="0" smtClean="0">
                <a:solidFill>
                  <a:schemeClr val="tx1"/>
                </a:solidFill>
                <a:latin typeface="+mn-lt"/>
                <a:ea typeface="+mn-ea"/>
                <a:cs typeface="+mn-cs"/>
              </a:rPr>
              <a:t> der </a:t>
            </a:r>
            <a:r>
              <a:rPr lang="cs-CZ" dirty="0" err="1" smtClean="0">
                <a:solidFill>
                  <a:schemeClr val="tx1"/>
                </a:solidFill>
                <a:latin typeface="+mn-lt"/>
                <a:ea typeface="+mn-ea"/>
                <a:cs typeface="+mn-cs"/>
              </a:rPr>
              <a:t>linguistischen</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Forschung</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dienen</a:t>
            </a:r>
            <a:r>
              <a:rPr lang="cs-CZ" dirty="0" smtClean="0">
                <a:solidFill>
                  <a:schemeClr val="tx1"/>
                </a:solidFill>
                <a:latin typeface="+mn-lt"/>
                <a:ea typeface="+mn-ea"/>
                <a:cs typeface="+mn-cs"/>
              </a:rPr>
              <a:t> </a:t>
            </a:r>
          </a:p>
          <a:p>
            <a:pPr lvl="1">
              <a:lnSpc>
                <a:spcPct val="90000"/>
              </a:lnSpc>
            </a:pPr>
            <a:r>
              <a:rPr lang="cs-CZ" dirty="0" err="1" smtClean="0">
                <a:ea typeface="+mn-ea"/>
              </a:rPr>
              <a:t>entstanden</a:t>
            </a:r>
            <a:r>
              <a:rPr lang="cs-CZ" dirty="0" smtClean="0">
                <a:solidFill>
                  <a:schemeClr val="tx1"/>
                </a:solidFill>
                <a:latin typeface="+mn-lt"/>
                <a:ea typeface="+mn-ea"/>
                <a:cs typeface="+mn-cs"/>
              </a:rPr>
              <a:t> 1961-64, der </a:t>
            </a:r>
            <a:r>
              <a:rPr lang="cs-CZ" dirty="0" err="1" smtClean="0">
                <a:solidFill>
                  <a:schemeClr val="tx1"/>
                </a:solidFill>
                <a:latin typeface="+mn-lt"/>
                <a:ea typeface="+mn-ea"/>
                <a:cs typeface="+mn-cs"/>
              </a:rPr>
              <a:t>leitenden</a:t>
            </a:r>
            <a:r>
              <a:rPr lang="cs-CZ" dirty="0" smtClean="0">
                <a:solidFill>
                  <a:schemeClr val="tx1"/>
                </a:solidFill>
                <a:latin typeface="+mn-lt"/>
                <a:ea typeface="+mn-ea"/>
                <a:cs typeface="+mn-cs"/>
              </a:rPr>
              <a:t> Person der </a:t>
            </a:r>
            <a:r>
              <a:rPr lang="cs-CZ" dirty="0" err="1" smtClean="0">
                <a:solidFill>
                  <a:schemeClr val="tx1"/>
                </a:solidFill>
                <a:latin typeface="+mn-lt"/>
                <a:ea typeface="+mn-ea"/>
                <a:cs typeface="+mn-cs"/>
              </a:rPr>
              <a:t>damaligen</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amerikanischen</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Linguistik</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Noam</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Chomsky</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zum</a:t>
            </a:r>
            <a:r>
              <a:rPr lang="cs-CZ" dirty="0" smtClean="0">
                <a:solidFill>
                  <a:schemeClr val="tx1"/>
                </a:solidFill>
                <a:latin typeface="+mn-lt"/>
                <a:ea typeface="+mn-ea"/>
                <a:cs typeface="+mn-cs"/>
              </a:rPr>
              <a:t> </a:t>
            </a:r>
            <a:r>
              <a:rPr lang="cs-CZ" dirty="0" err="1" smtClean="0">
                <a:solidFill>
                  <a:schemeClr val="tx1"/>
                </a:solidFill>
                <a:latin typeface="+mn-lt"/>
                <a:ea typeface="+mn-ea"/>
                <a:cs typeface="+mn-cs"/>
              </a:rPr>
              <a:t>Trotz</a:t>
            </a:r>
            <a:endParaRPr lang="cs-CZ" dirty="0" smtClean="0">
              <a:solidFill>
                <a:schemeClr val="tx1"/>
              </a:solidFill>
              <a:latin typeface="+mn-lt"/>
              <a:ea typeface="+mn-ea"/>
              <a:cs typeface="+mn-cs"/>
            </a:endParaRPr>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43</a:t>
            </a:fld>
            <a:endParaRPr lang="cs-CZ"/>
          </a:p>
        </p:txBody>
      </p:sp>
    </p:spTree>
  </p:cSld>
  <p:clrMapOvr>
    <a:masterClrMapping/>
  </p:clrMapOvr>
  <p:transition spd="slow">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908720"/>
            <a:ext cx="7772400" cy="1143000"/>
          </a:xfrm>
        </p:spPr>
        <p:txBody>
          <a:bodyPr/>
          <a:lstStyle/>
          <a:p>
            <a:r>
              <a:rPr lang="cs-CZ" dirty="0" smtClean="0"/>
              <a:t>80er </a:t>
            </a:r>
            <a:r>
              <a:rPr lang="cs-CZ" dirty="0" err="1" smtClean="0"/>
              <a:t>Jahre</a:t>
            </a:r>
            <a:r>
              <a:rPr lang="cs-CZ" dirty="0" smtClean="0"/>
              <a:t> </a:t>
            </a:r>
            <a:endParaRPr lang="cs-CZ" dirty="0"/>
          </a:p>
        </p:txBody>
      </p:sp>
      <p:sp>
        <p:nvSpPr>
          <p:cNvPr id="3" name="Zástupný symbol pro obsah 2"/>
          <p:cNvSpPr>
            <a:spLocks noGrp="1"/>
          </p:cNvSpPr>
          <p:nvPr>
            <p:ph idx="1"/>
          </p:nvPr>
        </p:nvSpPr>
        <p:spPr>
          <a:xfrm>
            <a:off x="683568" y="2132856"/>
            <a:ext cx="7772400" cy="4114800"/>
          </a:xfrm>
        </p:spPr>
        <p:txBody>
          <a:bodyPr>
            <a:normAutofit fontScale="92500" lnSpcReduction="20000"/>
          </a:bodyPr>
          <a:lstStyle/>
          <a:p>
            <a:pPr lvl="0"/>
            <a:r>
              <a:rPr lang="cs-CZ" sz="2800" dirty="0" err="1" smtClean="0"/>
              <a:t>Weitere</a:t>
            </a:r>
            <a:r>
              <a:rPr lang="cs-CZ" sz="2800" dirty="0" smtClean="0"/>
              <a:t> </a:t>
            </a:r>
            <a:r>
              <a:rPr lang="cs-CZ" sz="2800" dirty="0" err="1" smtClean="0"/>
              <a:t>Korpora</a:t>
            </a:r>
            <a:r>
              <a:rPr lang="cs-CZ" sz="2800" dirty="0" smtClean="0"/>
              <a:t> in</a:t>
            </a:r>
            <a:r>
              <a:rPr lang="cs-CZ" sz="2800" dirty="0" smtClean="0">
                <a:solidFill>
                  <a:schemeClr val="tx1"/>
                </a:solidFill>
                <a:latin typeface="+mn-lt"/>
                <a:ea typeface="+mn-ea"/>
                <a:cs typeface="+mn-cs"/>
              </a:rPr>
              <a:t> </a:t>
            </a:r>
            <a:r>
              <a:rPr lang="cs-CZ" sz="2800" dirty="0" err="1" smtClean="0">
                <a:solidFill>
                  <a:schemeClr val="tx1"/>
                </a:solidFill>
                <a:latin typeface="+mn-lt"/>
                <a:ea typeface="+mn-ea"/>
                <a:cs typeface="+mn-cs"/>
              </a:rPr>
              <a:t>Lancaster</a:t>
            </a:r>
            <a:r>
              <a:rPr lang="cs-CZ" sz="2800" dirty="0" smtClean="0">
                <a:solidFill>
                  <a:schemeClr val="tx1"/>
                </a:solidFill>
                <a:latin typeface="+mn-lt"/>
                <a:ea typeface="+mn-ea"/>
                <a:cs typeface="+mn-cs"/>
              </a:rPr>
              <a:t>-</a:t>
            </a:r>
            <a:r>
              <a:rPr lang="cs-CZ" sz="2800" dirty="0" err="1" smtClean="0">
                <a:solidFill>
                  <a:schemeClr val="tx1"/>
                </a:solidFill>
                <a:latin typeface="+mn-lt"/>
                <a:ea typeface="+mn-ea"/>
                <a:cs typeface="+mn-cs"/>
              </a:rPr>
              <a:t>Oslo</a:t>
            </a:r>
            <a:r>
              <a:rPr lang="cs-CZ" sz="2800" dirty="0" smtClean="0">
                <a:solidFill>
                  <a:schemeClr val="tx1"/>
                </a:solidFill>
                <a:latin typeface="+mn-lt"/>
                <a:ea typeface="+mn-ea"/>
                <a:cs typeface="+mn-cs"/>
              </a:rPr>
              <a:t>/Bergen </a:t>
            </a:r>
            <a:r>
              <a:rPr lang="cs-CZ" sz="2800" b="1" dirty="0" smtClean="0"/>
              <a:t> „</a:t>
            </a:r>
            <a:r>
              <a:rPr lang="de-DE" sz="2800" b="1" dirty="0" smtClean="0"/>
              <a:t>Lancaster-Oslo-Bergen-Corpus</a:t>
            </a:r>
            <a:r>
              <a:rPr lang="cs-CZ" sz="2800" b="1" dirty="0" smtClean="0"/>
              <a:t>“</a:t>
            </a:r>
            <a:r>
              <a:rPr lang="de-DE" sz="2800" b="1" dirty="0" smtClean="0"/>
              <a:t> </a:t>
            </a:r>
            <a:r>
              <a:rPr lang="de-DE" sz="2800" dirty="0" smtClean="0"/>
              <a:t>(LOB Corpus)</a:t>
            </a:r>
            <a:endParaRPr lang="cs-CZ" sz="2800" dirty="0" smtClean="0">
              <a:solidFill>
                <a:schemeClr val="tx1"/>
              </a:solidFill>
              <a:latin typeface="+mn-lt"/>
              <a:ea typeface="+mn-ea"/>
              <a:cs typeface="+mn-cs"/>
            </a:endParaRPr>
          </a:p>
          <a:p>
            <a:pPr lvl="0"/>
            <a:r>
              <a:rPr lang="cs-CZ" sz="2800" dirty="0" smtClean="0">
                <a:solidFill>
                  <a:schemeClr val="tx1"/>
                </a:solidFill>
                <a:latin typeface="+mn-lt"/>
                <a:ea typeface="+mn-ea"/>
                <a:cs typeface="+mn-cs"/>
              </a:rPr>
              <a:t>COBUILD – </a:t>
            </a:r>
            <a:r>
              <a:rPr lang="cs-CZ" sz="2800" dirty="0" err="1" smtClean="0">
                <a:solidFill>
                  <a:schemeClr val="tx1"/>
                </a:solidFill>
                <a:latin typeface="+mn-lt"/>
                <a:ea typeface="+mn-ea"/>
                <a:cs typeface="+mn-cs"/>
              </a:rPr>
              <a:t>Collins</a:t>
            </a:r>
            <a:r>
              <a:rPr lang="cs-CZ" sz="2800" dirty="0" smtClean="0">
                <a:solidFill>
                  <a:schemeClr val="tx1"/>
                </a:solidFill>
                <a:latin typeface="+mn-lt"/>
                <a:ea typeface="+mn-ea"/>
                <a:cs typeface="+mn-cs"/>
              </a:rPr>
              <a:t> Birmingham University </a:t>
            </a:r>
            <a:r>
              <a:rPr lang="cs-CZ" sz="2800" dirty="0" err="1" smtClean="0">
                <a:solidFill>
                  <a:schemeClr val="tx1"/>
                </a:solidFill>
                <a:latin typeface="+mn-lt"/>
                <a:ea typeface="+mn-ea"/>
                <a:cs typeface="+mn-cs"/>
              </a:rPr>
              <a:t>International</a:t>
            </a:r>
            <a:r>
              <a:rPr lang="cs-CZ" sz="2800" dirty="0" smtClean="0">
                <a:solidFill>
                  <a:schemeClr val="tx1"/>
                </a:solidFill>
                <a:latin typeface="+mn-lt"/>
                <a:ea typeface="+mn-ea"/>
                <a:cs typeface="+mn-cs"/>
              </a:rPr>
              <a:t> </a:t>
            </a:r>
            <a:r>
              <a:rPr lang="cs-CZ" sz="2800" dirty="0" err="1" smtClean="0">
                <a:solidFill>
                  <a:schemeClr val="tx1"/>
                </a:solidFill>
                <a:latin typeface="+mn-lt"/>
                <a:ea typeface="+mn-ea"/>
                <a:cs typeface="+mn-cs"/>
              </a:rPr>
              <a:t>Language</a:t>
            </a:r>
            <a:r>
              <a:rPr lang="cs-CZ" sz="2800" dirty="0" smtClean="0">
                <a:solidFill>
                  <a:schemeClr val="tx1"/>
                </a:solidFill>
                <a:latin typeface="+mn-lt"/>
                <a:ea typeface="+mn-ea"/>
                <a:cs typeface="+mn-cs"/>
              </a:rPr>
              <a:t> </a:t>
            </a:r>
            <a:r>
              <a:rPr lang="cs-CZ" sz="2800" dirty="0" err="1" smtClean="0">
                <a:solidFill>
                  <a:schemeClr val="tx1"/>
                </a:solidFill>
                <a:latin typeface="+mn-lt"/>
                <a:ea typeface="+mn-ea"/>
                <a:cs typeface="+mn-cs"/>
              </a:rPr>
              <a:t>Database</a:t>
            </a:r>
            <a:r>
              <a:rPr lang="cs-CZ" sz="2800" dirty="0" smtClean="0">
                <a:solidFill>
                  <a:schemeClr val="tx1"/>
                </a:solidFill>
                <a:latin typeface="+mn-lt"/>
                <a:ea typeface="+mn-ea"/>
                <a:cs typeface="+mn-cs"/>
              </a:rPr>
              <a:t> </a:t>
            </a:r>
            <a:r>
              <a:rPr lang="cs-CZ" sz="2800" dirty="0" err="1" smtClean="0">
                <a:solidFill>
                  <a:schemeClr val="tx1"/>
                </a:solidFill>
                <a:latin typeface="+mn-lt"/>
                <a:ea typeface="+mn-ea"/>
                <a:cs typeface="+mn-cs"/>
              </a:rPr>
              <a:t>als</a:t>
            </a:r>
            <a:r>
              <a:rPr lang="cs-CZ" sz="2800" dirty="0" smtClean="0">
                <a:solidFill>
                  <a:schemeClr val="tx1"/>
                </a:solidFill>
                <a:latin typeface="+mn-lt"/>
                <a:ea typeface="+mn-ea"/>
                <a:cs typeface="+mn-cs"/>
              </a:rPr>
              <a:t> </a:t>
            </a:r>
            <a:r>
              <a:rPr lang="cs-CZ" sz="2800" dirty="0" err="1" smtClean="0">
                <a:solidFill>
                  <a:schemeClr val="tx1"/>
                </a:solidFill>
                <a:latin typeface="+mn-lt"/>
                <a:ea typeface="+mn-ea"/>
                <a:cs typeface="+mn-cs"/>
              </a:rPr>
              <a:t>Grundlage</a:t>
            </a:r>
            <a:r>
              <a:rPr lang="cs-CZ" sz="2800" dirty="0" smtClean="0">
                <a:solidFill>
                  <a:schemeClr val="tx1"/>
                </a:solidFill>
                <a:latin typeface="+mn-lt"/>
                <a:ea typeface="+mn-ea"/>
                <a:cs typeface="+mn-cs"/>
              </a:rPr>
              <a:t> </a:t>
            </a:r>
            <a:r>
              <a:rPr lang="cs-CZ" sz="2800" dirty="0" err="1" smtClean="0">
                <a:solidFill>
                  <a:schemeClr val="tx1"/>
                </a:solidFill>
                <a:latin typeface="+mn-lt"/>
                <a:ea typeface="+mn-ea"/>
                <a:cs typeface="+mn-cs"/>
              </a:rPr>
              <a:t>für</a:t>
            </a:r>
            <a:r>
              <a:rPr lang="cs-CZ" sz="2800" dirty="0" smtClean="0">
                <a:solidFill>
                  <a:schemeClr val="tx1"/>
                </a:solidFill>
                <a:latin typeface="+mn-lt"/>
                <a:ea typeface="+mn-ea"/>
                <a:cs typeface="+mn-cs"/>
              </a:rPr>
              <a:t> </a:t>
            </a:r>
            <a:r>
              <a:rPr lang="cs-CZ" sz="2800" dirty="0" err="1" smtClean="0">
                <a:solidFill>
                  <a:schemeClr val="tx1"/>
                </a:solidFill>
                <a:latin typeface="+mn-lt"/>
                <a:ea typeface="+mn-ea"/>
                <a:cs typeface="+mn-cs"/>
              </a:rPr>
              <a:t>das</a:t>
            </a:r>
            <a:r>
              <a:rPr lang="cs-CZ" sz="2800" dirty="0" smtClean="0">
                <a:solidFill>
                  <a:schemeClr val="tx1"/>
                </a:solidFill>
                <a:latin typeface="+mn-lt"/>
                <a:ea typeface="+mn-ea"/>
                <a:cs typeface="+mn-cs"/>
              </a:rPr>
              <a:t> </a:t>
            </a:r>
            <a:r>
              <a:rPr lang="cs-CZ" sz="2800" dirty="0" err="1" smtClean="0">
                <a:solidFill>
                  <a:schemeClr val="tx1"/>
                </a:solidFill>
                <a:latin typeface="+mn-lt"/>
                <a:ea typeface="+mn-ea"/>
                <a:cs typeface="+mn-cs"/>
              </a:rPr>
              <a:t>neue</a:t>
            </a:r>
            <a:r>
              <a:rPr lang="cs-CZ" sz="2800" dirty="0" smtClean="0">
                <a:solidFill>
                  <a:schemeClr val="tx1"/>
                </a:solidFill>
                <a:latin typeface="+mn-lt"/>
                <a:ea typeface="+mn-ea"/>
                <a:cs typeface="+mn-cs"/>
              </a:rPr>
              <a:t> </a:t>
            </a:r>
            <a:r>
              <a:rPr lang="cs-CZ" sz="2800" dirty="0" err="1" smtClean="0">
                <a:solidFill>
                  <a:schemeClr val="tx1"/>
                </a:solidFill>
                <a:latin typeface="+mn-lt"/>
                <a:ea typeface="+mn-ea"/>
                <a:cs typeface="+mn-cs"/>
              </a:rPr>
              <a:t>Wörterbuche</a:t>
            </a:r>
            <a:r>
              <a:rPr lang="cs-CZ" sz="2800" dirty="0" smtClean="0">
                <a:solidFill>
                  <a:schemeClr val="tx1"/>
                </a:solidFill>
                <a:latin typeface="+mn-lt"/>
                <a:ea typeface="+mn-ea"/>
                <a:cs typeface="+mn-cs"/>
              </a:rPr>
              <a:t> der </a:t>
            </a:r>
            <a:r>
              <a:rPr lang="cs-CZ" sz="2800" dirty="0" err="1" smtClean="0">
                <a:solidFill>
                  <a:schemeClr val="tx1"/>
                </a:solidFill>
                <a:latin typeface="+mn-lt"/>
                <a:ea typeface="+mn-ea"/>
                <a:cs typeface="+mn-cs"/>
              </a:rPr>
              <a:t>Verlags</a:t>
            </a:r>
            <a:r>
              <a:rPr lang="cs-CZ" sz="2800" dirty="0" smtClean="0">
                <a:solidFill>
                  <a:schemeClr val="tx1"/>
                </a:solidFill>
                <a:latin typeface="+mn-lt"/>
                <a:ea typeface="+mn-ea"/>
                <a:cs typeface="+mn-cs"/>
              </a:rPr>
              <a:t> </a:t>
            </a:r>
            <a:r>
              <a:rPr lang="cs-CZ" sz="2800" dirty="0" err="1" smtClean="0">
                <a:solidFill>
                  <a:schemeClr val="tx1"/>
                </a:solidFill>
                <a:latin typeface="+mn-lt"/>
                <a:ea typeface="+mn-ea"/>
                <a:cs typeface="+mn-cs"/>
              </a:rPr>
              <a:t>Collins</a:t>
            </a:r>
            <a:r>
              <a:rPr lang="cs-CZ" sz="2800" dirty="0" smtClean="0">
                <a:solidFill>
                  <a:schemeClr val="tx1"/>
                </a:solidFill>
                <a:latin typeface="+mn-lt"/>
                <a:ea typeface="+mn-ea"/>
                <a:cs typeface="+mn-cs"/>
              </a:rPr>
              <a:t> </a:t>
            </a:r>
            <a:r>
              <a:rPr lang="cs-CZ" sz="2800" dirty="0" err="1" smtClean="0">
                <a:solidFill>
                  <a:schemeClr val="tx1"/>
                </a:solidFill>
                <a:latin typeface="+mn-lt"/>
                <a:ea typeface="+mn-ea"/>
                <a:cs typeface="+mn-cs"/>
              </a:rPr>
              <a:t>mit</a:t>
            </a:r>
            <a:r>
              <a:rPr lang="cs-CZ" sz="2800" dirty="0" smtClean="0">
                <a:solidFill>
                  <a:schemeClr val="tx1"/>
                </a:solidFill>
                <a:latin typeface="+mn-lt"/>
                <a:ea typeface="+mn-ea"/>
                <a:cs typeface="+mn-cs"/>
              </a:rPr>
              <a:t> der </a:t>
            </a:r>
            <a:r>
              <a:rPr lang="cs-CZ" sz="2800" dirty="0" err="1" smtClean="0">
                <a:solidFill>
                  <a:schemeClr val="tx1"/>
                </a:solidFill>
                <a:latin typeface="+mn-lt"/>
                <a:ea typeface="+mn-ea"/>
                <a:cs typeface="+mn-cs"/>
              </a:rPr>
              <a:t>Uni</a:t>
            </a:r>
            <a:r>
              <a:rPr lang="cs-CZ" sz="2800" dirty="0" smtClean="0">
                <a:solidFill>
                  <a:schemeClr val="tx1"/>
                </a:solidFill>
                <a:latin typeface="+mn-lt"/>
                <a:ea typeface="+mn-ea"/>
                <a:cs typeface="+mn-cs"/>
              </a:rPr>
              <a:t> Birmingham –1987 20 </a:t>
            </a:r>
            <a:r>
              <a:rPr lang="cs-CZ" sz="2800" dirty="0" err="1" smtClean="0">
                <a:solidFill>
                  <a:schemeClr val="tx1"/>
                </a:solidFill>
                <a:latin typeface="+mn-lt"/>
                <a:ea typeface="+mn-ea"/>
                <a:cs typeface="+mn-cs"/>
              </a:rPr>
              <a:t>Mio</a:t>
            </a:r>
            <a:r>
              <a:rPr lang="cs-CZ" sz="2800" dirty="0" smtClean="0">
                <a:solidFill>
                  <a:schemeClr val="tx1"/>
                </a:solidFill>
                <a:latin typeface="+mn-lt"/>
                <a:ea typeface="+mn-ea"/>
                <a:cs typeface="+mn-cs"/>
              </a:rPr>
              <a:t> </a:t>
            </a:r>
            <a:r>
              <a:rPr lang="cs-CZ" sz="2800" dirty="0" err="1" smtClean="0">
                <a:solidFill>
                  <a:schemeClr val="tx1"/>
                </a:solidFill>
                <a:latin typeface="+mn-lt"/>
                <a:ea typeface="+mn-ea"/>
                <a:cs typeface="+mn-cs"/>
              </a:rPr>
              <a:t>tokens</a:t>
            </a:r>
            <a:endParaRPr lang="cs-CZ" sz="2800" dirty="0" smtClean="0">
              <a:solidFill>
                <a:schemeClr val="tx1"/>
              </a:solidFill>
              <a:latin typeface="+mn-lt"/>
              <a:ea typeface="+mn-ea"/>
              <a:cs typeface="+mn-cs"/>
            </a:endParaRPr>
          </a:p>
          <a:p>
            <a:pPr lvl="0"/>
            <a:r>
              <a:rPr lang="cs-CZ" sz="2800" dirty="0" smtClean="0">
                <a:solidFill>
                  <a:schemeClr val="tx1"/>
                </a:solidFill>
                <a:latin typeface="+mn-lt"/>
                <a:ea typeface="+mn-ea"/>
                <a:cs typeface="+mn-cs"/>
              </a:rPr>
              <a:t>1990 </a:t>
            </a:r>
            <a:r>
              <a:rPr lang="cs-CZ" sz="2800" dirty="0" err="1" smtClean="0">
                <a:solidFill>
                  <a:schemeClr val="tx1"/>
                </a:solidFill>
                <a:latin typeface="+mn-lt"/>
                <a:ea typeface="+mn-ea"/>
                <a:cs typeface="+mn-cs"/>
              </a:rPr>
              <a:t>Erweiterung</a:t>
            </a:r>
            <a:r>
              <a:rPr lang="cs-CZ" sz="2800" dirty="0" smtClean="0">
                <a:solidFill>
                  <a:schemeClr val="tx1"/>
                </a:solidFill>
                <a:latin typeface="+mn-lt"/>
                <a:ea typeface="+mn-ea"/>
                <a:cs typeface="+mn-cs"/>
              </a:rPr>
              <a:t> des </a:t>
            </a:r>
            <a:r>
              <a:rPr lang="cs-CZ" sz="2800" dirty="0" err="1" smtClean="0">
                <a:solidFill>
                  <a:schemeClr val="tx1"/>
                </a:solidFill>
                <a:latin typeface="+mn-lt"/>
                <a:ea typeface="+mn-ea"/>
                <a:cs typeface="+mn-cs"/>
              </a:rPr>
              <a:t>COBUILDs</a:t>
            </a:r>
            <a:r>
              <a:rPr lang="cs-CZ" sz="2800" dirty="0" smtClean="0">
                <a:solidFill>
                  <a:schemeClr val="tx1"/>
                </a:solidFill>
                <a:latin typeface="+mn-lt"/>
                <a:ea typeface="+mn-ea"/>
                <a:cs typeface="+mn-cs"/>
              </a:rPr>
              <a:t> </a:t>
            </a:r>
            <a:r>
              <a:rPr lang="cs-CZ" sz="2800" dirty="0" err="1" smtClean="0">
                <a:solidFill>
                  <a:schemeClr val="tx1"/>
                </a:solidFill>
                <a:latin typeface="+mn-lt"/>
                <a:ea typeface="+mn-ea"/>
                <a:cs typeface="+mn-cs"/>
              </a:rPr>
              <a:t>auf</a:t>
            </a:r>
            <a:r>
              <a:rPr lang="cs-CZ" sz="2800" dirty="0" smtClean="0">
                <a:solidFill>
                  <a:schemeClr val="tx1"/>
                </a:solidFill>
                <a:latin typeface="+mn-lt"/>
                <a:ea typeface="+mn-ea"/>
                <a:cs typeface="+mn-cs"/>
              </a:rPr>
              <a:t> </a:t>
            </a:r>
            <a:r>
              <a:rPr lang="cs-CZ" sz="2800" dirty="0" err="1" smtClean="0">
                <a:solidFill>
                  <a:schemeClr val="tx1"/>
                </a:solidFill>
                <a:latin typeface="+mn-lt"/>
                <a:ea typeface="+mn-ea"/>
                <a:cs typeface="+mn-cs"/>
              </a:rPr>
              <a:t>das</a:t>
            </a:r>
            <a:r>
              <a:rPr lang="cs-CZ" sz="2800" dirty="0" smtClean="0">
                <a:solidFill>
                  <a:schemeClr val="tx1"/>
                </a:solidFill>
                <a:latin typeface="+mn-lt"/>
                <a:ea typeface="+mn-ea"/>
                <a:cs typeface="+mn-cs"/>
              </a:rPr>
              <a:t> </a:t>
            </a:r>
            <a:r>
              <a:rPr lang="cs-CZ" sz="2800" dirty="0" err="1" smtClean="0">
                <a:solidFill>
                  <a:schemeClr val="tx1"/>
                </a:solidFill>
                <a:latin typeface="+mn-lt"/>
                <a:ea typeface="+mn-ea"/>
                <a:cs typeface="+mn-cs"/>
              </a:rPr>
              <a:t>erste</a:t>
            </a:r>
            <a:r>
              <a:rPr lang="cs-CZ" sz="2800" dirty="0" smtClean="0">
                <a:solidFill>
                  <a:schemeClr val="tx1"/>
                </a:solidFill>
                <a:latin typeface="+mn-lt"/>
                <a:ea typeface="+mn-ea"/>
                <a:cs typeface="+mn-cs"/>
              </a:rPr>
              <a:t> </a:t>
            </a:r>
            <a:r>
              <a:rPr lang="cs-CZ" sz="2800" dirty="0" err="1" smtClean="0">
                <a:solidFill>
                  <a:schemeClr val="tx1"/>
                </a:solidFill>
                <a:latin typeface="+mn-lt"/>
                <a:ea typeface="+mn-ea"/>
                <a:cs typeface="+mn-cs"/>
              </a:rPr>
              <a:t>Monitoringskorpus</a:t>
            </a:r>
            <a:r>
              <a:rPr lang="cs-CZ" sz="2800" dirty="0" smtClean="0">
                <a:solidFill>
                  <a:schemeClr val="tx1"/>
                </a:solidFill>
                <a:latin typeface="+mn-lt"/>
                <a:ea typeface="+mn-ea"/>
                <a:cs typeface="+mn-cs"/>
              </a:rPr>
              <a:t> der </a:t>
            </a:r>
            <a:r>
              <a:rPr lang="cs-CZ" sz="2800" dirty="0" err="1" smtClean="0">
                <a:solidFill>
                  <a:schemeClr val="tx1"/>
                </a:solidFill>
                <a:latin typeface="+mn-lt"/>
                <a:ea typeface="+mn-ea"/>
                <a:cs typeface="+mn-cs"/>
              </a:rPr>
              <a:t>Welt</a:t>
            </a:r>
            <a:r>
              <a:rPr lang="cs-CZ" sz="2800" dirty="0" smtClean="0">
                <a:solidFill>
                  <a:schemeClr val="tx1"/>
                </a:solidFill>
                <a:latin typeface="+mn-lt"/>
                <a:ea typeface="+mn-ea"/>
                <a:cs typeface="+mn-cs"/>
              </a:rPr>
              <a:t> - BANK OF ENGLISH </a:t>
            </a:r>
          </a:p>
          <a:p>
            <a:pPr lvl="0"/>
            <a:r>
              <a:rPr lang="cs-CZ" sz="2800" dirty="0" err="1" smtClean="0">
                <a:solidFill>
                  <a:schemeClr val="tx1"/>
                </a:solidFill>
                <a:latin typeface="+mn-lt"/>
                <a:ea typeface="+mn-ea"/>
                <a:cs typeface="+mn-cs"/>
              </a:rPr>
              <a:t>British</a:t>
            </a:r>
            <a:r>
              <a:rPr lang="cs-CZ" sz="2800" dirty="0" smtClean="0">
                <a:solidFill>
                  <a:schemeClr val="tx1"/>
                </a:solidFill>
                <a:latin typeface="+mn-lt"/>
                <a:ea typeface="+mn-ea"/>
                <a:cs typeface="+mn-cs"/>
              </a:rPr>
              <a:t> </a:t>
            </a:r>
            <a:r>
              <a:rPr lang="cs-CZ" sz="2800" dirty="0" err="1" smtClean="0">
                <a:solidFill>
                  <a:schemeClr val="tx1"/>
                </a:solidFill>
                <a:latin typeface="+mn-lt"/>
                <a:ea typeface="+mn-ea"/>
                <a:cs typeface="+mn-cs"/>
              </a:rPr>
              <a:t>National</a:t>
            </a:r>
            <a:r>
              <a:rPr lang="cs-CZ" sz="2800" dirty="0" smtClean="0">
                <a:solidFill>
                  <a:schemeClr val="tx1"/>
                </a:solidFill>
                <a:latin typeface="+mn-lt"/>
                <a:ea typeface="+mn-ea"/>
                <a:cs typeface="+mn-cs"/>
              </a:rPr>
              <a:t> Corpus</a:t>
            </a:r>
            <a:endParaRPr lang="cs-CZ" sz="2800" dirty="0"/>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44</a:t>
            </a:fld>
            <a:endParaRPr lang="cs-CZ"/>
          </a:p>
        </p:txBody>
      </p:sp>
    </p:spTree>
  </p:cSld>
  <p:clrMapOvr>
    <a:masterClrMapping/>
  </p:clrMapOvr>
  <p:transition spd="slow">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90er </a:t>
            </a:r>
            <a:r>
              <a:rPr lang="cs-CZ" dirty="0" err="1" smtClean="0"/>
              <a:t>Jahre</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großer</a:t>
            </a:r>
            <a:r>
              <a:rPr lang="cs-CZ" dirty="0" smtClean="0"/>
              <a:t> </a:t>
            </a:r>
            <a:r>
              <a:rPr lang="cs-CZ" dirty="0" err="1" smtClean="0"/>
              <a:t>Aufschwung</a:t>
            </a:r>
            <a:r>
              <a:rPr lang="cs-CZ" dirty="0" smtClean="0"/>
              <a:t> der </a:t>
            </a:r>
            <a:r>
              <a:rPr lang="cs-CZ" dirty="0" err="1" smtClean="0"/>
              <a:t>Korpuslinguistik</a:t>
            </a:r>
            <a:endParaRPr lang="cs-CZ" dirty="0" smtClean="0"/>
          </a:p>
          <a:p>
            <a:r>
              <a:rPr lang="cs-CZ" dirty="0" err="1" smtClean="0"/>
              <a:t>Entstehung</a:t>
            </a:r>
            <a:r>
              <a:rPr lang="cs-CZ" dirty="0" smtClean="0"/>
              <a:t> der </a:t>
            </a:r>
            <a:r>
              <a:rPr lang="cs-CZ" dirty="0" err="1" smtClean="0"/>
              <a:t>Korpora</a:t>
            </a:r>
            <a:r>
              <a:rPr lang="cs-CZ" dirty="0" smtClean="0"/>
              <a:t> </a:t>
            </a:r>
            <a:r>
              <a:rPr lang="cs-CZ" dirty="0" err="1" smtClean="0"/>
              <a:t>für</a:t>
            </a:r>
            <a:r>
              <a:rPr lang="cs-CZ" dirty="0" smtClean="0"/>
              <a:t> </a:t>
            </a:r>
            <a:r>
              <a:rPr lang="cs-CZ" dirty="0" err="1" smtClean="0"/>
              <a:t>viele</a:t>
            </a:r>
            <a:r>
              <a:rPr lang="cs-CZ" dirty="0" smtClean="0"/>
              <a:t> </a:t>
            </a:r>
            <a:r>
              <a:rPr lang="cs-CZ" dirty="0" err="1" smtClean="0"/>
              <a:t>Sprachen</a:t>
            </a:r>
            <a:endParaRPr lang="cs-CZ" dirty="0" smtClean="0"/>
          </a:p>
          <a:p>
            <a:endParaRPr lang="cs-CZ" dirty="0" smtClean="0"/>
          </a:p>
          <a:p>
            <a:pPr>
              <a:buNone/>
            </a:pPr>
            <a:r>
              <a:rPr lang="cs-CZ" dirty="0" err="1" smtClean="0"/>
              <a:t>Das</a:t>
            </a:r>
            <a:r>
              <a:rPr lang="cs-CZ" dirty="0" smtClean="0"/>
              <a:t> </a:t>
            </a:r>
            <a:r>
              <a:rPr lang="cs-CZ" dirty="0" err="1" smtClean="0"/>
              <a:t>größte</a:t>
            </a:r>
            <a:r>
              <a:rPr lang="cs-CZ" dirty="0" smtClean="0"/>
              <a:t> Korpus des </a:t>
            </a:r>
            <a:r>
              <a:rPr lang="cs-CZ" dirty="0" err="1" smtClean="0"/>
              <a:t>Deutschen</a:t>
            </a:r>
            <a:r>
              <a:rPr lang="cs-CZ" dirty="0" smtClean="0"/>
              <a:t>: </a:t>
            </a:r>
            <a:r>
              <a:rPr lang="cs-CZ" dirty="0" err="1" smtClean="0"/>
              <a:t>Das</a:t>
            </a:r>
            <a:r>
              <a:rPr lang="cs-CZ" dirty="0" smtClean="0"/>
              <a:t> </a:t>
            </a:r>
            <a:r>
              <a:rPr lang="cs-CZ" dirty="0" err="1" smtClean="0"/>
              <a:t>deutsche</a:t>
            </a:r>
            <a:r>
              <a:rPr lang="cs-CZ" dirty="0" smtClean="0"/>
              <a:t> </a:t>
            </a:r>
            <a:r>
              <a:rPr lang="cs-CZ" dirty="0" err="1" smtClean="0"/>
              <a:t>Referenzkorpus</a:t>
            </a:r>
            <a:r>
              <a:rPr lang="cs-CZ" dirty="0" smtClean="0"/>
              <a:t> (</a:t>
            </a:r>
            <a:r>
              <a:rPr lang="cs-CZ" dirty="0" err="1" smtClean="0"/>
              <a:t>Leibnizinstitut</a:t>
            </a:r>
            <a:r>
              <a:rPr lang="cs-CZ" dirty="0" smtClean="0"/>
              <a:t> </a:t>
            </a:r>
            <a:r>
              <a:rPr lang="cs-CZ" dirty="0" err="1" smtClean="0"/>
              <a:t>für</a:t>
            </a:r>
            <a:r>
              <a:rPr lang="cs-CZ" dirty="0" smtClean="0"/>
              <a:t> </a:t>
            </a:r>
            <a:r>
              <a:rPr lang="cs-CZ" dirty="0" err="1" smtClean="0"/>
              <a:t>deutsche</a:t>
            </a:r>
            <a:r>
              <a:rPr lang="cs-CZ" dirty="0" smtClean="0"/>
              <a:t> </a:t>
            </a:r>
            <a:r>
              <a:rPr lang="cs-CZ" dirty="0" err="1" smtClean="0"/>
              <a:t>Sprache</a:t>
            </a:r>
            <a:r>
              <a:rPr lang="cs-CZ" dirty="0" smtClean="0"/>
              <a:t>, Mannheim)</a:t>
            </a:r>
          </a:p>
          <a:p>
            <a:pPr>
              <a:buNone/>
            </a:pPr>
            <a:endParaRPr lang="cs-CZ" dirty="0" smtClean="0"/>
          </a:p>
          <a:p>
            <a:pPr>
              <a:buNone/>
            </a:pPr>
            <a:r>
              <a:rPr lang="cs-CZ" dirty="0" err="1" smtClean="0"/>
              <a:t>Das</a:t>
            </a:r>
            <a:r>
              <a:rPr lang="cs-CZ" dirty="0" smtClean="0"/>
              <a:t> </a:t>
            </a:r>
            <a:r>
              <a:rPr lang="cs-CZ" dirty="0" err="1" smtClean="0"/>
              <a:t>größte</a:t>
            </a:r>
            <a:r>
              <a:rPr lang="cs-CZ" dirty="0" smtClean="0"/>
              <a:t> Korpus des </a:t>
            </a:r>
            <a:r>
              <a:rPr lang="cs-CZ" dirty="0" err="1" smtClean="0"/>
              <a:t>Tschechichen</a:t>
            </a:r>
            <a:r>
              <a:rPr lang="cs-CZ" dirty="0" smtClean="0"/>
              <a:t>: </a:t>
            </a:r>
            <a:r>
              <a:rPr lang="cs-CZ" dirty="0" err="1" smtClean="0"/>
              <a:t>Das</a:t>
            </a:r>
            <a:r>
              <a:rPr lang="cs-CZ" dirty="0" smtClean="0"/>
              <a:t> </a:t>
            </a:r>
            <a:r>
              <a:rPr lang="cs-CZ" dirty="0" err="1" smtClean="0"/>
              <a:t>Tschechische</a:t>
            </a:r>
            <a:r>
              <a:rPr lang="cs-CZ" dirty="0" smtClean="0"/>
              <a:t> </a:t>
            </a:r>
            <a:r>
              <a:rPr lang="cs-CZ" dirty="0" err="1" smtClean="0"/>
              <a:t>Nationalkorpus</a:t>
            </a:r>
            <a:r>
              <a:rPr lang="cs-CZ" dirty="0" smtClean="0"/>
              <a:t>, ÚČNK FF UK, </a:t>
            </a:r>
            <a:r>
              <a:rPr lang="cs-CZ" dirty="0" err="1" smtClean="0"/>
              <a:t>Prag</a:t>
            </a:r>
            <a:r>
              <a:rPr lang="cs-CZ" dirty="0" smtClean="0"/>
              <a:t>)</a:t>
            </a:r>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45</a:t>
            </a:fld>
            <a:endParaRPr lang="cs-CZ"/>
          </a:p>
        </p:txBody>
      </p:sp>
    </p:spTree>
  </p:cSld>
  <p:clrMapOvr>
    <a:masterClrMapping/>
  </p:clrMapOvr>
  <p:transition spd="slow">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 obrázků</a:t>
            </a:r>
            <a:endParaRPr lang="cs-CZ" dirty="0"/>
          </a:p>
        </p:txBody>
      </p:sp>
      <p:sp>
        <p:nvSpPr>
          <p:cNvPr id="3" name="Zástupný symbol pro obsah 2"/>
          <p:cNvSpPr>
            <a:spLocks noGrp="1"/>
          </p:cNvSpPr>
          <p:nvPr>
            <p:ph idx="1"/>
          </p:nvPr>
        </p:nvSpPr>
        <p:spPr/>
        <p:txBody>
          <a:bodyPr/>
          <a:lstStyle/>
          <a:p>
            <a:r>
              <a:rPr lang="cs-CZ" dirty="0" smtClean="0"/>
              <a:t>Chlumská, Lucie: </a:t>
            </a:r>
            <a:r>
              <a:rPr lang="cs-CZ" dirty="0" smtClean="0"/>
              <a:t>Charakteristika korpusu a typy </a:t>
            </a:r>
            <a:r>
              <a:rPr lang="cs-CZ" dirty="0" smtClean="0"/>
              <a:t>korpusů, In: E-</a:t>
            </a:r>
            <a:r>
              <a:rPr lang="cs-CZ" dirty="0" err="1" smtClean="0"/>
              <a:t>learningový</a:t>
            </a:r>
            <a:r>
              <a:rPr lang="cs-CZ" dirty="0" smtClean="0"/>
              <a:t> kurz Využití korpusů </a:t>
            </a:r>
            <a:r>
              <a:rPr lang="cs-CZ" dirty="0" smtClean="0"/>
              <a:t>ve </a:t>
            </a:r>
            <a:r>
              <a:rPr lang="cs-CZ" dirty="0" smtClean="0"/>
              <a:t>výuce (přístup 14.2.2020)</a:t>
            </a:r>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46</a:t>
            </a:fld>
            <a:endParaRPr lang="cs-CZ"/>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85800" y="1052736"/>
            <a:ext cx="7772400" cy="5328592"/>
          </a:xfrm>
        </p:spPr>
        <p:txBody>
          <a:bodyPr>
            <a:normAutofit lnSpcReduction="10000"/>
          </a:bodyPr>
          <a:lstStyle/>
          <a:p>
            <a:r>
              <a:rPr lang="de-DE" sz="1800" b="1" dirty="0" smtClean="0">
                <a:effectLst>
                  <a:outerShdw blurRad="38100" dist="38100" dir="2700000" algn="tl">
                    <a:srgbClr val="000000">
                      <a:alpha val="43137"/>
                    </a:srgbClr>
                  </a:outerShdw>
                </a:effectLst>
              </a:rPr>
              <a:t>„Ein Korpus ist eine Sammlung schriftlicher oder gesprochener Äußerungen. Die Daten des Korpus sind typischerweise digitalisiert, d.h. auf Rechnern gespeichert und maschinenlesbar. Die Bestandteile des Korpus, die Texte, bestehen aus den Daten selbst sowie möglicherweise aus Metadaten, die diese Daten beschreiben, und aus linguistischen Annotationen, die diesen Daten zugeordnet sind.“ </a:t>
            </a:r>
            <a:r>
              <a:rPr lang="de-DE" sz="1800" dirty="0" smtClean="0"/>
              <a:t>(</a:t>
            </a:r>
            <a:r>
              <a:rPr lang="de-DE" sz="1800" dirty="0" err="1" smtClean="0"/>
              <a:t>Lemnitzer</a:t>
            </a:r>
            <a:r>
              <a:rPr lang="de-DE" sz="1800" dirty="0" smtClean="0"/>
              <a:t>/Zinsmeister)</a:t>
            </a:r>
            <a:endParaRPr lang="cs-CZ" sz="1800" dirty="0" smtClean="0"/>
          </a:p>
          <a:p>
            <a:pPr lvl="1"/>
            <a:r>
              <a:rPr lang="de-DE" sz="1800" b="1" dirty="0" smtClean="0"/>
              <a:t>linguistische Annotation</a:t>
            </a:r>
            <a:r>
              <a:rPr lang="de-DE" sz="1800" dirty="0" smtClean="0"/>
              <a:t> </a:t>
            </a:r>
          </a:p>
          <a:p>
            <a:pPr lvl="2">
              <a:buNone/>
            </a:pPr>
            <a:r>
              <a:rPr lang="cs-CZ" sz="1800" dirty="0" smtClean="0"/>
              <a:t>= </a:t>
            </a:r>
            <a:r>
              <a:rPr lang="de-DE" sz="1800" dirty="0" smtClean="0"/>
              <a:t>Anmerkung, die </a:t>
            </a:r>
            <a:r>
              <a:rPr lang="cs-CZ" sz="1800" dirty="0" smtClean="0"/>
              <a:t>es </a:t>
            </a:r>
            <a:r>
              <a:rPr lang="de-DE" sz="1800" dirty="0" smtClean="0"/>
              <a:t>ermöglicht, Information über Quellen oder über Struktur von sprachlichen Einheiten zu gewinnen </a:t>
            </a:r>
          </a:p>
          <a:p>
            <a:endParaRPr lang="cs-CZ" sz="1800" b="1" dirty="0" smtClean="0">
              <a:effectLst>
                <a:outerShdw blurRad="38100" dist="38100" dir="2700000" algn="tl">
                  <a:srgbClr val="000000">
                    <a:alpha val="43137"/>
                  </a:srgbClr>
                </a:outerShdw>
              </a:effectLst>
            </a:endParaRPr>
          </a:p>
          <a:p>
            <a:endParaRPr lang="cs-CZ" sz="1800" b="1" dirty="0">
              <a:effectLst>
                <a:outerShdw blurRad="38100" dist="38100" dir="2700000" algn="tl">
                  <a:srgbClr val="000000">
                    <a:alpha val="43137"/>
                  </a:srgbClr>
                </a:outerShdw>
              </a:effectLst>
            </a:endParaRPr>
          </a:p>
          <a:p>
            <a:r>
              <a:rPr lang="de-DE" sz="1800" b="1" dirty="0" smtClean="0">
                <a:effectLst>
                  <a:outerShdw blurRad="38100" dist="38100" dir="2700000" algn="tl">
                    <a:srgbClr val="000000">
                      <a:alpha val="43137"/>
                    </a:srgbClr>
                  </a:outerShdw>
                </a:effectLst>
              </a:rPr>
              <a:t>„Ein Korpus ist endliche Menge von konkreten sprachlichen Äußerungen, die als empirische Grundlage für sprachwissenschaftliche Untersuchungen dienen. Stellenwert und Beschaffenheit des Korpus hängen weitgehend von den je spezifischen Fragestellungen und methodischen Voraussetzungen des theoretischen Rahmens der Untersuchung ab</a:t>
            </a:r>
            <a:r>
              <a:rPr lang="cs-CZ" sz="1800" b="1" dirty="0" smtClean="0">
                <a:effectLst>
                  <a:outerShdw blurRad="38100" dist="38100" dir="2700000" algn="tl">
                    <a:srgbClr val="000000">
                      <a:alpha val="43137"/>
                    </a:srgbClr>
                  </a:outerShdw>
                </a:effectLst>
              </a:rPr>
              <a:t> (…)</a:t>
            </a:r>
            <a:r>
              <a:rPr lang="de-DE" sz="1800" b="1" dirty="0" smtClean="0">
                <a:effectLst>
                  <a:outerShdw blurRad="38100" dist="38100" dir="2700000" algn="tl">
                    <a:srgbClr val="000000">
                      <a:alpha val="43137"/>
                    </a:srgbClr>
                  </a:outerShdw>
                </a:effectLst>
              </a:rPr>
              <a:t>.“ </a:t>
            </a:r>
            <a:r>
              <a:rPr lang="cs-CZ" sz="1800" b="1" dirty="0" smtClean="0">
                <a:effectLst>
                  <a:outerShdw blurRad="38100" dist="38100" dir="2700000" algn="tl">
                    <a:srgbClr val="000000">
                      <a:alpha val="43137"/>
                    </a:srgbClr>
                  </a:outerShdw>
                </a:effectLst>
              </a:rPr>
              <a:t> </a:t>
            </a:r>
            <a:r>
              <a:rPr lang="cs-CZ" sz="1800" dirty="0" smtClean="0"/>
              <a:t>(</a:t>
            </a:r>
            <a:r>
              <a:rPr lang="cs-CZ" sz="1800" dirty="0" err="1" smtClean="0"/>
              <a:t>Bussmann</a:t>
            </a:r>
            <a:r>
              <a:rPr lang="cs-CZ" sz="1800" dirty="0" smtClean="0"/>
              <a:t>) </a:t>
            </a:r>
            <a:endParaRPr lang="de-DE" sz="1800" dirty="0" smtClean="0"/>
          </a:p>
          <a:p>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5</a:t>
            </a:fld>
            <a:endParaRPr lang="cs-CZ"/>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665816"/>
          </a:xfrm>
        </p:spPr>
        <p:txBody>
          <a:bodyPr>
            <a:normAutofit fontScale="62500" lnSpcReduction="20000"/>
          </a:bodyPr>
          <a:lstStyle/>
          <a:p>
            <a:r>
              <a:rPr lang="de-DE" dirty="0" smtClean="0"/>
              <a:t>Das (Text)</a:t>
            </a:r>
            <a:r>
              <a:rPr lang="de-DE" dirty="0" err="1" smtClean="0"/>
              <a:t>korpus</a:t>
            </a:r>
            <a:r>
              <a:rPr lang="de-DE" dirty="0" smtClean="0"/>
              <a:t> bezeichnet generell eine Sammlung von schriftlichen Texten oder von schriftlich aufgezeichneten, mündlichen Äußerungen in einer bestimmten Sprache. </a:t>
            </a:r>
          </a:p>
          <a:p>
            <a:r>
              <a:rPr lang="de-DE" dirty="0" smtClean="0"/>
              <a:t>Textkorpora sind in unterschiedlichen wissenschaftlichen Disziplinen, hauptsächlich in der Sprachwissenschaft, Literaturwissenschaft (…) von Bedeutung. </a:t>
            </a:r>
          </a:p>
          <a:p>
            <a:r>
              <a:rPr lang="de-DE" dirty="0" smtClean="0"/>
              <a:t>Sie sind dabei das Mittel, anhand dessen beispielsweise eine bestimmte Sprache beschrieben werden kann oder die Werke eines Autors erforscht werden</a:t>
            </a:r>
          </a:p>
          <a:p>
            <a:r>
              <a:rPr lang="de-DE" dirty="0" smtClean="0"/>
              <a:t>Textkorpora werden (…) nach wissenschaftlichen Kriterien zusammengestellt und umfassen eine bestimmte Art und Anzahl von Texten. </a:t>
            </a:r>
          </a:p>
          <a:p>
            <a:r>
              <a:rPr lang="de-DE" dirty="0" smtClean="0"/>
              <a:t>Ein Textkorpus liegt heute typischerweise in digitaler Form vor. Zum Zwecke der Beschreibung bestimmter Einzelsprachen wurden bereits in zahlreichen Nationalsprachen große, das heißt viele Millionen bis teils mehrere Milliarden Wörter umfassende Korpora erstellt, die ein gewisses Verhältnis einzelner Textsorten in der jeweiligen Sprache abbilden sollen. </a:t>
            </a:r>
          </a:p>
          <a:p>
            <a:r>
              <a:rPr lang="de-DE" dirty="0" smtClean="0"/>
              <a:t>Zudem existiert eine große Reihe von Spezialkorpora wie etwa Kindersprachkorpora, Dialektkorpora, Korpora aus Gesamtausgaben von literarischen Werken bestehend u. a. m. Auch werden in zunehmendem Maße für linguistische Einzeluntersuchungen eigens konzipierte Textkorpora erstellt.</a:t>
            </a:r>
          </a:p>
          <a:p>
            <a:pPr algn="r">
              <a:buNone/>
            </a:pPr>
            <a:r>
              <a:rPr lang="cs-CZ" dirty="0" smtClean="0"/>
              <a:t>(</a:t>
            </a:r>
            <a:r>
              <a:rPr lang="cs-CZ" dirty="0" err="1" smtClean="0"/>
              <a:t>Wikipedia</a:t>
            </a:r>
            <a:r>
              <a:rPr lang="cs-CZ" dirty="0" smtClean="0"/>
              <a:t>)</a:t>
            </a:r>
          </a:p>
          <a:p>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6</a:t>
            </a:fld>
            <a:endParaRPr lang="cs-CZ"/>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1027"/>
          <p:cNvSpPr>
            <a:spLocks noGrp="1" noChangeArrowheads="1"/>
          </p:cNvSpPr>
          <p:nvPr>
            <p:ph idx="1"/>
          </p:nvPr>
        </p:nvSpPr>
        <p:spPr>
          <a:xfrm>
            <a:off x="685800" y="1143000"/>
            <a:ext cx="7772400" cy="4953000"/>
          </a:xfrm>
        </p:spPr>
        <p:txBody>
          <a:bodyPr/>
          <a:lstStyle/>
          <a:p>
            <a:pPr algn="ctr">
              <a:buFontTx/>
              <a:buNone/>
            </a:pPr>
            <a:r>
              <a:rPr lang="cs-CZ" dirty="0" err="1" smtClean="0"/>
              <a:t>Weitere</a:t>
            </a:r>
            <a:r>
              <a:rPr lang="cs-CZ" dirty="0" smtClean="0"/>
              <a:t> </a:t>
            </a:r>
            <a:r>
              <a:rPr lang="cs-CZ" dirty="0" err="1" smtClean="0"/>
              <a:t>Bedeutungen</a:t>
            </a:r>
            <a:r>
              <a:rPr lang="cs-CZ" dirty="0" smtClean="0"/>
              <a:t>:</a:t>
            </a:r>
            <a:endParaRPr lang="cs-CZ" dirty="0"/>
          </a:p>
          <a:p>
            <a:pPr algn="ctr">
              <a:buFontTx/>
              <a:buNone/>
            </a:pPr>
            <a:endParaRPr lang="cs-CZ" dirty="0"/>
          </a:p>
          <a:p>
            <a:r>
              <a:rPr lang="cs-CZ" dirty="0" err="1"/>
              <a:t>Sammlung</a:t>
            </a:r>
            <a:r>
              <a:rPr lang="cs-CZ" dirty="0"/>
              <a:t> der Texte </a:t>
            </a:r>
            <a:r>
              <a:rPr lang="cs-CZ" dirty="0" err="1"/>
              <a:t>einer</a:t>
            </a:r>
            <a:r>
              <a:rPr lang="cs-CZ" dirty="0"/>
              <a:t> </a:t>
            </a:r>
            <a:r>
              <a:rPr lang="cs-CZ" dirty="0" err="1"/>
              <a:t>bestimmten</a:t>
            </a:r>
            <a:r>
              <a:rPr lang="cs-CZ" dirty="0"/>
              <a:t> </a:t>
            </a:r>
            <a:r>
              <a:rPr lang="cs-CZ" dirty="0" err="1"/>
              <a:t>Art</a:t>
            </a:r>
            <a:r>
              <a:rPr lang="cs-CZ" dirty="0"/>
              <a:t> / </a:t>
            </a:r>
            <a:r>
              <a:rPr lang="cs-CZ" dirty="0" err="1"/>
              <a:t>eines</a:t>
            </a:r>
            <a:r>
              <a:rPr lang="cs-CZ" dirty="0"/>
              <a:t> </a:t>
            </a:r>
            <a:r>
              <a:rPr lang="cs-CZ" dirty="0" err="1"/>
              <a:t>Menschen</a:t>
            </a:r>
            <a:endParaRPr lang="cs-CZ" dirty="0"/>
          </a:p>
          <a:p>
            <a:r>
              <a:rPr lang="cs-CZ" dirty="0" err="1"/>
              <a:t>Materialsammlung</a:t>
            </a:r>
            <a:r>
              <a:rPr lang="cs-CZ" dirty="0"/>
              <a:t> </a:t>
            </a:r>
            <a:r>
              <a:rPr lang="cs-CZ" dirty="0" err="1"/>
              <a:t>zum</a:t>
            </a:r>
            <a:r>
              <a:rPr lang="cs-CZ" dirty="0"/>
              <a:t> Studium</a:t>
            </a:r>
            <a:endParaRPr lang="de-DE" dirty="0"/>
          </a:p>
          <a:p>
            <a:r>
              <a:rPr lang="cs-CZ" dirty="0"/>
              <a:t>in der </a:t>
            </a:r>
            <a:r>
              <a:rPr lang="cs-CZ" dirty="0" err="1"/>
              <a:t>Linguistik</a:t>
            </a:r>
            <a:r>
              <a:rPr lang="cs-CZ" dirty="0"/>
              <a:t> – </a:t>
            </a:r>
            <a:r>
              <a:rPr lang="cs-CZ" dirty="0" err="1"/>
              <a:t>Belegsammlung</a:t>
            </a:r>
            <a:r>
              <a:rPr lang="cs-CZ" dirty="0"/>
              <a:t> des </a:t>
            </a:r>
            <a:r>
              <a:rPr lang="cs-CZ" dirty="0" err="1"/>
              <a:t>authentischen</a:t>
            </a:r>
            <a:r>
              <a:rPr lang="cs-CZ" dirty="0"/>
              <a:t> </a:t>
            </a:r>
            <a:r>
              <a:rPr lang="cs-CZ" dirty="0" err="1"/>
              <a:t>Sprachgebrauchs</a:t>
            </a:r>
            <a:r>
              <a:rPr lang="cs-CZ" dirty="0"/>
              <a:t> </a:t>
            </a:r>
          </a:p>
        </p:txBody>
      </p:sp>
      <p:sp>
        <p:nvSpPr>
          <p:cNvPr id="3" name="Zástupný symbol pro datum 3"/>
          <p:cNvSpPr>
            <a:spLocks noGrp="1"/>
          </p:cNvSpPr>
          <p:nvPr>
            <p:ph type="dt" sz="half" idx="10"/>
          </p:nvPr>
        </p:nvSpPr>
        <p:spPr/>
        <p:txBody>
          <a:bodyPr/>
          <a:lstStyle/>
          <a:p>
            <a:fld id="{20F3F9CC-B323-450C-A2FB-6E6296C51948}" type="datetime1">
              <a:rPr lang="cs-CZ"/>
              <a:pPr/>
              <a:t>14.02.2020</a:t>
            </a:fld>
            <a:endParaRPr lang="cs-CZ"/>
          </a:p>
        </p:txBody>
      </p:sp>
      <p:sp>
        <p:nvSpPr>
          <p:cNvPr id="5" name="Zástupný symbol pro číslo snímku 5"/>
          <p:cNvSpPr>
            <a:spLocks noGrp="1"/>
          </p:cNvSpPr>
          <p:nvPr>
            <p:ph type="sldNum" sz="quarter" idx="12"/>
          </p:nvPr>
        </p:nvSpPr>
        <p:spPr/>
        <p:txBody>
          <a:bodyPr/>
          <a:lstStyle/>
          <a:p>
            <a:fld id="{CBA2E41D-2B5C-470A-B081-6CDC261089C5}" type="slidenum">
              <a:rPr lang="cs-CZ"/>
              <a:pPr/>
              <a:t>7</a:t>
            </a:fld>
            <a:endParaRPr lang="cs-CZ"/>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Entstehung</a:t>
            </a:r>
            <a:r>
              <a:rPr lang="cs-CZ" dirty="0" smtClean="0"/>
              <a:t> </a:t>
            </a:r>
            <a:r>
              <a:rPr lang="cs-CZ" dirty="0" err="1" smtClean="0"/>
              <a:t>eines</a:t>
            </a:r>
            <a:r>
              <a:rPr lang="cs-CZ" dirty="0" smtClean="0"/>
              <a:t> Korpus</a:t>
            </a:r>
            <a:endParaRPr lang="cs-CZ" dirty="0"/>
          </a:p>
        </p:txBody>
      </p:sp>
      <p:sp>
        <p:nvSpPr>
          <p:cNvPr id="3" name="Zástupný symbol pro obsah 2"/>
          <p:cNvSpPr>
            <a:spLocks noGrp="1"/>
          </p:cNvSpPr>
          <p:nvPr>
            <p:ph idx="1"/>
          </p:nvPr>
        </p:nvSpPr>
        <p:spPr/>
        <p:txBody>
          <a:bodyPr/>
          <a:lstStyle/>
          <a:p>
            <a:r>
              <a:rPr lang="cs-CZ" dirty="0" err="1" smtClean="0"/>
              <a:t>Wie</a:t>
            </a:r>
            <a:r>
              <a:rPr lang="cs-CZ" dirty="0" smtClean="0"/>
              <a:t> </a:t>
            </a:r>
            <a:r>
              <a:rPr lang="cs-CZ" dirty="0" err="1" smtClean="0"/>
              <a:t>wird</a:t>
            </a:r>
            <a:r>
              <a:rPr lang="cs-CZ" dirty="0" smtClean="0"/>
              <a:t> </a:t>
            </a:r>
            <a:r>
              <a:rPr lang="cs-CZ" dirty="0" err="1" smtClean="0"/>
              <a:t>ein</a:t>
            </a:r>
            <a:r>
              <a:rPr lang="cs-CZ" dirty="0" smtClean="0"/>
              <a:t> Korpus </a:t>
            </a:r>
            <a:r>
              <a:rPr lang="cs-CZ" dirty="0" err="1" smtClean="0"/>
              <a:t>erstellt</a:t>
            </a:r>
            <a:r>
              <a:rPr lang="cs-CZ" dirty="0" smtClean="0"/>
              <a:t>/</a:t>
            </a:r>
            <a:r>
              <a:rPr lang="cs-CZ" dirty="0" err="1" smtClean="0"/>
              <a:t>aufgebaut</a:t>
            </a:r>
            <a:r>
              <a:rPr lang="cs-CZ" dirty="0" smtClean="0"/>
              <a:t>?</a:t>
            </a:r>
          </a:p>
          <a:p>
            <a:r>
              <a:rPr lang="cs-CZ" dirty="0" err="1" smtClean="0"/>
              <a:t>Was</a:t>
            </a:r>
            <a:r>
              <a:rPr lang="cs-CZ" dirty="0" smtClean="0"/>
              <a:t> </a:t>
            </a:r>
            <a:r>
              <a:rPr lang="cs-CZ" dirty="0" err="1" smtClean="0"/>
              <a:t>alles</a:t>
            </a:r>
            <a:r>
              <a:rPr lang="cs-CZ" dirty="0" smtClean="0"/>
              <a:t> </a:t>
            </a:r>
            <a:r>
              <a:rPr lang="cs-CZ" dirty="0" err="1" smtClean="0"/>
              <a:t>muss</a:t>
            </a:r>
            <a:r>
              <a:rPr lang="cs-CZ" dirty="0" smtClean="0"/>
              <a:t> in </a:t>
            </a:r>
            <a:r>
              <a:rPr lang="cs-CZ" dirty="0" err="1" smtClean="0"/>
              <a:t>Betracht</a:t>
            </a:r>
            <a:r>
              <a:rPr lang="cs-CZ" dirty="0" smtClean="0"/>
              <a:t> </a:t>
            </a:r>
            <a:r>
              <a:rPr lang="cs-CZ" dirty="0" err="1" smtClean="0"/>
              <a:t>gezogen</a:t>
            </a:r>
            <a:r>
              <a:rPr lang="cs-CZ" dirty="0" smtClean="0"/>
              <a:t> </a:t>
            </a:r>
            <a:r>
              <a:rPr lang="cs-CZ" dirty="0" err="1" smtClean="0"/>
              <a:t>werden</a:t>
            </a:r>
            <a:r>
              <a:rPr lang="cs-CZ" dirty="0" smtClean="0"/>
              <a:t>?</a:t>
            </a:r>
          </a:p>
          <a:p>
            <a:r>
              <a:rPr lang="cs-CZ" dirty="0" err="1" smtClean="0"/>
              <a:t>Wo</a:t>
            </a:r>
            <a:r>
              <a:rPr lang="cs-CZ" dirty="0" smtClean="0"/>
              <a:t> </a:t>
            </a:r>
            <a:r>
              <a:rPr lang="cs-CZ" dirty="0" err="1" smtClean="0"/>
              <a:t>werden</a:t>
            </a:r>
            <a:r>
              <a:rPr lang="cs-CZ" dirty="0" smtClean="0"/>
              <a:t> </a:t>
            </a:r>
            <a:r>
              <a:rPr lang="cs-CZ" dirty="0" err="1" smtClean="0"/>
              <a:t>die</a:t>
            </a:r>
            <a:r>
              <a:rPr lang="cs-CZ" dirty="0" smtClean="0"/>
              <a:t> Texte </a:t>
            </a:r>
            <a:r>
              <a:rPr lang="cs-CZ" dirty="0" err="1" smtClean="0"/>
              <a:t>gefunden</a:t>
            </a:r>
            <a:r>
              <a:rPr lang="cs-CZ" dirty="0" smtClean="0"/>
              <a:t>?</a:t>
            </a:r>
            <a:endParaRPr lang="cs-CZ" dirty="0"/>
          </a:p>
        </p:txBody>
      </p:sp>
      <p:sp>
        <p:nvSpPr>
          <p:cNvPr id="4" name="Zástupný symbol pro datum 3"/>
          <p:cNvSpPr>
            <a:spLocks noGrp="1"/>
          </p:cNvSpPr>
          <p:nvPr>
            <p:ph type="dt" sz="half" idx="10"/>
          </p:nvPr>
        </p:nvSpPr>
        <p:spPr/>
        <p:txBody>
          <a:bodyPr/>
          <a:lstStyle/>
          <a:p>
            <a:fld id="{468200D6-5FE7-4B08-9379-39CB79BFE210}" type="datetime1">
              <a:rPr lang="cs-CZ" smtClean="0"/>
              <a:pPr/>
              <a:t>14.02.2020</a:t>
            </a:fld>
            <a:endParaRPr lang="cs-CZ"/>
          </a:p>
        </p:txBody>
      </p:sp>
      <p:sp>
        <p:nvSpPr>
          <p:cNvPr id="5" name="Zástupný symbol pro číslo snímku 4"/>
          <p:cNvSpPr>
            <a:spLocks noGrp="1"/>
          </p:cNvSpPr>
          <p:nvPr>
            <p:ph type="sldNum" sz="quarter" idx="12"/>
          </p:nvPr>
        </p:nvSpPr>
        <p:spPr/>
        <p:txBody>
          <a:bodyPr/>
          <a:lstStyle/>
          <a:p>
            <a:fld id="{F1894A37-8539-43D5-B93E-E9818CA99945}" type="slidenum">
              <a:rPr lang="cs-CZ" smtClean="0"/>
              <a:pPr/>
              <a:t>8</a:t>
            </a:fld>
            <a:endParaRPr lang="cs-CZ"/>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620688"/>
            <a:ext cx="6447501" cy="860612"/>
          </a:xfrm>
        </p:spPr>
        <p:txBody>
          <a:bodyPr/>
          <a:lstStyle/>
          <a:p>
            <a:r>
              <a:rPr lang="cs-CZ" dirty="0" err="1" smtClean="0"/>
              <a:t>Entstehung</a:t>
            </a:r>
            <a:r>
              <a:rPr lang="cs-CZ" dirty="0" smtClean="0"/>
              <a:t> </a:t>
            </a:r>
            <a:r>
              <a:rPr lang="cs-CZ" dirty="0" err="1" smtClean="0"/>
              <a:t>eines</a:t>
            </a:r>
            <a:r>
              <a:rPr lang="cs-CZ" dirty="0" smtClean="0"/>
              <a:t> Korpus</a:t>
            </a:r>
            <a:endParaRPr lang="cs-CZ" dirty="0"/>
          </a:p>
        </p:txBody>
      </p:sp>
      <p:pic>
        <p:nvPicPr>
          <p:cNvPr id="4" name="Picture 19"/>
          <p:cNvPicPr>
            <a:picLocks noGrp="1" noChangeAspect="1" noChangeArrowheads="1"/>
          </p:cNvPicPr>
          <p:nvPr>
            <p:ph idx="1"/>
          </p:nvPr>
        </p:nvPicPr>
        <p:blipFill>
          <a:blip r:embed="rId2" cstate="print"/>
          <a:srcRect/>
          <a:stretch>
            <a:fillRect/>
          </a:stretch>
        </p:blipFill>
        <p:spPr bwMode="auto">
          <a:xfrm>
            <a:off x="566008" y="1556792"/>
            <a:ext cx="7894424" cy="5038226"/>
          </a:xfrm>
          <a:prstGeom prst="rect">
            <a:avLst/>
          </a:prstGeom>
          <a:noFill/>
          <a:ln w="9525">
            <a:noFill/>
            <a:miter lim="800000"/>
            <a:headEnd/>
            <a:tailEnd/>
          </a:ln>
          <a:effectLst/>
        </p:spPr>
      </p:pic>
    </p:spTree>
    <p:extLst>
      <p:ext uri="{BB962C8B-B14F-4D97-AF65-F5344CB8AC3E}">
        <p14:creationId xmlns:p14="http://schemas.microsoft.com/office/powerpoint/2010/main" xmlns="" val="2921762273"/>
      </p:ext>
    </p:extLst>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Urbanistic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2910</TotalTime>
  <Words>2492</Words>
  <Application>Microsoft Office PowerPoint</Application>
  <PresentationFormat>Předvádění na obrazovce (4:3)</PresentationFormat>
  <Paragraphs>479</Paragraphs>
  <Slides>46</Slides>
  <Notes>0</Notes>
  <HiddenSlides>0</HiddenSlides>
  <MMClips>0</MMClips>
  <ScaleCrop>false</ScaleCrop>
  <HeadingPairs>
    <vt:vector size="4" baseType="variant">
      <vt:variant>
        <vt:lpstr>Motiv</vt:lpstr>
      </vt:variant>
      <vt:variant>
        <vt:i4>1</vt:i4>
      </vt:variant>
      <vt:variant>
        <vt:lpstr>Nadpisy snímků</vt:lpstr>
      </vt:variant>
      <vt:variant>
        <vt:i4>46</vt:i4>
      </vt:variant>
    </vt:vector>
  </HeadingPairs>
  <TitlesOfParts>
    <vt:vector size="47" baseType="lpstr">
      <vt:lpstr>Urbanistický</vt:lpstr>
      <vt:lpstr>ARBEIT MIT DEN KORPORA</vt:lpstr>
      <vt:lpstr>Was ist ein Korpus?</vt:lpstr>
      <vt:lpstr>Snímek 3</vt:lpstr>
      <vt:lpstr>Was ist ein Korpus? - Definition</vt:lpstr>
      <vt:lpstr>Snímek 5</vt:lpstr>
      <vt:lpstr>Snímek 6</vt:lpstr>
      <vt:lpstr>Snímek 7</vt:lpstr>
      <vt:lpstr>Entstehung eines Korpus</vt:lpstr>
      <vt:lpstr>Entstehung eines Korpus</vt:lpstr>
      <vt:lpstr>Korpustypologie</vt:lpstr>
      <vt:lpstr>Korpustypologie</vt:lpstr>
      <vt:lpstr>Snímek 12</vt:lpstr>
      <vt:lpstr>Korpustypologie</vt:lpstr>
      <vt:lpstr>Korpustypologie</vt:lpstr>
      <vt:lpstr>Korpustypologie</vt:lpstr>
      <vt:lpstr>Korpustypologie</vt:lpstr>
      <vt:lpstr>Korpustypologie</vt:lpstr>
      <vt:lpstr>Korpustypologie</vt:lpstr>
      <vt:lpstr>Korpustypologie</vt:lpstr>
      <vt:lpstr>Bearbeitung der Texte</vt:lpstr>
      <vt:lpstr>Bearbeitung der ausgewählten Texte</vt:lpstr>
      <vt:lpstr>Zusammensetzung der Korpora</vt:lpstr>
      <vt:lpstr>Bearbeitung ausgewählter Texte</vt:lpstr>
      <vt:lpstr>Bearbeitung der Texte</vt:lpstr>
      <vt:lpstr>Segmentierung</vt:lpstr>
      <vt:lpstr>Tokenisierung</vt:lpstr>
      <vt:lpstr>TAGGING / morpho-syntaktische Annotation</vt:lpstr>
      <vt:lpstr>Disambiguierung</vt:lpstr>
      <vt:lpstr>Disambiguierung - Beispiel</vt:lpstr>
      <vt:lpstr>Beispiele der morphologischen Analyse Interpretation: Wortform → Lemma + Tag (Zeichen)</vt:lpstr>
      <vt:lpstr>Beispiele der morphologischen Analyse Interpretation: Wortform → Lemma + Tag (Zeichen)</vt:lpstr>
      <vt:lpstr>Parsing</vt:lpstr>
      <vt:lpstr>Textpräsentation</vt:lpstr>
      <vt:lpstr>KORPUSTYPEN - Zusammenfassung</vt:lpstr>
      <vt:lpstr>Eigenschaften der Korpora</vt:lpstr>
      <vt:lpstr>ZUVERLÄSSIGKEIT</vt:lpstr>
      <vt:lpstr>Repräsentativität</vt:lpstr>
      <vt:lpstr>Repräsentativität</vt:lpstr>
      <vt:lpstr>Ergebnisauswertung</vt:lpstr>
      <vt:lpstr>KORPUSLINGUISTIK</vt:lpstr>
      <vt:lpstr>Korpuslinguistik</vt:lpstr>
      <vt:lpstr>Geschichte – bis 1960</vt:lpstr>
      <vt:lpstr>Anfang der 60er </vt:lpstr>
      <vt:lpstr>80er Jahre </vt:lpstr>
      <vt:lpstr>90er Jahre</vt:lpstr>
      <vt:lpstr>Zdroje obrázků</vt:lpstr>
    </vt:vector>
  </TitlesOfParts>
  <Company>FF UK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COSMAS II. Korpus der deutschen Sprache</dc:title>
  <dc:creator>Abazid Lukáš</dc:creator>
  <cp:lastModifiedBy>Věra Hejhalová</cp:lastModifiedBy>
  <cp:revision>79</cp:revision>
  <dcterms:created xsi:type="dcterms:W3CDTF">2005-10-19T11:01:22Z</dcterms:created>
  <dcterms:modified xsi:type="dcterms:W3CDTF">2020-02-14T17:45:34Z</dcterms:modified>
</cp:coreProperties>
</file>