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2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19" autoAdjust="0"/>
  </p:normalViewPr>
  <p:slideViewPr>
    <p:cSldViewPr snapToGrid="0">
      <p:cViewPr varScale="1">
        <p:scale>
          <a:sx n="58" d="100"/>
          <a:sy n="58" d="100"/>
        </p:scale>
        <p:origin x="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Things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D82C-E9AC-48E6-B8D3-280A3E1A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Questions: Tim </a:t>
            </a:r>
            <a:r>
              <a:rPr lang="en-GB" dirty="0" err="1"/>
              <a:t>Dant</a:t>
            </a:r>
            <a:r>
              <a:rPr lang="en-GB" dirty="0"/>
              <a:t> </a:t>
            </a:r>
            <a:r>
              <a:rPr lang="en-GB" i="1" dirty="0"/>
              <a:t>Material Civilization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D9172-CA70-4A97-81E0-724203CA3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en-GB" sz="2400" dirty="0"/>
            </a:br>
            <a:endParaRPr lang="en-GB" sz="2400" dirty="0">
              <a:latin typeface="+mj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4B66748-044E-4C7E-A85F-22325F236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2108201"/>
            <a:ext cx="12009120" cy="3447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is civilization's ascribing meaning to materials an important research topic?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technization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According to Elias, what is the relation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beween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civilizing process and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technization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What kind of de-civilizing effects can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technization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cause? Can you give some examples?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1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E556-8852-4994-ACB8-B5A7ECB8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  <a:r>
              <a:rPr lang="en-GB" sz="3200" dirty="0"/>
              <a:t>: </a:t>
            </a:r>
            <a:r>
              <a:rPr lang="en-GB" sz="4400" b="0" i="0" dirty="0">
                <a:solidFill>
                  <a:srgbClr val="222222"/>
                </a:solidFill>
                <a:effectLst/>
              </a:rPr>
              <a:t>Csikszentmihalyi</a:t>
            </a:r>
            <a:r>
              <a:rPr lang="en-GB" sz="32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GB" sz="4400" b="0" i="0" dirty="0">
                <a:solidFill>
                  <a:srgbClr val="222222"/>
                </a:solidFill>
                <a:effectLst/>
              </a:rPr>
              <a:t>and</a:t>
            </a:r>
            <a:r>
              <a:rPr lang="en-GB" sz="32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GB" sz="4400" b="0" i="0" dirty="0" err="1">
                <a:solidFill>
                  <a:srgbClr val="222222"/>
                </a:solidFill>
                <a:effectLst/>
              </a:rPr>
              <a:t>Rochberg</a:t>
            </a:r>
            <a:r>
              <a:rPr lang="en-GB" sz="4400" b="0" i="0" dirty="0">
                <a:solidFill>
                  <a:srgbClr val="222222"/>
                </a:solidFill>
                <a:effectLst/>
              </a:rPr>
              <a:t>-Halton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0940-05A5-40B7-9EB8-DB78D780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en-GB" sz="2800" dirty="0">
                <a:latin typeface="+mj-lt"/>
              </a:rPr>
            </a:br>
            <a:endParaRPr lang="en-GB" sz="2800" dirty="0">
              <a:latin typeface="+mj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BC1E33-20D0-4444-9637-FCCCA763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3290500"/>
            <a:ext cx="947928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2C25C-3127-436F-B03C-7C5F261C3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" y="2162389"/>
            <a:ext cx="11866880" cy="3447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is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Durkheims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theory of morbid disturbance is related to thing theory in present time?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many examples that Csikszentmihalyi and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Rochberg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-Halton gave (such as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trees, Nuer spears, etc.) what examples can you give from your own cultures that carry a symbolic meaning?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6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3796-1FD9-4A67-A300-EB942469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GB" dirty="0"/>
              <a:t>Things and Artifacts </a:t>
            </a:r>
          </a:p>
        </p:txBody>
      </p:sp>
      <p:pic>
        <p:nvPicPr>
          <p:cNvPr id="5" name="Picture 4" descr="A picture containing bowed instrument, guitar&#10;&#10;Description automatically generated">
            <a:extLst>
              <a:ext uri="{FF2B5EF4-FFF2-40B4-BE49-F238E27FC236}">
                <a16:creationId xmlns:a16="http://schemas.microsoft.com/office/drawing/2014/main" id="{50181E5E-4B0D-1F2A-C0D0-84B78F7FE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5" r="37981" b="-1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0D1A-AB7E-4326-9AF3-FDBA2540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Processual - Human actors and things as active entities in the production of order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Things shape temporal structures – stabilise and reproduce social order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Sociology of culture – people focused, institutional characteristics, social position of the audience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Material culture – object focussed, symbols of culture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Material qualities of objects – do objects have agency?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Objects as mechanisms of power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84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9EEC3-F0E8-4EFE-A161-FCC5477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GB" dirty="0"/>
              <a:t>Jean Baudrillard </a:t>
            </a:r>
          </a:p>
        </p:txBody>
      </p:sp>
      <p:pic>
        <p:nvPicPr>
          <p:cNvPr id="5" name="Picture 4" descr="A watch on a person's wrist&#10;&#10;Description automatically generated">
            <a:extLst>
              <a:ext uri="{FF2B5EF4-FFF2-40B4-BE49-F238E27FC236}">
                <a16:creationId xmlns:a16="http://schemas.microsoft.com/office/drawing/2014/main" id="{D8D1E0F1-CD12-42CC-8740-A61D4C34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16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A52A-798F-478F-89A8-E846DB9D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System of objects circulates sign value within a society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Material things can be signs of social status and cultural location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Consumption of material stuff may locate individual identities within a culture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‘Co-evolves’ with human practices and systems of action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>
                <a:latin typeface="+mj-lt"/>
              </a:rPr>
              <a:t>Embodied ‘material interaction’ between humans and stuff releases the cultural meanings and practices embedded in the materiality of that stuff.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643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BFCBE-290C-425F-8EC1-F4CCC894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GB" dirty="0"/>
              <a:t>Clifford Geertz</a:t>
            </a:r>
          </a:p>
        </p:txBody>
      </p:sp>
      <p:pic>
        <p:nvPicPr>
          <p:cNvPr id="5" name="Picture 4" descr="A picture containing furniture, stool, seat, table&#10;&#10;Description automatically generated">
            <a:extLst>
              <a:ext uri="{FF2B5EF4-FFF2-40B4-BE49-F238E27FC236}">
                <a16:creationId xmlns:a16="http://schemas.microsoft.com/office/drawing/2014/main" id="{AE0EC4D5-210B-C11E-25BF-01C133A0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3" r="836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ADC9-2D8C-423D-981F-2913A9CA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>
                <a:latin typeface="+mj-lt"/>
              </a:rPr>
              <a:t> </a:t>
            </a:r>
            <a:r>
              <a:rPr lang="en-GB" sz="1700" i="1">
                <a:latin typeface="+mj-lt"/>
              </a:rPr>
              <a:t>Thick Description </a:t>
            </a:r>
            <a:r>
              <a:rPr lang="en-GB" sz="1700">
                <a:latin typeface="+mj-lt"/>
              </a:rPr>
              <a:t>(1973)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>
                <a:latin typeface="+mj-lt"/>
              </a:rPr>
              <a:t>‘pervasive nervousness’ caused by profound changes in the world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>
                <a:latin typeface="+mj-lt"/>
              </a:rPr>
              <a:t>Crisis of cultural representation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>
                <a:latin typeface="+mj-lt"/>
              </a:rPr>
              <a:t>Anthropology  as interpretive activity over grand comparison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>
                <a:latin typeface="+mj-lt"/>
              </a:rPr>
              <a:t>Hermeneutics –ethnography is a kind of writing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 err="1">
                <a:latin typeface="+mj-lt"/>
              </a:rPr>
              <a:t>Ricoeur</a:t>
            </a:r>
            <a:r>
              <a:rPr lang="en-GB" sz="1700">
                <a:latin typeface="+mj-lt"/>
              </a:rPr>
              <a:t>, Burke and Wittgenstein prepared ground for ‘literary turn’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700" i="1">
                <a:latin typeface="+mj-lt"/>
              </a:rPr>
              <a:t>Writing Culture </a:t>
            </a:r>
            <a:r>
              <a:rPr lang="en-GB" sz="1700">
                <a:latin typeface="+mj-lt"/>
              </a:rPr>
              <a:t>(1986)</a:t>
            </a:r>
            <a:endParaRPr lang="en-GB" sz="1700" i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495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6E087-A018-43FB-9189-47D1FEC1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Technology</a:t>
            </a:r>
          </a:p>
        </p:txBody>
      </p:sp>
      <p:pic>
        <p:nvPicPr>
          <p:cNvPr id="5" name="Picture 4" descr="A picture containing wall, person&#10;&#10;Description automatically generated">
            <a:extLst>
              <a:ext uri="{FF2B5EF4-FFF2-40B4-BE49-F238E27FC236}">
                <a16:creationId xmlns:a16="http://schemas.microsoft.com/office/drawing/2014/main" id="{2EC7B588-5129-2366-04C2-3FDFFD5FF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8" r="1065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0588-3AC1-4BC6-90B3-D75671E8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3" y="2546224"/>
            <a:ext cx="6321529" cy="39210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FFFFFF"/>
                </a:solidFill>
                <a:latin typeface="+mj-lt"/>
              </a:rPr>
              <a:t>Mauss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- ‘natural’ technical actions vary from culture to culture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Technique is social production learned by tradition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Techniques have 5 elements: matter, energy, artefacts, gestures and specific knowledge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All interact and many are interrelated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Every artefact has two related dimensions or functions: physical and communicative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Techniques as constraints – ecological and Marxist anthropology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127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C0F0-F142-444B-BA84-D2CD8B1D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Technology cont.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51BE-2EBE-4D00-B137-5A725F79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4" y="2546224"/>
            <a:ext cx="6759333" cy="33427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Study of processes by material culture becoming part of culture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Results from and participates in socio-cultural characteristics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Social representations of action on the material world link technology, culture and society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Technique as physical manifestation of mental schematic of things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Social representations of technology embedded in broader symbolic 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FFFFFF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A4FFD5F-3ECF-8289-4D73-A2323976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40468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1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0882D-638B-4017-AF7A-FB104AA2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GB" dirty="0"/>
              <a:t>Technology cont. </a:t>
            </a:r>
          </a:p>
        </p:txBody>
      </p:sp>
      <p:pic>
        <p:nvPicPr>
          <p:cNvPr id="5" name="Picture 4" descr="A picture containing table, set, meal&#10;&#10;Description automatically generated">
            <a:extLst>
              <a:ext uri="{FF2B5EF4-FFF2-40B4-BE49-F238E27FC236}">
                <a16:creationId xmlns:a16="http://schemas.microsoft.com/office/drawing/2014/main" id="{02D7EC11-7967-07AF-0420-60D348D61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1" b="1"/>
          <a:stretch/>
        </p:blipFill>
        <p:spPr>
          <a:xfrm>
            <a:off x="643192" y="1301851"/>
            <a:ext cx="5115347" cy="393425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D073-3D13-498F-9FF3-8740DC8A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12" y="2276565"/>
            <a:ext cx="6035040" cy="36276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/>
              <a:t>Free creativity in material culture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/>
              <a:t>Paradox: particular society may have ‘irrational’ or ‘inefficient’ technique whilst long-term evolution of systems is considered ‘progress’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err="1"/>
              <a:t>Lerois-Gourhan</a:t>
            </a:r>
            <a:r>
              <a:rPr lang="en-GB" sz="1800"/>
              <a:t> (1943) ‘tendance’ to perform similar actions and processes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>
                <a:effectLst/>
              </a:rPr>
              <a:t>Are the social relations and meanings linked to technology the decisive element in its social production, or are they such a marginal aspect of innovation that at any moment technology has only a few possible lines of evolution open?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/>
              <a:t>Technical actions and changes are determined by social relations beyond action on matter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706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D8F22-8BCE-40BA-8BB7-06AF5E41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Technology cont.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B8DE-A0DE-4391-AF0B-4982CD25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729028" cy="3794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Technological choices may well bear on material culture which produce real effects and communication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Non-technical representations of technology participate in systems of meaning through their physical characteristics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Technical borrowing: adapting or dismissing an existing technical feature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 descr="A picture containing person, suit&#10;&#10;Description automatically generated">
            <a:extLst>
              <a:ext uri="{FF2B5EF4-FFF2-40B4-BE49-F238E27FC236}">
                <a16:creationId xmlns:a16="http://schemas.microsoft.com/office/drawing/2014/main" id="{51D07179-5F71-A0BD-7BA6-2B3E35CD1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6" r="12497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003EB-6BC1-4A4D-A880-DAC4EEAC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Marcel Mauss </a:t>
            </a:r>
            <a:r>
              <a:rPr lang="en-GB" sz="4000" i="1">
                <a:solidFill>
                  <a:srgbClr val="FFFFFF"/>
                </a:solidFill>
              </a:rPr>
              <a:t>The Gift</a:t>
            </a:r>
            <a:endParaRPr lang="en-GB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D3D4-668A-4B80-9F4F-DEEEBA60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679151" cy="4087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Systems of exchange and obligation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latin typeface="+mj-lt"/>
              </a:rPr>
              <a:t>Gifts must be reciprocated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effectLst/>
                <a:latin typeface="+mj-lt"/>
              </a:rPr>
              <a:t>“forms the framework for a whole series of other exchanges, extremely diverse in scope”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FFFFFF"/>
                </a:solidFill>
                <a:latin typeface="+mj-lt"/>
              </a:rPr>
              <a:t>Kula 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in the </a:t>
            </a:r>
            <a:r>
              <a:rPr lang="en-GB" dirty="0" err="1">
                <a:solidFill>
                  <a:srgbClr val="FFFFFF"/>
                </a:solidFill>
                <a:latin typeface="+mj-lt"/>
              </a:rPr>
              <a:t>Triobriand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 Islands </a:t>
            </a:r>
            <a:r>
              <a:rPr lang="en-GB" i="1" dirty="0">
                <a:solidFill>
                  <a:srgbClr val="FFFFFF"/>
                </a:solidFill>
                <a:latin typeface="+mj-lt"/>
              </a:rPr>
              <a:t>Potlatch 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in American NW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FFFF"/>
                </a:solidFill>
                <a:effectLst/>
                <a:latin typeface="+mj-lt"/>
              </a:rPr>
              <a:t>Create and maintain social ties, reinforce laws and rights, and keep the society function in a certain way</a:t>
            </a:r>
            <a:endParaRPr lang="en-GB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 descr="A person holding a gift box&#10;&#10;Description automatically generated with low confidence">
            <a:extLst>
              <a:ext uri="{FF2B5EF4-FFF2-40B4-BE49-F238E27FC236}">
                <a16:creationId xmlns:a16="http://schemas.microsoft.com/office/drawing/2014/main" id="{9788D452-DF96-16FE-F8F4-B62278B44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5" r="17860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{854DA89C-742A-4DFA-8082-2CF94DF8F8E3}tf11437505_win32</Template>
  <TotalTime>74</TotalTime>
  <Words>607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 Pro Cond Light</vt:lpstr>
      <vt:lpstr>Segoe UI</vt:lpstr>
      <vt:lpstr>Speak Pro</vt:lpstr>
      <vt:lpstr>Wingdings</vt:lpstr>
      <vt:lpstr>RetrospectVTI</vt:lpstr>
      <vt:lpstr>Things Theory</vt:lpstr>
      <vt:lpstr>Things and Artifacts </vt:lpstr>
      <vt:lpstr>Jean Baudrillard </vt:lpstr>
      <vt:lpstr>Clifford Geertz</vt:lpstr>
      <vt:lpstr>Technology</vt:lpstr>
      <vt:lpstr>Technology cont.</vt:lpstr>
      <vt:lpstr>Technology cont. </vt:lpstr>
      <vt:lpstr>Technology cont. </vt:lpstr>
      <vt:lpstr>Marcel Mauss The Gift</vt:lpstr>
      <vt:lpstr>Questions: Tim Dant Material Civilization</vt:lpstr>
      <vt:lpstr>Questions: Csikszentmihalyi and Rochberg-Halton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Theory</dc:title>
  <dc:creator>Lucy Brown</dc:creator>
  <cp:lastModifiedBy>Lucy Elizabeth Brown</cp:lastModifiedBy>
  <cp:revision>10</cp:revision>
  <dcterms:created xsi:type="dcterms:W3CDTF">2021-04-19T08:56:41Z</dcterms:created>
  <dcterms:modified xsi:type="dcterms:W3CDTF">2023-02-20T17:15:51Z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