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90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75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84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86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30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22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50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98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34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51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20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0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0AF28-093A-4394-9E5E-385CD8E9770E}" type="datetimeFigureOut">
              <a:rPr lang="cs-CZ" smtClean="0"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A6F2E-B783-4F53-8A9A-44C715C538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64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Šabistarí</a:t>
            </a:r>
            <a:r>
              <a:rPr lang="cs-CZ" dirty="0" smtClean="0"/>
              <a:t> – </a:t>
            </a:r>
            <a:r>
              <a:rPr lang="cs-CZ" dirty="0" err="1" smtClean="0"/>
              <a:t>Golšan</a:t>
            </a:r>
            <a:r>
              <a:rPr lang="cs-CZ" dirty="0" smtClean="0"/>
              <a:t>-e ráz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95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0406"/>
          </a:xfrm>
        </p:spPr>
        <p:txBody>
          <a:bodyPr>
            <a:normAutofit fontScale="90000"/>
          </a:bodyPr>
          <a:lstStyle/>
          <a:p>
            <a:pPr rtl="1"/>
            <a:r>
              <a:rPr lang="ar-SA" dirty="0" smtClean="0"/>
              <a:t>به نام آن که جان را فکرت آموخت		</a:t>
            </a:r>
            <a:br>
              <a:rPr lang="ar-SA" dirty="0" smtClean="0"/>
            </a:br>
            <a:r>
              <a:rPr lang="ar-SA" dirty="0" smtClean="0"/>
              <a:t>چراغ دل به نور جان برافروخت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889651"/>
              </p:ext>
            </p:extLst>
          </p:nvPr>
        </p:nvGraphicFramePr>
        <p:xfrm>
          <a:off x="762000" y="1181101"/>
          <a:ext cx="10353676" cy="515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8"/>
                <a:gridCol w="5176838"/>
              </a:tblGrid>
              <a:tr h="280823">
                <a:tc>
                  <a:txBody>
                    <a:bodyPr/>
                    <a:lstStyle/>
                    <a:p>
                      <a:r>
                        <a:rPr lang="cs-CZ" dirty="0" smtClean="0"/>
                        <a:t>Markéta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Prokop</a:t>
                      </a:r>
                      <a:endParaRPr lang="cs-CZ" dirty="0"/>
                    </a:p>
                  </a:txBody>
                  <a:tcPr/>
                </a:tc>
              </a:tr>
              <a:tr h="610076">
                <a:tc>
                  <a:txBody>
                    <a:bodyPr/>
                    <a:lstStyle/>
                    <a:p>
                      <a:r>
                        <a:rPr lang="cs-CZ" dirty="0" smtClean="0"/>
                        <a:t>Ve jménu toho, kdo dal duši smysl,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A vložil do ní světlo života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 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jménu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toho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jenž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rozumem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duši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obdařil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Lucernu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srdce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světlem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duše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rozjasnil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Bořek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Vojta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2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Ve jménu toho, jenž duši myslet naučil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A jejím světlem lampu srdce zapálil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 jménu Toho jež duši plní myšlenkou, </a:t>
                      </a:r>
                    </a:p>
                    <a:p>
                      <a:r>
                        <a:rPr lang="cs-CZ" dirty="0" smtClean="0"/>
                        <a:t>Lampa jež zažehne srdce mé světlo, 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Ondra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Ema</a:t>
                      </a:r>
                      <a:endParaRPr lang="cs-CZ" dirty="0"/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effectLst/>
                        </a:rPr>
                        <a:t>V mene toho, </a:t>
                      </a:r>
                      <a:r>
                        <a:rPr lang="cs-CZ" sz="1800" dirty="0" err="1" smtClean="0">
                          <a:effectLst/>
                        </a:rPr>
                        <a:t>kto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svet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myslieť</a:t>
                      </a:r>
                      <a:r>
                        <a:rPr lang="cs-CZ" sz="1800" dirty="0" smtClean="0">
                          <a:effectLst/>
                        </a:rPr>
                        <a:t> naučil</a:t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smtClean="0">
                          <a:effectLst/>
                        </a:rPr>
                        <a:t>a </a:t>
                      </a:r>
                      <a:r>
                        <a:rPr lang="cs-CZ" sz="1800" dirty="0" err="1" smtClean="0">
                          <a:effectLst/>
                        </a:rPr>
                        <a:t>svetlo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srdca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svetlom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sveta</a:t>
                      </a:r>
                      <a:r>
                        <a:rPr lang="cs-CZ" sz="1800" dirty="0" smtClean="0">
                          <a:effectLst/>
                        </a:rPr>
                        <a:t> zapálil</a:t>
                      </a:r>
                      <a:br>
                        <a:rPr lang="cs-CZ" sz="1800" dirty="0" smtClean="0">
                          <a:effectLst/>
                        </a:rPr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 jménu toho, kdo obdaroval duši myšlenkou,</a:t>
                      </a:r>
                      <a:b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toho, kdo v srdci bez světla duše škrtnul sirkou</a:t>
                      </a:r>
                    </a:p>
                  </a:txBody>
                  <a:tcPr/>
                </a:tc>
              </a:tr>
              <a:tr h="403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Mariana</a:t>
                      </a:r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Jeho jménem lidská duše rozum poznala,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světlem ducha lampa srdce hořet začala.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 </a:t>
                      </a:r>
                      <a:r>
                        <a:rPr lang="cs-CZ" dirty="0" smtClean="0"/>
                        <a:t>jménu toho, jenž duši myšlence naučil </a:t>
                      </a:r>
                    </a:p>
                    <a:p>
                      <a:r>
                        <a:rPr lang="cs-CZ" dirty="0" smtClean="0"/>
                        <a:t>lampu srdce světlem duše zapálil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56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0766" y="393406"/>
            <a:ext cx="10552522" cy="549275"/>
          </a:xfrm>
        </p:spPr>
        <p:txBody>
          <a:bodyPr>
            <a:normAutofit/>
          </a:bodyPr>
          <a:lstStyle/>
          <a:p>
            <a:pPr rtl="1"/>
            <a:r>
              <a:rPr lang="fa-IR" sz="3200" dirty="0" smtClean="0"/>
              <a:t>ز فضلش هر دو عالم گشت روشن		ز فیضش خاک آدم گشت گلشن	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10779"/>
              </p:ext>
            </p:extLst>
          </p:nvPr>
        </p:nvGraphicFramePr>
        <p:xfrm>
          <a:off x="762000" y="1181101"/>
          <a:ext cx="10353676" cy="543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8"/>
                <a:gridCol w="5176838"/>
              </a:tblGrid>
              <a:tr h="280823">
                <a:tc>
                  <a:txBody>
                    <a:bodyPr/>
                    <a:lstStyle/>
                    <a:p>
                      <a:r>
                        <a:rPr lang="cs-CZ" dirty="0" smtClean="0"/>
                        <a:t>Markéta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Prokop</a:t>
                      </a:r>
                      <a:endParaRPr lang="cs-CZ" dirty="0"/>
                    </a:p>
                  </a:txBody>
                  <a:tcPr/>
                </a:tc>
              </a:tr>
              <a:tr h="610076">
                <a:tc>
                  <a:txBody>
                    <a:bodyPr/>
                    <a:lstStyle/>
                    <a:p>
                      <a:r>
                        <a:rPr lang="cs-CZ" dirty="0" smtClean="0"/>
                        <a:t>Jehož světlo iluminuje oba světy,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z jehož milosti rozkvetl i prach.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Velkorysý byl, když osvětlil oba světy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Laskavý byl, když prach lidstva skvěl se květy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Bořek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Vojta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2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Jehož moudrost jako světlo plní oba světy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Jehož požehnání plní zemi lidí květy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 učení jeho se do obou světů světlo vrátí, </a:t>
                      </a:r>
                    </a:p>
                    <a:p>
                      <a:r>
                        <a:rPr lang="cs-CZ" dirty="0" smtClean="0"/>
                        <a:t>Z milosti Jeho se člověk z hlíny do ráje vrátí, 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Ondra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Ema</a:t>
                      </a:r>
                      <a:endParaRPr lang="cs-CZ" dirty="0"/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err="1" smtClean="0">
                          <a:effectLst/>
                        </a:rPr>
                        <a:t>ktorého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milosť</a:t>
                      </a:r>
                      <a:r>
                        <a:rPr lang="cs-CZ" sz="1800" dirty="0" smtClean="0">
                          <a:effectLst/>
                        </a:rPr>
                        <a:t> oba </a:t>
                      </a:r>
                      <a:r>
                        <a:rPr lang="cs-CZ" sz="1800" dirty="0" err="1" smtClean="0">
                          <a:effectLst/>
                        </a:rPr>
                        <a:t>svety</a:t>
                      </a:r>
                      <a:r>
                        <a:rPr lang="cs-CZ" sz="1800" dirty="0" smtClean="0">
                          <a:effectLst/>
                        </a:rPr>
                        <a:t> rozjasnila</a:t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smtClean="0">
                          <a:effectLst/>
                        </a:rPr>
                        <a:t>z </a:t>
                      </a:r>
                      <a:r>
                        <a:rPr lang="cs-CZ" sz="1800" dirty="0" err="1" smtClean="0">
                          <a:effectLst/>
                        </a:rPr>
                        <a:t>ktorej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hlina</a:t>
                      </a:r>
                      <a:r>
                        <a:rPr lang="cs-CZ" sz="1800" dirty="0" smtClean="0">
                          <a:effectLst/>
                        </a:rPr>
                        <a:t> Adamova </a:t>
                      </a:r>
                      <a:r>
                        <a:rPr lang="cs-CZ" sz="1800" dirty="0" err="1" smtClean="0">
                          <a:effectLst/>
                        </a:rPr>
                        <a:t>kvetmi</a:t>
                      </a:r>
                      <a:r>
                        <a:rPr lang="cs-CZ" sz="1800" dirty="0" smtClean="0">
                          <a:effectLst/>
                        </a:rPr>
                        <a:t> rozkvitla</a:t>
                      </a:r>
                      <a:br>
                        <a:rPr lang="cs-CZ" sz="1800" dirty="0" smtClean="0">
                          <a:effectLst/>
                        </a:rPr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Dva světy opět prostoupila záře, díky jeho milosti</a:t>
                      </a:r>
                      <a:b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lidský prach se obrátil v růžový sad, z jeho štědrosti</a:t>
                      </a:r>
                    </a:p>
                  </a:txBody>
                  <a:tcPr/>
                </a:tc>
              </a:tr>
              <a:tr h="403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Mariana</a:t>
                      </a:r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Svou milostí zažehl oba dva světy,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země z Adamova prachu pokryla se květy.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jehož vůlí oba kosmy uvrhly se do světla </a:t>
                      </a:r>
                    </a:p>
                    <a:p>
                      <a:r>
                        <a:rPr lang="cs-CZ" dirty="0" smtClean="0"/>
                        <a:t>jehož milostí prašnost lidská rozkvetla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13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0406"/>
          </a:xfrm>
        </p:spPr>
        <p:txBody>
          <a:bodyPr>
            <a:normAutofit/>
          </a:bodyPr>
          <a:lstStyle/>
          <a:p>
            <a:pPr rtl="1"/>
            <a:r>
              <a:rPr lang="ar-SA" sz="3600" dirty="0" smtClean="0"/>
              <a:t>توانایی که در یک طرفةالعین		ز کاف و نون پدید آورد کونین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483573"/>
              </p:ext>
            </p:extLst>
          </p:nvPr>
        </p:nvGraphicFramePr>
        <p:xfrm>
          <a:off x="762000" y="1181101"/>
          <a:ext cx="10353676" cy="515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8"/>
                <a:gridCol w="5176838"/>
              </a:tblGrid>
              <a:tr h="280823">
                <a:tc>
                  <a:txBody>
                    <a:bodyPr/>
                    <a:lstStyle/>
                    <a:p>
                      <a:r>
                        <a:rPr lang="cs-CZ" dirty="0" smtClean="0"/>
                        <a:t>Markéta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Prokop</a:t>
                      </a:r>
                      <a:endParaRPr lang="cs-CZ" dirty="0"/>
                    </a:p>
                  </a:txBody>
                  <a:tcPr/>
                </a:tc>
              </a:tr>
              <a:tr h="6100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 on pouhým pohledem stvořil slovo,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od </a:t>
                      </a:r>
                      <a:r>
                        <a:rPr lang="cs-CZ" dirty="0" err="1" smtClean="0"/>
                        <a:t>Káfu</a:t>
                      </a:r>
                      <a:r>
                        <a:rPr lang="cs-CZ" dirty="0" smtClean="0"/>
                        <a:t> po </a:t>
                      </a:r>
                      <a:r>
                        <a:rPr lang="cs-CZ" dirty="0" err="1" smtClean="0"/>
                        <a:t>Nún</a:t>
                      </a:r>
                      <a:r>
                        <a:rPr lang="cs-CZ" dirty="0" smtClean="0"/>
                        <a:t>, vše přinesl světu. </a:t>
                      </a:r>
                      <a:br>
                        <a:rPr lang="cs-CZ" dirty="0" smtClean="0"/>
                      </a:b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Všemohoucí, jenž v okamžiku jednom děl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hned tváří v tvář dvěma světům hleděl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Bořek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Vojta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2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Když On, jenž je všemohoucí, „budiž“ řekl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v mžiku oběma světům existenci vetkl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Schopnost, jež v jednom směru pramene, </a:t>
                      </a:r>
                    </a:p>
                    <a:p>
                      <a:r>
                        <a:rPr lang="cs-CZ" dirty="0" smtClean="0"/>
                        <a:t>Z trhliny a velikosti tvoříš říše, 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Ondra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Ema</a:t>
                      </a:r>
                      <a:endParaRPr lang="cs-CZ" dirty="0"/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effectLst/>
                        </a:rPr>
                        <a:t>ten všemocný, </a:t>
                      </a:r>
                      <a:r>
                        <a:rPr lang="cs-CZ" sz="1800" dirty="0" err="1" smtClean="0">
                          <a:effectLst/>
                        </a:rPr>
                        <a:t>čo</a:t>
                      </a:r>
                      <a:r>
                        <a:rPr lang="cs-CZ" sz="1800" dirty="0" smtClean="0">
                          <a:effectLst/>
                        </a:rPr>
                        <a:t> v jednom </a:t>
                      </a:r>
                      <a:r>
                        <a:rPr lang="cs-CZ" sz="1800" dirty="0" err="1" smtClean="0">
                          <a:effectLst/>
                        </a:rPr>
                        <a:t>okamihu</a:t>
                      </a:r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smtClean="0">
                          <a:effectLst/>
                        </a:rPr>
                        <a:t>z pera a </a:t>
                      </a:r>
                      <a:r>
                        <a:rPr lang="cs-CZ" sz="1800" dirty="0" err="1" smtClean="0">
                          <a:effectLst/>
                        </a:rPr>
                        <a:t>kalamára</a:t>
                      </a:r>
                      <a:r>
                        <a:rPr lang="cs-CZ" sz="1800" dirty="0" smtClean="0">
                          <a:effectLst/>
                        </a:rPr>
                        <a:t> na </a:t>
                      </a:r>
                      <a:r>
                        <a:rPr lang="cs-CZ" sz="1800" dirty="0" err="1" smtClean="0">
                          <a:effectLst/>
                        </a:rPr>
                        <a:t>svet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prišiel</a:t>
                      </a:r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Moc, která mrknutím oka jednoduše</a:t>
                      </a:r>
                      <a:b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káfu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núnu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vytvoří těla i duše </a:t>
                      </a:r>
                    </a:p>
                  </a:txBody>
                  <a:tcPr/>
                </a:tc>
              </a:tr>
              <a:tr h="403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Mariana</a:t>
                      </a:r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Jediným pohledem dal světům počátek,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pouť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káfem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začíná,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nún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vrací ji nazpátek.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síla jež v jediném okamžení </a:t>
                      </a:r>
                    </a:p>
                    <a:p>
                      <a:r>
                        <a:rPr lang="cs-CZ" dirty="0" smtClean="0"/>
                        <a:t>z </a:t>
                      </a:r>
                      <a:r>
                        <a:rPr lang="cs-CZ" dirty="0" err="1" smtClean="0"/>
                        <a:t>káfu</a:t>
                      </a:r>
                      <a:r>
                        <a:rPr lang="cs-CZ" dirty="0" smtClean="0"/>
                        <a:t> a </a:t>
                      </a:r>
                      <a:r>
                        <a:rPr lang="cs-CZ" dirty="0" err="1" smtClean="0"/>
                        <a:t>núnu</a:t>
                      </a:r>
                      <a:r>
                        <a:rPr lang="cs-CZ" dirty="0" smtClean="0"/>
                        <a:t> stvořila obé bytí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589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0406"/>
          </a:xfrm>
        </p:spPr>
        <p:txBody>
          <a:bodyPr>
            <a:normAutofit/>
          </a:bodyPr>
          <a:lstStyle/>
          <a:p>
            <a:pPr rtl="1"/>
            <a:r>
              <a:rPr lang="ar-SA" sz="3200" dirty="0" smtClean="0"/>
              <a:t> 	چو قاف قدرتش دم بر قلم زد		هزاران نقش بر لوح عدم زد	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713787"/>
              </p:ext>
            </p:extLst>
          </p:nvPr>
        </p:nvGraphicFramePr>
        <p:xfrm>
          <a:off x="762000" y="1181101"/>
          <a:ext cx="10353676" cy="598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8"/>
                <a:gridCol w="5176838"/>
              </a:tblGrid>
              <a:tr h="280823">
                <a:tc>
                  <a:txBody>
                    <a:bodyPr/>
                    <a:lstStyle/>
                    <a:p>
                      <a:r>
                        <a:rPr lang="cs-CZ" dirty="0" smtClean="0"/>
                        <a:t>Markéta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Prokop</a:t>
                      </a:r>
                      <a:endParaRPr lang="cs-CZ" dirty="0"/>
                    </a:p>
                  </a:txBody>
                  <a:tcPr/>
                </a:tc>
              </a:tr>
              <a:tr h="610076">
                <a:tc>
                  <a:txBody>
                    <a:bodyPr/>
                    <a:lstStyle/>
                    <a:p>
                      <a:r>
                        <a:rPr lang="cs-CZ" dirty="0" smtClean="0"/>
                        <a:t>A jeho moc vdechla život slovu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A vzniklo tisíc obrazů z ničeho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Neboť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sílu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vdechoval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Tisíci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řádky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plátno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nicoty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popisoval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Bořek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Vojta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2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Řekl jen „staň se“ a pero jeho dechem ožilo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A tisíce maleb na plátně nicoty stvořilo </a:t>
                      </a:r>
                      <a:br>
                        <a:rPr lang="cs-CZ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Když </a:t>
                      </a:r>
                      <a:r>
                        <a:rPr lang="cs-CZ" dirty="0" err="1" smtClean="0"/>
                        <a:t>Qáf</a:t>
                      </a:r>
                      <a:r>
                        <a:rPr lang="cs-CZ" dirty="0" smtClean="0"/>
                        <a:t> silou jeho psal tuto chvíli, </a:t>
                      </a:r>
                    </a:p>
                    <a:p>
                      <a:r>
                        <a:rPr lang="cs-CZ" dirty="0" smtClean="0"/>
                        <a:t>Tisíce a tisíce údělů zaniklo na tabuli, 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Ondra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Ema</a:t>
                      </a:r>
                      <a:endParaRPr lang="cs-CZ" dirty="0"/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err="1" smtClean="0">
                          <a:effectLst/>
                        </a:rPr>
                        <a:t>keď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Qaf</a:t>
                      </a:r>
                      <a:r>
                        <a:rPr lang="cs-CZ" sz="1800" dirty="0" smtClean="0">
                          <a:effectLst/>
                        </a:rPr>
                        <a:t> silu </a:t>
                      </a:r>
                      <a:r>
                        <a:rPr lang="cs-CZ" sz="1800" dirty="0" err="1" smtClean="0">
                          <a:effectLst/>
                        </a:rPr>
                        <a:t>svoju</a:t>
                      </a:r>
                      <a:r>
                        <a:rPr lang="cs-CZ" sz="1800" dirty="0" smtClean="0">
                          <a:effectLst/>
                        </a:rPr>
                        <a:t> peru </a:t>
                      </a:r>
                      <a:r>
                        <a:rPr lang="cs-CZ" sz="1800" dirty="0" err="1" smtClean="0">
                          <a:effectLst/>
                        </a:rPr>
                        <a:t>vdýchol</a:t>
                      </a:r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smtClean="0">
                          <a:effectLst/>
                        </a:rPr>
                        <a:t>tisíc </a:t>
                      </a:r>
                      <a:r>
                        <a:rPr lang="cs-CZ" sz="1800" dirty="0" err="1" smtClean="0">
                          <a:effectLst/>
                        </a:rPr>
                        <a:t>odtlačkov</a:t>
                      </a:r>
                      <a:r>
                        <a:rPr lang="cs-CZ" sz="1800" dirty="0" smtClean="0">
                          <a:effectLst/>
                        </a:rPr>
                        <a:t> na </a:t>
                      </a:r>
                      <a:r>
                        <a:rPr lang="cs-CZ" sz="1800" dirty="0" err="1" smtClean="0">
                          <a:effectLst/>
                        </a:rPr>
                        <a:t>doske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nebytia</a:t>
                      </a:r>
                      <a:r>
                        <a:rPr lang="cs-CZ" sz="1800" dirty="0" smtClean="0">
                          <a:effectLst/>
                        </a:rPr>
                        <a:t/>
                      </a:r>
                      <a:br>
                        <a:rPr lang="cs-CZ" sz="1800" dirty="0" smtClean="0">
                          <a:effectLst/>
                        </a:rPr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Když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káf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svojí silou dýchnul na pero, </a:t>
                      </a:r>
                      <a:b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tisíc tahů na tabulce nebytí vyvstalo</a:t>
                      </a:r>
                    </a:p>
                  </a:txBody>
                  <a:tcPr/>
                </a:tc>
              </a:tr>
              <a:tr h="403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Mariana</a:t>
                      </a:r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Mocný dech </a:t>
                      </a:r>
                      <a:r>
                        <a:rPr lang="cs-CZ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qáfu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perem zachytí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tisíce osudů na tabuli nebytí /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Káf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rozdýchal pero na stránkách nebytí,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tisíce obrazů osudů přežití.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jak </a:t>
                      </a:r>
                      <a:r>
                        <a:rPr lang="cs-CZ" dirty="0" err="1" smtClean="0"/>
                        <a:t>qáfu</a:t>
                      </a:r>
                      <a:r>
                        <a:rPr lang="cs-CZ" dirty="0" smtClean="0"/>
                        <a:t> jeho moc vdechla brku život </a:t>
                      </a:r>
                    </a:p>
                    <a:p>
                      <a:r>
                        <a:rPr lang="cs-CZ" dirty="0" smtClean="0"/>
                        <a:t>načrtla myriádu obrazů na desku nicot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426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0406"/>
          </a:xfrm>
        </p:spPr>
        <p:txBody>
          <a:bodyPr>
            <a:normAutofit/>
          </a:bodyPr>
          <a:lstStyle/>
          <a:p>
            <a:pPr rtl="1"/>
            <a:r>
              <a:rPr lang="ar-SA" sz="3200" dirty="0" smtClean="0"/>
              <a:t>از آن دم گشت پیدا هر دو عالم		وز آن دم شد هویدا جان آدم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614232"/>
              </p:ext>
            </p:extLst>
          </p:nvPr>
        </p:nvGraphicFramePr>
        <p:xfrm>
          <a:off x="762000" y="1181101"/>
          <a:ext cx="10353676" cy="4762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8"/>
                <a:gridCol w="5176838"/>
              </a:tblGrid>
              <a:tr h="280823">
                <a:tc>
                  <a:txBody>
                    <a:bodyPr/>
                    <a:lstStyle/>
                    <a:p>
                      <a:r>
                        <a:rPr lang="cs-CZ" dirty="0" smtClean="0"/>
                        <a:t>Markéta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Prokop</a:t>
                      </a:r>
                      <a:endParaRPr lang="cs-CZ" dirty="0"/>
                    </a:p>
                  </a:txBody>
                  <a:tcPr/>
                </a:tc>
              </a:tr>
              <a:tr h="610076">
                <a:tc>
                  <a:txBody>
                    <a:bodyPr/>
                    <a:lstStyle/>
                    <a:p>
                      <a:r>
                        <a:rPr lang="cs-CZ" dirty="0" smtClean="0"/>
                        <a:t>Z jeho dechu byly stvořeny oba světy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A jeho dech vdechl lidem duši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tohoto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dechu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byly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stvořeny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světy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oba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tohoto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dechu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vzešla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duše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Adamova</a:t>
                      </a:r>
                      <a:endParaRPr lang="cs-CZ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Bořek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Vojta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2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Dýchl a oba světy tím stvořil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Dýchl a duši lidem do těla vložil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 až z té chvíle navrácení najdu světy oba, </a:t>
                      </a:r>
                    </a:p>
                    <a:p>
                      <a:r>
                        <a:rPr lang="cs-CZ" dirty="0" smtClean="0"/>
                        <a:t>Ať se ta chvíle stane tou, kdy duše člověka se stane čistou</a:t>
                      </a:r>
                    </a:p>
                  </a:txBody>
                  <a:tcPr/>
                </a:tc>
              </a:tr>
              <a:tr h="280823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Ondra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Ema</a:t>
                      </a:r>
                      <a:endParaRPr lang="cs-CZ" dirty="0"/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effectLst/>
                        </a:rPr>
                        <a:t>z toho </a:t>
                      </a:r>
                      <a:r>
                        <a:rPr lang="cs-CZ" sz="1800" dirty="0" err="1" smtClean="0">
                          <a:effectLst/>
                        </a:rPr>
                        <a:t>dychu</a:t>
                      </a:r>
                      <a:r>
                        <a:rPr lang="cs-CZ" sz="1800" dirty="0" smtClean="0">
                          <a:effectLst/>
                        </a:rPr>
                        <a:t> oba </a:t>
                      </a:r>
                      <a:r>
                        <a:rPr lang="cs-CZ" sz="1800" dirty="0" err="1" smtClean="0">
                          <a:effectLst/>
                        </a:rPr>
                        <a:t>svety</a:t>
                      </a:r>
                      <a:r>
                        <a:rPr lang="cs-CZ" sz="1800" dirty="0" smtClean="0">
                          <a:effectLst/>
                        </a:rPr>
                        <a:t> vznikli</a:t>
                      </a:r>
                      <a:br>
                        <a:rPr lang="cs-CZ" sz="1800" dirty="0" smtClean="0">
                          <a:effectLst/>
                        </a:rPr>
                      </a:br>
                      <a:r>
                        <a:rPr lang="cs-CZ" sz="1800" dirty="0" smtClean="0">
                          <a:effectLst/>
                        </a:rPr>
                        <a:t>z toho </a:t>
                      </a:r>
                      <a:r>
                        <a:rPr lang="cs-CZ" sz="1800" dirty="0" err="1" smtClean="0">
                          <a:effectLst/>
                        </a:rPr>
                        <a:t>dychu</a:t>
                      </a:r>
                      <a:r>
                        <a:rPr lang="cs-CZ" sz="1800" dirty="0" smtClean="0">
                          <a:effectLst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</a:rPr>
                        <a:t>vzišla</a:t>
                      </a:r>
                      <a:r>
                        <a:rPr lang="cs-CZ" sz="1800" dirty="0" smtClean="0">
                          <a:effectLst/>
                        </a:rPr>
                        <a:t> jasná </a:t>
                      </a:r>
                      <a:r>
                        <a:rPr lang="cs-CZ" sz="1800" dirty="0" err="1" smtClean="0">
                          <a:effectLst/>
                        </a:rPr>
                        <a:t>duša</a:t>
                      </a:r>
                      <a:r>
                        <a:rPr lang="cs-CZ" sz="1800" dirty="0" smtClean="0">
                          <a:effectLst/>
                        </a:rPr>
                        <a:t> Adamova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 dech, který stvořil dva světy,</a:t>
                      </a:r>
                      <a:b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 dech, z něhož se zjevila lidská duše</a:t>
                      </a:r>
                      <a:endParaRPr lang="cs-CZ" dirty="0" smtClean="0"/>
                    </a:p>
                  </a:txBody>
                  <a:tcPr/>
                </a:tc>
              </a:tr>
              <a:tr h="403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Mariana</a:t>
                      </a:r>
                    </a:p>
                  </a:txBody>
                  <a:tcPr/>
                </a:tc>
              </a:tr>
              <a:tr h="793099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Dech oběma světy prostoupil,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Adam  dráhu života nastoupil.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 toho nadechnutí oba kosmy stvořily se </a:t>
                      </a:r>
                    </a:p>
                    <a:p>
                      <a:r>
                        <a:rPr lang="cs-CZ" dirty="0" smtClean="0"/>
                        <a:t>a od toho nadechnutí duše lidí zjasnily se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27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9287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490</Words>
  <Application>Microsoft Office PowerPoint</Application>
  <PresentationFormat>Širokoúhlá obrazovka</PresentationFormat>
  <Paragraphs>107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Šabistarí – Golšan-e ráz</vt:lpstr>
      <vt:lpstr>به نام آن که جان را فکرت آموخت   چراغ دل به نور جان برافروخت </vt:lpstr>
      <vt:lpstr>ز فضلش هر دو عالم گشت روشن  ز فیضش خاک آدم گشت گلشن </vt:lpstr>
      <vt:lpstr>توانایی که در یک طرفةالعین  ز کاف و نون پدید آورد کونین</vt:lpstr>
      <vt:lpstr>  چو قاف قدرتش دم بر قلم زد  هزاران نقش بر لوح عدم زد </vt:lpstr>
      <vt:lpstr>از آن دم گشت پیدا هر دو عالم  وز آن دم شد هویدا جان آدم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Šabistarí – Golšan-e ráz</dc:title>
  <dc:creator>eva jara</dc:creator>
  <cp:lastModifiedBy>eva jara</cp:lastModifiedBy>
  <cp:revision>13</cp:revision>
  <dcterms:created xsi:type="dcterms:W3CDTF">2020-05-13T10:26:59Z</dcterms:created>
  <dcterms:modified xsi:type="dcterms:W3CDTF">2020-05-14T06:28:14Z</dcterms:modified>
</cp:coreProperties>
</file>