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40" r:id="rId2"/>
    <p:sldId id="576" r:id="rId3"/>
    <p:sldId id="577" r:id="rId4"/>
    <p:sldId id="457" r:id="rId5"/>
    <p:sldId id="586" r:id="rId6"/>
    <p:sldId id="583" r:id="rId7"/>
    <p:sldId id="584" r:id="rId8"/>
    <p:sldId id="481" r:id="rId9"/>
    <p:sldId id="587" r:id="rId10"/>
    <p:sldId id="585" r:id="rId11"/>
    <p:sldId id="588" r:id="rId12"/>
    <p:sldId id="580" r:id="rId13"/>
    <p:sldId id="468" r:id="rId14"/>
    <p:sldId id="461" r:id="rId15"/>
    <p:sldId id="463" r:id="rId16"/>
    <p:sldId id="462" r:id="rId17"/>
    <p:sldId id="465" r:id="rId18"/>
    <p:sldId id="484" r:id="rId19"/>
    <p:sldId id="452" r:id="rId20"/>
    <p:sldId id="578" r:id="rId21"/>
    <p:sldId id="472" r:id="rId22"/>
    <p:sldId id="474" r:id="rId23"/>
    <p:sldId id="475" r:id="rId24"/>
    <p:sldId id="444" r:id="rId25"/>
    <p:sldId id="445" r:id="rId26"/>
    <p:sldId id="446" r:id="rId27"/>
    <p:sldId id="447" r:id="rId28"/>
    <p:sldId id="477" r:id="rId29"/>
    <p:sldId id="476" r:id="rId30"/>
    <p:sldId id="478" r:id="rId31"/>
    <p:sldId id="479" r:id="rId32"/>
    <p:sldId id="543" r:id="rId33"/>
    <p:sldId id="401" r:id="rId34"/>
    <p:sldId id="402" r:id="rId35"/>
    <p:sldId id="565" r:id="rId36"/>
    <p:sldId id="564" r:id="rId37"/>
    <p:sldId id="545" r:id="rId38"/>
    <p:sldId id="566" r:id="rId39"/>
    <p:sldId id="567" r:id="rId40"/>
    <p:sldId id="258" r:id="rId41"/>
    <p:sldId id="571" r:id="rId42"/>
    <p:sldId id="572" r:id="rId43"/>
    <p:sldId id="573" r:id="rId44"/>
    <p:sldId id="574" r:id="rId45"/>
    <p:sldId id="575" r:id="rId46"/>
    <p:sldId id="489" r:id="rId47"/>
    <p:sldId id="480" r:id="rId48"/>
    <p:sldId id="482" r:id="rId49"/>
    <p:sldId id="483" r:id="rId50"/>
    <p:sldId id="488" r:id="rId51"/>
    <p:sldId id="469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7620D-917E-4E7B-90F5-6A39A8D76A50}" v="265" dt="2024-05-07T06:46:25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45" autoAdjust="0"/>
  </p:normalViewPr>
  <p:slideViewPr>
    <p:cSldViewPr>
      <p:cViewPr varScale="1">
        <p:scale>
          <a:sx n="59" d="100"/>
          <a:sy n="59" d="100"/>
        </p:scale>
        <p:origin x="13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1767620D-917E-4E7B-90F5-6A39A8D76A50}"/>
    <pc:docChg chg="addSld delSld modSld sldOrd">
      <pc:chgData name="Michal Dimitrov" userId="38f9263f699255cd" providerId="LiveId" clId="{1767620D-917E-4E7B-90F5-6A39A8D76A50}" dt="2024-05-07T06:46:27.797" v="676" actId="47"/>
      <pc:docMkLst>
        <pc:docMk/>
      </pc:docMkLst>
      <pc:sldChg chg="add">
        <pc:chgData name="Michal Dimitrov" userId="38f9263f699255cd" providerId="LiveId" clId="{1767620D-917E-4E7B-90F5-6A39A8D76A50}" dt="2024-05-07T06:46:25.604" v="675"/>
        <pc:sldMkLst>
          <pc:docMk/>
          <pc:sldMk cId="0" sldId="258"/>
        </pc:sldMkLst>
      </pc:sldChg>
      <pc:sldChg chg="del">
        <pc:chgData name="Michal Dimitrov" userId="38f9263f699255cd" providerId="LiveId" clId="{1767620D-917E-4E7B-90F5-6A39A8D76A50}" dt="2024-05-06T16:21:25.655" v="21" actId="47"/>
        <pc:sldMkLst>
          <pc:docMk/>
          <pc:sldMk cId="0" sldId="379"/>
        </pc:sldMkLst>
      </pc:sldChg>
      <pc:sldChg chg="del">
        <pc:chgData name="Michal Dimitrov" userId="38f9263f699255cd" providerId="LiveId" clId="{1767620D-917E-4E7B-90F5-6A39A8D76A50}" dt="2024-05-06T16:21:25.655" v="21" actId="47"/>
        <pc:sldMkLst>
          <pc:docMk/>
          <pc:sldMk cId="0" sldId="380"/>
        </pc:sldMkLst>
      </pc:sldChg>
      <pc:sldChg chg="add">
        <pc:chgData name="Michal Dimitrov" userId="38f9263f699255cd" providerId="LiveId" clId="{1767620D-917E-4E7B-90F5-6A39A8D76A50}" dt="2024-05-06T16:21:53.130" v="22"/>
        <pc:sldMkLst>
          <pc:docMk/>
          <pc:sldMk cId="3970643674" sldId="401"/>
        </pc:sldMkLst>
      </pc:sldChg>
      <pc:sldChg chg="add">
        <pc:chgData name="Michal Dimitrov" userId="38f9263f699255cd" providerId="LiveId" clId="{1767620D-917E-4E7B-90F5-6A39A8D76A50}" dt="2024-05-06T16:21:53.130" v="22"/>
        <pc:sldMkLst>
          <pc:docMk/>
          <pc:sldMk cId="2349203630" sldId="402"/>
        </pc:sldMkLst>
      </pc:sldChg>
      <pc:sldChg chg="add">
        <pc:chgData name="Michal Dimitrov" userId="38f9263f699255cd" providerId="LiveId" clId="{1767620D-917E-4E7B-90F5-6A39A8D76A50}" dt="2024-05-06T16:19:47.467" v="6"/>
        <pc:sldMkLst>
          <pc:docMk/>
          <pc:sldMk cId="0" sldId="457"/>
        </pc:sldMkLst>
      </pc:sldChg>
      <pc:sldChg chg="ord">
        <pc:chgData name="Michal Dimitrov" userId="38f9263f699255cd" providerId="LiveId" clId="{1767620D-917E-4E7B-90F5-6A39A8D76A50}" dt="2024-05-07T06:44:02.091" v="668"/>
        <pc:sldMkLst>
          <pc:docMk/>
          <pc:sldMk cId="0" sldId="461"/>
        </pc:sldMkLst>
      </pc:sldChg>
      <pc:sldChg chg="modSp mod ord">
        <pc:chgData name="Michal Dimitrov" userId="38f9263f699255cd" providerId="LiveId" clId="{1767620D-917E-4E7B-90F5-6A39A8D76A50}" dt="2024-05-07T06:44:02.091" v="668"/>
        <pc:sldMkLst>
          <pc:docMk/>
          <pc:sldMk cId="0" sldId="462"/>
        </pc:sldMkLst>
        <pc:spChg chg="mod">
          <ac:chgData name="Michal Dimitrov" userId="38f9263f699255cd" providerId="LiveId" clId="{1767620D-917E-4E7B-90F5-6A39A8D76A50}" dt="2024-05-06T16:29:46.245" v="458" actId="6549"/>
          <ac:spMkLst>
            <pc:docMk/>
            <pc:sldMk cId="0" sldId="462"/>
            <ac:spMk id="3" creationId="{00000000-0000-0000-0000-000000000000}"/>
          </ac:spMkLst>
        </pc:spChg>
      </pc:sldChg>
      <pc:sldChg chg="ord">
        <pc:chgData name="Michal Dimitrov" userId="38f9263f699255cd" providerId="LiveId" clId="{1767620D-917E-4E7B-90F5-6A39A8D76A50}" dt="2024-05-07T06:44:02.091" v="668"/>
        <pc:sldMkLst>
          <pc:docMk/>
          <pc:sldMk cId="0" sldId="463"/>
        </pc:sldMkLst>
      </pc:sldChg>
      <pc:sldChg chg="ord">
        <pc:chgData name="Michal Dimitrov" userId="38f9263f699255cd" providerId="LiveId" clId="{1767620D-917E-4E7B-90F5-6A39A8D76A50}" dt="2024-05-07T06:44:02.091" v="668"/>
        <pc:sldMkLst>
          <pc:docMk/>
          <pc:sldMk cId="0" sldId="465"/>
        </pc:sldMkLst>
      </pc:sldChg>
      <pc:sldChg chg="ord">
        <pc:chgData name="Michal Dimitrov" userId="38f9263f699255cd" providerId="LiveId" clId="{1767620D-917E-4E7B-90F5-6A39A8D76A50}" dt="2024-05-07T06:44:42.710" v="674"/>
        <pc:sldMkLst>
          <pc:docMk/>
          <pc:sldMk cId="0" sldId="468"/>
        </pc:sldMkLst>
      </pc:sldChg>
      <pc:sldChg chg="modSp mod">
        <pc:chgData name="Michal Dimitrov" userId="38f9263f699255cd" providerId="LiveId" clId="{1767620D-917E-4E7B-90F5-6A39A8D76A50}" dt="2024-05-06T16:27:59.708" v="368" actId="20577"/>
        <pc:sldMkLst>
          <pc:docMk/>
          <pc:sldMk cId="0" sldId="469"/>
        </pc:sldMkLst>
        <pc:spChg chg="mod">
          <ac:chgData name="Michal Dimitrov" userId="38f9263f699255cd" providerId="LiveId" clId="{1767620D-917E-4E7B-90F5-6A39A8D76A50}" dt="2024-05-06T16:27:59.708" v="368" actId="20577"/>
          <ac:spMkLst>
            <pc:docMk/>
            <pc:sldMk cId="0" sldId="469"/>
            <ac:spMk id="5123" creationId="{00000000-0000-0000-0000-000000000000}"/>
          </ac:spMkLst>
        </pc:spChg>
      </pc:sldChg>
      <pc:sldChg chg="modSp modAnim">
        <pc:chgData name="Michal Dimitrov" userId="38f9263f699255cd" providerId="LiveId" clId="{1767620D-917E-4E7B-90F5-6A39A8D76A50}" dt="2024-05-06T16:31:21.711" v="470" actId="20577"/>
        <pc:sldMkLst>
          <pc:docMk/>
          <pc:sldMk cId="0" sldId="479"/>
        </pc:sldMkLst>
        <pc:spChg chg="mod">
          <ac:chgData name="Michal Dimitrov" userId="38f9263f699255cd" providerId="LiveId" clId="{1767620D-917E-4E7B-90F5-6A39A8D76A50}" dt="2024-05-06T16:31:21.711" v="470" actId="20577"/>
          <ac:spMkLst>
            <pc:docMk/>
            <pc:sldMk cId="0" sldId="479"/>
            <ac:spMk id="5123" creationId="{00000000-0000-0000-0000-000000000000}"/>
          </ac:spMkLst>
        </pc:spChg>
      </pc:sldChg>
      <pc:sldChg chg="modSp add mod">
        <pc:chgData name="Michal Dimitrov" userId="38f9263f699255cd" providerId="LiveId" clId="{1767620D-917E-4E7B-90F5-6A39A8D76A50}" dt="2024-05-06T16:28:35.931" v="399" actId="20577"/>
        <pc:sldMkLst>
          <pc:docMk/>
          <pc:sldMk cId="404470331" sldId="481"/>
        </pc:sldMkLst>
        <pc:spChg chg="mod">
          <ac:chgData name="Michal Dimitrov" userId="38f9263f699255cd" providerId="LiveId" clId="{1767620D-917E-4E7B-90F5-6A39A8D76A50}" dt="2024-05-06T16:28:35.931" v="399" actId="20577"/>
          <ac:spMkLst>
            <pc:docMk/>
            <pc:sldMk cId="404470331" sldId="481"/>
            <ac:spMk id="3" creationId="{767A8BD8-3270-46CE-AE3B-E7FB1EF701E1}"/>
          </ac:spMkLst>
        </pc:spChg>
      </pc:sldChg>
      <pc:sldChg chg="ord">
        <pc:chgData name="Michal Dimitrov" userId="38f9263f699255cd" providerId="LiveId" clId="{1767620D-917E-4E7B-90F5-6A39A8D76A50}" dt="2024-05-07T06:44:12.658" v="670"/>
        <pc:sldMkLst>
          <pc:docMk/>
          <pc:sldMk cId="2051845703" sldId="484"/>
        </pc:sldMkLst>
      </pc:sldChg>
      <pc:sldChg chg="del">
        <pc:chgData name="Michal Dimitrov" userId="38f9263f699255cd" providerId="LiveId" clId="{1767620D-917E-4E7B-90F5-6A39A8D76A50}" dt="2024-05-06T16:30:42.338" v="465" actId="47"/>
        <pc:sldMkLst>
          <pc:docMk/>
          <pc:sldMk cId="3790808316" sldId="485"/>
        </pc:sldMkLst>
      </pc:sldChg>
      <pc:sldChg chg="modSp mod">
        <pc:chgData name="Michal Dimitrov" userId="38f9263f699255cd" providerId="LiveId" clId="{1767620D-917E-4E7B-90F5-6A39A8D76A50}" dt="2024-05-06T16:24:09.617" v="109" actId="20577"/>
        <pc:sldMkLst>
          <pc:docMk/>
          <pc:sldMk cId="0" sldId="545"/>
        </pc:sldMkLst>
        <pc:spChg chg="mod">
          <ac:chgData name="Michal Dimitrov" userId="38f9263f699255cd" providerId="LiveId" clId="{1767620D-917E-4E7B-90F5-6A39A8D76A50}" dt="2024-05-06T16:23:38.160" v="87" actId="20577"/>
          <ac:spMkLst>
            <pc:docMk/>
            <pc:sldMk cId="0" sldId="545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4:09.617" v="109" actId="20577"/>
          <ac:spMkLst>
            <pc:docMk/>
            <pc:sldMk cId="0" sldId="545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3:25.828" v="71" actId="6549"/>
        <pc:sldMkLst>
          <pc:docMk/>
          <pc:sldMk cId="0" sldId="564"/>
        </pc:sldMkLst>
        <pc:spChg chg="mod">
          <ac:chgData name="Michal Dimitrov" userId="38f9263f699255cd" providerId="LiveId" clId="{1767620D-917E-4E7B-90F5-6A39A8D76A50}" dt="2024-05-06T16:23:25.828" v="71" actId="6549"/>
          <ac:spMkLst>
            <pc:docMk/>
            <pc:sldMk cId="0" sldId="564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3:18.811" v="55" actId="20577"/>
          <ac:spMkLst>
            <pc:docMk/>
            <pc:sldMk cId="0" sldId="564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2:43.587" v="51" actId="20577"/>
        <pc:sldMkLst>
          <pc:docMk/>
          <pc:sldMk cId="0" sldId="565"/>
        </pc:sldMkLst>
        <pc:spChg chg="mod">
          <ac:chgData name="Michal Dimitrov" userId="38f9263f699255cd" providerId="LiveId" clId="{1767620D-917E-4E7B-90F5-6A39A8D76A50}" dt="2024-05-06T16:22:43.587" v="51" actId="20577"/>
          <ac:spMkLst>
            <pc:docMk/>
            <pc:sldMk cId="0" sldId="565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2:36.510" v="40" actId="20577"/>
          <ac:spMkLst>
            <pc:docMk/>
            <pc:sldMk cId="0" sldId="565"/>
            <ac:spMk id="6146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4:04.997" v="107" actId="20577"/>
        <pc:sldMkLst>
          <pc:docMk/>
          <pc:sldMk cId="0" sldId="566"/>
        </pc:sldMkLst>
        <pc:spChg chg="mod">
          <ac:chgData name="Michal Dimitrov" userId="38f9263f699255cd" providerId="LiveId" clId="{1767620D-917E-4E7B-90F5-6A39A8D76A50}" dt="2024-05-06T16:24:04.997" v="107" actId="20577"/>
          <ac:spMkLst>
            <pc:docMk/>
            <pc:sldMk cId="0" sldId="566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3:57.063" v="91" actId="20577"/>
          <ac:spMkLst>
            <pc:docMk/>
            <pc:sldMk cId="0" sldId="566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4:37.555" v="144" actId="6549"/>
        <pc:sldMkLst>
          <pc:docMk/>
          <pc:sldMk cId="0" sldId="567"/>
        </pc:sldMkLst>
        <pc:spChg chg="mod">
          <ac:chgData name="Michal Dimitrov" userId="38f9263f699255cd" providerId="LiveId" clId="{1767620D-917E-4E7B-90F5-6A39A8D76A50}" dt="2024-05-06T16:24:37.555" v="144" actId="6549"/>
          <ac:spMkLst>
            <pc:docMk/>
            <pc:sldMk cId="0" sldId="567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4:27.812" v="113" actId="20577"/>
          <ac:spMkLst>
            <pc:docMk/>
            <pc:sldMk cId="0" sldId="567"/>
            <ac:spMk id="4098" creationId="{00000000-0000-0000-0000-000000000000}"/>
          </ac:spMkLst>
        </pc:spChg>
      </pc:sldChg>
      <pc:sldChg chg="modSp del mod">
        <pc:chgData name="Michal Dimitrov" userId="38f9263f699255cd" providerId="LiveId" clId="{1767620D-917E-4E7B-90F5-6A39A8D76A50}" dt="2024-05-07T06:46:27.797" v="676" actId="47"/>
        <pc:sldMkLst>
          <pc:docMk/>
          <pc:sldMk cId="0" sldId="570"/>
        </pc:sldMkLst>
        <pc:spChg chg="mod">
          <ac:chgData name="Michal Dimitrov" userId="38f9263f699255cd" providerId="LiveId" clId="{1767620D-917E-4E7B-90F5-6A39A8D76A50}" dt="2024-05-06T16:25:16.247" v="175" actId="13926"/>
          <ac:spMkLst>
            <pc:docMk/>
            <pc:sldMk cId="0" sldId="570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4:56.778" v="151" actId="20577"/>
          <ac:spMkLst>
            <pc:docMk/>
            <pc:sldMk cId="0" sldId="570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5:42.804" v="207" actId="6549"/>
        <pc:sldMkLst>
          <pc:docMk/>
          <pc:sldMk cId="0" sldId="571"/>
        </pc:sldMkLst>
        <pc:spChg chg="mod">
          <ac:chgData name="Michal Dimitrov" userId="38f9263f699255cd" providerId="LiveId" clId="{1767620D-917E-4E7B-90F5-6A39A8D76A50}" dt="2024-05-06T16:25:42.804" v="207" actId="6549"/>
          <ac:spMkLst>
            <pc:docMk/>
            <pc:sldMk cId="0" sldId="571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5:26.100" v="180" actId="20577"/>
          <ac:spMkLst>
            <pc:docMk/>
            <pc:sldMk cId="0" sldId="571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6:15.664" v="236" actId="6549"/>
        <pc:sldMkLst>
          <pc:docMk/>
          <pc:sldMk cId="0" sldId="572"/>
        </pc:sldMkLst>
        <pc:spChg chg="mod">
          <ac:chgData name="Michal Dimitrov" userId="38f9263f699255cd" providerId="LiveId" clId="{1767620D-917E-4E7B-90F5-6A39A8D76A50}" dt="2024-05-06T16:26:15.664" v="236" actId="6549"/>
          <ac:spMkLst>
            <pc:docMk/>
            <pc:sldMk cId="0" sldId="572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6:03.522" v="213" actId="20577"/>
          <ac:spMkLst>
            <pc:docMk/>
            <pc:sldMk cId="0" sldId="572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6:40.528" v="272" actId="20577"/>
        <pc:sldMkLst>
          <pc:docMk/>
          <pc:sldMk cId="0" sldId="573"/>
        </pc:sldMkLst>
        <pc:spChg chg="mod">
          <ac:chgData name="Michal Dimitrov" userId="38f9263f699255cd" providerId="LiveId" clId="{1767620D-917E-4E7B-90F5-6A39A8D76A50}" dt="2024-05-06T16:26:40.528" v="272" actId="20577"/>
          <ac:spMkLst>
            <pc:docMk/>
            <pc:sldMk cId="0" sldId="573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6:26.083" v="242" actId="20577"/>
          <ac:spMkLst>
            <pc:docMk/>
            <pc:sldMk cId="0" sldId="573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7:10.846" v="315" actId="6549"/>
        <pc:sldMkLst>
          <pc:docMk/>
          <pc:sldMk cId="1188106893" sldId="574"/>
        </pc:sldMkLst>
        <pc:spChg chg="mod">
          <ac:chgData name="Michal Dimitrov" userId="38f9263f699255cd" providerId="LiveId" clId="{1767620D-917E-4E7B-90F5-6A39A8D76A50}" dt="2024-05-06T16:27:10.846" v="315" actId="6549"/>
          <ac:spMkLst>
            <pc:docMk/>
            <pc:sldMk cId="1188106893" sldId="574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6:57.719" v="279" actId="20577"/>
          <ac:spMkLst>
            <pc:docMk/>
            <pc:sldMk cId="1188106893" sldId="574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1767620D-917E-4E7B-90F5-6A39A8D76A50}" dt="2024-05-06T16:27:36.876" v="346" actId="6549"/>
        <pc:sldMkLst>
          <pc:docMk/>
          <pc:sldMk cId="1182520393" sldId="575"/>
        </pc:sldMkLst>
        <pc:spChg chg="mod">
          <ac:chgData name="Michal Dimitrov" userId="38f9263f699255cd" providerId="LiveId" clId="{1767620D-917E-4E7B-90F5-6A39A8D76A50}" dt="2024-05-06T16:27:17.667" v="320" actId="20577"/>
          <ac:spMkLst>
            <pc:docMk/>
            <pc:sldMk cId="1182520393" sldId="575"/>
            <ac:spMk id="2" creationId="{312091B0-C157-05B0-4ECC-F88DDD6BA9E9}"/>
          </ac:spMkLst>
        </pc:spChg>
        <pc:spChg chg="mod">
          <ac:chgData name="Michal Dimitrov" userId="38f9263f699255cd" providerId="LiveId" clId="{1767620D-917E-4E7B-90F5-6A39A8D76A50}" dt="2024-05-06T16:27:36.876" v="346" actId="6549"/>
          <ac:spMkLst>
            <pc:docMk/>
            <pc:sldMk cId="1182520393" sldId="575"/>
            <ac:spMk id="3" creationId="{30B066A3-19FC-9764-9A1C-4FF0BCD452C4}"/>
          </ac:spMkLst>
        </pc:spChg>
      </pc:sldChg>
      <pc:sldChg chg="modSp mod">
        <pc:chgData name="Michal Dimitrov" userId="38f9263f699255cd" providerId="LiveId" clId="{1767620D-917E-4E7B-90F5-6A39A8D76A50}" dt="2024-05-06T16:19:34.406" v="4" actId="20577"/>
        <pc:sldMkLst>
          <pc:docMk/>
          <pc:sldMk cId="0" sldId="576"/>
        </pc:sldMkLst>
        <pc:spChg chg="mod">
          <ac:chgData name="Michal Dimitrov" userId="38f9263f699255cd" providerId="LiveId" clId="{1767620D-917E-4E7B-90F5-6A39A8D76A50}" dt="2024-05-06T16:19:34.406" v="4" actId="20577"/>
          <ac:spMkLst>
            <pc:docMk/>
            <pc:sldMk cId="0" sldId="576"/>
            <ac:spMk id="3074" creationId="{00000000-0000-0000-0000-000000000000}"/>
          </ac:spMkLst>
        </pc:spChg>
      </pc:sldChg>
      <pc:sldChg chg="modSp mod ord modAnim">
        <pc:chgData name="Michal Dimitrov" userId="38f9263f699255cd" providerId="LiveId" clId="{1767620D-917E-4E7B-90F5-6A39A8D76A50}" dt="2024-05-06T16:20:20.980" v="19" actId="20577"/>
        <pc:sldMkLst>
          <pc:docMk/>
          <pc:sldMk cId="0" sldId="577"/>
        </pc:sldMkLst>
        <pc:spChg chg="mod">
          <ac:chgData name="Michal Dimitrov" userId="38f9263f699255cd" providerId="LiveId" clId="{1767620D-917E-4E7B-90F5-6A39A8D76A50}" dt="2024-05-06T16:20:12.553" v="14" actId="6549"/>
          <ac:spMkLst>
            <pc:docMk/>
            <pc:sldMk cId="0" sldId="577"/>
            <ac:spMk id="3" creationId="{00000000-0000-0000-0000-000000000000}"/>
          </ac:spMkLst>
        </pc:spChg>
        <pc:spChg chg="mod">
          <ac:chgData name="Michal Dimitrov" userId="38f9263f699255cd" providerId="LiveId" clId="{1767620D-917E-4E7B-90F5-6A39A8D76A50}" dt="2024-05-06T16:20:20.980" v="19" actId="20577"/>
          <ac:spMkLst>
            <pc:docMk/>
            <pc:sldMk cId="0" sldId="577"/>
            <ac:spMk id="4098" creationId="{00000000-0000-0000-0000-000000000000}"/>
          </ac:spMkLst>
        </pc:spChg>
      </pc:sldChg>
      <pc:sldChg chg="ord">
        <pc:chgData name="Michal Dimitrov" userId="38f9263f699255cd" providerId="LiveId" clId="{1767620D-917E-4E7B-90F5-6A39A8D76A50}" dt="2024-05-07T06:44:20.548" v="672"/>
        <pc:sldMkLst>
          <pc:docMk/>
          <pc:sldMk cId="0" sldId="580"/>
        </pc:sldMkLst>
      </pc:sldChg>
      <pc:sldChg chg="del">
        <pc:chgData name="Michal Dimitrov" userId="38f9263f699255cd" providerId="LiveId" clId="{1767620D-917E-4E7B-90F5-6A39A8D76A50}" dt="2024-05-06T16:21:18.392" v="20" actId="47"/>
        <pc:sldMkLst>
          <pc:docMk/>
          <pc:sldMk cId="2543308239" sldId="581"/>
        </pc:sldMkLst>
      </pc:sldChg>
      <pc:sldChg chg="new del">
        <pc:chgData name="Michal Dimitrov" userId="38f9263f699255cd" providerId="LiveId" clId="{1767620D-917E-4E7B-90F5-6A39A8D76A50}" dt="2024-05-06T16:20:03.395" v="9" actId="47"/>
        <pc:sldMkLst>
          <pc:docMk/>
          <pc:sldMk cId="1580636909" sldId="582"/>
        </pc:sldMkLst>
      </pc:sldChg>
      <pc:sldChg chg="modSp add mod">
        <pc:chgData name="Michal Dimitrov" userId="38f9263f699255cd" providerId="LiveId" clId="{1767620D-917E-4E7B-90F5-6A39A8D76A50}" dt="2024-05-06T16:29:05.038" v="442" actId="20577"/>
        <pc:sldMkLst>
          <pc:docMk/>
          <pc:sldMk cId="3524798572" sldId="583"/>
        </pc:sldMkLst>
        <pc:spChg chg="mod">
          <ac:chgData name="Michal Dimitrov" userId="38f9263f699255cd" providerId="LiveId" clId="{1767620D-917E-4E7B-90F5-6A39A8D76A50}" dt="2024-05-06T16:29:05.038" v="442" actId="20577"/>
          <ac:spMkLst>
            <pc:docMk/>
            <pc:sldMk cId="3524798572" sldId="583"/>
            <ac:spMk id="3" creationId="{7402F47C-07EB-49DA-9D11-7A4214C20CE0}"/>
          </ac:spMkLst>
        </pc:spChg>
      </pc:sldChg>
      <pc:sldChg chg="add">
        <pc:chgData name="Michal Dimitrov" userId="38f9263f699255cd" providerId="LiveId" clId="{1767620D-917E-4E7B-90F5-6A39A8D76A50}" dt="2024-05-06T16:19:47.467" v="6"/>
        <pc:sldMkLst>
          <pc:docMk/>
          <pc:sldMk cId="96854584" sldId="584"/>
        </pc:sldMkLst>
      </pc:sldChg>
      <pc:sldChg chg="addSp modSp new ord">
        <pc:chgData name="Michal Dimitrov" userId="38f9263f699255cd" providerId="LiveId" clId="{1767620D-917E-4E7B-90F5-6A39A8D76A50}" dt="2024-05-06T20:09:53.001" v="566" actId="1076"/>
        <pc:sldMkLst>
          <pc:docMk/>
          <pc:sldMk cId="1694319474" sldId="585"/>
        </pc:sldMkLst>
        <pc:picChg chg="add mod">
          <ac:chgData name="Michal Dimitrov" userId="38f9263f699255cd" providerId="LiveId" clId="{1767620D-917E-4E7B-90F5-6A39A8D76A50}" dt="2024-05-06T20:09:47.467" v="565" actId="1076"/>
          <ac:picMkLst>
            <pc:docMk/>
            <pc:sldMk cId="1694319474" sldId="585"/>
            <ac:picMk id="1026" creationId="{B0E2CCD3-EF2D-41E2-0E10-DF194F11ABC1}"/>
          </ac:picMkLst>
        </pc:picChg>
        <pc:picChg chg="add mod">
          <ac:chgData name="Michal Dimitrov" userId="38f9263f699255cd" providerId="LiveId" clId="{1767620D-917E-4E7B-90F5-6A39A8D76A50}" dt="2024-05-06T20:09:53.001" v="566" actId="1076"/>
          <ac:picMkLst>
            <pc:docMk/>
            <pc:sldMk cId="1694319474" sldId="585"/>
            <ac:picMk id="1028" creationId="{871CFCCD-BDFF-FC59-320C-C784EF80F232}"/>
          </ac:picMkLst>
        </pc:picChg>
      </pc:sldChg>
      <pc:sldChg chg="addSp delSp modSp new mod ord">
        <pc:chgData name="Michal Dimitrov" userId="38f9263f699255cd" providerId="LiveId" clId="{1767620D-917E-4E7B-90F5-6A39A8D76A50}" dt="2024-05-06T20:07:38.310" v="560"/>
        <pc:sldMkLst>
          <pc:docMk/>
          <pc:sldMk cId="2329372913" sldId="586"/>
        </pc:sldMkLst>
        <pc:spChg chg="mod">
          <ac:chgData name="Michal Dimitrov" userId="38f9263f699255cd" providerId="LiveId" clId="{1767620D-917E-4E7B-90F5-6A39A8D76A50}" dt="2024-05-06T20:07:23.342" v="555" actId="20577"/>
          <ac:spMkLst>
            <pc:docMk/>
            <pc:sldMk cId="2329372913" sldId="586"/>
            <ac:spMk id="2" creationId="{1A6AA7B1-D179-D8CA-E8C1-AB9A69EF7E47}"/>
          </ac:spMkLst>
        </pc:spChg>
        <pc:spChg chg="del">
          <ac:chgData name="Michal Dimitrov" userId="38f9263f699255cd" providerId="LiveId" clId="{1767620D-917E-4E7B-90F5-6A39A8D76A50}" dt="2024-05-06T20:06:57.891" v="480"/>
          <ac:spMkLst>
            <pc:docMk/>
            <pc:sldMk cId="2329372913" sldId="586"/>
            <ac:spMk id="3" creationId="{584123F2-CAF5-8A91-A00D-D487EB22A579}"/>
          </ac:spMkLst>
        </pc:spChg>
        <pc:picChg chg="add mod">
          <ac:chgData name="Michal Dimitrov" userId="38f9263f699255cd" providerId="LiveId" clId="{1767620D-917E-4E7B-90F5-6A39A8D76A50}" dt="2024-05-06T20:07:26.541" v="556" actId="14100"/>
          <ac:picMkLst>
            <pc:docMk/>
            <pc:sldMk cId="2329372913" sldId="586"/>
            <ac:picMk id="2050" creationId="{DC2745EC-D79C-4F9C-9C83-7EE42D5A7BE6}"/>
          </ac:picMkLst>
        </pc:picChg>
      </pc:sldChg>
      <pc:sldChg chg="addSp modSp new ord">
        <pc:chgData name="Michal Dimitrov" userId="38f9263f699255cd" providerId="LiveId" clId="{1767620D-917E-4E7B-90F5-6A39A8D76A50}" dt="2024-05-06T20:10:49.230" v="574" actId="1076"/>
        <pc:sldMkLst>
          <pc:docMk/>
          <pc:sldMk cId="1329266686" sldId="587"/>
        </pc:sldMkLst>
        <pc:picChg chg="add mod">
          <ac:chgData name="Michal Dimitrov" userId="38f9263f699255cd" providerId="LiveId" clId="{1767620D-917E-4E7B-90F5-6A39A8D76A50}" dt="2024-05-06T20:10:49.230" v="574" actId="1076"/>
          <ac:picMkLst>
            <pc:docMk/>
            <pc:sldMk cId="1329266686" sldId="587"/>
            <ac:picMk id="3074" creationId="{1CC48B24-4198-9F23-B4F0-A765CDD4A819}"/>
          </ac:picMkLst>
        </pc:picChg>
      </pc:sldChg>
      <pc:sldChg chg="addSp modSp new mod ord">
        <pc:chgData name="Michal Dimitrov" userId="38f9263f699255cd" providerId="LiveId" clId="{1767620D-917E-4E7B-90F5-6A39A8D76A50}" dt="2024-05-06T20:16:25.431" v="666" actId="6549"/>
        <pc:sldMkLst>
          <pc:docMk/>
          <pc:sldMk cId="4288909588" sldId="588"/>
        </pc:sldMkLst>
        <pc:spChg chg="mod">
          <ac:chgData name="Michal Dimitrov" userId="38f9263f699255cd" providerId="LiveId" clId="{1767620D-917E-4E7B-90F5-6A39A8D76A50}" dt="2024-05-06T20:16:25.431" v="666" actId="6549"/>
          <ac:spMkLst>
            <pc:docMk/>
            <pc:sldMk cId="4288909588" sldId="588"/>
            <ac:spMk id="2" creationId="{9DA7B37B-62E9-3348-22A4-7717C8E8BE07}"/>
          </ac:spMkLst>
        </pc:spChg>
        <pc:picChg chg="add mod">
          <ac:chgData name="Michal Dimitrov" userId="38f9263f699255cd" providerId="LiveId" clId="{1767620D-917E-4E7B-90F5-6A39A8D76A50}" dt="2024-05-06T20:12:18.663" v="580" actId="14100"/>
          <ac:picMkLst>
            <pc:docMk/>
            <pc:sldMk cId="4288909588" sldId="588"/>
            <ac:picMk id="4098" creationId="{AB5ADDD9-9120-CAC8-DFC8-9A362D2538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1223A-CF50-40E0-9770-C5C6B5FB1281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2FEDF-BF3B-4019-8FDB-3E4622968C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79EDD-FAAD-4979-BA01-38B8D5BF6EE4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F11BA5-A886-4ACA-85AD-0F1145FCF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aZwf1owf0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2015, </a:t>
            </a:r>
            <a:r>
              <a:rPr lang="cs-CZ" dirty="0" err="1"/>
              <a:t>https</a:t>
            </a:r>
            <a:r>
              <a:rPr lang="cs-CZ" dirty="0"/>
              <a:t>://www.</a:t>
            </a:r>
            <a:r>
              <a:rPr lang="cs-CZ" dirty="0" err="1"/>
              <a:t>boell.de</a:t>
            </a:r>
            <a:r>
              <a:rPr lang="cs-CZ" dirty="0"/>
              <a:t>/de/2015/06/02/proteste-</a:t>
            </a:r>
            <a:r>
              <a:rPr lang="cs-CZ" dirty="0" err="1"/>
              <a:t>breites</a:t>
            </a:r>
            <a:r>
              <a:rPr lang="cs-CZ" dirty="0"/>
              <a:t>-</a:t>
            </a:r>
            <a:r>
              <a:rPr lang="cs-CZ" dirty="0" err="1"/>
              <a:t>buendnis</a:t>
            </a:r>
            <a:r>
              <a:rPr lang="cs-CZ" dirty="0"/>
              <a:t>-</a:t>
            </a:r>
            <a:r>
              <a:rPr lang="cs-CZ" dirty="0" err="1"/>
              <a:t>mit</a:t>
            </a:r>
            <a:r>
              <a:rPr lang="cs-CZ" dirty="0"/>
              <a:t>-</a:t>
            </a:r>
            <a:r>
              <a:rPr lang="cs-CZ" dirty="0" err="1"/>
              <a:t>langem</a:t>
            </a:r>
            <a:r>
              <a:rPr lang="cs-CZ" dirty="0"/>
              <a:t>-</a:t>
            </a:r>
            <a:r>
              <a:rPr lang="cs-CZ" dirty="0" err="1"/>
              <a:t>atem</a:t>
            </a: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http://de.statista.com/statistik/daten/studie/152153/umfrage/anzahl-der-sich-in-betrieb-befindenden-atomkraftwerke-weltweit/</a:t>
            </a:r>
          </a:p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://www.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youtube.com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watch</a:t>
            </a:r>
            <a:r>
              <a:rPr lang="cs-CZ" sz="1200" b="0" i="0" u="non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?v=</a:t>
            </a:r>
            <a:r>
              <a:rPr lang="cs-CZ" sz="1200" b="0" i="0" u="non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qUaZwf1owf0</a:t>
            </a:r>
            <a:endParaRPr lang="cs-CZ" b="0" u="none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0590-4BC5-404D-872B-47896B031C9B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4B85D-F83C-479E-8679-28BD07B323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67FA-1FB1-4BD9-9380-53E5C6D6637D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35FA-7139-43CE-9C08-4ED0C5F1C10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C2AF-4E31-4780-8909-0FC8E66F3EE3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DD4A-26BB-4217-8643-44403527E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4195-2B39-4DC0-9C50-6FB5790EA02D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CB2B-A5F5-464F-A939-20BC59A0E6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BC21-FD19-4D1C-927D-4DCF250E0220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229C-4D72-4F76-BBCE-E91F5C8CA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B6A20-8E17-4F2D-B9FE-2F1B3929A741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C0B5-E716-4F87-B3CF-5EE705E3C51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6AEC-C1D7-4A8B-8728-7747B03FB420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9D2E-0F73-4AC1-A7C4-09F03FEEC46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496F-7CEB-494D-9860-3AF71C3A9AAC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4D70-6301-4766-9656-2F23C0D61B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CE6D-2F83-4B71-828E-95186707451C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1C5D-EECD-48E8-B3D0-F7B449E53E3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D32E-E389-4F2D-8222-2DAA08AC4DE9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B970-E86C-4B94-98D1-9B825DADBF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8938-02F7-4486-868E-75CEDB076AD5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60F-928B-4D15-AD79-176ABC080D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AD2E-CB89-43B8-BAE3-E33B2D3D6E73}" type="datetimeFigureOut">
              <a:rPr lang="cs-CZ"/>
              <a:pPr>
                <a:defRPr/>
              </a:pPr>
              <a:t>06.05.2024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B0C47-1455-4443-9FD6-C1A75FD0E2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88CF9-6272-982E-F380-C5F86B47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8D825-EE36-0D68-7472-00C8DD566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Russian gas cut-off could see some European countries' growth fall by 6%, says IMF">
            <a:extLst>
              <a:ext uri="{FF2B5EF4-FFF2-40B4-BE49-F238E27FC236}">
                <a16:creationId xmlns:a16="http://schemas.microsoft.com/office/drawing/2014/main" id="{871CFCCD-BDFF-FC59-320C-C784EF80F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46138"/>
            <a:ext cx="8572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fographic: Which European Countries Depend on Russian Gas? | Statista">
            <a:extLst>
              <a:ext uri="{FF2B5EF4-FFF2-40B4-BE49-F238E27FC236}">
                <a16:creationId xmlns:a16="http://schemas.microsoft.com/office/drawing/2014/main" id="{B0E2CCD3-EF2D-41E2-0E10-DF194F11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406"/>
            <a:ext cx="4248472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1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7B37B-62E9-3348-22A4-7717C8E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cs-CZ" dirty="0"/>
              <a:t>Ruský LNG směřující do Evropy (2023)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0ED4AC-E18F-7B6B-9A3D-1C051507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5ADDD9-9120-CAC8-DFC8-9A362D25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4124"/>
            <a:ext cx="6048672" cy="55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0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Energiewende</a:t>
            </a:r>
            <a:r>
              <a:rPr lang="cs-CZ" dirty="0"/>
              <a:t>“ do roku 2050</a:t>
            </a:r>
          </a:p>
        </p:txBody>
      </p:sp>
      <p:pic>
        <p:nvPicPr>
          <p:cNvPr id="4" name="Zástupný symbol pro obsah 3" descr="Energiewende_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626" y="1350376"/>
            <a:ext cx="8413838" cy="47226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1143000"/>
          </a:xfrm>
        </p:spPr>
        <p:txBody>
          <a:bodyPr/>
          <a:lstStyle/>
          <a:p>
            <a:r>
              <a:rPr lang="cs-CZ" dirty="0"/>
              <a:t>Rozvoj elektřiny </a:t>
            </a:r>
            <a:br>
              <a:rPr lang="cs-CZ" dirty="0"/>
            </a:br>
            <a:r>
              <a:rPr lang="cs-CZ" dirty="0"/>
              <a:t>z obnovitelných zdrojů</a:t>
            </a:r>
          </a:p>
        </p:txBody>
      </p:sp>
      <p:pic>
        <p:nvPicPr>
          <p:cNvPr id="4" name="Zástupný symbol pro obsah 3" descr="Entwicklung_der_Stromerzeugung_aus_erneuerbaren_Energien_in_Deutschlan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3916" y="1600200"/>
            <a:ext cx="6298443" cy="46608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Jaderná energetika v Německu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1957–2004 zprovozněno v SRN/NDR 110 zařízení pro výrobu jaderné energie</a:t>
            </a:r>
          </a:p>
          <a:p>
            <a:r>
              <a:rPr lang="cs-CZ" sz="2200" dirty="0"/>
              <a:t>komerční (1962) vs.  výzkumné (1957)</a:t>
            </a:r>
          </a:p>
          <a:p>
            <a:r>
              <a:rPr lang="cs-CZ" sz="2200" dirty="0"/>
              <a:t>1960 – Zákon o mírovém využití jaderné energie a ochraně proti jejích hrozbách (</a:t>
            </a:r>
            <a:r>
              <a:rPr lang="cs-CZ" sz="2200" i="1" dirty="0" err="1"/>
              <a:t>schwarz</a:t>
            </a:r>
            <a:r>
              <a:rPr lang="cs-CZ" sz="2200" i="1" dirty="0"/>
              <a:t>-</a:t>
            </a:r>
            <a:r>
              <a:rPr lang="cs-CZ" sz="2200" i="1" dirty="0" err="1"/>
              <a:t>gelb</a:t>
            </a:r>
            <a:r>
              <a:rPr lang="cs-CZ" sz="2200" dirty="0"/>
              <a:t>)</a:t>
            </a:r>
          </a:p>
          <a:p>
            <a:r>
              <a:rPr lang="cs-CZ" sz="2200" dirty="0"/>
              <a:t>2000/2002 – „</a:t>
            </a:r>
            <a:r>
              <a:rPr lang="cs-CZ" sz="2200" dirty="0" err="1"/>
              <a:t>Atomkonsens</a:t>
            </a:r>
            <a:r>
              <a:rPr lang="cs-CZ" sz="2200" dirty="0"/>
              <a:t>“ -  zákaz výstavby nových jaderných elektráren, časové omezení provozu stávajících  (</a:t>
            </a:r>
            <a:r>
              <a:rPr lang="cs-CZ" sz="2200" i="1" dirty="0"/>
              <a:t>rot-</a:t>
            </a:r>
            <a:r>
              <a:rPr lang="cs-CZ" sz="2200" i="1" dirty="0" err="1"/>
              <a:t>grün</a:t>
            </a:r>
            <a:r>
              <a:rPr lang="cs-CZ" sz="2200" dirty="0"/>
              <a:t>)</a:t>
            </a:r>
          </a:p>
          <a:p>
            <a:pPr lvl="1"/>
            <a:r>
              <a:rPr lang="de-DE" sz="2000" dirty="0"/>
              <a:t>19 </a:t>
            </a:r>
            <a:r>
              <a:rPr lang="cs-CZ" sz="2000" dirty="0"/>
              <a:t>komerčních bloků mělo být odstaveno do roku 2021; </a:t>
            </a:r>
            <a:r>
              <a:rPr lang="cs-CZ" sz="2000" dirty="0" err="1"/>
              <a:t>Stade</a:t>
            </a:r>
            <a:r>
              <a:rPr lang="cs-CZ" sz="2000" dirty="0"/>
              <a:t> (2003), </a:t>
            </a:r>
            <a:r>
              <a:rPr lang="cs-CZ" sz="2000" dirty="0" err="1"/>
              <a:t>Obrigsheim</a:t>
            </a:r>
            <a:r>
              <a:rPr lang="cs-CZ" sz="2000" dirty="0"/>
              <a:t> (2005)</a:t>
            </a:r>
          </a:p>
          <a:p>
            <a:r>
              <a:rPr lang="cs-CZ" sz="2200" dirty="0"/>
              <a:t>11/2010 – „</a:t>
            </a:r>
            <a:r>
              <a:rPr lang="cs-CZ" sz="2200" dirty="0" err="1"/>
              <a:t>Laufzeitverlängerung</a:t>
            </a:r>
            <a:r>
              <a:rPr lang="cs-CZ" sz="2200" dirty="0"/>
              <a:t>“ – prodloužení životnosti v průměru o 10 let  (</a:t>
            </a:r>
            <a:r>
              <a:rPr lang="cs-CZ" sz="2200" i="1" dirty="0" err="1"/>
              <a:t>schwarz</a:t>
            </a:r>
            <a:r>
              <a:rPr lang="cs-CZ" sz="2200" i="1" dirty="0"/>
              <a:t>-</a:t>
            </a:r>
            <a:r>
              <a:rPr lang="cs-CZ" sz="2200" i="1" dirty="0" err="1"/>
              <a:t>gelb</a:t>
            </a:r>
            <a:r>
              <a:rPr lang="cs-CZ" sz="2200" dirty="0"/>
              <a:t>)</a:t>
            </a:r>
          </a:p>
          <a:p>
            <a:r>
              <a:rPr lang="cs-CZ" sz="2200" dirty="0"/>
              <a:t>11. 1. 2011 – jaderná katastrofa ve </a:t>
            </a:r>
            <a:r>
              <a:rPr lang="cs-CZ" sz="2200" dirty="0" err="1"/>
              <a:t>Fukušimě</a:t>
            </a:r>
            <a:endParaRPr lang="cs-CZ" sz="2200" dirty="0"/>
          </a:p>
          <a:p>
            <a:endParaRPr lang="cs-CZ" sz="2200" dirty="0"/>
          </a:p>
          <a:p>
            <a:pPr>
              <a:buNone/>
            </a:pPr>
            <a:endParaRPr lang="cs-CZ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elektrárny v Německu</a:t>
            </a:r>
          </a:p>
        </p:txBody>
      </p:sp>
      <p:pic>
        <p:nvPicPr>
          <p:cNvPr id="4" name="Zástupný symbol pro obsah 3" descr="800px-Kernkraftwerke_in_Deutsch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69747"/>
            <a:ext cx="5040560" cy="53555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Jaderná energetika v Německu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sz="2200" dirty="0"/>
              <a:t>15. 3. 2011 – „</a:t>
            </a:r>
            <a:r>
              <a:rPr lang="cs-CZ" sz="2200" dirty="0" err="1"/>
              <a:t>Atommoratorium</a:t>
            </a:r>
            <a:r>
              <a:rPr lang="cs-CZ" sz="2200" dirty="0"/>
              <a:t>“ = „</a:t>
            </a:r>
            <a:r>
              <a:rPr lang="cs-CZ" sz="2200" dirty="0" err="1"/>
              <a:t>Ausstieg</a:t>
            </a:r>
            <a:r>
              <a:rPr lang="cs-CZ" sz="2200" dirty="0"/>
              <a:t> </a:t>
            </a:r>
            <a:r>
              <a:rPr lang="cs-CZ" sz="2200" dirty="0" err="1"/>
              <a:t>aus</a:t>
            </a:r>
            <a:r>
              <a:rPr lang="cs-CZ" sz="2200" dirty="0"/>
              <a:t> </a:t>
            </a:r>
            <a:r>
              <a:rPr lang="cs-CZ" sz="2200" dirty="0" err="1"/>
              <a:t>dem</a:t>
            </a:r>
            <a:r>
              <a:rPr lang="cs-CZ" sz="2200" dirty="0"/>
              <a:t> </a:t>
            </a:r>
            <a:r>
              <a:rPr lang="cs-CZ" sz="2200" dirty="0" err="1"/>
              <a:t>Ausstieg</a:t>
            </a:r>
            <a:r>
              <a:rPr lang="cs-CZ" sz="2200" dirty="0"/>
              <a:t> </a:t>
            </a:r>
            <a:r>
              <a:rPr lang="cs-CZ" sz="2200" dirty="0" err="1"/>
              <a:t>aus</a:t>
            </a:r>
            <a:r>
              <a:rPr lang="cs-CZ" sz="2200" dirty="0"/>
              <a:t> </a:t>
            </a:r>
            <a:r>
              <a:rPr lang="cs-CZ" sz="2200" dirty="0" err="1"/>
              <a:t>dem</a:t>
            </a:r>
            <a:r>
              <a:rPr lang="cs-CZ" sz="2200" dirty="0"/>
              <a:t> </a:t>
            </a:r>
            <a:r>
              <a:rPr lang="cs-CZ" sz="2200" dirty="0" err="1"/>
              <a:t>Atomaussteig</a:t>
            </a:r>
            <a:r>
              <a:rPr lang="cs-CZ" sz="2200" dirty="0"/>
              <a:t>“</a:t>
            </a:r>
          </a:p>
          <a:p>
            <a:pPr lvl="1"/>
            <a:r>
              <a:rPr lang="cs-CZ" sz="2000" dirty="0"/>
              <a:t>dočasně, na tři měsíce odstaveno 7 nejstarších bloků</a:t>
            </a:r>
          </a:p>
          <a:p>
            <a:pPr lvl="1"/>
            <a:r>
              <a:rPr lang="cs-CZ" sz="2000" dirty="0"/>
              <a:t>vláda tak učinila bez zákona schváleného parlamentem</a:t>
            </a:r>
          </a:p>
          <a:p>
            <a:pPr lvl="1"/>
            <a:r>
              <a:rPr lang="cs-CZ" sz="2000" dirty="0"/>
              <a:t>žaloba některých spolkových zemí (vedené vládami s SPD)</a:t>
            </a:r>
          </a:p>
          <a:p>
            <a:pPr lvl="1"/>
            <a:r>
              <a:rPr lang="cs-CZ" sz="2000" dirty="0"/>
              <a:t>žaloba </a:t>
            </a:r>
            <a:r>
              <a:rPr lang="cs-CZ" sz="2000" dirty="0" err="1"/>
              <a:t>RWE</a:t>
            </a:r>
            <a:r>
              <a:rPr lang="cs-CZ" sz="2000" dirty="0"/>
              <a:t> proti odstavení </a:t>
            </a:r>
            <a:r>
              <a:rPr lang="cs-CZ" sz="2000" dirty="0" err="1"/>
              <a:t>elekterárny</a:t>
            </a:r>
            <a:r>
              <a:rPr lang="cs-CZ" sz="2000" dirty="0"/>
              <a:t> </a:t>
            </a:r>
            <a:r>
              <a:rPr lang="cs-CZ" sz="2000" dirty="0" err="1"/>
              <a:t>Biblis</a:t>
            </a:r>
            <a:r>
              <a:rPr lang="cs-CZ" sz="2000" dirty="0"/>
              <a:t> A</a:t>
            </a:r>
          </a:p>
          <a:p>
            <a:r>
              <a:rPr lang="cs-CZ" sz="2400" dirty="0"/>
              <a:t>8/2011 – novelizace jaderného zákona</a:t>
            </a:r>
          </a:p>
          <a:p>
            <a:pPr lvl="1"/>
            <a:r>
              <a:rPr lang="cs-CZ" sz="2000" dirty="0"/>
              <a:t>7 nejstarších bloků + </a:t>
            </a:r>
            <a:r>
              <a:rPr lang="cs-CZ" sz="2000" dirty="0" err="1"/>
              <a:t>Krümmel</a:t>
            </a:r>
            <a:r>
              <a:rPr lang="cs-CZ" sz="2000" dirty="0"/>
              <a:t> odstaveno</a:t>
            </a:r>
          </a:p>
          <a:p>
            <a:pPr lvl="1"/>
            <a:r>
              <a:rPr lang="cs-CZ" sz="2000" dirty="0"/>
              <a:t>zbylo 9 bloků</a:t>
            </a:r>
          </a:p>
          <a:p>
            <a:r>
              <a:rPr lang="cs-CZ" sz="2400" dirty="0"/>
              <a:t>6/2015 – odstavena JE </a:t>
            </a:r>
            <a:r>
              <a:rPr lang="cs-CZ" sz="2400" dirty="0" err="1"/>
              <a:t>Grafenrheinfeld</a:t>
            </a:r>
            <a:endParaRPr lang="cs-CZ" sz="2400" dirty="0"/>
          </a:p>
          <a:p>
            <a:r>
              <a:rPr lang="cs-CZ" sz="2400" dirty="0"/>
              <a:t>12/2017 – odstavena JE </a:t>
            </a:r>
            <a:r>
              <a:rPr lang="cs-CZ" sz="2400" dirty="0" err="1"/>
              <a:t>Gundremmingen</a:t>
            </a:r>
            <a:r>
              <a:rPr lang="cs-CZ" sz="2400" dirty="0"/>
              <a:t> B</a:t>
            </a:r>
          </a:p>
          <a:p>
            <a:r>
              <a:rPr lang="cs-CZ" sz="2400" dirty="0"/>
              <a:t>Poslední tři bloky, odstaveny v dubnu 2023 </a:t>
            </a:r>
            <a:r>
              <a:rPr lang="cs-CZ" sz="2000" dirty="0"/>
              <a:t>(</a:t>
            </a:r>
            <a:r>
              <a:rPr lang="cs-CZ" sz="2000" dirty="0" err="1"/>
              <a:t>Isar</a:t>
            </a:r>
            <a:r>
              <a:rPr lang="cs-CZ" sz="2000" dirty="0"/>
              <a:t> 2, </a:t>
            </a:r>
            <a:r>
              <a:rPr lang="cs-CZ" sz="2000" dirty="0" err="1"/>
              <a:t>Neckarwestheim</a:t>
            </a:r>
            <a:r>
              <a:rPr lang="cs-CZ" sz="2000" dirty="0"/>
              <a:t> 2, </a:t>
            </a:r>
            <a:r>
              <a:rPr lang="cs-CZ" sz="2000" dirty="0" err="1"/>
              <a:t>Emsland</a:t>
            </a:r>
            <a:r>
              <a:rPr lang="cs-CZ" sz="2000" dirty="0"/>
              <a:t>) </a:t>
            </a:r>
            <a:endParaRPr lang="cs-CZ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 o uhelné elektrárny 2007-2015</a:t>
            </a:r>
          </a:p>
        </p:txBody>
      </p:sp>
      <p:pic>
        <p:nvPicPr>
          <p:cNvPr id="4" name="Zástupný symbol pro obsah 3" descr="kohleatlas2015_grafik_43_3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344816" cy="489404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B33CB-3A0A-48C8-BFBA-BDF0D300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Jaderná energetika a svět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197956-BCCD-45E3-9ABA-3F30B7F813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3014"/>
            <a:ext cx="8765260" cy="44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4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a jaderné reaktory (2013)</a:t>
            </a:r>
          </a:p>
        </p:txBody>
      </p:sp>
      <p:graphicFrame>
        <p:nvGraphicFramePr>
          <p:cNvPr id="9219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07988" y="1290638"/>
          <a:ext cx="8326437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8334241" imgH="5362398" progId="Excel.Sheet.8">
                  <p:embed/>
                </p:oleObj>
              </mc:Choice>
              <mc:Fallback>
                <p:oleObj name="Graf" r:id="rId3" imgW="8334241" imgH="5362398" progId="Excel.Sheet.8">
                  <p:embed/>
                  <p:pic>
                    <p:nvPicPr>
                      <p:cNvPr id="9219" name="Zástupný symbol pro obsah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290638"/>
                        <a:ext cx="8326437" cy="535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12. seminář – 7. 5. 2024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400" b="1" dirty="0"/>
              <a:t>Téma:</a:t>
            </a:r>
          </a:p>
          <a:p>
            <a:pPr algn="ctr" eaLnBrk="1" hangingPunct="1">
              <a:buFont typeface="Arial" charset="0"/>
              <a:buNone/>
            </a:pPr>
            <a:r>
              <a:rPr lang="cs-CZ" sz="4400" dirty="0"/>
              <a:t>Energetika v německy mluvících zemích</a:t>
            </a:r>
          </a:p>
          <a:p>
            <a:pPr algn="ctr" eaLnBrk="1" hangingPunct="1">
              <a:buFont typeface="Arial" charset="0"/>
              <a:buNone/>
            </a:pPr>
            <a:endParaRPr lang="cs-CZ" sz="3600" dirty="0"/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BBEF4F-EC2D-4A2C-B314-BABE941F6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" y="3851718"/>
            <a:ext cx="2639194" cy="26391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7A3020-5B47-4B4D-8F2B-10EF671B0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4988"/>
            <a:ext cx="3307883" cy="24859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a jaderné reaktory (2017)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99 reaktorů (-5) </a:t>
            </a:r>
          </a:p>
          <a:p>
            <a:r>
              <a:rPr lang="cs-CZ" dirty="0"/>
              <a:t>Francie – 58 reaktorů (+0)</a:t>
            </a:r>
          </a:p>
          <a:p>
            <a:r>
              <a:rPr lang="cs-CZ" dirty="0"/>
              <a:t>Japonsko – 42 reaktorů (-8)</a:t>
            </a:r>
          </a:p>
          <a:p>
            <a:r>
              <a:rPr lang="cs-CZ" dirty="0"/>
              <a:t>Čína – 37 reaktorů (+21) </a:t>
            </a:r>
          </a:p>
          <a:p>
            <a:r>
              <a:rPr lang="cs-CZ" dirty="0"/>
              <a:t>Rusko – 35 reaktorů (+ 2)</a:t>
            </a:r>
          </a:p>
          <a:p>
            <a:r>
              <a:rPr lang="cs-CZ" dirty="0"/>
              <a:t>Jižní Korea – 24 reaktorů (+0)</a:t>
            </a:r>
          </a:p>
          <a:p>
            <a:r>
              <a:rPr lang="cs-CZ" dirty="0"/>
              <a:t>…. Německo – 8 reaktorů (-1)</a:t>
            </a:r>
          </a:p>
          <a:p>
            <a:r>
              <a:rPr lang="cs-CZ" dirty="0"/>
              <a:t>…. Švýcarsko – 5 reaktorů (+0)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cs-CZ" dirty="0"/>
              <a:t>Svět a jaderné reaktory ve výstavbě       (2019)                         </a:t>
            </a:r>
            <a:r>
              <a:rPr lang="cs-CZ" dirty="0" err="1"/>
              <a:t>2019</a:t>
            </a:r>
            <a:endParaRPr lang="cs-CZ" dirty="0"/>
          </a:p>
        </p:txBody>
      </p:sp>
      <p:pic>
        <p:nvPicPr>
          <p:cNvPr id="4" name="Zástupný symbol pro obsah 3" descr="NuclearPlants_Construction_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526" y="983159"/>
            <a:ext cx="5056615" cy="55864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7A2B6-5E51-481B-B9EC-64C3995E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B6AD0A-D270-47EE-994A-D978CF11A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8" y="1268760"/>
            <a:ext cx="6694384" cy="4438667"/>
          </a:xfrm>
        </p:spPr>
      </p:pic>
    </p:spTree>
    <p:extLst>
      <p:ext uri="{BB962C8B-B14F-4D97-AF65-F5344CB8AC3E}">
        <p14:creationId xmlns:p14="http://schemas.microsoft.com/office/powerpoint/2010/main" val="162329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649DB-E73A-43FF-BF43-ADEBFFF4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AKW </a:t>
            </a:r>
            <a:r>
              <a:rPr lang="cs-CZ" dirty="0" err="1"/>
              <a:t>Zwentendorf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Donau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1C6D71-EAF9-48AA-9012-57A6DBD3F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844824"/>
            <a:ext cx="7128792" cy="4277275"/>
          </a:xfrm>
        </p:spPr>
      </p:pic>
    </p:spTree>
    <p:extLst>
      <p:ext uri="{BB962C8B-B14F-4D97-AF65-F5344CB8AC3E}">
        <p14:creationId xmlns:p14="http://schemas.microsoft.com/office/powerpoint/2010/main" val="762531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Zwentendorf (1)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největší zpackaná investice v rakouských dějinách</a:t>
            </a:r>
          </a:p>
          <a:p>
            <a:pPr lvl="1"/>
            <a:r>
              <a:rPr lang="cs-CZ"/>
              <a:t>5,2 miliardy šilinků (cca 380 mld. eur)</a:t>
            </a:r>
          </a:p>
          <a:p>
            <a:r>
              <a:rPr lang="cs-CZ"/>
              <a:t>nikdy do provozu neuvedená jaderná elektrárna </a:t>
            </a:r>
          </a:p>
          <a:p>
            <a:r>
              <a:rPr lang="cs-CZ"/>
              <a:t>měla krýt 10 % rakouské energetické spotřeby </a:t>
            </a:r>
          </a:p>
          <a:p>
            <a:r>
              <a:rPr lang="cs-CZ"/>
              <a:t>Zwentendorf an der Donau (Dolní Rakousko)</a:t>
            </a:r>
          </a:p>
          <a:p>
            <a:r>
              <a:rPr lang="cs-CZ"/>
              <a:t>v plánu postavit tři jaderné elektrárny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Zwentendorf (2)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sz="2400"/>
              <a:t>referendum 5. 12. 1978 o zprovoznění KKZ</a:t>
            </a:r>
          </a:p>
          <a:p>
            <a:pPr lvl="1"/>
            <a:r>
              <a:rPr lang="cs-CZ" sz="2400"/>
              <a:t>50,47 % proti x 49,53 pro zprovoznění</a:t>
            </a:r>
          </a:p>
          <a:p>
            <a:pPr lvl="1"/>
            <a:r>
              <a:rPr lang="cs-CZ" sz="2400"/>
              <a:t> 65% účast, 3,26 milionu voličů</a:t>
            </a:r>
          </a:p>
          <a:p>
            <a:pPr lvl="1"/>
            <a:r>
              <a:rPr lang="cs-CZ" sz="2400"/>
              <a:t>cca 20 000 hlasů rozhodlo o konci jádra v Rakousku!</a:t>
            </a:r>
          </a:p>
          <a:p>
            <a:r>
              <a:rPr lang="cs-CZ" sz="2400"/>
              <a:t>důsledky referenda:  </a:t>
            </a:r>
          </a:p>
          <a:p>
            <a:pPr lvl="1"/>
            <a:r>
              <a:rPr lang="cs-CZ" sz="2400"/>
              <a:t>od 15. 12. 1978 platí Atomsperrgesetz </a:t>
            </a:r>
          </a:p>
          <a:p>
            <a:pPr lvl="2"/>
            <a:r>
              <a:rPr lang="cs-CZ" sz="2000"/>
              <a:t>zákaz používání jaderné energie pro jiné než výzkumné účely </a:t>
            </a:r>
          </a:p>
          <a:p>
            <a:pPr lvl="1"/>
            <a:r>
              <a:rPr lang="cs-CZ" sz="2400"/>
              <a:t>po katastrofách na Three Miles Island (1979) a v Černobylu (1986) se odpor proti jaderné energii stává součástí rakouské identity</a:t>
            </a:r>
          </a:p>
          <a:p>
            <a:pPr lvl="1"/>
            <a:r>
              <a:rPr lang="cs-CZ" sz="2400"/>
              <a:t>1999 – schváleno jako ústavní zákon = součástí rakouské ústavy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Zwentendorf (3)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800" dirty="0" err="1"/>
              <a:t>Zwentendorf</a:t>
            </a:r>
            <a:r>
              <a:rPr lang="cs-CZ" sz="2800" dirty="0"/>
              <a:t> jako předmět politického boje:</a:t>
            </a:r>
          </a:p>
          <a:p>
            <a:pPr lvl="1"/>
            <a:r>
              <a:rPr lang="cs-CZ" sz="2400" dirty="0"/>
              <a:t>SPÖ i ÖVP v 70. let jednohlasně pro stavbu KKZ</a:t>
            </a:r>
          </a:p>
          <a:p>
            <a:pPr lvl="1"/>
            <a:r>
              <a:rPr lang="cs-CZ" sz="2400" dirty="0"/>
              <a:t>pouze FPÖ kritický postoj + hlavně zelené hnutí</a:t>
            </a:r>
          </a:p>
          <a:p>
            <a:pPr lvl="2"/>
            <a:r>
              <a:rPr lang="cs-CZ" sz="2000" dirty="0"/>
              <a:t>radioaktivita = riziko pro lidské zdraví</a:t>
            </a:r>
          </a:p>
          <a:p>
            <a:pPr lvl="2"/>
            <a:r>
              <a:rPr lang="cs-CZ" sz="2000" dirty="0"/>
              <a:t>technické problémy při stavbě reaktoru</a:t>
            </a:r>
          </a:p>
          <a:p>
            <a:pPr lvl="2"/>
            <a:r>
              <a:rPr lang="cs-CZ" sz="2000" dirty="0"/>
              <a:t>nevyřešená otázka jaderného odpadu</a:t>
            </a:r>
          </a:p>
          <a:p>
            <a:pPr lvl="2"/>
            <a:r>
              <a:rPr lang="cs-CZ" sz="2000" dirty="0"/>
              <a:t>nebezpečí zneužití jaderné energie k vojenským účelům</a:t>
            </a:r>
          </a:p>
          <a:p>
            <a:pPr lvl="2"/>
            <a:r>
              <a:rPr lang="cs-CZ" sz="2000" dirty="0"/>
              <a:t>neexistence krizového scénáře při katastrofě</a:t>
            </a:r>
          </a:p>
          <a:p>
            <a:pPr lvl="1"/>
            <a:r>
              <a:rPr lang="cs-CZ" sz="2400" dirty="0"/>
              <a:t>protestní hnutí – již od roku 1969, různé spolky, i proti AKW </a:t>
            </a:r>
            <a:r>
              <a:rPr lang="cs-CZ" sz="2400" dirty="0" err="1"/>
              <a:t>Rüthi</a:t>
            </a:r>
            <a:r>
              <a:rPr lang="cs-CZ" sz="2400" dirty="0"/>
              <a:t> ve Švýcarsku</a:t>
            </a:r>
          </a:p>
          <a:p>
            <a:pPr lvl="1"/>
            <a:r>
              <a:rPr lang="cs-CZ" sz="2400" dirty="0"/>
              <a:t>odklad začátku stavby, vláda vyhlásila o KKZ referendum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Zwentendorf (4)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/>
              <a:t>od roku 1976 masívní vládní informační kampaň – pro zprovoznění </a:t>
            </a:r>
          </a:p>
          <a:p>
            <a:r>
              <a:rPr lang="cs-CZ" sz="2400"/>
              <a:t>SPÖ i ÖVP jisti pozitivním výsledkem referenda</a:t>
            </a:r>
          </a:p>
          <a:p>
            <a:r>
              <a:rPr lang="cs-CZ" sz="2400"/>
              <a:t>protesty veřejnosti, studentů, obyvatel Vorarlberska (proti švýcarské JE Rüthi)</a:t>
            </a:r>
          </a:p>
          <a:p>
            <a:r>
              <a:rPr lang="cs-CZ" sz="2400"/>
              <a:t>ÖVP po parlamentních slyšeních odborníků oslabuje svou pozici (jádro ano, KKZ ne)</a:t>
            </a:r>
          </a:p>
          <a:p>
            <a:r>
              <a:rPr lang="cs-CZ" sz="2400"/>
              <a:t>Bruno Kreisky (SPÖ) s referendem spojil setrvání v úřadu kancléře</a:t>
            </a:r>
          </a:p>
          <a:p>
            <a:r>
              <a:rPr lang="cs-CZ" sz="2400"/>
              <a:t>paradox: prohrál, ale v dalších volbách v roce 1979 získal absolutní většinu hlasů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0EC7F-C54F-4D67-8962-4409EE78D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Donaukraftwerk</a:t>
            </a:r>
            <a:r>
              <a:rPr lang="cs-CZ" dirty="0"/>
              <a:t> </a:t>
            </a:r>
            <a:r>
              <a:rPr lang="cs-CZ" dirty="0" err="1"/>
              <a:t>Hainburg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F08283E-D97E-47A6-B396-A86907E7F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1" y="1189817"/>
            <a:ext cx="4114859" cy="274323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A998E5-C729-4D35-9C7A-C0DF7B81E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7255"/>
            <a:ext cx="4201948" cy="27358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41B0FFD-67A4-45B3-86DE-520141472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3" y="4067038"/>
            <a:ext cx="8728051" cy="27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B8A0F-B30F-4518-A8E2-4A33F2AA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Donaukraftwerk</a:t>
            </a:r>
            <a:r>
              <a:rPr lang="cs-CZ" dirty="0"/>
              <a:t> </a:t>
            </a:r>
            <a:r>
              <a:rPr lang="cs-CZ" dirty="0" err="1"/>
              <a:t>Hainburg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E4FF7-84DE-4117-8111-F71ABDFD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plán postavit vodní elektrárnu v mokřadech jižně od Vídně </a:t>
            </a:r>
          </a:p>
          <a:p>
            <a:r>
              <a:rPr lang="cs-CZ" sz="2400" dirty="0"/>
              <a:t>1982/1983 – kampaň WWF </a:t>
            </a:r>
            <a:r>
              <a:rPr lang="cs-CZ" sz="2400" dirty="0" err="1"/>
              <a:t>Österreich</a:t>
            </a:r>
            <a:r>
              <a:rPr lang="cs-CZ" sz="2400" dirty="0"/>
              <a:t> „</a:t>
            </a:r>
            <a:r>
              <a:rPr lang="cs-CZ" sz="2400" dirty="0" err="1"/>
              <a:t>Rettet</a:t>
            </a:r>
            <a:r>
              <a:rPr lang="cs-CZ" sz="2400" dirty="0"/>
              <a:t> </a:t>
            </a:r>
            <a:r>
              <a:rPr lang="cs-CZ" sz="2400" dirty="0" err="1"/>
              <a:t>die</a:t>
            </a:r>
            <a:r>
              <a:rPr lang="cs-CZ" sz="2400" dirty="0"/>
              <a:t> </a:t>
            </a:r>
            <a:r>
              <a:rPr lang="cs-CZ" sz="2400" dirty="0" err="1"/>
              <a:t>Auen</a:t>
            </a:r>
            <a:r>
              <a:rPr lang="cs-CZ" sz="2400" dirty="0"/>
              <a:t>“</a:t>
            </a:r>
          </a:p>
          <a:p>
            <a:r>
              <a:rPr lang="cs-CZ" sz="2400" dirty="0"/>
              <a:t>stavba schválena vládním prohlášením 1983</a:t>
            </a:r>
          </a:p>
          <a:p>
            <a:r>
              <a:rPr lang="cs-CZ" sz="2400" dirty="0"/>
              <a:t>obsazení mokřad (</a:t>
            </a:r>
            <a:r>
              <a:rPr lang="cs-CZ" sz="2400" dirty="0" err="1"/>
              <a:t>Besetzung</a:t>
            </a:r>
            <a:r>
              <a:rPr lang="cs-CZ" sz="2400" dirty="0"/>
              <a:t> der </a:t>
            </a:r>
            <a:r>
              <a:rPr lang="cs-CZ" sz="2400" dirty="0" err="1"/>
              <a:t>Hainburger</a:t>
            </a:r>
            <a:r>
              <a:rPr lang="cs-CZ" sz="2400" dirty="0"/>
              <a:t> Au) v prosinci 1984</a:t>
            </a:r>
          </a:p>
          <a:p>
            <a:r>
              <a:rPr lang="cs-CZ" sz="2400" dirty="0"/>
              <a:t>Policejní zásah po 14 dnech proti 3 000 protestujícím, přesto stovky stráví na místě Vánoce</a:t>
            </a:r>
          </a:p>
          <a:p>
            <a:r>
              <a:rPr lang="cs-CZ" sz="2400" dirty="0"/>
              <a:t>vláda pozastavuje stavbu</a:t>
            </a:r>
          </a:p>
          <a:p>
            <a:r>
              <a:rPr lang="cs-CZ" sz="2400" dirty="0"/>
              <a:t>Referendum „Konrada Lorenze“ – 353 906 podpisů - 1985</a:t>
            </a:r>
          </a:p>
          <a:p>
            <a:r>
              <a:rPr lang="cs-CZ" sz="2400" dirty="0"/>
              <a:t>Nejvyšší správní soud zrušil stavební povolení - 1986</a:t>
            </a:r>
          </a:p>
          <a:p>
            <a:r>
              <a:rPr lang="cs-CZ" sz="2400" dirty="0"/>
              <a:t>od roku 1996 – </a:t>
            </a:r>
            <a:r>
              <a:rPr lang="cs-CZ" sz="2400" dirty="0" err="1"/>
              <a:t>Nationalpark</a:t>
            </a:r>
            <a:r>
              <a:rPr lang="cs-CZ" sz="2400" dirty="0"/>
              <a:t> </a:t>
            </a:r>
            <a:r>
              <a:rPr lang="cs-CZ" sz="2400" dirty="0" err="1"/>
              <a:t>Donau-Auen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547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7. 5. 2024: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jeho závislost na ruských energetických surovinách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Rakouska a německá (proti)jaderná politika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Zhodnocení semináře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Cíle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prohloubení požadovaných znalostí pro absolvování zkoušky</a:t>
            </a:r>
          </a:p>
          <a:p>
            <a:pPr eaLnBrk="1" hangingPunct="1"/>
            <a:r>
              <a:rPr lang="cs-CZ"/>
              <a:t>schopnost uvažovat o tématech z různých úhlů pohledu </a:t>
            </a:r>
          </a:p>
          <a:p>
            <a:pPr eaLnBrk="1" hangingPunct="1"/>
            <a:r>
              <a:rPr lang="cs-CZ"/>
              <a:t>schopnost hledat paralely v českém kontextu</a:t>
            </a:r>
          </a:p>
          <a:p>
            <a:pPr eaLnBrk="1" hangingPunct="1"/>
            <a:r>
              <a:rPr lang="cs-CZ"/>
              <a:t>schopnost prezentovat své názory na veřejnosti a kultivovaně o nich diskutovat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Požadavky kurzu: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docházka (max. 1 neomluvená hodina)</a:t>
            </a:r>
          </a:p>
          <a:p>
            <a:pPr eaLnBrk="1" hangingPunct="1"/>
            <a:r>
              <a:rPr lang="cs-CZ" dirty="0"/>
              <a:t>aktivní účast na semináři</a:t>
            </a:r>
          </a:p>
          <a:p>
            <a:pPr eaLnBrk="1" hangingPunct="1"/>
            <a:r>
              <a:rPr lang="cs-CZ" dirty="0"/>
              <a:t>příprava (četba textů)</a:t>
            </a:r>
          </a:p>
          <a:p>
            <a:pPr eaLnBrk="1" hangingPunct="1"/>
            <a:r>
              <a:rPr lang="cs-CZ" dirty="0"/>
              <a:t>ústní referát – 15 minut</a:t>
            </a:r>
          </a:p>
          <a:p>
            <a:pPr eaLnBrk="1" hangingPunct="1"/>
            <a:r>
              <a:rPr lang="cs-CZ" dirty="0"/>
              <a:t>psaný referát – 3 normostrany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17. 2. 2023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Úvodní hodina – seznámení s programem a nároky kurzu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Vývoj rakouské reflexe mýtu oběti Hitlerovské agrese: Filmy </a:t>
            </a:r>
            <a:r>
              <a:rPr lang="cs-CZ" dirty="0" err="1"/>
              <a:t>Schicksalstage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 (</a:t>
            </a:r>
            <a:r>
              <a:rPr lang="cs-CZ" dirty="0" err="1"/>
              <a:t>Austria</a:t>
            </a:r>
            <a:r>
              <a:rPr lang="cs-CZ" dirty="0"/>
              <a:t>  </a:t>
            </a:r>
            <a:r>
              <a:rPr lang="cs-CZ" dirty="0" err="1"/>
              <a:t>Wochenschau</a:t>
            </a:r>
            <a:r>
              <a:rPr lang="cs-CZ" dirty="0"/>
              <a:t> 10</a:t>
            </a:r>
            <a:r>
              <a:rPr lang="en-US" dirty="0"/>
              <a:t>/63</a:t>
            </a:r>
            <a:r>
              <a:rPr lang="cs-CZ" dirty="0"/>
              <a:t>) a </a:t>
            </a:r>
            <a:r>
              <a:rPr lang="cs-CZ" dirty="0" err="1"/>
              <a:t>Märztage</a:t>
            </a:r>
            <a:r>
              <a:rPr lang="cs-CZ" dirty="0"/>
              <a:t> (</a:t>
            </a:r>
            <a:r>
              <a:rPr lang="cs-CZ" dirty="0" err="1"/>
              <a:t>Hallo</a:t>
            </a:r>
            <a:r>
              <a:rPr lang="cs-CZ" dirty="0"/>
              <a:t> Kino 3/1988)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Teorém Thomasových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Cesta Rakouska k anšlusu v roce 1938?</a:t>
            </a:r>
          </a:p>
          <a:p>
            <a:pPr marL="914400" lvl="1" indent="-514350" eaLnBrk="1" hangingPunct="1">
              <a:buFont typeface="Arial" pitchFamily="34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(20. 2. 2024)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(27. 2. 2024)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i="1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Jakub Talaš</a:t>
            </a: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(5. 3. 2024)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Adam Klečka</a:t>
            </a: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(12. 3. 2024)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Petra Městecká</a:t>
            </a:r>
            <a:endParaRPr lang="cs-CZ" dirty="0"/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(19. 3. 2024)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Daniil </a:t>
            </a:r>
            <a:r>
              <a:rPr lang="cs-CZ" b="1" dirty="0" err="1">
                <a:solidFill>
                  <a:srgbClr val="FF0000"/>
                </a:solidFill>
              </a:rPr>
              <a:t>Sidorov</a:t>
            </a:r>
            <a:endParaRPr lang="cs-CZ" dirty="0"/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(26. 3. 2024)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Jiří </a:t>
            </a:r>
            <a:r>
              <a:rPr lang="cs-CZ" b="1" dirty="0" err="1">
                <a:solidFill>
                  <a:srgbClr val="FF0000"/>
                </a:solidFill>
              </a:rPr>
              <a:t>Virág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(2. 4. 2024)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Michael </a:t>
            </a:r>
            <a:r>
              <a:rPr lang="cs-CZ" b="1" dirty="0" err="1">
                <a:solidFill>
                  <a:srgbClr val="FF0000"/>
                </a:solidFill>
              </a:rPr>
              <a:t>Klobucký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06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(9. 4. 2024)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Petr Kozel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(16. 4. 2024)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>
                <a:solidFill>
                  <a:srgbClr val="FF0000"/>
                </a:solidFill>
              </a:rPr>
              <a:t>Lucie Váňová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(23. 4. 2024)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Adam Vyhnálek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(30. 4. 2024)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Emma </a:t>
            </a:r>
            <a:r>
              <a:rPr lang="cs-CZ" sz="2200" b="1" dirty="0" err="1">
                <a:solidFill>
                  <a:srgbClr val="FF0000"/>
                </a:solidFill>
              </a:rPr>
              <a:t>Kodyšová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(7. 5. 2024)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- 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>
                <a:solidFill>
                  <a:srgbClr val="FF0000"/>
                </a:solidFill>
              </a:rPr>
              <a:t>(14. 5. 2024) – rektorský den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eaLnBrk="1" hangingPunct="1"/>
            <a:r>
              <a:rPr lang="cs-CZ" dirty="0"/>
              <a:t>Program seminářů 20. a 27.  2.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Skandál </a:t>
            </a:r>
            <a:r>
              <a:rPr lang="cs-CZ" dirty="0" err="1"/>
              <a:t>Heldenplatz</a:t>
            </a:r>
            <a:endParaRPr lang="cs-CZ" dirty="0"/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Jakub Talaš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Cesta Rakouska k anšlusu v roce 1938</a:t>
            </a:r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 err="1"/>
              <a:t>Rakušaní</a:t>
            </a:r>
            <a:r>
              <a:rPr lang="cs-CZ" dirty="0"/>
              <a:t> jako viníci?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diskuse na základě textu </a:t>
            </a:r>
            <a:r>
              <a:rPr lang="cs-CZ" dirty="0" err="1"/>
              <a:t>Steiningera</a:t>
            </a:r>
            <a:endParaRPr lang="cs-CZ" dirty="0"/>
          </a:p>
          <a:p>
            <a:pPr marL="514350" indent="-514350" eaLnBrk="1" hangingPunct="1">
              <a:buFont typeface="Arial" pitchFamily="34" charset="0"/>
              <a:buAutoNum type="arabicParenR"/>
            </a:pPr>
            <a:r>
              <a:rPr lang="cs-CZ" dirty="0"/>
              <a:t>Vyrovnání Rakouska s nacistickou minulostí – Skandál </a:t>
            </a:r>
            <a:r>
              <a:rPr lang="cs-CZ" dirty="0" err="1"/>
              <a:t>Waldheim</a:t>
            </a:r>
            <a:endParaRPr lang="cs-CZ" dirty="0"/>
          </a:p>
          <a:p>
            <a:pPr marL="914400" lvl="1" indent="-514350" eaLnBrk="1" hangingPunct="1">
              <a:buFont typeface="Arial" pitchFamily="34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5. 3. 2024: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Němci jako viníci a oběti WW II – diskuse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Případ Wilhelm </a:t>
            </a:r>
            <a:r>
              <a:rPr lang="cs-CZ" dirty="0" err="1"/>
              <a:t>Gustloff</a:t>
            </a:r>
            <a:endParaRPr lang="cs-CZ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Adam Klečka</a:t>
            </a:r>
            <a:r>
              <a:rPr lang="cs-CZ" b="1" dirty="0"/>
              <a:t> 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cs-CZ" dirty="0"/>
              <a:t>4) Reflexe původu nacismu a jeho důsledků</a:t>
            </a:r>
          </a:p>
          <a:p>
            <a:pPr marL="0" indent="0" eaLnBrk="1" hangingPunct="1">
              <a:buNone/>
            </a:pPr>
            <a:endParaRPr lang="cs-CZ" dirty="0"/>
          </a:p>
          <a:p>
            <a:pPr marL="914400" lvl="1" indent="-514350" eaLnBrk="1" hangingPunct="1">
              <a:buFont typeface="Arial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12. 3. 2024: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cs-CZ" dirty="0"/>
              <a:t>1) Reflexe o původu nacismu a jeho důsledků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 err="1"/>
              <a:t>Historiker-Streit</a:t>
            </a:r>
            <a:r>
              <a:rPr lang="cs-CZ" dirty="0"/>
              <a:t>, </a:t>
            </a:r>
            <a:r>
              <a:rPr lang="cs-CZ" dirty="0" err="1"/>
              <a:t>Wehrmachtausstellung</a:t>
            </a:r>
            <a:r>
              <a:rPr lang="cs-CZ" dirty="0"/>
              <a:t>, Holocaust-</a:t>
            </a:r>
            <a:r>
              <a:rPr lang="cs-CZ" dirty="0" err="1"/>
              <a:t>Mahnmal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</a:t>
            </a:r>
          </a:p>
          <a:p>
            <a:pPr marL="0" indent="0" eaLnBrk="1" hangingPunct="1">
              <a:buNone/>
            </a:pPr>
            <a:r>
              <a:rPr lang="cs-CZ" dirty="0"/>
              <a:t> 2) Integrace vyhnanců v SRN a v NDR</a:t>
            </a:r>
          </a:p>
          <a:p>
            <a:pPr marL="914400" lvl="1" indent="-514350" eaLnBrk="1" hangingPunct="1">
              <a:buFont typeface="Arial" pitchFamily="34" charset="0"/>
              <a:buChar char="•"/>
            </a:pPr>
            <a:r>
              <a:rPr lang="cs-CZ" dirty="0"/>
              <a:t>Referát: </a:t>
            </a:r>
            <a:r>
              <a:rPr lang="cs-CZ" b="1" dirty="0">
                <a:solidFill>
                  <a:srgbClr val="FF0000"/>
                </a:solidFill>
              </a:rPr>
              <a:t>Petra Městecká</a:t>
            </a:r>
          </a:p>
          <a:p>
            <a:r>
              <a:rPr lang="cs-CZ" dirty="0"/>
              <a:t>3) Diskuse o pojmech a jejich významech</a:t>
            </a:r>
            <a:r>
              <a:rPr lang="cs-CZ" sz="2400" dirty="0"/>
              <a:t> </a:t>
            </a:r>
            <a:r>
              <a:rPr lang="cs-CZ" sz="2600" dirty="0" err="1"/>
              <a:t>Flüchtlinge</a:t>
            </a:r>
            <a:r>
              <a:rPr lang="cs-CZ" sz="2600" dirty="0"/>
              <a:t> (uprchlíci, utečenci); </a:t>
            </a:r>
            <a:r>
              <a:rPr lang="cs-CZ" sz="2600" dirty="0" err="1"/>
              <a:t>Entrechtete</a:t>
            </a:r>
            <a:r>
              <a:rPr lang="cs-CZ" sz="2600" dirty="0"/>
              <a:t> (</a:t>
            </a:r>
            <a:r>
              <a:rPr lang="cs-CZ" sz="2600" dirty="0" err="1"/>
              <a:t>zneprávnění</a:t>
            </a:r>
            <a:r>
              <a:rPr lang="cs-CZ" sz="2600" dirty="0"/>
              <a:t>); (</a:t>
            </a:r>
            <a:r>
              <a:rPr lang="cs-CZ" sz="2600" dirty="0" err="1"/>
              <a:t>Heimat-vertriebene</a:t>
            </a:r>
            <a:r>
              <a:rPr lang="cs-CZ" sz="2600" dirty="0"/>
              <a:t> (vyhnanci); </a:t>
            </a:r>
            <a:r>
              <a:rPr lang="cs-CZ" sz="2600" dirty="0" err="1"/>
              <a:t>Ausgesiedelte</a:t>
            </a:r>
            <a:r>
              <a:rPr lang="cs-CZ" sz="2600" dirty="0"/>
              <a:t>, </a:t>
            </a:r>
            <a:r>
              <a:rPr lang="cs-CZ" sz="2600" dirty="0" err="1"/>
              <a:t>Aussiedler</a:t>
            </a:r>
            <a:r>
              <a:rPr lang="cs-CZ" sz="2600" dirty="0"/>
              <a:t> (vysídlenci); </a:t>
            </a:r>
            <a:r>
              <a:rPr lang="cs-CZ" sz="2600" dirty="0" err="1"/>
              <a:t>Umsiedler</a:t>
            </a:r>
            <a:r>
              <a:rPr lang="cs-CZ" sz="2600" dirty="0"/>
              <a:t> (přesídlenci); </a:t>
            </a:r>
            <a:r>
              <a:rPr lang="cs-CZ" sz="2600" dirty="0" err="1"/>
              <a:t>Neubürger</a:t>
            </a:r>
            <a:r>
              <a:rPr lang="cs-CZ" sz="2600" dirty="0"/>
              <a:t> (</a:t>
            </a:r>
            <a:r>
              <a:rPr lang="cs-CZ" sz="2600" dirty="0" err="1"/>
              <a:t>novoobčané</a:t>
            </a:r>
            <a:r>
              <a:rPr lang="cs-CZ" sz="2600" dirty="0"/>
              <a:t>); odsun (</a:t>
            </a:r>
            <a:r>
              <a:rPr lang="cs-CZ" sz="2600" dirty="0" err="1"/>
              <a:t>Aussiedlung</a:t>
            </a:r>
            <a:r>
              <a:rPr lang="cs-CZ" sz="2600" dirty="0"/>
              <a:t>) x vyhnání (</a:t>
            </a:r>
            <a:r>
              <a:rPr lang="cs-CZ" sz="2600" dirty="0" err="1"/>
              <a:t>Vertreibung</a:t>
            </a:r>
            <a:r>
              <a:rPr lang="cs-CZ" sz="2600" dirty="0"/>
              <a:t>)</a:t>
            </a:r>
          </a:p>
          <a:p>
            <a:pPr marL="0" indent="0" eaLnBrk="1" hangingPunct="1">
              <a:buNone/>
            </a:pPr>
            <a:endParaRPr lang="cs-CZ" dirty="0"/>
          </a:p>
          <a:p>
            <a:pPr marL="0" indent="0" eaLnBrk="1" hangingPunct="1">
              <a:buNone/>
            </a:pPr>
            <a:endParaRPr lang="cs-CZ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19. 3. 2024: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textu Ch. von </a:t>
            </a:r>
            <a:r>
              <a:rPr lang="cs-CZ" dirty="0" err="1"/>
              <a:t>Hodenbergové</a:t>
            </a:r>
            <a:r>
              <a:rPr lang="cs-CZ" dirty="0"/>
              <a:t> k roli médií v rozvoji občanské společnosti v SRN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Prezentace: „Aféra Spiegel“ a její role v demokratizaci západoněmecké společnosti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Referát: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Daniil </a:t>
            </a:r>
            <a:r>
              <a:rPr lang="cs-CZ" b="1" dirty="0" err="1">
                <a:solidFill>
                  <a:srgbClr val="FF0000"/>
                </a:solidFill>
              </a:rPr>
              <a:t>Sidorov</a:t>
            </a:r>
            <a:endParaRPr lang="cs-CZ" b="1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roli médií ve společnosti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i="1" dirty="0"/>
              <a:t>Krize v ČT 2000/01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26. 3. 2024: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 err="1"/>
              <a:t>Baader</a:t>
            </a:r>
            <a:r>
              <a:rPr lang="cs-CZ" dirty="0"/>
              <a:t>-</a:t>
            </a:r>
            <a:r>
              <a:rPr lang="cs-CZ" dirty="0" err="1"/>
              <a:t>Meinhof</a:t>
            </a:r>
            <a:r>
              <a:rPr lang="cs-CZ" dirty="0"/>
              <a:t>-Komplex: 2 </a:t>
            </a:r>
            <a:r>
              <a:rPr lang="cs-CZ" dirty="0" err="1"/>
              <a:t>trailery</a:t>
            </a:r>
            <a:r>
              <a:rPr lang="cs-CZ" dirty="0"/>
              <a:t> – 2 filmy?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RAF: ideologie, lidé, akce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dirty="0"/>
              <a:t>Referát: </a:t>
            </a:r>
            <a:r>
              <a:rPr lang="cs-CZ" b="1" dirty="0">
                <a:solidFill>
                  <a:srgbClr val="FF0000"/>
                </a:solidFill>
              </a:rPr>
              <a:t>Jiří </a:t>
            </a:r>
            <a:r>
              <a:rPr lang="cs-CZ" b="1" dirty="0" err="1">
                <a:solidFill>
                  <a:srgbClr val="FF0000"/>
                </a:solidFill>
              </a:rPr>
              <a:t>Virág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 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textech </a:t>
            </a:r>
            <a:r>
              <a:rPr lang="cs-CZ" dirty="0" err="1"/>
              <a:t>Siegfrieda</a:t>
            </a:r>
            <a:r>
              <a:rPr lang="cs-CZ" dirty="0"/>
              <a:t> a </a:t>
            </a:r>
            <a:r>
              <a:rPr lang="cs-CZ" dirty="0" err="1"/>
              <a:t>Schmidtkeho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Reflexe RAF v současnosti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Text:</a:t>
            </a:r>
          </a:p>
          <a:p>
            <a:pPr algn="ctr">
              <a:buNone/>
            </a:pPr>
            <a:r>
              <a:rPr lang="cs-CZ" dirty="0"/>
              <a:t>    </a:t>
            </a:r>
            <a:r>
              <a:rPr lang="en-US" dirty="0"/>
              <a:t> </a:t>
            </a:r>
            <a:endParaRPr lang="cs-CZ" dirty="0"/>
          </a:p>
          <a:p>
            <a:pPr algn="ctr">
              <a:buNone/>
            </a:pP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Miriam Solera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Ureña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„The dependence of Germany on Russian gas: analysis and prospects in the context of the current Ukrainian crisis“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Comillas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Journal of International Relations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Vol. 2, No. 4 (September-December 2015), pp. 52–72.</a:t>
            </a:r>
            <a:endParaRPr 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Dlouhé stíny sjednoceného Německa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Michael </a:t>
            </a:r>
            <a:r>
              <a:rPr lang="cs-CZ" b="1" dirty="0" err="1">
                <a:solidFill>
                  <a:srgbClr val="FF0000"/>
                </a:solidFill>
              </a:rPr>
              <a:t>Klobucký</a:t>
            </a:r>
            <a:r>
              <a:rPr lang="cs-CZ" dirty="0"/>
              <a:t>: Sociální důsledky sjednocení – útoky proti cizincům a jejich příčiny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Ekonomické dopady sjednocení Německa: diskuse textu Helmuta </a:t>
            </a:r>
            <a:r>
              <a:rPr lang="cs-CZ" dirty="0" err="1"/>
              <a:t>Wiesenthala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7.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jeho proměna v přistěhovaleckou zemi – diskuse na základě četby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migrace v grafech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„Rakousko na prvním místě“ vs. „Světelné moře“ (leden 1993)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Rakousko a jeho proměna v přistěhovaleckou zemi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Petr Kozel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14.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„Případ Berlín“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</a:pPr>
            <a:r>
              <a:rPr lang="cs-CZ" dirty="0"/>
              <a:t>diskuse o textu S. </a:t>
            </a:r>
            <a:r>
              <a:rPr lang="cs-CZ" dirty="0" err="1"/>
              <a:t>Lanze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Integrace imigrantů na lokální úrovni – případy Vídeň a Berlín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Referát: </a:t>
            </a:r>
            <a:r>
              <a:rPr lang="cs-CZ" b="1" dirty="0">
                <a:solidFill>
                  <a:srgbClr val="FF0000"/>
                </a:solidFill>
              </a:rPr>
              <a:t>Lucie Váňová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Migrant </a:t>
            </a: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Index 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Intertextualita</a:t>
            </a:r>
          </a:p>
          <a:p>
            <a:pPr marL="514350" indent="-514350" eaLnBrk="1" hangingPunct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21.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Rakouský populismus – FPÖ mezi </a:t>
            </a:r>
            <a:r>
              <a:rPr lang="cs-CZ" dirty="0" err="1"/>
              <a:t>Jörgem</a:t>
            </a:r>
            <a:r>
              <a:rPr lang="cs-CZ" dirty="0"/>
              <a:t> </a:t>
            </a:r>
            <a:r>
              <a:rPr lang="cs-CZ" dirty="0" err="1"/>
              <a:t>Haiderem</a:t>
            </a:r>
            <a:r>
              <a:rPr lang="cs-CZ" dirty="0"/>
              <a:t> a Heinzem-Christianem Strachem</a:t>
            </a:r>
          </a:p>
          <a:p>
            <a:pPr marL="1314450" lvl="2" indent="-514350" eaLnBrk="1" hangingPunct="1"/>
            <a:r>
              <a:rPr lang="cs-CZ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Adam Vyhnálek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 err="1"/>
              <a:t>Dikuse</a:t>
            </a:r>
            <a:r>
              <a:rPr lang="cs-CZ" dirty="0"/>
              <a:t> k textu Reinharda </a:t>
            </a:r>
            <a:r>
              <a:rPr lang="cs-CZ" dirty="0" err="1"/>
              <a:t>Heinische</a:t>
            </a:r>
            <a:endParaRPr lang="cs-CZ" dirty="0"/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Koncept </a:t>
            </a:r>
            <a:r>
              <a:rPr lang="cs-CZ" dirty="0" err="1"/>
              <a:t>structure-agency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Ibiza-</a:t>
            </a:r>
            <a:r>
              <a:rPr lang="cs-CZ" dirty="0" err="1"/>
              <a:t>Affäre</a:t>
            </a:r>
            <a:endParaRPr lang="cs-CZ" dirty="0"/>
          </a:p>
          <a:p>
            <a:pPr marL="514350" indent="-514350" eaLnBrk="1" hangingPunct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28. 4.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Migrační krize na počátku 90. let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Migrační krize 2014–2016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/>
              <a:t>prezentace: </a:t>
            </a:r>
            <a:r>
              <a:rPr lang="cs-CZ" dirty="0">
                <a:solidFill>
                  <a:srgbClr val="FF0000"/>
                </a:solidFill>
              </a:rPr>
              <a:t>Emma </a:t>
            </a:r>
            <a:r>
              <a:rPr lang="cs-CZ" dirty="0" err="1">
                <a:solidFill>
                  <a:srgbClr val="FF0000"/>
                </a:solidFill>
              </a:rPr>
              <a:t>Kodyšová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1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091B0-C157-05B0-4ECC-F88DDD6B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 7. 5.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066A3-19FC-9764-9A1C-4FF0BCD45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Německá politika vzájemné ekonomické závislosti s Ruskem</a:t>
            </a:r>
          </a:p>
          <a:p>
            <a:pPr marL="514350" indent="-514350">
              <a:buFont typeface="Arial" charset="0"/>
              <a:buAutoNum type="arabicParenR"/>
            </a:pPr>
            <a:r>
              <a:rPr lang="cs-CZ" dirty="0"/>
              <a:t>Německá a rakouská (proti)jaderná politika</a:t>
            </a:r>
          </a:p>
          <a:p>
            <a:pPr marL="514350" indent="-514350">
              <a:buAutoNum type="arabicParenR"/>
            </a:pPr>
            <a:r>
              <a:rPr lang="cs-CZ" dirty="0"/>
              <a:t>Zhodnocení semináře</a:t>
            </a:r>
          </a:p>
          <a:p>
            <a:pPr marL="40005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520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Vaše hodnocení?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1) Jak kurz a Váš přístup k němu ovlivnila on-line výuka?</a:t>
            </a:r>
          </a:p>
          <a:p>
            <a:pPr>
              <a:buNone/>
            </a:pPr>
            <a:r>
              <a:rPr lang="cs-CZ" dirty="0"/>
              <a:t>2) Co Vám v kurzu chybělo?</a:t>
            </a:r>
          </a:p>
          <a:p>
            <a:pPr>
              <a:buNone/>
            </a:pPr>
            <a:r>
              <a:rPr lang="cs-CZ" dirty="0"/>
              <a:t>3) Čím Vás kurz obohatil?</a:t>
            </a:r>
          </a:p>
          <a:p>
            <a:pPr>
              <a:buNone/>
            </a:pPr>
            <a:r>
              <a:rPr lang="cs-CZ" dirty="0"/>
              <a:t>4) Co byste chtěli změnit?</a:t>
            </a:r>
          </a:p>
          <a:p>
            <a:pPr>
              <a:buNone/>
            </a:pPr>
            <a:r>
              <a:rPr lang="cs-CZ" dirty="0"/>
              <a:t>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Ústní referát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600200"/>
            <a:ext cx="8258175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dodržení stanoveného času: 20 minut (+</a:t>
            </a:r>
            <a:r>
              <a:rPr lang="en-US" dirty="0"/>
              <a:t>/</a:t>
            </a:r>
            <a:r>
              <a:rPr lang="de-DE" dirty="0"/>
              <a:t>- 2 </a:t>
            </a:r>
            <a:r>
              <a:rPr lang="de-DE" dirty="0" err="1"/>
              <a:t>minuty</a:t>
            </a:r>
            <a:r>
              <a:rPr lang="cs-CZ" dirty="0"/>
              <a:t>) resp. 30 minut (dvojice)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úvod (vymezení problému, tzn. co?, proč?, jak?)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stať  (hlavní část referátu, rozvedení tezí)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závěr (shrnutí a nastínění otázek pro diskusi)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kultivovanost projevu při prezentaci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spisovná čeština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souvislost projevu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oční kontakt (nečíst referát z papíru či obrazovky!)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nonverbální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Psaný referát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obsah: psaná forma předneseného referátu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délka: 3 normostrany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= 5 400 znaků včetně mezer (+</a:t>
            </a:r>
            <a:r>
              <a:rPr lang="en-US" dirty="0"/>
              <a:t>/</a:t>
            </a:r>
            <a:r>
              <a:rPr lang="cs-CZ" dirty="0"/>
              <a:t>–  1 000 znaků)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přehledná struktura: viz ústní referát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termín odevzdání: 14. 5. 2023, 23:59  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    </a:t>
            </a:r>
            <a:r>
              <a:rPr lang="cs-CZ" sz="2200" dirty="0"/>
              <a:t>→ https://dl1.cuni.cz/mod/turnitintooltwo/view.php?id=609266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200" dirty="0"/>
              <a:t>         → forma: jmb247_dimitrov_novakjan_referat .doc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hodnotí se první odevzdaná verze!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referátů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Vymezení tématu, stanovení otázek, tezí (Jakou si kladu otázku, co chci zjistit, na co chci odpovědět, Jaký volím přístup, Proč to má někdo číst?)</a:t>
            </a:r>
          </a:p>
          <a:p>
            <a:r>
              <a:rPr lang="cs-CZ" dirty="0"/>
              <a:t>Závěr – zodpovězení otázek + otázky k diskusi</a:t>
            </a:r>
          </a:p>
          <a:p>
            <a:r>
              <a:rPr lang="cs-CZ" dirty="0"/>
              <a:t>Interpunkce!!!</a:t>
            </a:r>
          </a:p>
          <a:p>
            <a:r>
              <a:rPr lang="cs-CZ" dirty="0"/>
              <a:t>Výstavba textu: Téma – Réma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AA7B1-D179-D8CA-E8C1-AB9A69EF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ruském plynu 2014</a:t>
            </a:r>
          </a:p>
        </p:txBody>
      </p:sp>
      <p:pic>
        <p:nvPicPr>
          <p:cNvPr id="2050" name="Picture 2" descr="Infographic: Europe is Highly Dependent on Russian Gas | Statista">
            <a:extLst>
              <a:ext uri="{FF2B5EF4-FFF2-40B4-BE49-F238E27FC236}">
                <a16:creationId xmlns:a16="http://schemas.microsoft.com/office/drawing/2014/main" id="{DC2745EC-D79C-4F9C-9C83-7EE42D5A7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2015"/>
            <a:ext cx="7602016" cy="54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72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vyloučení nejednoznačností, zejména v odborném textu: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definovat a používat pojmy</a:t>
            </a:r>
          </a:p>
          <a:p>
            <a:r>
              <a:rPr lang="cs-CZ" dirty="0"/>
              <a:t>zamlčené odkazy na kontext raději eliminovat</a:t>
            </a:r>
          </a:p>
          <a:p>
            <a:r>
              <a:rPr lang="cs-CZ" dirty="0"/>
              <a:t>naopak vztahy explicitně zmínit, zopakováním je zdůraznit</a:t>
            </a:r>
          </a:p>
          <a:p>
            <a:r>
              <a:rPr lang="cs-CZ" dirty="0"/>
              <a:t>ujistit o aktuálním tématu, pokračujícím, nebo nově změněném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4000" dirty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cs-CZ" b="1" dirty="0"/>
          </a:p>
          <a:p>
            <a:pPr algn="ctr">
              <a:buFont typeface="Arial" charset="0"/>
              <a:buNone/>
            </a:pPr>
            <a:r>
              <a:rPr lang="cs-CZ" dirty="0"/>
              <a:t>DĚKUJI ZA SPOLUPRÁCI </a:t>
            </a:r>
          </a:p>
          <a:p>
            <a:pPr algn="ctr">
              <a:buFont typeface="Arial" charset="0"/>
              <a:buNone/>
            </a:pPr>
            <a:r>
              <a:rPr lang="cs-CZ" dirty="0"/>
              <a:t>A </a:t>
            </a:r>
          </a:p>
          <a:p>
            <a:pPr algn="ctr">
              <a:buFont typeface="Arial" charset="0"/>
              <a:buNone/>
            </a:pPr>
            <a:r>
              <a:rPr lang="cs-CZ" dirty="0"/>
              <a:t>PŘEJI MNOHO ÚSPĚCHŮ</a:t>
            </a:r>
          </a:p>
          <a:p>
            <a:pPr algn="ctr">
              <a:buFont typeface="Arial" charset="0"/>
              <a:buNone/>
            </a:pPr>
            <a:r>
              <a:rPr lang="cs-CZ" dirty="0"/>
              <a:t>V DALŠÍM STUDIU</a:t>
            </a:r>
          </a:p>
          <a:p>
            <a:pPr algn="ctr">
              <a:buFont typeface="Arial" charset="0"/>
              <a:buNone/>
            </a:pPr>
            <a:endParaRPr lang="cs-CZ" sz="2400" b="1" dirty="0"/>
          </a:p>
          <a:p>
            <a:pPr algn="ctr">
              <a:buFont typeface="Arial" charset="0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84E51-43EA-492A-99B3-61FC30F3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diskusi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2F47C-07EB-49DA-9D11-7A4214C2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/>
          <a:lstStyle/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1)      Vysvětlete, v čem spočívá „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strong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economic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interdependence“ mezi Německem a Ruskem, doložte statistickými údaji z článku.</a:t>
            </a:r>
          </a:p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2)      Proč jsou odběratelé zemního plynu citlivější na možné či reálné výkyvy dodávek citlivější než při odebírání ropy?</a:t>
            </a:r>
          </a:p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3)      Kdo </a:t>
            </a:r>
            <a:r>
              <a:rPr lang="cs-CZ" sz="2200" dirty="0">
                <a:solidFill>
                  <a:srgbClr val="000000"/>
                </a:solidFill>
              </a:rPr>
              <a:t>byli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v době publikace textu dva největší importéři ruského zemního plynu?</a:t>
            </a:r>
          </a:p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4)      Jaký byl účel stavby plynovodu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North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Stream 1 a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North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Stream 2?</a:t>
            </a:r>
          </a:p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5)      Z jakých dalších zemí získávají (získávaly) země EU zemní plyn?</a:t>
            </a:r>
          </a:p>
          <a:p>
            <a:pPr marL="0" indent="0" algn="l" defTabSz="54000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6)      V kterých zemích EU byl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Gazprom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k roku 2014 největším nebo dokonce monopolním dodavatelem zemního plynu?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79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4944BE-13EF-402C-A088-43C7168A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cs-CZ" dirty="0"/>
              <a:t>Otázky k diskusi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D7CD3-C9C6-427D-93CF-634C78B41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7)      Vysvětlete pojmy německé politiky „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change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through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rapprochement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“ (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Wandel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durch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Annäherung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) a „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change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200" b="0" i="0" dirty="0" err="1">
                <a:solidFill>
                  <a:srgbClr val="000000"/>
                </a:solidFill>
                <a:effectLst/>
              </a:rPr>
              <a:t>through</a:t>
            </a:r>
            <a:r>
              <a:rPr lang="cs-CZ" sz="2200" b="0" i="0" dirty="0">
                <a:solidFill>
                  <a:srgbClr val="000000"/>
                </a:solidFill>
                <a:effectLst/>
              </a:rPr>
              <a:t> interdependence“ – na jakých předpokladech stojí?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+mj-lt"/>
              </a:rPr>
              <a:t>8)      V čem spočívá obchodní výměna mezi Německem a Ruskem (co dodává Německo Rusku a Rusko Německu?)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+mj-lt"/>
              </a:rPr>
              <a:t>9)      Jak reagovalo Německo a německé firmy na sankce uvalené proti Rusku v souvislosti s jeho okupací Krymu a území v Doněcké a Luhanské oblasti?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+mj-lt"/>
              </a:rPr>
              <a:t>10)   Jak velká je závislost Německa na importech zemního plynu? Jak velká je závislost Německa na ruském zemním plynu? Doložte statistickými údaji z článku.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81DD-F2A5-4A49-BF56-D404BCE5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diskusi (3)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7A8BD8-3270-46CE-AE3B-E7FB1EF70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+mj-lt"/>
              </a:rPr>
              <a:t>11)   Jakými cestami (plynovody) a přes které státy se dostával ruský plyn do Evropy?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  <a:latin typeface="+mj-lt"/>
              </a:rPr>
              <a:t>12)   Kudy se dostával ruský plyn do České republiky?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13)   Jaké byly podle autorky alternativy vzájemné závislosti Německa a Ruska v otázce energetiky? (Jaký byl v roce 2014 výhled německého ministerstva hospodářství a energetiky směrem k závislosti Německa na fosilních palivech v roce 2030?), Kde jsou slabá a kde silná místa těchto alternativ?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14)   Na jakých faktorech závisí dle autorky vývoj spotřeby zemního plynu v Německu v následujících dekádách?</a:t>
            </a:r>
          </a:p>
          <a:p>
            <a:pPr marL="0" indent="0" algn="l">
              <a:buNone/>
            </a:pPr>
            <a:r>
              <a:rPr lang="cs-CZ" sz="2200" b="0" i="0" dirty="0">
                <a:solidFill>
                  <a:srgbClr val="000000"/>
                </a:solidFill>
                <a:effectLst/>
              </a:rPr>
              <a:t>15)   Jaký je výhled německé závislosti na ruském plynu dle autorky studie?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7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3BED6-724C-8FF4-5115-08A2C171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99A75-F224-F91E-7DA9-15B0E16B4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C48B24-4198-9F23-B4F0-A765CDD4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95" y="363384"/>
            <a:ext cx="5555010" cy="61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66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11166</TotalTime>
  <Words>2442</Words>
  <Application>Microsoft Office PowerPoint</Application>
  <PresentationFormat>Předvádění na obrazovce (4:3)</PresentationFormat>
  <Paragraphs>286</Paragraphs>
  <Slides>51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Motiv sady Office</vt:lpstr>
      <vt:lpstr>Graf</vt:lpstr>
      <vt:lpstr>Vybraná témata dějin německy mluvících zemí  po roce 1945</vt:lpstr>
      <vt:lpstr>12. seminář – 7. 5. 2024</vt:lpstr>
      <vt:lpstr>Program semináře 7. 5. 2024:</vt:lpstr>
      <vt:lpstr>Diskuse</vt:lpstr>
      <vt:lpstr>Závislost na ruském plynu 2014</vt:lpstr>
      <vt:lpstr>Otázky k diskusi (1)</vt:lpstr>
      <vt:lpstr>Otázky k diskusi (2)</vt:lpstr>
      <vt:lpstr>Otázky k diskusi (3)</vt:lpstr>
      <vt:lpstr>Prezentace aplikace PowerPoint</vt:lpstr>
      <vt:lpstr>Prezentace aplikace PowerPoint</vt:lpstr>
      <vt:lpstr>Ruský LNG směřující do Evropy (2023)</vt:lpstr>
      <vt:lpstr>„Energiewende“ do roku 2050</vt:lpstr>
      <vt:lpstr>Rozvoj elektřiny  z obnovitelných zdrojů</vt:lpstr>
      <vt:lpstr>Jaderná energetika v Německu (1)</vt:lpstr>
      <vt:lpstr>Jaderné elektrárny v Německu</vt:lpstr>
      <vt:lpstr>Jaderná energetika v Německu (2)</vt:lpstr>
      <vt:lpstr>Boj o uhelné elektrárny 2007-2015</vt:lpstr>
      <vt:lpstr>Jaderná energetika a svět</vt:lpstr>
      <vt:lpstr>Svět a jaderné reaktory (2013)</vt:lpstr>
      <vt:lpstr>Svět a jaderné reaktory (2017)</vt:lpstr>
      <vt:lpstr>Svět a jaderné reaktory ve výstavbě       (2019)                         2019</vt:lpstr>
      <vt:lpstr>Prezentace aplikace PowerPoint</vt:lpstr>
      <vt:lpstr>AKW Zwentendorf an der Donau</vt:lpstr>
      <vt:lpstr>Zwentendorf (1)</vt:lpstr>
      <vt:lpstr>Zwentendorf (2)</vt:lpstr>
      <vt:lpstr>Zwentendorf (3)</vt:lpstr>
      <vt:lpstr>Zwentendorf (4)</vt:lpstr>
      <vt:lpstr>Donaukraftwerk Hainburg</vt:lpstr>
      <vt:lpstr>Donaukraftwerk Hainburg</vt:lpstr>
      <vt:lpstr>Cíle kurzu:</vt:lpstr>
      <vt:lpstr>Požadavky kurzu:</vt:lpstr>
      <vt:lpstr>Program semináře 17. 2. 2023</vt:lpstr>
      <vt:lpstr>Rozdělení referátů (1)</vt:lpstr>
      <vt:lpstr>Rozdělení referátů (2):</vt:lpstr>
      <vt:lpstr>Program seminářů 20. a 27.  2. 2024</vt:lpstr>
      <vt:lpstr>Program semináře 5. 3. 2024:</vt:lpstr>
      <vt:lpstr>Program semináře 12. 3. 2024:</vt:lpstr>
      <vt:lpstr>Program semináře 19. 3. 2024:</vt:lpstr>
      <vt:lpstr>Program semináře 26. 3. 2024:</vt:lpstr>
      <vt:lpstr>Program semináře 2. 4. 2024</vt:lpstr>
      <vt:lpstr>Program semináře 7. 4. 2024</vt:lpstr>
      <vt:lpstr>Program semináře 14. 4. 2024</vt:lpstr>
      <vt:lpstr>Program semináře 21. 4. 2024</vt:lpstr>
      <vt:lpstr>Program semináře 28. 4. 2024</vt:lpstr>
      <vt:lpstr>Program semináře 7. 5. 2024</vt:lpstr>
      <vt:lpstr>Vaše hodnocení?</vt:lpstr>
      <vt:lpstr>Ústní referát (1)</vt:lpstr>
      <vt:lpstr>Psaný referát</vt:lpstr>
      <vt:lpstr>Hodnocení referátů</vt:lpstr>
      <vt:lpstr>Pro vyloučení nejednoznačností, zejména v odborném textu: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551</cp:revision>
  <dcterms:created xsi:type="dcterms:W3CDTF">2010-02-10T22:09:25Z</dcterms:created>
  <dcterms:modified xsi:type="dcterms:W3CDTF">2024-05-07T06:46:35Z</dcterms:modified>
</cp:coreProperties>
</file>