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6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76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5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1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511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December 14, 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68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1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25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06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1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December 14,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../theme/media/image10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December 14, 2022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207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663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032">
          <p15:clr>
            <a:srgbClr val="F26B43"/>
          </p15:clr>
        </p15:guide>
        <p15:guide id="4" orient="horz" pos="288">
          <p15:clr>
            <a:srgbClr val="F26B43"/>
          </p15:clr>
        </p15:guide>
        <p15:guide id="5" pos="456">
          <p15:clr>
            <a:srgbClr val="F26B43"/>
          </p15:clr>
        </p15:guide>
        <p15:guide id="6" pos="7224">
          <p15:clr>
            <a:srgbClr val="F26B43"/>
          </p15:clr>
        </p15:guide>
        <p15:guide id="7" orient="horz" pos="3960">
          <p15:clr>
            <a:srgbClr val="F26B43"/>
          </p15:clr>
        </p15:guide>
        <p15:guide id="8" orient="horz" pos="696">
          <p15:clr>
            <a:srgbClr val="F26B43"/>
          </p15:clr>
        </p15:guide>
        <p15:guide id="9" orient="horz" pos="864">
          <p15:clr>
            <a:srgbClr val="F26B43"/>
          </p15:clr>
        </p15:guide>
        <p15:guide id="10" orient="horz" pos="3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7BC69870-677F-6C9F-B4C1-1F728F184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393" y="261590"/>
            <a:ext cx="8876166" cy="196954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3342E00-CD59-650C-856A-A1D2B7D03D83}"/>
              </a:ext>
            </a:extLst>
          </p:cNvPr>
          <p:cNvSpPr txBox="1"/>
          <p:nvPr/>
        </p:nvSpPr>
        <p:spPr>
          <a:xfrm>
            <a:off x="621792" y="3099816"/>
            <a:ext cx="109453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Tato prezentace vznikla 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 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rámci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projektu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„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Podpora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pregraduálního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vzdělávání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budoucích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učitelů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na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UK“,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registrační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číslo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projektu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CZ.02.3.68/0.0/0.0/19_068/0016093,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financovaného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prostřednictvím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Operačního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programu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Výzkum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vývoj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GB" sz="2000" kern="1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vzdělávání</a:t>
            </a:r>
            <a:r>
              <a:rPr lang="en-GB" sz="20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953BC5B-C4F1-E1C4-349F-9263E62B1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993" y="5149819"/>
            <a:ext cx="4680966" cy="14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35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559" y="278105"/>
            <a:ext cx="10276512" cy="2306973"/>
          </a:xfrm>
        </p:spPr>
        <p:txBody>
          <a:bodyPr>
            <a:normAutofit fontScale="90000"/>
          </a:bodyPr>
          <a:lstStyle/>
          <a:p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cs-CZ" sz="30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„římské myšlení“ obsažené přímo </a:t>
            </a:r>
            <a:b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textu příběhu (</a:t>
            </a:r>
            <a:r>
              <a:rPr lang="cs-CZ" sz="30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</a:t>
            </a: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1224793"/>
            <a:ext cx="10519794" cy="5461233"/>
          </a:xfrm>
        </p:spPr>
        <p:txBody>
          <a:bodyPr>
            <a:normAutofit fontScale="55000" lnSpcReduction="20000"/>
          </a:bodyPr>
          <a:lstStyle/>
          <a:p>
            <a:pPr marL="571500" indent="-571500" algn="l">
              <a:buFont typeface="+mj-lt"/>
              <a:buAutoNum type="romanUcPeriod" startAt="2"/>
            </a:pPr>
            <a:r>
              <a:rPr lang="cs-CZ" sz="2600" b="1" u="sng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Římské ctnosti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Statečnost a zocelování Římanů již od dětství,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fortitudo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 škole: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Diodorus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magister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severus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tergum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pueri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virga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verberat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Tergum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dolet Marco,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lacrimat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lacrimare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puero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Romano non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convenit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při vyprávění o děsivé obludě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Mínotaurovi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Syra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monstrum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terrebit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Quinte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Quintus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Noli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putare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puerum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timidum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Timor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monstrorum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puerum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decet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Ocenění statečnosti,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pietas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amicitia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apod.:</a:t>
            </a:r>
          </a:p>
          <a:p>
            <a:pPr marL="457200" indent="-457200" algn="just">
              <a:buFontTx/>
              <a:buChar char="-"/>
            </a:pP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Aemilius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 dopise popisuje, jak hrdinně zahynul v boji jeho přítel: „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Publius Valerius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mihi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progresso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auxilium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vellet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ipse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acie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excurrens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pilo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percussus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cecidit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Fateor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lacrimas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effudisse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oculos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clausissem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sed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illae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lacrimae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militem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decebant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etenim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malus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amicus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fuissem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nisi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lacrimas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effudissem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super corpus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amici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mortui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ille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sanguinem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effudisset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Diskuse o přátelství: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Mercator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Mihi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quidem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pecuniosi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sed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valde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dubito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pecunia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(scil. </a:t>
            </a:r>
            <a:b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piratis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captum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redimere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velint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Fortuna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adversa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fidendum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versus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reminiscor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carmine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quod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hac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scripsit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poeta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quidam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20000"/>
              </a:lnSpc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Donec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felix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multos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numerabis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amicos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Tempora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fuerint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nubila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Gubernator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Nescio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qui poeta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scripserit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Tune nomen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meministi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Mercator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versus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scripsit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Ovidius,  </a:t>
            </a:r>
            <a:b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poeta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egregius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nisi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memoria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fallit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…“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Gubernator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quod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dixit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Ovidius. Nam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etsi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rara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vera </a:t>
            </a:r>
            <a:b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amicitia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fides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non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omnes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falsi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seu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infidi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Ennius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poeta:</a:t>
            </a:r>
          </a:p>
          <a:p>
            <a:pPr algn="just"/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Amicus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certus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re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incerta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cernitur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qui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numquam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deset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seu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secunda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seu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adversa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fortuna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…“</a:t>
            </a: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149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184559"/>
            <a:ext cx="10519794" cy="6501468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Úcta k rolnictví:</a:t>
            </a:r>
          </a:p>
          <a:p>
            <a:pPr marL="457200" indent="-457200" algn="just">
              <a:buFontTx/>
              <a:buChar char="-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popis práce rolníků a pastevců, nástroje, plodiny, hospodářská zvířata, zavlažování, Egypt jako zdroj obilí, 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Saturnus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deus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agricolarum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coloni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apod.</a:t>
            </a:r>
            <a:endParaRPr lang="cs-CZ" sz="2600" i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aspicit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agricolas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qui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vineis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opus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faciunt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gaudens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quod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ipsi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domino diviti, non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necesse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laborare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Quamquam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nullo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modo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laborem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agricolarum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sordidum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indignumve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existimat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tamen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agricolis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beatum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censet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 Rus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quietum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amoenum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delectat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semper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negotio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sed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ruri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otio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cogitat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negotiis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Itaque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qui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ruris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valde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primum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confecta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negotia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praedium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suburbanum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proficiscitur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Horatius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Convivium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umění, poezie, láska (citace z básní –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Catullus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Ovidius,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Martialis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2600" i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941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184558"/>
            <a:ext cx="10519794" cy="6249798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Ústrojné zapojení nápisu z Pompejí (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Domus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L.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Caecili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Iucundi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místnost 15, odkrývací práce 1844 a 1875):</a:t>
            </a:r>
          </a:p>
          <a:p>
            <a:pPr marL="457200" indent="-457200" algn="just">
              <a:buFontTx/>
              <a:buChar char="-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Během hostiny: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Orontes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autem,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simul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poculum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funditus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exhausit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Paula ad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Aemiliam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versus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Omnes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m-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interprellant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inquit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praeter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t-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Aemilia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Tu t-tam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pulchra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Helena…“</a:t>
            </a:r>
          </a:p>
          <a:p>
            <a:pPr algn="just"/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Aemilia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et tu tam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rusticus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Paris, qui inter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rudes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pastores</a:t>
            </a:r>
            <a:b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educatus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Numquam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mores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didicisti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rustice!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potavisti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ebrius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Abstine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!“</a:t>
            </a:r>
          </a:p>
          <a:p>
            <a:pPr algn="just"/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Orontes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iterum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poculum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tollens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haec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cantat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Quisquis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valeat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Pereat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qui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nescit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Bis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tanto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pereat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quisquis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vetat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!“</a:t>
            </a: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Aemilia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Nolumus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istas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nugas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audire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Ebrius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es!“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Orontes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b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ebrium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lecto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surgens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aliud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carmen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super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femina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falsa et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infida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cantare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incipit, sed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priusquam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finem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facit, sub mensa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labitur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…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2600" i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000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184558"/>
            <a:ext cx="10519794" cy="6249798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cs-CZ" sz="2600" i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042ACDE-77BE-4899-90F2-EA308035990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54" y="276837"/>
            <a:ext cx="8858774" cy="62497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7484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559" y="278105"/>
            <a:ext cx="10276512" cy="2306973"/>
          </a:xfrm>
        </p:spPr>
        <p:txBody>
          <a:bodyPr>
            <a:normAutofit fontScale="90000"/>
          </a:bodyPr>
          <a:lstStyle/>
          <a:p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0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ZávěrY</a:t>
            </a:r>
            <a:b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1367407"/>
            <a:ext cx="10519794" cy="5318620"/>
          </a:xfrm>
        </p:spPr>
        <p:txBody>
          <a:bodyPr>
            <a:normAutofit/>
          </a:bodyPr>
          <a:lstStyle/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pokud by bylo možné zvládnout na gymnáziích oba díly učebnice,     poskytly by studentům výbornou průpravu jak v oblasti římských   </a:t>
            </a:r>
            <a:b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dějin, tak římských reálií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učebnice žáky pomocí příběhu nejprve vtáhne do světa římské společnosti a nenásilně je seznámí s mnoha jejími specifiky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teprve poté jim představuje jednotlivé historické události, a to </a:t>
            </a:r>
            <a:b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autentických textech římských autorů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první díl učebnice seznamuje žáky s několika klíčovými aspekty římského myšlení a pojímání světa </a:t>
            </a:r>
          </a:p>
          <a:p>
            <a:pPr algn="l">
              <a:spcBef>
                <a:spcPts val="0"/>
              </a:spcBef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71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559" y="278104"/>
            <a:ext cx="10276512" cy="6793815"/>
          </a:xfrm>
        </p:spPr>
        <p:txBody>
          <a:bodyPr>
            <a:normAutofit/>
          </a:bodyPr>
          <a:lstStyle/>
          <a:p>
            <a:br>
              <a:rPr lang="cs-CZ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7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Gratias</a:t>
            </a:r>
            <a: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ago pro </a:t>
            </a:r>
            <a:r>
              <a:rPr lang="cs-CZ" sz="27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patientia</a:t>
            </a:r>
            <a: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7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vestra</a:t>
            </a:r>
            <a: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7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summas</a:t>
            </a:r>
            <a:b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8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8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☺</a:t>
            </a: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366896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4608" y="662730"/>
            <a:ext cx="8376514" cy="2069433"/>
          </a:xfrm>
        </p:spPr>
        <p:txBody>
          <a:bodyPr>
            <a:normAutofit fontScale="90000"/>
          </a:bodyPr>
          <a:lstStyle/>
          <a:p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2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Výklad starověkých dějin </a:t>
            </a:r>
            <a:br>
              <a:rPr lang="cs-CZ" sz="32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2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reálií v učebnicích </a:t>
            </a:r>
            <a:br>
              <a:rPr lang="cs-CZ" sz="32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2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H. H. </a:t>
            </a:r>
            <a:r>
              <a:rPr lang="cs-CZ" sz="3200" b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Ørberga</a:t>
            </a: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zejm</a:t>
            </a:r>
            <a:r>
              <a:rPr lang="cs-CZ" sz="3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2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Familia</a:t>
            </a:r>
            <a:r>
              <a:rPr lang="cs-CZ" sz="22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Romana</a:t>
            </a:r>
            <a:r>
              <a:rPr lang="cs-CZ" sz="2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22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8554D7C-CBD6-4CEC-B384-DC630BBE3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48381" y="3565736"/>
            <a:ext cx="6688967" cy="2629534"/>
          </a:xfrm>
        </p:spPr>
        <p:txBody>
          <a:bodyPr>
            <a:normAutofit/>
          </a:bodyPr>
          <a:lstStyle/>
          <a:p>
            <a:endParaRPr lang="cs-CZ" sz="1800" i="1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Bořivoj marek</a:t>
            </a:r>
          </a:p>
        </p:txBody>
      </p:sp>
    </p:spTree>
    <p:extLst>
      <p:ext uri="{BB962C8B-B14F-4D97-AF65-F5344CB8AC3E}">
        <p14:creationId xmlns:p14="http://schemas.microsoft.com/office/powerpoint/2010/main" val="2706527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559" y="278105"/>
            <a:ext cx="10276512" cy="2306973"/>
          </a:xfrm>
        </p:spPr>
        <p:txBody>
          <a:bodyPr>
            <a:normAutofit fontScale="9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H. H. </a:t>
            </a:r>
            <a:r>
              <a:rPr lang="cs-CZ" sz="27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Ørberg</a:t>
            </a:r>
            <a: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27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lingua latina  per se </a:t>
            </a:r>
            <a:r>
              <a:rPr lang="cs-CZ" sz="27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illustrata</a:t>
            </a:r>
            <a:br>
              <a:rPr lang="cs-CZ" sz="27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7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7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familia</a:t>
            </a:r>
            <a:r>
              <a:rPr lang="cs-CZ" sz="27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romana + </a:t>
            </a:r>
            <a:r>
              <a:rPr lang="cs-CZ" sz="27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</a:t>
            </a:r>
            <a:r>
              <a:rPr lang="cs-CZ" sz="27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7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aeterna</a:t>
            </a:r>
            <a: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b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2307179"/>
            <a:ext cx="10519794" cy="4272716"/>
          </a:xfrm>
        </p:spPr>
        <p:txBody>
          <a:bodyPr>
            <a:normAutofit fontScale="92500"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vznik učebnic v 50. letech 20. stol. </a:t>
            </a:r>
            <a:b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Naturmetodens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Sproginstitut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A. Jensen ad.)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600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římá, přirozená a induktivní metoda výuky latiny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cs-CZ" sz="2600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ůraz na příběh (římská rodina z poč. 2. st. p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kr.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cs-CZ" sz="2600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obrázky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doplňky v podobě cvičebnic, 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colloquií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slovníčku, příručky pro učitele i žáky, vybraných, mírně upravených a okomentovaných původních textů římských autorů ad.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cs-CZ" sz="2600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vláštní </a:t>
            </a:r>
            <a:r>
              <a:rPr lang="cs-CZ" sz="2600" u="sng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příručka zaměřená na reálie antického </a:t>
            </a:r>
            <a:r>
              <a:rPr lang="cs-CZ" sz="2600" u="sng" cap="small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říma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cs-CZ" sz="2600" b="1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600" b="1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Vita </a:t>
            </a:r>
            <a:r>
              <a:rPr lang="cs-CZ" sz="2600" b="1" i="1" cap="small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moresque</a:t>
            </a:r>
            <a:r>
              <a:rPr lang="cs-CZ" sz="2600" b="1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(v italštině)</a:t>
            </a:r>
            <a:endParaRPr lang="cs-CZ" sz="2600" b="1" i="1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br>
              <a:rPr lang="cs-CZ" sz="1800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800" i="1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i="1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376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559" y="278105"/>
            <a:ext cx="10276512" cy="2306973"/>
          </a:xfrm>
        </p:spPr>
        <p:txBody>
          <a:bodyPr>
            <a:normAutofit/>
          </a:bodyPr>
          <a:lstStyle/>
          <a:p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BUDEME SLEDOVAT:</a:t>
            </a:r>
            <a:b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2307178"/>
            <a:ext cx="10519794" cy="4378847"/>
          </a:xfrm>
        </p:spPr>
        <p:txBody>
          <a:bodyPr>
            <a:normAutofit fontScale="92500"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výuku římských dějin (</a:t>
            </a:r>
            <a:r>
              <a:rPr lang="cs-CZ" sz="2600" i="1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 + 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zejména</a:t>
            </a:r>
            <a:r>
              <a:rPr lang="cs-CZ" sz="2600" i="1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l"/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l">
              <a:buFont typeface="+mj-lt"/>
              <a:buAutoNum type="alphaUcPeriod" startAt="2"/>
            </a:pP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výuku římských reálií (</a:t>
            </a:r>
            <a:r>
              <a:rPr lang="cs-CZ" sz="2600" i="1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l">
              <a:buFont typeface="+mj-lt"/>
              <a:buAutoNum type="alphaUcPeriod" startAt="3"/>
            </a:pPr>
            <a:r>
              <a:rPr lang="cs-CZ" sz="2600" b="1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„římské myšlení“ obsažené přímo v textu příběhu (</a:t>
            </a:r>
            <a:r>
              <a:rPr lang="cs-CZ" sz="2600" b="1" i="1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</a:t>
            </a:r>
            <a:r>
              <a:rPr lang="cs-CZ" sz="2600" b="1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br>
              <a:rPr lang="cs-CZ" sz="1800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800" i="1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i="1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026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669" y="37596"/>
            <a:ext cx="10276512" cy="1838458"/>
          </a:xfrm>
        </p:spPr>
        <p:txBody>
          <a:bodyPr>
            <a:normAutofit/>
          </a:bodyPr>
          <a:lstStyle/>
          <a:p>
            <a: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Výuka římských dějin </a:t>
            </a:r>
            <a: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7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2307178"/>
            <a:ext cx="10519794" cy="4378847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br>
              <a:rPr lang="cs-CZ" sz="1800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800" i="1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i="1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F304B05-0255-4DB5-BBCC-A5957100F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741" y="956825"/>
            <a:ext cx="3624290" cy="568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4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559" y="278105"/>
            <a:ext cx="10276512" cy="2306973"/>
          </a:xfrm>
        </p:spPr>
        <p:txBody>
          <a:bodyPr>
            <a:normAutofit fontScale="90000"/>
          </a:bodyPr>
          <a:lstStyle/>
          <a:p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0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výuka římských dějin(</a:t>
            </a:r>
            <a:r>
              <a:rPr lang="cs-CZ" sz="30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</a:t>
            </a: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cs-CZ" sz="30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pouze drobnosti - avšak vždy skvěle zapracováno </a:t>
            </a:r>
            <a:br>
              <a:rPr lang="cs-CZ" sz="18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b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příběhu</a:t>
            </a:r>
            <a:r>
              <a:rPr lang="cs-CZ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1652632"/>
            <a:ext cx="10519794" cy="5033394"/>
          </a:xfrm>
        </p:spPr>
        <p:txBody>
          <a:bodyPr>
            <a:normAutofit fontScale="47500" lnSpcReduction="2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Caesar, Pompeius, Augustus (proč se červen jmenuje </a:t>
            </a:r>
            <a:r>
              <a:rPr lang="cs-CZ" sz="2600" i="1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iulius</a:t>
            </a:r>
            <a:r>
              <a:rPr lang="cs-CZ" sz="2600" i="1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srpen </a:t>
            </a:r>
            <a:r>
              <a:rPr lang="cs-CZ" sz="2600" i="1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Augustus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únos piráty + 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Pompeiovo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stíhání pirátů)</a:t>
            </a:r>
          </a:p>
          <a:p>
            <a:pPr algn="just"/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Scisne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piratae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Caesare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capto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postulaverint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Viginti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talenta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postulaverunt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id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quingenta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milia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sestertium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At Caesar, vir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superbus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id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censeret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quinquaginta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talenta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piratis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obtulit,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simul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vero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supplicium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minatus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praedonibus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quasi servis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imperavit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tacerent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somnum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turbarent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Caesar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praedones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contemnebat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eorum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potestate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Ubi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primum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redemptus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ipse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armavit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captos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praedones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crucem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tolli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iussit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např. </a:t>
            </a:r>
            <a:r>
              <a:rPr lang="fr-FR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fr-FR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fr-FR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l.</a:t>
            </a:r>
            <a:r>
              <a:rPr lang="fr-FR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4; </a:t>
            </a:r>
            <a:r>
              <a:rPr lang="fr-FR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fr-FR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t.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Caes. </a:t>
            </a:r>
            <a:r>
              <a:rPr lang="fr-FR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fr-FR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fr-FR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Val. Max.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6,9,15 (událost = 75 př. Kr.)</a:t>
            </a:r>
          </a:p>
          <a:p>
            <a:pPr algn="just"/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</a:p>
          <a:p>
            <a:pPr algn="just"/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Ergo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Gnaeus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Pompeius,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dux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egregius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praepostius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praedones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invenit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brevi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tempore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omnes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vicit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Hac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victoria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egregia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omnes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ab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Hispanis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Aegyptios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Iudaeosque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communi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periculo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liberatae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Pretium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frumenti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minui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coeptum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victis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enim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praedonibus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nautae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sine metu per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navigabant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Pompeium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victorem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cunctus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populus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Romanus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summis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laudibus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affecit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např. </a:t>
            </a:r>
            <a:r>
              <a:rPr lang="fr-FR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fr-FR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t.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Pomp.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24-25; 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Mith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91-93; D. C. 36; 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Vell. 2,31 (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událost = 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67-66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př. Kr.)</a:t>
            </a:r>
          </a:p>
          <a:p>
            <a:pPr algn="just"/>
            <a:endParaRPr lang="cs-CZ" sz="2600" i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Exemplum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Tita 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Manlia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Torquata</a:t>
            </a:r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ius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familias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sed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etiam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liberos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interficere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exemplum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memoratur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Titus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Manlius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Torquatus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qui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exercitu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necari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iussit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imperium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hoste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pugnaverat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Sane pater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crudelis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Manlius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sed lilo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supplicio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severissimo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ceteri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deterrebantur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 oficium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desererent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např. 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8,7 a 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Val. Max.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2,7,6 (událost = 4. stol. př. Kr.)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Zvěsti o křesťanech</a:t>
            </a:r>
          </a:p>
          <a:p>
            <a:pPr algn="l"/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Christianis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qui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quendam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hominem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Iudaeum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tamquam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novum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adorant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veteres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derident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conviviis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sanguinem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humanum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bibere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solent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rumor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např. 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Min. </a:t>
            </a:r>
            <a:r>
              <a:rPr lang="cs-CZ" sz="2600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Fel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9 (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událost = 2. stol. po Kr.)</a:t>
            </a:r>
            <a:endParaRPr lang="cs-CZ" sz="2600" i="1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br>
              <a:rPr lang="cs-CZ" sz="1800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800" i="1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i="1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309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669" y="37596"/>
            <a:ext cx="10276512" cy="2210654"/>
          </a:xfrm>
        </p:spPr>
        <p:txBody>
          <a:bodyPr>
            <a:normAutofit/>
          </a:bodyPr>
          <a:lstStyle/>
          <a:p>
            <a: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Římské reálie (</a:t>
            </a:r>
            <a: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 + Vita </a:t>
            </a:r>
            <a:r>
              <a:rPr lang="cs-CZ" sz="27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moresque</a:t>
            </a:r>
            <a: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2307178"/>
            <a:ext cx="10519794" cy="4378847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br>
              <a:rPr lang="cs-CZ" sz="1800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800" i="1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i="1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737E849-325D-435A-B5D4-A727BF943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312" y="787405"/>
            <a:ext cx="5642419" cy="607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64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669" y="37596"/>
            <a:ext cx="10276512" cy="2210654"/>
          </a:xfrm>
        </p:spPr>
        <p:txBody>
          <a:bodyPr>
            <a:normAutofit/>
          </a:bodyPr>
          <a:lstStyle/>
          <a:p>
            <a: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Římské reálie (</a:t>
            </a:r>
            <a: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</a:t>
            </a:r>
            <a: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cs-CZ" sz="27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1015068"/>
            <a:ext cx="10519794" cy="5670957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600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Mnoho prostoru věnováno např.: 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otroctví, římským silnicím, geografii a topografii, řecké a římské mytologii (Théseus, </a:t>
            </a:r>
            <a:r>
              <a:rPr lang="cs-CZ" sz="26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Daidalos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Aríón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Polykratés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prsten, </a:t>
            </a:r>
            <a:r>
              <a:rPr lang="cs-CZ" sz="26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Midás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dále </a:t>
            </a:r>
            <a:r>
              <a:rPr lang="cs-CZ" sz="26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6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Fabulae</a:t>
            </a:r>
            <a:r>
              <a:rPr lang="cs-CZ" sz="26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Syrae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božskému aparátu, vojenství, školství (</a:t>
            </a:r>
            <a:r>
              <a:rPr lang="cs-CZ" sz="26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tzv. </a:t>
            </a:r>
            <a:r>
              <a:rPr lang="cs-CZ" sz="26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Hermeneumata</a:t>
            </a:r>
            <a:r>
              <a:rPr lang="cs-CZ" sz="26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Pseudodositheana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vztahu křesťanství a pohanských náboženství (úryvky z Evangelia podle Matouše), měření času a kalendáři (dodržení „dobového“ juliánského kalendáře), </a:t>
            </a:r>
            <a:r>
              <a:rPr lang="cs-CZ" sz="26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conviviu</a:t>
            </a:r>
            <a:r>
              <a:rPr lang="cs-CZ" sz="2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gladiátorům, divadlu ad.</a:t>
            </a:r>
            <a:endParaRPr lang="cs-CZ" sz="2600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600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br>
              <a:rPr lang="cs-CZ" sz="1800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800" i="1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i="1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036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D60B4-7050-475A-879B-EBE87D646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559" y="278105"/>
            <a:ext cx="10276512" cy="2306973"/>
          </a:xfrm>
        </p:spPr>
        <p:txBody>
          <a:bodyPr>
            <a:normAutofit fontScale="90000"/>
          </a:bodyPr>
          <a:lstStyle/>
          <a:p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cs-CZ" sz="30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„římské myšlení“ obsažené přímo </a:t>
            </a:r>
            <a:b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textu příběhu (</a:t>
            </a:r>
            <a:r>
              <a:rPr lang="cs-CZ" sz="30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</a:t>
            </a:r>
            <a: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cs-CZ" sz="3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7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9046723F-9C00-4870-B35B-D624F095C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27" y="1224793"/>
            <a:ext cx="10519794" cy="5461233"/>
          </a:xfrm>
        </p:spPr>
        <p:txBody>
          <a:bodyPr>
            <a:normAutofit fontScale="62500" lnSpcReduction="20000"/>
          </a:bodyPr>
          <a:lstStyle/>
          <a:p>
            <a:pPr algn="l"/>
            <a:endParaRPr lang="cs-CZ" sz="2600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l">
              <a:buFont typeface="+mj-lt"/>
              <a:buAutoNum type="romanUcPeriod"/>
            </a:pPr>
            <a:r>
              <a:rPr lang="cs-CZ" sz="2600" b="1" u="sng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600" b="1" u="sng" cap="small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Iuliovo</a:t>
            </a:r>
            <a:r>
              <a:rPr lang="cs-CZ" sz="2600" b="1" u="sng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vlastenecké cítění</a:t>
            </a:r>
            <a:r>
              <a:rPr lang="cs-CZ" sz="2600" cap="small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Iulia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Romani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Germanos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pugnant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Suntne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Germaní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homines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improbi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Iulius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nostri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Germanos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pugnant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Germani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amici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Romanorum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Romanis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parent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2600" b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Iulius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castra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nostra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expugnare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possunt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Ecce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portae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aperiuntur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equitatus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noster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impetum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facit.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Barbari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perterriti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qui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impetum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equitatus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sustinere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possunt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terram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iaciunt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magnas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silvas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fugiunt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Iulius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milites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nostri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patriam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nostram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defendunt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Marcus: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Etiam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Germani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patriam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defendunt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Iulius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patria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nostra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pulchrior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illorum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Atque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Germani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homines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barbari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b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Marcus: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Nonne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Germani?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Iulius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sed 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Romani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fortiores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Germanorum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tam bona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b="1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quam</a:t>
            </a:r>
            <a:r>
              <a:rPr lang="cs-CZ" sz="2600" b="1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nostra.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Aemiliově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dopise z vojny: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vero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ullus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legionarius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tergo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vulneratus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.“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Jinde: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Nisi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nos hic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essemus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finesque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imperii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defenderemus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hostes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celeriter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Danuvium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Alpes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transirent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usque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Italiam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pervenirent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vos in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Latio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tuti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essetis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Ne hoc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fiat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legiones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Romanae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hic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tamdiu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remanebunt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quamdiu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hostis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armatus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seu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citra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seu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ultra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Danuvium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flumen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reliquus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6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sz="2600" i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např. Nonius,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compendiosa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doctrina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p. 498,18: „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Tullius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cs-CZ" sz="26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Republica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lib. III (35): „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noster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autem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populus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defendendis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terrarum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iam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omnium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potitus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600" i="1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cs-CZ" sz="2600" i="1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cs-CZ" sz="26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</a:p>
          <a:p>
            <a:pPr algn="just"/>
            <a:endParaRPr lang="cs-CZ" sz="2600" i="1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br>
              <a:rPr lang="cs-CZ" sz="1800" i="1" cap="small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1800" i="1" cap="small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800" i="1" cap="small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835211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Archiv</Template>
  <TotalTime>1089</TotalTime>
  <Words>1764</Words>
  <Application>Microsoft Office PowerPoint</Application>
  <PresentationFormat>Širokoúhlá obrazovka</PresentationFormat>
  <Paragraphs>95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Bembo</vt:lpstr>
      <vt:lpstr>Calibri</vt:lpstr>
      <vt:lpstr>Garamond</vt:lpstr>
      <vt:lpstr>Times New Roman</vt:lpstr>
      <vt:lpstr>ArchiveVTI</vt:lpstr>
      <vt:lpstr>Prezentace aplikace PowerPoint</vt:lpstr>
      <vt:lpstr>  Výklad starověkých dějin  a reálií v učebnicích  H. H. Ørberga (zejm. Familia Romana)</vt:lpstr>
      <vt:lpstr>   H. H. Ørberg: lingua latina  per se illustrata (familia romana + roma aeterna):  </vt:lpstr>
      <vt:lpstr> BUDEME SLEDOVAT:  </vt:lpstr>
      <vt:lpstr>A. Výuka římských dějin (RA):  </vt:lpstr>
      <vt:lpstr> a. výuka římských dějin(FR): (pouze drobnosti - avšak vždy skvěle zapracováno  do příběhu)  </vt:lpstr>
      <vt:lpstr>B. Římské reálie (FR + Vita moresque)   </vt:lpstr>
      <vt:lpstr>B. Římské reálie (FR)   </vt:lpstr>
      <vt:lpstr> c. „římské myšlení“ obsažené přímo  v textu příběhu (FR)   </vt:lpstr>
      <vt:lpstr> c. „římské myšlení“ obsažené přímo  v textu příběhu (FR)   </vt:lpstr>
      <vt:lpstr>Prezentace aplikace PowerPoint</vt:lpstr>
      <vt:lpstr>Prezentace aplikace PowerPoint</vt:lpstr>
      <vt:lpstr>Prezentace aplikace PowerPoint</vt:lpstr>
      <vt:lpstr> ZávěrY   </vt:lpstr>
      <vt:lpstr>   Gratias ago pro patientia vestra summas     ☺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Výklad starověkých dějin  a reálií v učebnicích  H. H. Ørberga (Familia Romana)</dc:title>
  <dc:creator>Marek, Bořivoj</dc:creator>
  <cp:lastModifiedBy>Marek, Bořivoj</cp:lastModifiedBy>
  <cp:revision>117</cp:revision>
  <dcterms:created xsi:type="dcterms:W3CDTF">2021-05-29T09:42:36Z</dcterms:created>
  <dcterms:modified xsi:type="dcterms:W3CDTF">2022-12-14T16:44:49Z</dcterms:modified>
</cp:coreProperties>
</file>