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78" r:id="rId6"/>
    <p:sldId id="260" r:id="rId7"/>
    <p:sldId id="283" r:id="rId8"/>
    <p:sldId id="261" r:id="rId9"/>
    <p:sldId id="279" r:id="rId10"/>
    <p:sldId id="280" r:id="rId11"/>
    <p:sldId id="281" r:id="rId12"/>
    <p:sldId id="282" r:id="rId13"/>
    <p:sldId id="285" r:id="rId14"/>
    <p:sldId id="286" r:id="rId15"/>
    <p:sldId id="287" r:id="rId16"/>
    <p:sldId id="262" r:id="rId17"/>
    <p:sldId id="288" r:id="rId18"/>
    <p:sldId id="290" r:id="rId19"/>
    <p:sldId id="291" r:id="rId20"/>
    <p:sldId id="292" r:id="rId21"/>
    <p:sldId id="284" r:id="rId22"/>
    <p:sldId id="277" r:id="rId23"/>
    <p:sldId id="263" r:id="rId24"/>
    <p:sldId id="265" r:id="rId25"/>
    <p:sldId id="289" r:id="rId26"/>
    <p:sldId id="266" r:id="rId27"/>
    <p:sldId id="267" r:id="rId28"/>
    <p:sldId id="293" r:id="rId29"/>
    <p:sldId id="268" r:id="rId30"/>
    <p:sldId id="269" r:id="rId31"/>
    <p:sldId id="270" r:id="rId32"/>
    <p:sldId id="294" r:id="rId33"/>
    <p:sldId id="271" r:id="rId34"/>
    <p:sldId id="272" r:id="rId35"/>
    <p:sldId id="295" r:id="rId36"/>
    <p:sldId id="301" r:id="rId37"/>
    <p:sldId id="273" r:id="rId38"/>
    <p:sldId id="274" r:id="rId39"/>
    <p:sldId id="296" r:id="rId40"/>
    <p:sldId id="297" r:id="rId41"/>
    <p:sldId id="275" r:id="rId42"/>
    <p:sldId id="298" r:id="rId43"/>
    <p:sldId id="299" r:id="rId44"/>
    <p:sldId id="300" r:id="rId45"/>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Kliknutím lze upravit styl.</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30" name="Date Placeholder 29"/>
          <p:cNvSpPr>
            <a:spLocks noGrp="1"/>
          </p:cNvSpPr>
          <p:nvPr>
            <p:ph type="dt" sz="half" idx="10"/>
          </p:nvPr>
        </p:nvSpPr>
        <p:spPr/>
        <p:txBody>
          <a:bodyPr/>
          <a:lstStyle/>
          <a:p>
            <a:fld id="{1D99D52C-2DFF-4D30-ACA3-313B2639ABE5}" type="datetimeFigureOut">
              <a:rPr lang="cs-CZ" smtClean="0"/>
              <a:t>5.3.2020</a:t>
            </a:fld>
            <a:endParaRPr lang="cs-CZ"/>
          </a:p>
        </p:txBody>
      </p:sp>
      <p:sp>
        <p:nvSpPr>
          <p:cNvPr id="19" name="Footer Placeholder 18"/>
          <p:cNvSpPr>
            <a:spLocks noGrp="1"/>
          </p:cNvSpPr>
          <p:nvPr>
            <p:ph type="ftr" sz="quarter" idx="11"/>
          </p:nvPr>
        </p:nvSpPr>
        <p:spPr/>
        <p:txBody>
          <a:bodyPr/>
          <a:lstStyle/>
          <a:p>
            <a:endParaRPr lang="cs-CZ"/>
          </a:p>
        </p:txBody>
      </p:sp>
      <p:sp>
        <p:nvSpPr>
          <p:cNvPr id="27" name="Slide Number Placeholder 26"/>
          <p:cNvSpPr>
            <a:spLocks noGrp="1"/>
          </p:cNvSpPr>
          <p:nvPr>
            <p:ph type="sldNum" sz="quarter" idx="12"/>
          </p:nvPr>
        </p:nvSpPr>
        <p:spPr/>
        <p:txBody>
          <a:bodyPr/>
          <a:lstStyle/>
          <a:p>
            <a:fld id="{322A4C1B-78F6-4847-A9E1-FC323150BFC3}" type="slidenum">
              <a:rPr lang="cs-CZ" smtClean="0"/>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smtClean="0"/>
              <a:t>Kliknutím lze upravit styl.</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Date Placeholder 3"/>
          <p:cNvSpPr>
            <a:spLocks noGrp="1"/>
          </p:cNvSpPr>
          <p:nvPr>
            <p:ph type="dt" sz="half" idx="10"/>
          </p:nvPr>
        </p:nvSpPr>
        <p:spPr/>
        <p:txBody>
          <a:bodyPr/>
          <a:lstStyle/>
          <a:p>
            <a:fld id="{1D99D52C-2DFF-4D30-ACA3-313B2639ABE5}" type="datetimeFigureOut">
              <a:rPr lang="cs-CZ" smtClean="0"/>
              <a:t>5.3.2020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22A4C1B-78F6-4847-A9E1-FC323150BFC3}"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cs-CZ" smtClean="0"/>
              <a:t>Kliknutím lze upravit styl.</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Date Placeholder 3"/>
          <p:cNvSpPr>
            <a:spLocks noGrp="1"/>
          </p:cNvSpPr>
          <p:nvPr>
            <p:ph type="dt" sz="half" idx="10"/>
          </p:nvPr>
        </p:nvSpPr>
        <p:spPr/>
        <p:txBody>
          <a:bodyPr/>
          <a:lstStyle/>
          <a:p>
            <a:fld id="{1D99D52C-2DFF-4D30-ACA3-313B2639ABE5}" type="datetimeFigureOut">
              <a:rPr lang="cs-CZ" smtClean="0"/>
              <a:t>5.3.2020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22A4C1B-78F6-4847-A9E1-FC323150BFC3}"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smtClean="0"/>
              <a:t>Kliknutím lze upravit styl.</a:t>
            </a:r>
            <a:endParaRPr kumimoji="0" lang="en-US"/>
          </a:p>
        </p:txBody>
      </p:sp>
      <p:sp>
        <p:nvSpPr>
          <p:cNvPr id="3" name="Content Placeholder 2"/>
          <p:cNvSpPr>
            <a:spLocks noGrp="1"/>
          </p:cNvSpPr>
          <p:nvPr>
            <p:ph idx="1"/>
          </p:nvPr>
        </p:nvSpPr>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Date Placeholder 3"/>
          <p:cNvSpPr>
            <a:spLocks noGrp="1"/>
          </p:cNvSpPr>
          <p:nvPr>
            <p:ph type="dt" sz="half" idx="10"/>
          </p:nvPr>
        </p:nvSpPr>
        <p:spPr/>
        <p:txBody>
          <a:bodyPr/>
          <a:lstStyle/>
          <a:p>
            <a:fld id="{1D99D52C-2DFF-4D30-ACA3-313B2639ABE5}" type="datetimeFigureOut">
              <a:rPr lang="cs-CZ" smtClean="0"/>
              <a:t>5.3.2020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22A4C1B-78F6-4847-A9E1-FC323150BFC3}"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Kliknutím lze upravit styl.</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4" name="Date Placeholder 3"/>
          <p:cNvSpPr>
            <a:spLocks noGrp="1"/>
          </p:cNvSpPr>
          <p:nvPr>
            <p:ph type="dt" sz="half" idx="10"/>
          </p:nvPr>
        </p:nvSpPr>
        <p:spPr/>
        <p:txBody>
          <a:bodyPr/>
          <a:lstStyle/>
          <a:p>
            <a:fld id="{1D99D52C-2DFF-4D30-ACA3-313B2639ABE5}" type="datetimeFigureOut">
              <a:rPr lang="cs-CZ" smtClean="0"/>
              <a:t>5.3.2020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22A4C1B-78F6-4847-A9E1-FC323150BFC3}" type="slidenum">
              <a:rPr lang="cs-CZ" smtClean="0"/>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cs-CZ" smtClean="0"/>
              <a:t>Kliknutím lze upravit styl.</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Date Placeholder 4"/>
          <p:cNvSpPr>
            <a:spLocks noGrp="1"/>
          </p:cNvSpPr>
          <p:nvPr>
            <p:ph type="dt" sz="half" idx="10"/>
          </p:nvPr>
        </p:nvSpPr>
        <p:spPr/>
        <p:txBody>
          <a:bodyPr/>
          <a:lstStyle/>
          <a:p>
            <a:fld id="{1D99D52C-2DFF-4D30-ACA3-313B2639ABE5}" type="datetimeFigureOut">
              <a:rPr lang="cs-CZ" smtClean="0"/>
              <a:t>5.3.2020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22A4C1B-78F6-4847-A9E1-FC323150BFC3}"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cs-CZ" smtClean="0"/>
              <a:t>Kliknutím lze upravit styl.</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Date Placeholder 6"/>
          <p:cNvSpPr>
            <a:spLocks noGrp="1"/>
          </p:cNvSpPr>
          <p:nvPr>
            <p:ph type="dt" sz="half" idx="10"/>
          </p:nvPr>
        </p:nvSpPr>
        <p:spPr/>
        <p:txBody>
          <a:bodyPr/>
          <a:lstStyle/>
          <a:p>
            <a:fld id="{1D99D52C-2DFF-4D30-ACA3-313B2639ABE5}" type="datetimeFigureOut">
              <a:rPr lang="cs-CZ" smtClean="0"/>
              <a:t>5.3.2020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322A4C1B-78F6-4847-A9E1-FC323150BFC3}"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cs-CZ" smtClean="0"/>
              <a:t>Kliknutím lze upravit styl.</a:t>
            </a:r>
            <a:endParaRPr kumimoji="0" lang="en-US"/>
          </a:p>
        </p:txBody>
      </p:sp>
      <p:sp>
        <p:nvSpPr>
          <p:cNvPr id="3" name="Date Placeholder 2"/>
          <p:cNvSpPr>
            <a:spLocks noGrp="1"/>
          </p:cNvSpPr>
          <p:nvPr>
            <p:ph type="dt" sz="half" idx="10"/>
          </p:nvPr>
        </p:nvSpPr>
        <p:spPr/>
        <p:txBody>
          <a:bodyPr/>
          <a:lstStyle/>
          <a:p>
            <a:fld id="{1D99D52C-2DFF-4D30-ACA3-313B2639ABE5}" type="datetimeFigureOut">
              <a:rPr lang="cs-CZ" smtClean="0"/>
              <a:t>5.3.2020</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322A4C1B-78F6-4847-A9E1-FC323150BFC3}"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99D52C-2DFF-4D30-ACA3-313B2639ABE5}" type="datetimeFigureOut">
              <a:rPr lang="cs-CZ" smtClean="0"/>
              <a:t>5.3.2020</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322A4C1B-78F6-4847-A9E1-FC323150BFC3}"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cs-CZ" smtClean="0"/>
              <a:t>Kliknutím lze upravit styl.</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cs-CZ" smtClean="0"/>
              <a:t>Kliknutím lze upravit styly předlohy textu.</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Date Placeholder 4"/>
          <p:cNvSpPr>
            <a:spLocks noGrp="1"/>
          </p:cNvSpPr>
          <p:nvPr>
            <p:ph type="dt" sz="half" idx="10"/>
          </p:nvPr>
        </p:nvSpPr>
        <p:spPr/>
        <p:txBody>
          <a:bodyPr/>
          <a:lstStyle/>
          <a:p>
            <a:fld id="{1D99D52C-2DFF-4D30-ACA3-313B2639ABE5}" type="datetimeFigureOut">
              <a:rPr lang="cs-CZ" smtClean="0"/>
              <a:t>5.3.2020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22A4C1B-78F6-4847-A9E1-FC323150BFC3}"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cs-CZ" smtClean="0"/>
              <a:t>Kliknutím lze upravit styl.</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
        <p:nvSpPr>
          <p:cNvPr id="5" name="Date Placeholder 4"/>
          <p:cNvSpPr>
            <a:spLocks noGrp="1"/>
          </p:cNvSpPr>
          <p:nvPr>
            <p:ph type="dt" sz="half" idx="10"/>
          </p:nvPr>
        </p:nvSpPr>
        <p:spPr/>
        <p:txBody>
          <a:bodyPr/>
          <a:lstStyle/>
          <a:p>
            <a:fld id="{1D99D52C-2DFF-4D30-ACA3-313B2639ABE5}" type="datetimeFigureOut">
              <a:rPr lang="cs-CZ" smtClean="0"/>
              <a:t>5.3.2020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8077200" y="6356350"/>
            <a:ext cx="609600" cy="365125"/>
          </a:xfrm>
        </p:spPr>
        <p:txBody>
          <a:bodyPr/>
          <a:lstStyle/>
          <a:p>
            <a:fld id="{322A4C1B-78F6-4847-A9E1-FC323150BFC3}" type="slidenum">
              <a:rPr lang="cs-CZ" smtClean="0"/>
              <a:t>‹#›</a:t>
            </a:fld>
            <a:endParaRPr lang="cs-CZ"/>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cs-CZ" smtClean="0"/>
              <a:t>Kliknutím na ikonu přidáte obrázek.</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cs-CZ" smtClean="0"/>
              <a:t>Kliknutím lze upravit styl.</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99D52C-2DFF-4D30-ACA3-313B2639ABE5}" type="datetimeFigureOut">
              <a:rPr lang="cs-CZ" smtClean="0"/>
              <a:t>5.3.2020</a:t>
            </a:fld>
            <a:endParaRPr lang="cs-CZ"/>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cs-CZ"/>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22A4C1B-78F6-4847-A9E1-FC323150BFC3}" type="slidenum">
              <a:rPr lang="cs-CZ" smtClean="0"/>
              <a:t>‹#›</a:t>
            </a:fld>
            <a:endParaRPr lang="cs-CZ"/>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ru-RU" sz="4000" dirty="0" smtClean="0"/>
              <a:t>ГЛАВНЫЕ ЧЛЕНЫ ПРЕДЛОЖЕНИЯ</a:t>
            </a:r>
            <a:endParaRPr lang="cs-CZ" sz="4000" dirty="0"/>
          </a:p>
        </p:txBody>
      </p:sp>
      <p:sp>
        <p:nvSpPr>
          <p:cNvPr id="3" name="Podnadpis 2"/>
          <p:cNvSpPr>
            <a:spLocks noGrp="1"/>
          </p:cNvSpPr>
          <p:nvPr>
            <p:ph type="subTitle" idx="1"/>
          </p:nvPr>
        </p:nvSpPr>
        <p:spPr/>
        <p:txBody>
          <a:bodyPr>
            <a:normAutofit/>
          </a:bodyPr>
          <a:lstStyle/>
          <a:p>
            <a:r>
              <a:rPr lang="ru-RU" sz="3600" dirty="0" smtClean="0"/>
              <a:t>Подлежащее</a:t>
            </a:r>
            <a:endParaRPr lang="cs-CZ" sz="3600" dirty="0"/>
          </a:p>
        </p:txBody>
      </p:sp>
    </p:spTree>
    <p:extLst>
      <p:ext uri="{BB962C8B-B14F-4D97-AF65-F5344CB8AC3E}">
        <p14:creationId xmlns:p14="http://schemas.microsoft.com/office/powerpoint/2010/main" val="33330809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1124744"/>
            <a:ext cx="6192688" cy="2016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9632" y="3212976"/>
            <a:ext cx="6192687" cy="2952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67570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836712"/>
            <a:ext cx="6840760" cy="4752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937316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764704"/>
            <a:ext cx="7128792"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406815">
            <a:off x="755576" y="2636912"/>
            <a:ext cx="7200800" cy="3744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283242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4796" y="400558"/>
            <a:ext cx="9144000" cy="6432530"/>
          </a:xfrm>
          <a:prstGeom prst="rect">
            <a:avLst/>
          </a:prstGeom>
        </p:spPr>
        <p:txBody>
          <a:bodyPr wrap="square">
            <a:spAutoFit/>
          </a:bodyPr>
          <a:lstStyle/>
          <a:p>
            <a:pPr algn="ctr"/>
            <a:r>
              <a:rPr lang="cs-CZ" b="1" u="sng" dirty="0"/>
              <a:t>Shoda přísudku s </a:t>
            </a:r>
            <a:r>
              <a:rPr lang="cs-CZ" b="1" u="sng" dirty="0" smtClean="0"/>
              <a:t>několikanásobným podmětem </a:t>
            </a:r>
          </a:p>
          <a:p>
            <a:pPr algn="ctr"/>
            <a:r>
              <a:rPr lang="cs-CZ" b="1" u="sng" dirty="0" smtClean="0"/>
              <a:t>Podmět </a:t>
            </a:r>
            <a:r>
              <a:rPr lang="cs-CZ" b="1" u="sng" dirty="0"/>
              <a:t>předchází přísudku</a:t>
            </a:r>
          </a:p>
          <a:p>
            <a:endParaRPr lang="cs-CZ" dirty="0" smtClean="0"/>
          </a:p>
          <a:p>
            <a:r>
              <a:rPr lang="cs-CZ" b="1" dirty="0"/>
              <a:t>Několikanásobný podmět se skládá ze jmen v čísle </a:t>
            </a:r>
            <a:r>
              <a:rPr lang="cs-CZ" b="1" dirty="0" smtClean="0"/>
              <a:t>jednotném</a:t>
            </a:r>
          </a:p>
          <a:p>
            <a:pPr marL="285750" indent="-285750">
              <a:buFont typeface="Wingdings" panose="05000000000000000000" pitchFamily="2" charset="2"/>
              <a:buChar char="§"/>
            </a:pPr>
            <a:r>
              <a:rPr lang="cs-CZ" dirty="0"/>
              <a:t>Je-li složkou několikanásobného podmětu alespoň jedno podstatné jméno rodu muž. živ., v přísudku </a:t>
            </a:r>
            <a:r>
              <a:rPr lang="cs-CZ" dirty="0" smtClean="0"/>
              <a:t>píšeme </a:t>
            </a:r>
            <a:r>
              <a:rPr lang="cs-CZ" dirty="0"/>
              <a:t>měkké -i.</a:t>
            </a:r>
          </a:p>
          <a:p>
            <a:r>
              <a:rPr lang="cs-CZ" sz="1600" i="1" dirty="0" smtClean="0"/>
              <a:t>Český </a:t>
            </a:r>
            <a:r>
              <a:rPr lang="cs-CZ" sz="1600" i="1" dirty="0"/>
              <a:t>prezident a anglická královna byli vyzváni zástupci ostatních států k slavnostnímu projevu</a:t>
            </a:r>
            <a:r>
              <a:rPr lang="cs-CZ" sz="1600" i="1" dirty="0" smtClean="0"/>
              <a:t>.</a:t>
            </a:r>
          </a:p>
          <a:p>
            <a:pPr marL="285750" indent="-285750">
              <a:buFont typeface="Wingdings" panose="05000000000000000000" pitchFamily="2" charset="2"/>
              <a:buChar char="§"/>
            </a:pPr>
            <a:r>
              <a:rPr lang="cs-CZ" dirty="0"/>
              <a:t>Není-li složkou podmětu jméno rodu muž. živ., v přísudku píšeme tvrdé </a:t>
            </a:r>
            <a:r>
              <a:rPr lang="cs-CZ" dirty="0" smtClean="0"/>
              <a:t>–y.</a:t>
            </a:r>
          </a:p>
          <a:p>
            <a:r>
              <a:rPr lang="pl-PL" sz="1600" i="1" dirty="0" err="1"/>
              <a:t>Garáž</a:t>
            </a:r>
            <a:r>
              <a:rPr lang="pl-PL" sz="1600" i="1" dirty="0"/>
              <a:t> i auto </a:t>
            </a:r>
            <a:r>
              <a:rPr lang="pl-PL" sz="1600" i="1" dirty="0" err="1"/>
              <a:t>byly</a:t>
            </a:r>
            <a:r>
              <a:rPr lang="pl-PL" sz="1600" i="1" dirty="0"/>
              <a:t> </a:t>
            </a:r>
            <a:r>
              <a:rPr lang="pl-PL" sz="1600" i="1" dirty="0" err="1"/>
              <a:t>zničeny</a:t>
            </a:r>
            <a:r>
              <a:rPr lang="pl-PL" sz="1600" i="1" dirty="0"/>
              <a:t> </a:t>
            </a:r>
            <a:r>
              <a:rPr lang="pl-PL" sz="1600" i="1" dirty="0" err="1" smtClean="0"/>
              <a:t>povodní</a:t>
            </a:r>
            <a:r>
              <a:rPr lang="pl-PL" sz="1600" i="1" dirty="0" smtClean="0"/>
              <a:t>.</a:t>
            </a:r>
          </a:p>
          <a:p>
            <a:r>
              <a:rPr lang="cs-CZ" sz="1600" i="1" dirty="0"/>
              <a:t>Česká televize a Český rozhlas byly oceněny za kulturní projekt</a:t>
            </a:r>
            <a:r>
              <a:rPr lang="cs-CZ" sz="1600" i="1" dirty="0" smtClean="0"/>
              <a:t>.</a:t>
            </a:r>
          </a:p>
          <a:p>
            <a:r>
              <a:rPr lang="cs-CZ" sz="1600" i="1" dirty="0" err="1"/>
              <a:t>Addie</a:t>
            </a:r>
            <a:r>
              <a:rPr lang="cs-CZ" sz="1600" i="1" dirty="0"/>
              <a:t> </a:t>
            </a:r>
            <a:r>
              <a:rPr lang="cs-CZ" sz="1600" i="1" dirty="0" smtClean="0"/>
              <a:t>a </a:t>
            </a:r>
            <a:r>
              <a:rPr lang="cs-CZ" sz="1600" i="1" dirty="0"/>
              <a:t>její dcera </a:t>
            </a:r>
            <a:r>
              <a:rPr lang="cs-CZ" sz="1600" i="1" dirty="0" smtClean="0"/>
              <a:t>Julie </a:t>
            </a:r>
            <a:r>
              <a:rPr lang="cs-CZ" sz="1600" i="1" dirty="0"/>
              <a:t>se staly součástí milostného </a:t>
            </a:r>
            <a:r>
              <a:rPr lang="cs-CZ" sz="1600" i="1" dirty="0" smtClean="0"/>
              <a:t>trojúhelníku.</a:t>
            </a:r>
          </a:p>
          <a:p>
            <a:endParaRPr lang="cs-CZ" b="1" dirty="0" smtClean="0"/>
          </a:p>
          <a:p>
            <a:r>
              <a:rPr lang="cs-CZ" b="1" dirty="0" smtClean="0"/>
              <a:t>Několikanásobný </a:t>
            </a:r>
            <a:r>
              <a:rPr lang="cs-CZ" b="1" dirty="0"/>
              <a:t>podmět se skládá ze jmen v čísle </a:t>
            </a:r>
            <a:r>
              <a:rPr lang="cs-CZ" b="1" dirty="0" smtClean="0"/>
              <a:t>množném</a:t>
            </a:r>
          </a:p>
          <a:p>
            <a:pPr marL="285750" indent="-285750">
              <a:buFont typeface="Wingdings" panose="05000000000000000000" pitchFamily="2" charset="2"/>
              <a:buChar char="§"/>
            </a:pPr>
            <a:r>
              <a:rPr lang="cs-CZ" dirty="0"/>
              <a:t>Jestliže podmět obsahuje alespoň jedno jméno rodu muž. živ., v příčestí píšeme měkké </a:t>
            </a:r>
            <a:r>
              <a:rPr lang="cs-CZ" dirty="0" smtClean="0"/>
              <a:t>i.</a:t>
            </a:r>
          </a:p>
          <a:p>
            <a:r>
              <a:rPr lang="cs-CZ" sz="1600" i="1" dirty="0"/>
              <a:t>Krásné modelky, úspěšné moderátorky a nadějní novináři se sešli na benefiční akci</a:t>
            </a:r>
            <a:r>
              <a:rPr lang="cs-CZ" sz="1600" i="1" dirty="0" smtClean="0"/>
              <a:t>.</a:t>
            </a:r>
          </a:p>
          <a:p>
            <a:r>
              <a:rPr lang="cs-CZ" sz="1600" i="1" dirty="0"/>
              <a:t>Maličcí amazonští papoušci a čerstvě narozená opičí mláďata přilákali do zoo tisíce návštěvníků.</a:t>
            </a:r>
            <a:endParaRPr lang="cs-CZ" sz="1600" i="1" dirty="0" smtClean="0"/>
          </a:p>
          <a:p>
            <a:pPr marL="285750" indent="-285750">
              <a:buFont typeface="Wingdings" panose="05000000000000000000" pitchFamily="2" charset="2"/>
              <a:buChar char="§"/>
            </a:pPr>
            <a:r>
              <a:rPr lang="cs-CZ" dirty="0"/>
              <a:t>Jestliže jsou v podmětu jména rodu muž. neživ. nebo ženského (nikoli však jména rodu muž. živ.), píšeme v přísudku tvrdé </a:t>
            </a:r>
            <a:r>
              <a:rPr lang="cs-CZ" dirty="0" smtClean="0"/>
              <a:t>–y.</a:t>
            </a:r>
          </a:p>
          <a:p>
            <a:r>
              <a:rPr lang="cs-CZ" sz="1600" i="1" dirty="0"/>
              <a:t>Burzovní společnosti a nejznámější akcionářky byly tématem novinového článku</a:t>
            </a:r>
            <a:r>
              <a:rPr lang="cs-CZ" sz="1600" i="1" dirty="0" smtClean="0"/>
              <a:t>.</a:t>
            </a:r>
          </a:p>
          <a:p>
            <a:r>
              <a:rPr lang="cs-CZ" sz="1600" i="1" dirty="0"/>
              <a:t>Evropské státy a mocnosti jihoamerického kontinentu se sešly u kulatého stolu</a:t>
            </a:r>
            <a:r>
              <a:rPr lang="cs-CZ" sz="1600" i="1" dirty="0" smtClean="0"/>
              <a:t>.</a:t>
            </a:r>
          </a:p>
          <a:p>
            <a:pPr marL="285750" indent="-285750">
              <a:buFont typeface="Wingdings" panose="05000000000000000000" pitchFamily="2" charset="2"/>
              <a:buChar char="§"/>
            </a:pPr>
            <a:r>
              <a:rPr lang="cs-CZ" dirty="0"/>
              <a:t>Jestliže jsou všechna podstatná jména v podmětu rodu středního v množném čísle, píšeme v přísudku  -</a:t>
            </a:r>
            <a:r>
              <a:rPr lang="cs-CZ" dirty="0" smtClean="0"/>
              <a:t>a.</a:t>
            </a:r>
          </a:p>
          <a:p>
            <a:r>
              <a:rPr lang="cs-CZ" sz="1600" i="1" dirty="0"/>
              <a:t>Auta a jiná motorová vozidla se řítila z kopce nepovolenou rychlostí, pronásledována policejní sirénou</a:t>
            </a:r>
            <a:r>
              <a:rPr lang="cs-CZ" sz="1600" i="1" dirty="0" smtClean="0"/>
              <a:t>.</a:t>
            </a:r>
          </a:p>
          <a:p>
            <a:r>
              <a:rPr lang="cs-CZ" sz="1600" i="1" dirty="0"/>
              <a:t>Všechna stavení i zvířecí obydlí byla zahalena hustou mlhou</a:t>
            </a:r>
            <a:r>
              <a:rPr lang="cs-CZ" sz="1600" i="1" dirty="0" smtClean="0"/>
              <a:t>.</a:t>
            </a:r>
            <a:endParaRPr lang="cs-CZ" sz="1600" i="1" dirty="0"/>
          </a:p>
        </p:txBody>
      </p:sp>
    </p:spTree>
    <p:extLst>
      <p:ext uri="{BB962C8B-B14F-4D97-AF65-F5344CB8AC3E}">
        <p14:creationId xmlns:p14="http://schemas.microsoft.com/office/powerpoint/2010/main" val="10982454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75191" y="908720"/>
            <a:ext cx="8568952" cy="4647426"/>
          </a:xfrm>
          <a:prstGeom prst="rect">
            <a:avLst/>
          </a:prstGeom>
        </p:spPr>
        <p:txBody>
          <a:bodyPr wrap="square">
            <a:spAutoFit/>
          </a:bodyPr>
          <a:lstStyle/>
          <a:p>
            <a:r>
              <a:rPr lang="cs-CZ" b="1" dirty="0"/>
              <a:t>Několikanásobný podmět se skládá ze jmen v různém </a:t>
            </a:r>
            <a:r>
              <a:rPr lang="cs-CZ" b="1" dirty="0" smtClean="0"/>
              <a:t>čísle</a:t>
            </a:r>
          </a:p>
          <a:p>
            <a:pPr marL="285750" indent="-285750">
              <a:buFont typeface="Wingdings" panose="05000000000000000000" pitchFamily="2" charset="2"/>
              <a:buChar char="§"/>
            </a:pPr>
            <a:r>
              <a:rPr lang="cs-CZ" dirty="0" smtClean="0"/>
              <a:t>Jestliže </a:t>
            </a:r>
            <a:r>
              <a:rPr lang="cs-CZ" dirty="0"/>
              <a:t>je složkou několikanásobného podmětu alespoň jedno podstatné jméno rodu muž. živ., ať v čísle množném, či jednotném, v přísudku je nutné užít měkké </a:t>
            </a:r>
            <a:r>
              <a:rPr lang="cs-CZ" dirty="0" smtClean="0"/>
              <a:t>–i.</a:t>
            </a:r>
          </a:p>
          <a:p>
            <a:r>
              <a:rPr lang="cs-CZ" sz="1600" i="1" dirty="0"/>
              <a:t>Zdravotní sestry a muž z čekárny pomohli zraněnému do ordinace</a:t>
            </a:r>
            <a:r>
              <a:rPr lang="cs-CZ" sz="1600" i="1" dirty="0" smtClean="0"/>
              <a:t>.</a:t>
            </a:r>
          </a:p>
          <a:p>
            <a:pPr marL="285750" indent="-285750">
              <a:buFont typeface="Wingdings" panose="05000000000000000000" pitchFamily="2" charset="2"/>
              <a:buChar char="§"/>
            </a:pPr>
            <a:r>
              <a:rPr lang="cs-CZ" dirty="0"/>
              <a:t>V případě, že součástí několikanásobného podmětu není jméno rodu muž. živ., ale jméno rodu muž. neživ., ženského či středního, píšeme v přísudku </a:t>
            </a:r>
            <a:r>
              <a:rPr lang="cs-CZ" dirty="0" smtClean="0"/>
              <a:t>–y.</a:t>
            </a:r>
          </a:p>
          <a:p>
            <a:r>
              <a:rPr lang="cs-CZ" sz="1600" i="1" dirty="0"/>
              <a:t>Pohoda, klid a relaxační koupele byly nedílnou součástí Petrova pobytu v lázních</a:t>
            </a:r>
            <a:r>
              <a:rPr lang="cs-CZ" sz="1600" i="1" dirty="0" smtClean="0"/>
              <a:t>.</a:t>
            </a:r>
          </a:p>
          <a:p>
            <a:r>
              <a:rPr lang="cs-CZ" sz="1600" i="1" dirty="0" smtClean="0"/>
              <a:t>Statek </a:t>
            </a:r>
            <a:r>
              <a:rPr lang="cs-CZ" sz="1600" i="1" dirty="0"/>
              <a:t>a dvě stodoly patřily sedláku </a:t>
            </a:r>
            <a:r>
              <a:rPr lang="cs-CZ" sz="1600" i="1" dirty="0" err="1"/>
              <a:t>Hradílkovi</a:t>
            </a:r>
            <a:r>
              <a:rPr lang="cs-CZ" sz="1600" i="1" dirty="0" smtClean="0"/>
              <a:t>.</a:t>
            </a:r>
          </a:p>
          <a:p>
            <a:pPr marL="285750" indent="-285750">
              <a:buFont typeface="Wingdings" panose="05000000000000000000" pitchFamily="2" charset="2"/>
              <a:buChar char="§"/>
            </a:pPr>
            <a:r>
              <a:rPr lang="cs-CZ" dirty="0"/>
              <a:t>V případě, že podmět tvoří jména rodu středního a alespoň jedno je v čísle jednotném, v příčestí píšeme </a:t>
            </a:r>
            <a:r>
              <a:rPr lang="cs-CZ" dirty="0" smtClean="0"/>
              <a:t>–y.</a:t>
            </a:r>
          </a:p>
          <a:p>
            <a:r>
              <a:rPr lang="cs-CZ" sz="1600" i="1" dirty="0"/>
              <a:t>Skladiště i všechno nářadí byly prodány za nízkou cenu. </a:t>
            </a:r>
            <a:endParaRPr lang="cs-CZ" sz="1600" i="1" dirty="0" smtClean="0"/>
          </a:p>
          <a:p>
            <a:r>
              <a:rPr lang="cs-CZ" sz="1600" i="1" dirty="0" smtClean="0"/>
              <a:t>Moře</a:t>
            </a:r>
            <a:r>
              <a:rPr lang="cs-CZ" sz="1600" i="1" dirty="0"/>
              <a:t>, pohoří, skaliska i celé pobřeží byly zaplaveny přívaly dešťů</a:t>
            </a:r>
            <a:r>
              <a:rPr lang="cs-CZ" sz="1600" i="1" dirty="0" smtClean="0"/>
              <a:t>.</a:t>
            </a:r>
          </a:p>
          <a:p>
            <a:endParaRPr lang="cs-CZ" dirty="0"/>
          </a:p>
          <a:p>
            <a:r>
              <a:rPr lang="cs-CZ" b="1" dirty="0" smtClean="0">
                <a:latin typeface="Times New Roman"/>
                <a:cs typeface="Times New Roman"/>
              </a:rPr>
              <a:t>→ </a:t>
            </a:r>
            <a:r>
              <a:rPr lang="cs-CZ" b="1" dirty="0" smtClean="0"/>
              <a:t>Pokud </a:t>
            </a:r>
            <a:r>
              <a:rPr lang="cs-CZ" b="1" dirty="0"/>
              <a:t>je podmět složen z podstatných jmen různých rodů, rod mužský životný má přednost před ostatními rody, rod ženský a mužský neživotný mají přednost před rodem středním.</a:t>
            </a:r>
          </a:p>
        </p:txBody>
      </p:sp>
    </p:spTree>
    <p:extLst>
      <p:ext uri="{BB962C8B-B14F-4D97-AF65-F5344CB8AC3E}">
        <p14:creationId xmlns:p14="http://schemas.microsoft.com/office/powerpoint/2010/main" val="13441401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611560" y="908720"/>
            <a:ext cx="7848871" cy="4278094"/>
          </a:xfrm>
          <a:prstGeom prst="rect">
            <a:avLst/>
          </a:prstGeom>
        </p:spPr>
        <p:txBody>
          <a:bodyPr wrap="square">
            <a:spAutoFit/>
          </a:bodyPr>
          <a:lstStyle/>
          <a:p>
            <a:pPr algn="ctr"/>
            <a:r>
              <a:rPr lang="cs-CZ" b="1" dirty="0"/>
              <a:t>Přísudek předchází </a:t>
            </a:r>
            <a:r>
              <a:rPr lang="cs-CZ" b="1" dirty="0" smtClean="0"/>
              <a:t>podmětu</a:t>
            </a:r>
          </a:p>
          <a:p>
            <a:endParaRPr lang="cs-CZ" b="1" dirty="0"/>
          </a:p>
          <a:p>
            <a:pPr marL="342900" indent="-342900">
              <a:buFont typeface="+mj-lt"/>
              <a:buAutoNum type="arabicPeriod"/>
            </a:pPr>
            <a:r>
              <a:rPr lang="cs-CZ" b="1" dirty="0" smtClean="0"/>
              <a:t>Řídíme shodu </a:t>
            </a:r>
            <a:r>
              <a:rPr lang="cs-CZ" b="1" dirty="0"/>
              <a:t>pravidlem o přednosti </a:t>
            </a:r>
            <a:r>
              <a:rPr lang="cs-CZ" b="1" dirty="0" smtClean="0"/>
              <a:t>rodů.</a:t>
            </a:r>
          </a:p>
          <a:p>
            <a:pPr marL="342900" indent="-342900">
              <a:buFont typeface="+mj-lt"/>
              <a:buAutoNum type="arabicPeriod"/>
            </a:pPr>
            <a:r>
              <a:rPr lang="cs-CZ" b="1" dirty="0" smtClean="0"/>
              <a:t>Nebo </a:t>
            </a:r>
            <a:r>
              <a:rPr lang="cs-CZ" b="1" dirty="0"/>
              <a:t>shodu určuje to podmětové jméno, které je nejblíže přísudku</a:t>
            </a:r>
            <a:r>
              <a:rPr lang="cs-CZ" dirty="0" smtClean="0"/>
              <a:t>.</a:t>
            </a:r>
          </a:p>
          <a:p>
            <a:endParaRPr lang="cs-CZ" dirty="0"/>
          </a:p>
          <a:p>
            <a:r>
              <a:rPr lang="cs-CZ" dirty="0" smtClean="0"/>
              <a:t>Složkou </a:t>
            </a:r>
            <a:r>
              <a:rPr lang="cs-CZ" dirty="0"/>
              <a:t>několikanásobného podmětu je jméno rodu mužského </a:t>
            </a:r>
            <a:r>
              <a:rPr lang="cs-CZ" dirty="0" smtClean="0"/>
              <a:t>životného</a:t>
            </a:r>
          </a:p>
          <a:p>
            <a:r>
              <a:rPr lang="cs-CZ" sz="1600" i="1" dirty="0"/>
              <a:t>Za nehodu nesli odpovědnost průmyslové podniky a občané okresního města</a:t>
            </a:r>
            <a:r>
              <a:rPr lang="cs-CZ" sz="1600" i="1" dirty="0" smtClean="0"/>
              <a:t>.</a:t>
            </a:r>
          </a:p>
          <a:p>
            <a:r>
              <a:rPr lang="cs-CZ" sz="1600" i="1" dirty="0"/>
              <a:t>Za nehodu nesly odpovědnost průmyslové podniky a občané okresního města</a:t>
            </a:r>
            <a:r>
              <a:rPr lang="cs-CZ" sz="1600" i="1" dirty="0" smtClean="0"/>
              <a:t>.</a:t>
            </a:r>
          </a:p>
          <a:p>
            <a:r>
              <a:rPr lang="cs-CZ" sz="1600" i="1" dirty="0"/>
              <a:t>Charitativní akci sponzorovali akciové společnosti a zastupitelé města</a:t>
            </a:r>
            <a:r>
              <a:rPr lang="cs-CZ" sz="1600" i="1" dirty="0" smtClean="0"/>
              <a:t>.</a:t>
            </a:r>
          </a:p>
          <a:p>
            <a:r>
              <a:rPr lang="cs-CZ" sz="1600" i="1" dirty="0"/>
              <a:t>Charitativní akci sponzorovaly akciové společnosti a zastupitelé města</a:t>
            </a:r>
            <a:r>
              <a:rPr lang="cs-CZ" sz="1600" i="1" dirty="0" smtClean="0"/>
              <a:t>.</a:t>
            </a:r>
          </a:p>
          <a:p>
            <a:endParaRPr lang="cs-CZ" dirty="0"/>
          </a:p>
          <a:p>
            <a:r>
              <a:rPr lang="cs-CZ" dirty="0"/>
              <a:t>Složkou několikanásobného podmětu </a:t>
            </a:r>
            <a:r>
              <a:rPr lang="cs-CZ" dirty="0" smtClean="0"/>
              <a:t>není </a:t>
            </a:r>
            <a:r>
              <a:rPr lang="cs-CZ" dirty="0"/>
              <a:t>jméno rodu mužského </a:t>
            </a:r>
            <a:r>
              <a:rPr lang="cs-CZ" dirty="0" smtClean="0"/>
              <a:t>životného</a:t>
            </a:r>
          </a:p>
          <a:p>
            <a:r>
              <a:rPr lang="cs-CZ" sz="1600" i="1" dirty="0"/>
              <a:t>V novinách byla pochválena města a jejich starostky</a:t>
            </a:r>
            <a:r>
              <a:rPr lang="cs-CZ" sz="1600" i="1" dirty="0" smtClean="0"/>
              <a:t>.</a:t>
            </a:r>
          </a:p>
          <a:p>
            <a:r>
              <a:rPr lang="cs-CZ" sz="1600" i="1" dirty="0"/>
              <a:t>V novinách byly pochváleny města a jejich starostky</a:t>
            </a:r>
            <a:r>
              <a:rPr lang="cs-CZ" sz="1600" i="1" dirty="0" smtClean="0"/>
              <a:t>.</a:t>
            </a:r>
          </a:p>
          <a:p>
            <a:r>
              <a:rPr lang="cs-CZ" sz="1600" i="1" dirty="0"/>
              <a:t>Program večera zkritizovaly obecenstvo i odborná porota</a:t>
            </a:r>
            <a:r>
              <a:rPr lang="cs-CZ" sz="1600" i="1" dirty="0" smtClean="0"/>
              <a:t>.</a:t>
            </a:r>
          </a:p>
          <a:p>
            <a:r>
              <a:rPr lang="cs-CZ" sz="1600" i="1" dirty="0"/>
              <a:t>Program večera zkritizovalo obecenstvo i odborná porota.</a:t>
            </a:r>
          </a:p>
        </p:txBody>
      </p:sp>
    </p:spTree>
    <p:extLst>
      <p:ext uri="{BB962C8B-B14F-4D97-AF65-F5344CB8AC3E}">
        <p14:creationId xmlns:p14="http://schemas.microsoft.com/office/powerpoint/2010/main" val="4992857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701811"/>
            <a:ext cx="9108504" cy="5940088"/>
          </a:xfrm>
          <a:prstGeom prst="rect">
            <a:avLst/>
          </a:prstGeom>
        </p:spPr>
        <p:txBody>
          <a:bodyPr wrap="square">
            <a:spAutoFit/>
          </a:bodyPr>
          <a:lstStyle/>
          <a:p>
            <a:pPr algn="ctr"/>
            <a:r>
              <a:rPr lang="ru-RU" sz="2000" b="1" dirty="0" smtClean="0"/>
              <a:t>Особенности согласования в числе</a:t>
            </a:r>
          </a:p>
          <a:p>
            <a:endParaRPr lang="ru-RU" dirty="0" smtClean="0"/>
          </a:p>
          <a:p>
            <a:pPr marL="342900" indent="-342900">
              <a:buAutoNum type="arabicPeriod"/>
            </a:pPr>
            <a:r>
              <a:rPr lang="ru-RU" u="sng" dirty="0" smtClean="0"/>
              <a:t>При однородных подлежащих</a:t>
            </a:r>
            <a:r>
              <a:rPr lang="ru-RU" dirty="0" smtClean="0"/>
              <a:t> в РЯ предикат чаще, чем в ЧЯ употребляется в </a:t>
            </a:r>
            <a:r>
              <a:rPr lang="ru-RU" dirty="0" err="1" smtClean="0"/>
              <a:t>мн.ч</a:t>
            </a:r>
            <a:r>
              <a:rPr lang="ru-RU" dirty="0" smtClean="0"/>
              <a:t>. </a:t>
            </a:r>
          </a:p>
          <a:p>
            <a:r>
              <a:rPr lang="ru-RU" i="1" dirty="0" smtClean="0"/>
              <a:t>Отец и мать вернулись. </a:t>
            </a:r>
            <a:r>
              <a:rPr lang="cs-CZ" i="1" dirty="0" smtClean="0"/>
              <a:t>Otec a matka se vrátili.</a:t>
            </a:r>
            <a:endParaRPr lang="ru-RU" i="1" dirty="0"/>
          </a:p>
          <a:p>
            <a:r>
              <a:rPr lang="ru-RU" i="1" dirty="0" smtClean="0"/>
              <a:t>Снаружи были слышны вой и лай. </a:t>
            </a:r>
            <a:r>
              <a:rPr lang="cs-CZ" i="1" dirty="0" smtClean="0"/>
              <a:t>Bylo slyšet vytí a štěkot</a:t>
            </a:r>
            <a:r>
              <a:rPr lang="cs-CZ" dirty="0" smtClean="0"/>
              <a:t>.</a:t>
            </a:r>
            <a:endParaRPr lang="ru-RU" dirty="0" smtClean="0"/>
          </a:p>
          <a:p>
            <a:pPr marL="285750" indent="-285750">
              <a:buFont typeface="Courier New" panose="02070309020205020404" pitchFamily="49" charset="0"/>
              <a:buChar char="o"/>
            </a:pPr>
            <a:r>
              <a:rPr lang="cs-CZ" i="1" dirty="0" smtClean="0"/>
              <a:t>Sem nepronikne světlo ani horko.</a:t>
            </a:r>
          </a:p>
          <a:p>
            <a:pPr marL="285750" indent="-285750">
              <a:buFont typeface="Courier New" panose="02070309020205020404" pitchFamily="49" charset="0"/>
              <a:buChar char="o"/>
            </a:pPr>
            <a:r>
              <a:rPr lang="cs-CZ" i="1" dirty="0" smtClean="0"/>
              <a:t>Bylo </a:t>
            </a:r>
            <a:r>
              <a:rPr lang="cs-CZ" i="1" dirty="0"/>
              <a:t>vidět </a:t>
            </a:r>
            <a:r>
              <a:rPr lang="cs-CZ" i="1" dirty="0" smtClean="0"/>
              <a:t>pluky </a:t>
            </a:r>
            <a:r>
              <a:rPr lang="cs-CZ" i="1" dirty="0"/>
              <a:t>dragounů </a:t>
            </a:r>
            <a:r>
              <a:rPr lang="cs-CZ" i="1" dirty="0" smtClean="0"/>
              <a:t>a moderně </a:t>
            </a:r>
            <a:r>
              <a:rPr lang="cs-CZ" i="1" dirty="0"/>
              <a:t>vyzbrojenou a dobře vycvičenou žoldnéřskou </a:t>
            </a:r>
            <a:r>
              <a:rPr lang="cs-CZ" i="1" dirty="0" smtClean="0"/>
              <a:t>pěchotu. </a:t>
            </a:r>
          </a:p>
          <a:p>
            <a:pPr marL="285750" indent="-285750">
              <a:buFont typeface="Courier New" panose="02070309020205020404" pitchFamily="49" charset="0"/>
              <a:buChar char="o"/>
            </a:pPr>
            <a:r>
              <a:rPr lang="cs-CZ" i="1" dirty="0"/>
              <a:t>Bylo slyšet jenom bzukot vosy topící se v karafě s vodou a šumění </a:t>
            </a:r>
            <a:r>
              <a:rPr lang="cs-CZ" i="1" dirty="0" smtClean="0"/>
              <a:t>lip.</a:t>
            </a:r>
            <a:endParaRPr lang="ru-RU" i="1" dirty="0" smtClean="0"/>
          </a:p>
          <a:p>
            <a:endParaRPr lang="ru-RU" dirty="0" smtClean="0"/>
          </a:p>
          <a:p>
            <a:r>
              <a:rPr lang="ru-RU" u="sng" dirty="0" smtClean="0"/>
              <a:t>При однородных членах типа </a:t>
            </a:r>
            <a:r>
              <a:rPr lang="ru-RU" i="1" u="sng" dirty="0" smtClean="0"/>
              <a:t>мать с дочерью </a:t>
            </a:r>
            <a:r>
              <a:rPr lang="ru-RU" dirty="0" smtClean="0"/>
              <a:t>согласование</a:t>
            </a:r>
            <a:r>
              <a:rPr lang="cs-CZ" dirty="0" smtClean="0"/>
              <a:t> </a:t>
            </a:r>
            <a:r>
              <a:rPr lang="ru-RU" dirty="0" smtClean="0"/>
              <a:t>в РЯ зависит от смысла, но предикат чаще стоит во </a:t>
            </a:r>
            <a:r>
              <a:rPr lang="ru-RU" dirty="0" err="1" smtClean="0"/>
              <a:t>мн.ч</a:t>
            </a:r>
            <a:r>
              <a:rPr lang="ru-RU" dirty="0" smtClean="0"/>
              <a:t>.</a:t>
            </a:r>
          </a:p>
          <a:p>
            <a:pPr marL="285750" indent="-285750">
              <a:buFont typeface="Courier New" panose="02070309020205020404" pitchFamily="49" charset="0"/>
              <a:buChar char="o"/>
            </a:pPr>
            <a:r>
              <a:rPr lang="ru-RU" i="1" dirty="0" smtClean="0"/>
              <a:t>Мать с ребенком ждут в приемной.</a:t>
            </a:r>
          </a:p>
          <a:p>
            <a:pPr marL="285750" indent="-285750">
              <a:buFont typeface="Courier New" panose="02070309020205020404" pitchFamily="49" charset="0"/>
              <a:buChar char="o"/>
            </a:pPr>
            <a:r>
              <a:rPr lang="ru-RU" i="1" dirty="0" smtClean="0"/>
              <a:t>Мать с ребенком ждет в приемной. (творительный сопутствующий)</a:t>
            </a:r>
          </a:p>
          <a:p>
            <a:r>
              <a:rPr lang="ru-RU" dirty="0" smtClean="0"/>
              <a:t>ЧЯ грамматически допускает обе возможности.</a:t>
            </a:r>
          </a:p>
          <a:p>
            <a:pPr marL="285750" indent="-285750">
              <a:buFont typeface="Courier New" panose="02070309020205020404" pitchFamily="49" charset="0"/>
              <a:buChar char="o"/>
            </a:pPr>
            <a:r>
              <a:rPr lang="cs-CZ" i="1" dirty="0"/>
              <a:t>Dívky s chlapci tančili až do rána</a:t>
            </a:r>
            <a:r>
              <a:rPr lang="cs-CZ" i="1" dirty="0" smtClean="0"/>
              <a:t>.</a:t>
            </a:r>
            <a:r>
              <a:rPr lang="ru-RU" i="1" dirty="0" smtClean="0"/>
              <a:t> </a:t>
            </a:r>
            <a:r>
              <a:rPr lang="cs-CZ" i="1" dirty="0"/>
              <a:t>Divoká prasata s bažanty se řítila na návštěvníky lesa</a:t>
            </a:r>
            <a:r>
              <a:rPr lang="cs-CZ" i="1" dirty="0" smtClean="0"/>
              <a:t>.</a:t>
            </a:r>
            <a:endParaRPr lang="ru-RU" i="1" dirty="0" smtClean="0"/>
          </a:p>
          <a:p>
            <a:r>
              <a:rPr lang="ru-RU" dirty="0" smtClean="0"/>
              <a:t>Но если подлежащее находится в постпозиции, преобладает согласование с сущ., которое находится ближе к предикату.</a:t>
            </a:r>
          </a:p>
          <a:p>
            <a:pPr marL="285750" indent="-285750">
              <a:buFont typeface="Courier New" panose="02070309020205020404" pitchFamily="49" charset="0"/>
              <a:buChar char="o"/>
            </a:pPr>
            <a:r>
              <a:rPr lang="cs-CZ" i="1" dirty="0"/>
              <a:t>Za jabloní stálo (i stáli) děvče s bernardýnem</a:t>
            </a:r>
            <a:r>
              <a:rPr lang="cs-CZ" i="1" dirty="0" smtClean="0"/>
              <a:t>.</a:t>
            </a:r>
            <a:endParaRPr lang="ru-RU" i="1" dirty="0" smtClean="0"/>
          </a:p>
          <a:p>
            <a:pPr marL="285750" indent="-285750">
              <a:buFont typeface="Courier New" panose="02070309020205020404" pitchFamily="49" charset="0"/>
              <a:buChar char="o"/>
            </a:pPr>
            <a:r>
              <a:rPr lang="cs-CZ" i="1" dirty="0"/>
              <a:t>Ulicemi se řítila (i řítily) auta s motocykly.</a:t>
            </a:r>
            <a:endParaRPr lang="ru-RU" i="1" dirty="0" smtClean="0"/>
          </a:p>
          <a:p>
            <a:endParaRPr lang="ru-RU" dirty="0" smtClean="0"/>
          </a:p>
        </p:txBody>
      </p:sp>
    </p:spTree>
    <p:extLst>
      <p:ext uri="{BB962C8B-B14F-4D97-AF65-F5344CB8AC3E}">
        <p14:creationId xmlns:p14="http://schemas.microsoft.com/office/powerpoint/2010/main" val="31697980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908720"/>
            <a:ext cx="9144000" cy="5632311"/>
          </a:xfrm>
          <a:prstGeom prst="rect">
            <a:avLst/>
          </a:prstGeom>
        </p:spPr>
        <p:txBody>
          <a:bodyPr wrap="square">
            <a:spAutoFit/>
          </a:bodyPr>
          <a:lstStyle/>
          <a:p>
            <a:endParaRPr lang="cs-CZ" dirty="0"/>
          </a:p>
          <a:p>
            <a:r>
              <a:rPr lang="cs-CZ" dirty="0" smtClean="0"/>
              <a:t>1. Příjezd </a:t>
            </a:r>
            <a:r>
              <a:rPr lang="cs-CZ" dirty="0"/>
              <a:t>prezidenta Beneše z exilu do Prahy</a:t>
            </a:r>
          </a:p>
          <a:p>
            <a:r>
              <a:rPr lang="cs-CZ" dirty="0"/>
              <a:t>V ulicích, kterými projížděl prezidentův průvod, zmizel_   zbytky barikád a pozůstatky po nedávných bojích. Jen zničené domy, rozstřílená okna a spáleniště tu zbyl_  . Hlásal_  , že Pražané neváhal_  obětovat životy a majetek na obranu svého města. Dlouho před příjezdem prezidenta republiky proudil_  nepřehledné zástupy do středu města. V celé Praze vlál_  prapory. Husté špalíry pražského obecenstva vroubil_  ulice, jimiž se ubíral_  prezident a jeho průvod. Obyvatelé Prahy i okolí </a:t>
            </a:r>
            <a:r>
              <a:rPr lang="cs-CZ" dirty="0" err="1"/>
              <a:t>přišl</a:t>
            </a:r>
            <a:r>
              <a:rPr lang="cs-CZ" dirty="0"/>
              <a:t>_  , aby pozdravil_  svého prezidenta při jeho prvním kroku na půdu osvobozeného města.</a:t>
            </a:r>
          </a:p>
          <a:p>
            <a:endParaRPr lang="cs-CZ" dirty="0"/>
          </a:p>
          <a:p>
            <a:r>
              <a:rPr lang="cs-CZ" dirty="0" smtClean="0"/>
              <a:t>2. ... </a:t>
            </a:r>
            <a:r>
              <a:rPr lang="cs-CZ" dirty="0"/>
              <a:t>hejna žraloků byl_  těsně u nás, ale naštěstí mě i Jardu námořníci včas vytáhl_   . Ale najednou se přihnal_  mraky a z nebe se spustil_  proudy vody. Obrovské vlny zalil_  palubu. Námořníci spouštěl_  záchranné čluny, ale ty uplaval_  , ani je nestačil_  zachytit. Plachty se napínal_  , stěžně se lámal_  , lana se trhal_  , plavčíci klel_  , ženy pištěl_  , batolata vřískal_  a muži vyléval_  vodu, protože čerpadla se zasekl_  . Důstojníci chtěl_  , abychom je s Jardou zachránil_  , tak jsme to tedy udělal_  a všichni muži nám děkoval_  , i když se trochu styděl_  za to, že jejich ženy viděl_  , jak byl_  bezradní. Taky se jim začal_ posmívat, že nebyl_  tak stateční jako já s Jardou. Ony nás tak obdivoval_  , že to už chlap_  nevydržel_  a hodil_  nás zase zpátky do moře. </a:t>
            </a:r>
          </a:p>
          <a:p>
            <a:r>
              <a:rPr lang="cs-CZ" dirty="0"/>
              <a:t>No a pak jste mě probudil-   ...</a:t>
            </a:r>
          </a:p>
        </p:txBody>
      </p:sp>
    </p:spTree>
    <p:extLst>
      <p:ext uri="{BB962C8B-B14F-4D97-AF65-F5344CB8AC3E}">
        <p14:creationId xmlns:p14="http://schemas.microsoft.com/office/powerpoint/2010/main" val="5221223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31564" y="980728"/>
            <a:ext cx="9144000" cy="5355312"/>
          </a:xfrm>
          <a:prstGeom prst="rect">
            <a:avLst/>
          </a:prstGeom>
        </p:spPr>
        <p:txBody>
          <a:bodyPr wrap="square">
            <a:spAutoFit/>
          </a:bodyPr>
          <a:lstStyle/>
          <a:p>
            <a:r>
              <a:rPr lang="cs-CZ" dirty="0" smtClean="0"/>
              <a:t>1. Příjezd </a:t>
            </a:r>
            <a:r>
              <a:rPr lang="cs-CZ" dirty="0"/>
              <a:t>prezidenta Beneše z exilu do Prahy</a:t>
            </a:r>
          </a:p>
          <a:p>
            <a:r>
              <a:rPr lang="cs-CZ" dirty="0"/>
              <a:t>V ulicích, kterými projížděl prezidentův průvod, zmizely  zbytky barikád a pozůstatky po nedávných bojích. Jen zničené domy, rozstřílená okna a spáleniště tu zbyly  . Hlásaly, že Pražané neváhali  obětovat životy a majetek na obranu svého města. Dlouho před příjezdem prezidenta republiky proudily  nepřehledné zástupy do středu města. V celé Praze vlály  prapory. Husté špalíry pražského obecenstva vroubily  ulice, jimiž se ubírali  prezident a jeho průvod. Obyvatelé Prahy i okolí přišli  , aby pozdravili  svého prezidenta při jeho prvním kroku na půdu osvobozeného města.</a:t>
            </a:r>
          </a:p>
          <a:p>
            <a:endParaRPr lang="cs-CZ" dirty="0"/>
          </a:p>
          <a:p>
            <a:r>
              <a:rPr lang="cs-CZ" dirty="0" smtClean="0"/>
              <a:t>2. </a:t>
            </a:r>
            <a:r>
              <a:rPr lang="cs-CZ" dirty="0"/>
              <a:t>.</a:t>
            </a:r>
            <a:r>
              <a:rPr lang="cs-CZ" dirty="0" smtClean="0"/>
              <a:t>.. </a:t>
            </a:r>
            <a:r>
              <a:rPr lang="cs-CZ" dirty="0"/>
              <a:t>hejna žraloků byla  těsně u nás, ale naštěstí mě i Jardu námořníci včas vytáhli. Ale najednou se přihnaly  mraky a z nebe se spustily  proudy vody. Obrovské vlny zalily  palubu. Námořníci spouštěli  záchranné čluny, ale ty uplavaly, ani je nestačili  zachytit. Plachty se napínaly, stěžně se lámaly, lana se trhala, plavčíci kleli, ženy pištěly, batolata vřískala  a muži vylévali  vodu, protože čerpadla se zasekla. Důstojníci chtěli  , abychom je s Jardou zachránili, tak jsme to tedy udělali  a všichni muži nám děkovali, i když se trochu styděli  za to, že jejich ženy viděly , jak byli  bezradní. Taky se jim začaly  posmívat, že nebyli  tak stateční jako já s Jardou. Ony nás tak obdivovaly , že to už chlapi  nevydrželi  a hodili  nás zase zpátky do moře. </a:t>
            </a:r>
          </a:p>
          <a:p>
            <a:r>
              <a:rPr lang="cs-CZ" dirty="0"/>
              <a:t>No a pak jste mě probudili   ...</a:t>
            </a:r>
          </a:p>
        </p:txBody>
      </p:sp>
    </p:spTree>
    <p:extLst>
      <p:ext uri="{BB962C8B-B14F-4D97-AF65-F5344CB8AC3E}">
        <p14:creationId xmlns:p14="http://schemas.microsoft.com/office/powerpoint/2010/main" val="38132348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1268760"/>
            <a:ext cx="9144000" cy="4801314"/>
          </a:xfrm>
          <a:prstGeom prst="rect">
            <a:avLst/>
          </a:prstGeom>
        </p:spPr>
        <p:txBody>
          <a:bodyPr wrap="square">
            <a:spAutoFit/>
          </a:bodyPr>
          <a:lstStyle/>
          <a:p>
            <a:r>
              <a:rPr lang="cs-CZ" dirty="0" smtClean="0"/>
              <a:t>3. Jednou </a:t>
            </a:r>
            <a:r>
              <a:rPr lang="cs-CZ" dirty="0"/>
              <a:t>si na břehu v trávě hrál_  děti. Na zelených kartičkách měl_  písmena a skládal_  je do slov a vět. Večer je maminky zavolal_  domů. Děti zapomněl_  desky v trávě. Když v _ šel na neb_  měsíc, v _ lezl_  z vody raci a zvědavě si prohlížel_  abecedu. A protože raci dělají všechno obráceně, </a:t>
            </a:r>
            <a:r>
              <a:rPr lang="cs-CZ" dirty="0" err="1"/>
              <a:t>našl</a:t>
            </a:r>
            <a:r>
              <a:rPr lang="cs-CZ" dirty="0"/>
              <a:t>_  jako první písmenko Z. Ze slova RAK potom v _ tvořil_  slovo ZRAK. Písmeno Z odhodil_  a </a:t>
            </a:r>
            <a:r>
              <a:rPr lang="cs-CZ" dirty="0" err="1"/>
              <a:t>našl</a:t>
            </a:r>
            <a:r>
              <a:rPr lang="cs-CZ" dirty="0"/>
              <a:t>_  si písmeno V. Zvířata si začal_  hrát, že je z nich VRAK odpočívající na dně oceánu, kde ho potápěči marně hledal_  . Potom tito tvorové </a:t>
            </a:r>
            <a:r>
              <a:rPr lang="cs-CZ" dirty="0" err="1"/>
              <a:t>našl</a:t>
            </a:r>
            <a:r>
              <a:rPr lang="cs-CZ" dirty="0"/>
              <a:t>_  spoustu dalších písmen abecedy a slovo RAK </a:t>
            </a:r>
            <a:r>
              <a:rPr lang="cs-CZ" dirty="0" err="1"/>
              <a:t>prom</a:t>
            </a:r>
            <a:r>
              <a:rPr lang="cs-CZ" dirty="0"/>
              <a:t> _ </a:t>
            </a:r>
            <a:r>
              <a:rPr lang="cs-CZ" dirty="0" err="1"/>
              <a:t>ňoval</a:t>
            </a:r>
            <a:r>
              <a:rPr lang="cs-CZ" dirty="0"/>
              <a:t>_  v nejrůznější slova</a:t>
            </a:r>
            <a:r>
              <a:rPr lang="cs-CZ" dirty="0" smtClean="0"/>
              <a:t>.</a:t>
            </a:r>
          </a:p>
          <a:p>
            <a:endParaRPr lang="cs-CZ" dirty="0"/>
          </a:p>
          <a:p>
            <a:r>
              <a:rPr lang="cs-CZ" dirty="0"/>
              <a:t>4. </a:t>
            </a:r>
            <a:r>
              <a:rPr lang="cs-CZ" dirty="0" smtClean="0"/>
              <a:t>Toto </a:t>
            </a:r>
            <a:r>
              <a:rPr lang="cs-CZ" dirty="0"/>
              <a:t>cvičení psali už vaši dědečkové a babičky. Zvládnete ho i vy?</a:t>
            </a:r>
          </a:p>
          <a:p>
            <a:r>
              <a:rPr lang="cs-CZ" dirty="0"/>
              <a:t>Sluneční paprsky vnikl_  na hospodářův dvůr. V té </a:t>
            </a:r>
            <a:r>
              <a:rPr lang="cs-CZ" dirty="0" err="1"/>
              <a:t>chvíl</a:t>
            </a:r>
            <a:r>
              <a:rPr lang="cs-CZ" dirty="0"/>
              <a:t>_  zakejhal_  hus_ , zakdákal_  slepice a radostně zavrčel_  psi. Kuřátka se hnal_  ke korýtku s vodou. Na zápraží se objevil_  děti. Chlapci se rozběhl_  k psí boudě a hrál_  si se svými chráněnci. Děvčata se polekal_  a spěchal_  za kuřátky. Dvě kuřátka spadl_  do korýtka a málem se utopil_. Polekané opatrovnice je v _táhl_  a dal_  na sluníčko. K </a:t>
            </a:r>
            <a:r>
              <a:rPr lang="cs-CZ" dirty="0" err="1"/>
              <a:t>pov</a:t>
            </a:r>
            <a:r>
              <a:rPr lang="cs-CZ" dirty="0"/>
              <a:t> _ku na dvoře se připojil_  další hlas_ .To v chlévě zabučel_  </a:t>
            </a:r>
            <a:r>
              <a:rPr lang="cs-CZ" dirty="0" err="1"/>
              <a:t>kráv</a:t>
            </a:r>
            <a:r>
              <a:rPr lang="cs-CZ" dirty="0"/>
              <a:t>_  , zamečel_  koz_  , ve stáji zařehtal_  koně a v krmítku zachrochtal_  vepři. Za </a:t>
            </a:r>
            <a:r>
              <a:rPr lang="cs-CZ" dirty="0" err="1"/>
              <a:t>chvíl</a:t>
            </a:r>
            <a:r>
              <a:rPr lang="cs-CZ" dirty="0"/>
              <a:t>_  zapískal_  před vraty </a:t>
            </a:r>
            <a:r>
              <a:rPr lang="cs-CZ" dirty="0" err="1"/>
              <a:t>sousedov</a:t>
            </a:r>
            <a:r>
              <a:rPr lang="cs-CZ" dirty="0"/>
              <a:t>_  hoši ženoucí hus_  na pastvu.</a:t>
            </a:r>
          </a:p>
          <a:p>
            <a:endParaRPr lang="cs-CZ" dirty="0"/>
          </a:p>
        </p:txBody>
      </p:sp>
    </p:spTree>
    <p:extLst>
      <p:ext uri="{BB962C8B-B14F-4D97-AF65-F5344CB8AC3E}">
        <p14:creationId xmlns:p14="http://schemas.microsoft.com/office/powerpoint/2010/main" val="3292351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323528" y="764704"/>
            <a:ext cx="8496944" cy="5632311"/>
          </a:xfrm>
          <a:prstGeom prst="rect">
            <a:avLst/>
          </a:prstGeom>
        </p:spPr>
        <p:txBody>
          <a:bodyPr wrap="square">
            <a:spAutoFit/>
          </a:bodyPr>
          <a:lstStyle/>
          <a:p>
            <a:r>
              <a:rPr lang="ru-RU" b="1" dirty="0" smtClean="0"/>
              <a:t>ПОДЛЕЖАЩЕЕ </a:t>
            </a:r>
            <a:r>
              <a:rPr lang="cs-CZ" b="1" dirty="0" smtClean="0"/>
              <a:t> (podmět) </a:t>
            </a:r>
            <a:r>
              <a:rPr lang="ru-RU" b="1" dirty="0" smtClean="0"/>
              <a:t>– один из двух главных членов двусоставного предложения, это конститутивный член</a:t>
            </a:r>
            <a:r>
              <a:rPr lang="cs-CZ" b="1" dirty="0" smtClean="0"/>
              <a:t> </a:t>
            </a:r>
            <a:r>
              <a:rPr lang="ru-RU" b="1" dirty="0" smtClean="0"/>
              <a:t>предложения.</a:t>
            </a:r>
          </a:p>
          <a:p>
            <a:endParaRPr lang="ru-RU" dirty="0" smtClean="0"/>
          </a:p>
          <a:p>
            <a:r>
              <a:rPr lang="ru-RU" dirty="0" smtClean="0"/>
              <a:t>К его определению существует  </a:t>
            </a:r>
            <a:r>
              <a:rPr lang="ru-RU" u="sng" dirty="0" smtClean="0"/>
              <a:t>два основных подхода</a:t>
            </a:r>
            <a:r>
              <a:rPr lang="ru-RU" dirty="0" smtClean="0"/>
              <a:t>:</a:t>
            </a:r>
          </a:p>
          <a:p>
            <a:r>
              <a:rPr lang="ru-RU" dirty="0" smtClean="0"/>
              <a:t>1. Самый главный и единственный независимый член предложения.</a:t>
            </a:r>
          </a:p>
          <a:p>
            <a:r>
              <a:rPr lang="ru-RU" dirty="0" smtClean="0"/>
              <a:t>2. Центром предложения является предикат. Подлежащее находится в отношениях сопряжения со сказуемым </a:t>
            </a:r>
            <a:r>
              <a:rPr lang="ru-RU" dirty="0" smtClean="0">
                <a:latin typeface="Times New Roman"/>
                <a:cs typeface="Times New Roman"/>
              </a:rPr>
              <a:t>→</a:t>
            </a:r>
            <a:r>
              <a:rPr lang="ru-RU" dirty="0" smtClean="0"/>
              <a:t> взаимозависимость.</a:t>
            </a:r>
          </a:p>
          <a:p>
            <a:endParaRPr lang="ru-RU" dirty="0" smtClean="0"/>
          </a:p>
          <a:p>
            <a:r>
              <a:rPr lang="ru-RU" dirty="0" smtClean="0"/>
              <a:t>Несомненно одно - семантически </a:t>
            </a:r>
            <a:r>
              <a:rPr lang="ru-RU" b="1" dirty="0" smtClean="0"/>
              <a:t>подлежащее - это субстанция, которой сказуемым приписывается признак</a:t>
            </a:r>
            <a:r>
              <a:rPr lang="ru-RU" dirty="0" smtClean="0"/>
              <a:t> в широком смысле слова. Т.е. оно </a:t>
            </a:r>
            <a:r>
              <a:rPr lang="ru-RU" b="1" dirty="0" smtClean="0"/>
              <a:t>находится в предикативных отношениях со сказуемым</a:t>
            </a:r>
            <a:r>
              <a:rPr lang="ru-RU" dirty="0" smtClean="0"/>
              <a:t>.</a:t>
            </a:r>
          </a:p>
          <a:p>
            <a:endParaRPr lang="ru-RU" dirty="0" smtClean="0"/>
          </a:p>
          <a:p>
            <a:pPr marL="285750" indent="-285750">
              <a:buFont typeface="Courier New" panose="02070309020205020404" pitchFamily="49" charset="0"/>
              <a:buChar char="o"/>
            </a:pPr>
            <a:r>
              <a:rPr lang="ru-RU" dirty="0" smtClean="0"/>
              <a:t>Все дети уже поняли, что сказала воспитательница, а я не понял - стоял и смотрел в потолок.</a:t>
            </a:r>
          </a:p>
          <a:p>
            <a:pPr marL="285750" indent="-285750">
              <a:buFont typeface="Courier New" panose="02070309020205020404" pitchFamily="49" charset="0"/>
              <a:buChar char="o"/>
            </a:pPr>
            <a:r>
              <a:rPr lang="ru-RU" dirty="0"/>
              <a:t>В</a:t>
            </a:r>
            <a:r>
              <a:rPr lang="ru-RU" dirty="0" smtClean="0"/>
              <a:t>сё более изменялись его собственные взгляды на упомянутые события.</a:t>
            </a:r>
          </a:p>
          <a:p>
            <a:pPr marL="285750" indent="-285750">
              <a:buFont typeface="Courier New" panose="02070309020205020404" pitchFamily="49" charset="0"/>
              <a:buChar char="o"/>
            </a:pPr>
            <a:r>
              <a:rPr lang="ru-RU" dirty="0" smtClean="0"/>
              <a:t>Подоконник хоть и был широкий, но он был слишком короток, чтобы лечь.</a:t>
            </a:r>
            <a:endParaRPr lang="cs-CZ" dirty="0"/>
          </a:p>
          <a:p>
            <a:pPr marL="285750" indent="-285750">
              <a:buFont typeface="Courier New" panose="02070309020205020404" pitchFamily="49" charset="0"/>
              <a:buChar char="o"/>
            </a:pPr>
            <a:r>
              <a:rPr lang="cs-CZ" dirty="0" smtClean="0"/>
              <a:t>Jsem tak ráda, že je můj počítač nepoužitelný. </a:t>
            </a:r>
          </a:p>
          <a:p>
            <a:pPr marL="285750" indent="-285750">
              <a:buFont typeface="Courier New" panose="02070309020205020404" pitchFamily="49" charset="0"/>
              <a:buChar char="o"/>
            </a:pPr>
            <a:r>
              <a:rPr lang="cs-CZ" dirty="0" smtClean="0"/>
              <a:t>Po břehu běhá fenka paní Halamové </a:t>
            </a:r>
            <a:r>
              <a:rPr lang="cs-CZ" dirty="0" err="1" smtClean="0"/>
              <a:t>Šíba</a:t>
            </a:r>
            <a:r>
              <a:rPr lang="cs-CZ" dirty="0" smtClean="0"/>
              <a:t> a štěká jako pominutá.</a:t>
            </a:r>
          </a:p>
          <a:p>
            <a:pPr marL="285750" indent="-285750">
              <a:buFont typeface="Courier New" panose="02070309020205020404" pitchFamily="49" charset="0"/>
              <a:buChar char="o"/>
            </a:pPr>
            <a:r>
              <a:rPr lang="cs-CZ" dirty="0" smtClean="0"/>
              <a:t> Věž nad hnízdem šesti hotelových mrakodrapů  vyčnívá   do výšky 601 m a nese obrovské svítící hodiny.</a:t>
            </a:r>
            <a:endParaRPr lang="ru-RU" dirty="0"/>
          </a:p>
        </p:txBody>
      </p:sp>
    </p:spTree>
    <p:extLst>
      <p:ext uri="{BB962C8B-B14F-4D97-AF65-F5344CB8AC3E}">
        <p14:creationId xmlns:p14="http://schemas.microsoft.com/office/powerpoint/2010/main" val="11557803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1052736"/>
            <a:ext cx="9144000" cy="4801314"/>
          </a:xfrm>
          <a:prstGeom prst="rect">
            <a:avLst/>
          </a:prstGeom>
        </p:spPr>
        <p:txBody>
          <a:bodyPr wrap="square">
            <a:spAutoFit/>
          </a:bodyPr>
          <a:lstStyle/>
          <a:p>
            <a:r>
              <a:rPr lang="cs-CZ" dirty="0" smtClean="0"/>
              <a:t>3. Jednou </a:t>
            </a:r>
            <a:r>
              <a:rPr lang="cs-CZ" dirty="0"/>
              <a:t>si na břehu v trávě hrály  děti. Na zelených kartičkách měly  písmena a skládaly  je do slov a vět. Večer je maminky zavolaly  domů. Děti zapomněly  desky v trávě. Když vyšel na nebi  měsíc, vylezli  z vody raci a zvědavě si prohlíželi  abecedu. A protože raci dělají všechno obráceně, našli  jako první písmenko Z. Ze slova RAK potom vytvořili  slovo ZRAK. Písmeno Z odhodili  a našli  si písmeno V. Zvířata si začala  hrát, že je z nich VRAK odpočívající na dně oceánu, kde ho potápěči marně hledali . Potom tito tvorové našli  spoustu dalších písmen abecedy a slovo RAK proměňovali  v nejrůznější slova</a:t>
            </a:r>
            <a:r>
              <a:rPr lang="cs-CZ" dirty="0" smtClean="0"/>
              <a:t>.</a:t>
            </a:r>
          </a:p>
          <a:p>
            <a:endParaRPr lang="cs-CZ" dirty="0" smtClean="0"/>
          </a:p>
          <a:p>
            <a:r>
              <a:rPr lang="cs-CZ" dirty="0" smtClean="0"/>
              <a:t>4.Toto </a:t>
            </a:r>
            <a:r>
              <a:rPr lang="cs-CZ" dirty="0"/>
              <a:t>cvičení psali už vaši dědečkové a babičky. Zvládnete ho i vy?</a:t>
            </a:r>
          </a:p>
          <a:p>
            <a:r>
              <a:rPr lang="cs-CZ" dirty="0"/>
              <a:t>Sluneční paprsky vnikly na hospodářův dvůr. V té chvíli  zakejhaly  husy, zakdákaly  slepice a radostně zavrčeli psi. Kuřátka se hnala  ke korýtku s vodou. Na zápraží se objevily  děti. Chlapci se rozběhli  k psí boudě a hráli  si se svými chráněnci. Děvčata se polekala  a spěchala za kuřátky. Dvě kuřátka spadla  do korýtka a málem se utopila. Polekané opatrovnice je vytáhly a daly  na sluníčko. K povyku na dvoře se připojily další hlasy .To v chlévě zabučely  krávy  , zamečely  kozy  , ve stáji zařehtali  koně a v krmítku zachrochtali  vepři. Za chvíli  zapískali  před vraty sousedovi hoši ženoucí husy  na pastvu.</a:t>
            </a:r>
          </a:p>
          <a:p>
            <a:endParaRPr lang="cs-CZ" dirty="0"/>
          </a:p>
        </p:txBody>
      </p:sp>
    </p:spTree>
    <p:extLst>
      <p:ext uri="{BB962C8B-B14F-4D97-AF65-F5344CB8AC3E}">
        <p14:creationId xmlns:p14="http://schemas.microsoft.com/office/powerpoint/2010/main" val="41349644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85051" y="908720"/>
            <a:ext cx="8568952" cy="5355312"/>
          </a:xfrm>
          <a:prstGeom prst="rect">
            <a:avLst/>
          </a:prstGeom>
        </p:spPr>
        <p:txBody>
          <a:bodyPr wrap="square">
            <a:spAutoFit/>
          </a:bodyPr>
          <a:lstStyle/>
          <a:p>
            <a:pPr lvl="0"/>
            <a:r>
              <a:rPr lang="ru-RU" dirty="0">
                <a:solidFill>
                  <a:prstClr val="black"/>
                </a:solidFill>
              </a:rPr>
              <a:t>2. </a:t>
            </a:r>
            <a:r>
              <a:rPr lang="ru-RU" u="sng" dirty="0">
                <a:solidFill>
                  <a:prstClr val="black"/>
                </a:solidFill>
              </a:rPr>
              <a:t>При обращении на Вы в РЯ происходит согласование </a:t>
            </a:r>
            <a:r>
              <a:rPr lang="ru-RU" b="1" u="sng" dirty="0">
                <a:solidFill>
                  <a:prstClr val="black"/>
                </a:solidFill>
              </a:rPr>
              <a:t>по форме</a:t>
            </a:r>
            <a:r>
              <a:rPr lang="ru-RU" u="sng" dirty="0">
                <a:solidFill>
                  <a:prstClr val="black"/>
                </a:solidFill>
              </a:rPr>
              <a:t>, в ЧЯ </a:t>
            </a:r>
            <a:r>
              <a:rPr lang="ru-RU" b="1" u="sng" dirty="0" smtClean="0">
                <a:solidFill>
                  <a:prstClr val="black"/>
                </a:solidFill>
              </a:rPr>
              <a:t>по </a:t>
            </a:r>
            <a:r>
              <a:rPr lang="ru-RU" b="1" u="sng" dirty="0">
                <a:solidFill>
                  <a:prstClr val="black"/>
                </a:solidFill>
              </a:rPr>
              <a:t>смыслу</a:t>
            </a:r>
            <a:r>
              <a:rPr lang="ru-RU" u="sng" dirty="0">
                <a:solidFill>
                  <a:prstClr val="black"/>
                </a:solidFill>
              </a:rPr>
              <a:t>.</a:t>
            </a:r>
            <a:r>
              <a:rPr lang="ru-RU" dirty="0">
                <a:solidFill>
                  <a:prstClr val="black"/>
                </a:solidFill>
              </a:rPr>
              <a:t> </a:t>
            </a:r>
          </a:p>
          <a:p>
            <a:pPr marL="285750" lvl="0" indent="-285750">
              <a:buFont typeface="Courier New" panose="02070309020205020404" pitchFamily="49" charset="0"/>
              <a:buChar char="o"/>
            </a:pPr>
            <a:r>
              <a:rPr lang="ru-RU" i="1" dirty="0">
                <a:solidFill>
                  <a:prstClr val="black"/>
                </a:solidFill>
              </a:rPr>
              <a:t>Вы сказали, </a:t>
            </a:r>
            <a:r>
              <a:rPr lang="ru-RU" i="1" dirty="0" smtClean="0">
                <a:solidFill>
                  <a:prstClr val="black"/>
                </a:solidFill>
              </a:rPr>
              <a:t>чтобы </a:t>
            </a:r>
            <a:r>
              <a:rPr lang="ru-RU" i="1" dirty="0">
                <a:solidFill>
                  <a:prstClr val="black"/>
                </a:solidFill>
              </a:rPr>
              <a:t>я взял </a:t>
            </a:r>
            <a:r>
              <a:rPr lang="ru-RU" i="1" dirty="0" smtClean="0">
                <a:solidFill>
                  <a:prstClr val="black"/>
                </a:solidFill>
              </a:rPr>
              <a:t>сотрудницу. Какую </a:t>
            </a:r>
            <a:r>
              <a:rPr lang="ru-RU" i="1" dirty="0">
                <a:solidFill>
                  <a:prstClr val="black"/>
                </a:solidFill>
              </a:rPr>
              <a:t>роль вы ей отводите? </a:t>
            </a:r>
            <a:endParaRPr lang="cs-CZ" i="1" dirty="0">
              <a:solidFill>
                <a:prstClr val="black"/>
              </a:solidFill>
            </a:endParaRPr>
          </a:p>
          <a:p>
            <a:pPr marL="285750" lvl="0" indent="-285750">
              <a:buFont typeface="Courier New" panose="02070309020205020404" pitchFamily="49" charset="0"/>
              <a:buChar char="o"/>
            </a:pPr>
            <a:r>
              <a:rPr lang="cs-CZ" i="1" dirty="0">
                <a:solidFill>
                  <a:prstClr val="black"/>
                </a:solidFill>
              </a:rPr>
              <a:t>Pane Pospíšile, to co jste řekl o Prezidentu Zemanovi, co se týče Číny a Moskvy je diskriminace EU.</a:t>
            </a:r>
            <a:endParaRPr lang="ru-RU" i="1" dirty="0">
              <a:solidFill>
                <a:prstClr val="black"/>
              </a:solidFill>
            </a:endParaRPr>
          </a:p>
          <a:p>
            <a:pPr lvl="0"/>
            <a:r>
              <a:rPr lang="ru-RU" dirty="0">
                <a:solidFill>
                  <a:prstClr val="black"/>
                </a:solidFill>
              </a:rPr>
              <a:t>Исключения:</a:t>
            </a:r>
          </a:p>
          <a:p>
            <a:pPr lvl="0"/>
            <a:r>
              <a:rPr lang="ru-RU" dirty="0">
                <a:solidFill>
                  <a:prstClr val="black"/>
                </a:solidFill>
              </a:rPr>
              <a:t>употребление с полным прилагательным: </a:t>
            </a:r>
            <a:r>
              <a:rPr lang="ru-RU" i="1" dirty="0">
                <a:solidFill>
                  <a:prstClr val="black"/>
                </a:solidFill>
              </a:rPr>
              <a:t>Вы строгий.</a:t>
            </a:r>
          </a:p>
          <a:p>
            <a:pPr lvl="0"/>
            <a:r>
              <a:rPr lang="ru-RU" dirty="0" smtClean="0">
                <a:solidFill>
                  <a:prstClr val="black"/>
                </a:solidFill>
              </a:rPr>
              <a:t>употребление </a:t>
            </a:r>
            <a:r>
              <a:rPr lang="ru-RU" dirty="0">
                <a:solidFill>
                  <a:prstClr val="black"/>
                </a:solidFill>
              </a:rPr>
              <a:t>с местоимением один: </a:t>
            </a:r>
            <a:r>
              <a:rPr lang="ru-RU" i="1" dirty="0">
                <a:solidFill>
                  <a:prstClr val="black"/>
                </a:solidFill>
              </a:rPr>
              <a:t>Вы здесь один</a:t>
            </a:r>
            <a:r>
              <a:rPr lang="ru-RU" i="1" dirty="0" smtClean="0">
                <a:solidFill>
                  <a:prstClr val="black"/>
                </a:solidFill>
              </a:rPr>
              <a:t>?</a:t>
            </a:r>
          </a:p>
          <a:p>
            <a:pPr lvl="0"/>
            <a:endParaRPr lang="ru-RU" i="1" dirty="0">
              <a:solidFill>
                <a:prstClr val="black"/>
              </a:solidFill>
            </a:endParaRPr>
          </a:p>
          <a:p>
            <a:pPr marL="285750" lvl="0" indent="-285750">
              <a:buFont typeface="Courier New" panose="02070309020205020404" pitchFamily="49" charset="0"/>
              <a:buChar char="o"/>
            </a:pPr>
            <a:r>
              <a:rPr lang="cs-CZ" i="1" dirty="0">
                <a:solidFill>
                  <a:prstClr val="black"/>
                </a:solidFill>
              </a:rPr>
              <a:t>Byl jste </a:t>
            </a:r>
            <a:r>
              <a:rPr lang="cs-CZ" i="1" dirty="0" smtClean="0">
                <a:solidFill>
                  <a:prstClr val="black"/>
                </a:solidFill>
              </a:rPr>
              <a:t>někdy </a:t>
            </a:r>
            <a:r>
              <a:rPr lang="cs-CZ" i="1" dirty="0">
                <a:solidFill>
                  <a:prstClr val="black"/>
                </a:solidFill>
              </a:rPr>
              <a:t>z některého žáka </a:t>
            </a:r>
            <a:r>
              <a:rPr lang="cs-CZ" i="1" dirty="0" smtClean="0">
                <a:solidFill>
                  <a:prstClr val="black"/>
                </a:solidFill>
              </a:rPr>
              <a:t>smutný? </a:t>
            </a:r>
          </a:p>
          <a:p>
            <a:pPr marL="285750" lvl="0" indent="-285750">
              <a:buFont typeface="Courier New" panose="02070309020205020404" pitchFamily="49" charset="0"/>
              <a:buChar char="o"/>
            </a:pPr>
            <a:r>
              <a:rPr lang="cs-CZ" i="1" dirty="0">
                <a:solidFill>
                  <a:prstClr val="black"/>
                </a:solidFill>
              </a:rPr>
              <a:t>Byla jste naše vedoucí na pionýrském </a:t>
            </a:r>
            <a:r>
              <a:rPr lang="cs-CZ" i="1" dirty="0" smtClean="0">
                <a:solidFill>
                  <a:prstClr val="black"/>
                </a:solidFill>
              </a:rPr>
              <a:t>táboře, </a:t>
            </a:r>
            <a:r>
              <a:rPr lang="cs-CZ" i="1" dirty="0">
                <a:solidFill>
                  <a:prstClr val="black"/>
                </a:solidFill>
              </a:rPr>
              <a:t>když jsem chodil na střední </a:t>
            </a:r>
            <a:r>
              <a:rPr lang="cs-CZ" i="1" dirty="0" smtClean="0">
                <a:solidFill>
                  <a:prstClr val="black"/>
                </a:solidFill>
              </a:rPr>
              <a:t>školu.</a:t>
            </a:r>
          </a:p>
          <a:p>
            <a:pPr marL="285750" lvl="0" indent="-285750">
              <a:buFont typeface="Courier New" panose="02070309020205020404" pitchFamily="49" charset="0"/>
              <a:buChar char="o"/>
            </a:pPr>
            <a:r>
              <a:rPr lang="cs-CZ" i="1" dirty="0">
                <a:solidFill>
                  <a:prstClr val="black"/>
                </a:solidFill>
              </a:rPr>
              <a:t>Řekl </a:t>
            </a:r>
            <a:r>
              <a:rPr lang="cs-CZ" i="1" dirty="0" smtClean="0">
                <a:solidFill>
                  <a:prstClr val="black"/>
                </a:solidFill>
              </a:rPr>
              <a:t>jste, </a:t>
            </a:r>
            <a:r>
              <a:rPr lang="cs-CZ" i="1" dirty="0">
                <a:solidFill>
                  <a:prstClr val="black"/>
                </a:solidFill>
              </a:rPr>
              <a:t>že chcete z Karlína vybudovat </a:t>
            </a:r>
            <a:r>
              <a:rPr lang="cs-CZ" i="1" dirty="0" smtClean="0">
                <a:solidFill>
                  <a:prstClr val="black"/>
                </a:solidFill>
              </a:rPr>
              <a:t>plnohodnotnou, </a:t>
            </a:r>
            <a:r>
              <a:rPr lang="cs-CZ" i="1" dirty="0">
                <a:solidFill>
                  <a:prstClr val="black"/>
                </a:solidFill>
              </a:rPr>
              <a:t>živou městskou </a:t>
            </a:r>
            <a:r>
              <a:rPr lang="cs-CZ" i="1" dirty="0" smtClean="0">
                <a:solidFill>
                  <a:prstClr val="black"/>
                </a:solidFill>
              </a:rPr>
              <a:t>část, </a:t>
            </a:r>
            <a:r>
              <a:rPr lang="cs-CZ" i="1" dirty="0">
                <a:solidFill>
                  <a:prstClr val="black"/>
                </a:solidFill>
              </a:rPr>
              <a:t>nejen </a:t>
            </a:r>
            <a:r>
              <a:rPr lang="cs-CZ" i="1" dirty="0" smtClean="0">
                <a:solidFill>
                  <a:prstClr val="black"/>
                </a:solidFill>
              </a:rPr>
              <a:t>kanceláře, </a:t>
            </a:r>
            <a:r>
              <a:rPr lang="cs-CZ" i="1" dirty="0">
                <a:solidFill>
                  <a:prstClr val="black"/>
                </a:solidFill>
              </a:rPr>
              <a:t>ale i </a:t>
            </a:r>
            <a:r>
              <a:rPr lang="cs-CZ" i="1" dirty="0" smtClean="0">
                <a:solidFill>
                  <a:prstClr val="black"/>
                </a:solidFill>
              </a:rPr>
              <a:t>byty, ateliéry.</a:t>
            </a:r>
          </a:p>
          <a:p>
            <a:pPr marL="285750" lvl="0" indent="-285750">
              <a:buFont typeface="Courier New" panose="02070309020205020404" pitchFamily="49" charset="0"/>
              <a:buChar char="o"/>
            </a:pPr>
            <a:r>
              <a:rPr lang="cs-CZ" i="1" dirty="0">
                <a:solidFill>
                  <a:prstClr val="black"/>
                </a:solidFill>
              </a:rPr>
              <a:t>Viděla jste </a:t>
            </a:r>
            <a:r>
              <a:rPr lang="cs-CZ" i="1" dirty="0" smtClean="0">
                <a:solidFill>
                  <a:prstClr val="black"/>
                </a:solidFill>
              </a:rPr>
              <a:t>ty muže, </a:t>
            </a:r>
            <a:r>
              <a:rPr lang="cs-CZ" i="1" dirty="0">
                <a:solidFill>
                  <a:prstClr val="black"/>
                </a:solidFill>
              </a:rPr>
              <a:t>slečno </a:t>
            </a:r>
            <a:r>
              <a:rPr lang="cs-CZ" i="1" dirty="0" smtClean="0">
                <a:solidFill>
                  <a:prstClr val="black"/>
                </a:solidFill>
              </a:rPr>
              <a:t>Youngová? </a:t>
            </a:r>
          </a:p>
          <a:p>
            <a:pPr marL="285750" lvl="0" indent="-285750">
              <a:buFont typeface="Courier New" panose="02070309020205020404" pitchFamily="49" charset="0"/>
              <a:buChar char="o"/>
            </a:pPr>
            <a:r>
              <a:rPr lang="ru-RU" i="1" dirty="0">
                <a:solidFill>
                  <a:prstClr val="black"/>
                </a:solidFill>
              </a:rPr>
              <a:t>Сердитый молодой врач с пятнами застиранной крови на халате спросил её: </a:t>
            </a:r>
            <a:r>
              <a:rPr lang="ru-RU" i="1" dirty="0" smtClean="0">
                <a:solidFill>
                  <a:prstClr val="black"/>
                </a:solidFill>
              </a:rPr>
              <a:t>«Вы </a:t>
            </a:r>
            <a:r>
              <a:rPr lang="ru-RU" i="1" dirty="0">
                <a:solidFill>
                  <a:prstClr val="black"/>
                </a:solidFill>
              </a:rPr>
              <a:t>знали, что у вас аллергия на осиные укусы</a:t>
            </a:r>
            <a:r>
              <a:rPr lang="ru-RU" i="1" dirty="0" smtClean="0">
                <a:solidFill>
                  <a:prstClr val="black"/>
                </a:solidFill>
              </a:rPr>
              <a:t>?»</a:t>
            </a:r>
          </a:p>
          <a:p>
            <a:pPr marL="285750" lvl="0" indent="-285750">
              <a:buFont typeface="Courier New" panose="02070309020205020404" pitchFamily="49" charset="0"/>
              <a:buChar char="o"/>
            </a:pPr>
            <a:r>
              <a:rPr lang="ru-RU" i="1" dirty="0">
                <a:solidFill>
                  <a:prstClr val="black"/>
                </a:solidFill>
              </a:rPr>
              <a:t>А когда вы поняли, что вам интересна сама научная деятельность</a:t>
            </a:r>
            <a:r>
              <a:rPr lang="ru-RU" i="1" dirty="0" smtClean="0">
                <a:solidFill>
                  <a:prstClr val="black"/>
                </a:solidFill>
              </a:rPr>
              <a:t>?</a:t>
            </a:r>
          </a:p>
          <a:p>
            <a:pPr marL="285750" lvl="0" indent="-285750">
              <a:buFont typeface="Courier New" panose="02070309020205020404" pitchFamily="49" charset="0"/>
              <a:buChar char="o"/>
            </a:pPr>
            <a:r>
              <a:rPr lang="ru-RU" i="1" dirty="0">
                <a:solidFill>
                  <a:prstClr val="black"/>
                </a:solidFill>
              </a:rPr>
              <a:t>Он вспомнит даже, в каком платье вы были в тот день.</a:t>
            </a:r>
          </a:p>
          <a:p>
            <a:pPr lvl="0"/>
            <a:endParaRPr lang="ru-RU" i="1" dirty="0">
              <a:solidFill>
                <a:prstClr val="black"/>
              </a:solidFill>
            </a:endParaRPr>
          </a:p>
        </p:txBody>
      </p:sp>
    </p:spTree>
    <p:extLst>
      <p:ext uri="{BB962C8B-B14F-4D97-AF65-F5344CB8AC3E}">
        <p14:creationId xmlns:p14="http://schemas.microsoft.com/office/powerpoint/2010/main" val="14203323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548680"/>
            <a:ext cx="8568952" cy="6186309"/>
          </a:xfrm>
          <a:prstGeom prst="rect">
            <a:avLst/>
          </a:prstGeom>
        </p:spPr>
        <p:txBody>
          <a:bodyPr wrap="square">
            <a:spAutoFit/>
          </a:bodyPr>
          <a:lstStyle/>
          <a:p>
            <a:pPr lvl="0"/>
            <a:r>
              <a:rPr lang="ru-RU" dirty="0">
                <a:solidFill>
                  <a:prstClr val="black"/>
                </a:solidFill>
              </a:rPr>
              <a:t>3. </a:t>
            </a:r>
            <a:r>
              <a:rPr lang="ru-RU" u="sng" dirty="0">
                <a:solidFill>
                  <a:prstClr val="black"/>
                </a:solidFill>
              </a:rPr>
              <a:t>Со счетными оборотами </a:t>
            </a:r>
            <a:r>
              <a:rPr lang="ru-RU" u="sng" dirty="0" smtClean="0">
                <a:solidFill>
                  <a:prstClr val="black"/>
                </a:solidFill>
              </a:rPr>
              <a:t>в РЯ употребляется </a:t>
            </a:r>
            <a:r>
              <a:rPr lang="ru-RU" u="sng" dirty="0">
                <a:solidFill>
                  <a:prstClr val="black"/>
                </a:solidFill>
              </a:rPr>
              <a:t>как ед. так и мн. ч. </a:t>
            </a:r>
          </a:p>
          <a:p>
            <a:pPr lvl="0"/>
            <a:endParaRPr lang="ru-RU" dirty="0">
              <a:solidFill>
                <a:prstClr val="black"/>
              </a:solidFill>
            </a:endParaRPr>
          </a:p>
          <a:p>
            <a:pPr marL="285750" lvl="0" indent="-285750">
              <a:buFont typeface="Wingdings" panose="05000000000000000000" pitchFamily="2" charset="2"/>
              <a:buChar char="§"/>
            </a:pPr>
            <a:r>
              <a:rPr lang="ru-RU" dirty="0" err="1">
                <a:solidFill>
                  <a:prstClr val="black"/>
                </a:solidFill>
              </a:rPr>
              <a:t>Ед.ч</a:t>
            </a:r>
            <a:r>
              <a:rPr lang="ru-RU" dirty="0">
                <a:solidFill>
                  <a:prstClr val="black"/>
                </a:solidFill>
              </a:rPr>
              <a:t>. употребляется чаще, если предметы выступают как единое целое или предикат стоит перед подлежащим. </a:t>
            </a:r>
            <a:endParaRPr lang="ru-RU" dirty="0" smtClean="0">
              <a:solidFill>
                <a:prstClr val="black"/>
              </a:solidFill>
            </a:endParaRPr>
          </a:p>
          <a:p>
            <a:pPr marL="285750" lvl="0" indent="-285750">
              <a:buFont typeface="Courier New" panose="02070309020205020404" pitchFamily="49" charset="0"/>
              <a:buChar char="o"/>
            </a:pPr>
            <a:r>
              <a:rPr lang="ru-RU" i="1" dirty="0" smtClean="0">
                <a:solidFill>
                  <a:prstClr val="black"/>
                </a:solidFill>
              </a:rPr>
              <a:t>Пять </a:t>
            </a:r>
            <a:r>
              <a:rPr lang="ru-RU" i="1" dirty="0">
                <a:solidFill>
                  <a:prstClr val="black"/>
                </a:solidFill>
              </a:rPr>
              <a:t>студентов разработало проект. (вместе) Прошло три года.</a:t>
            </a:r>
          </a:p>
          <a:p>
            <a:pPr lvl="0"/>
            <a:endParaRPr lang="ru-RU" dirty="0">
              <a:solidFill>
                <a:prstClr val="black"/>
              </a:solidFill>
            </a:endParaRPr>
          </a:p>
          <a:p>
            <a:pPr marL="285750" lvl="0" indent="-285750">
              <a:buFont typeface="Wingdings" panose="05000000000000000000" pitchFamily="2" charset="2"/>
              <a:buChar char="§"/>
            </a:pPr>
            <a:r>
              <a:rPr lang="ru-RU" dirty="0" err="1">
                <a:solidFill>
                  <a:prstClr val="black"/>
                </a:solidFill>
              </a:rPr>
              <a:t>Мн.ч</a:t>
            </a:r>
            <a:r>
              <a:rPr lang="ru-RU" dirty="0">
                <a:solidFill>
                  <a:prstClr val="black"/>
                </a:solidFill>
              </a:rPr>
              <a:t>. употребляется чаще, если предметы выступают как отдельные, самостоятельные, если подлежащее находится перед предикатом. </a:t>
            </a:r>
            <a:endParaRPr lang="ru-RU" dirty="0" smtClean="0">
              <a:solidFill>
                <a:prstClr val="black"/>
              </a:solidFill>
            </a:endParaRPr>
          </a:p>
          <a:p>
            <a:pPr marL="285750" lvl="0" indent="-285750">
              <a:buFont typeface="Courier New" panose="02070309020205020404" pitchFamily="49" charset="0"/>
              <a:buChar char="o"/>
            </a:pPr>
            <a:r>
              <a:rPr lang="ru-RU" i="1" dirty="0" smtClean="0">
                <a:solidFill>
                  <a:prstClr val="black"/>
                </a:solidFill>
              </a:rPr>
              <a:t>Пять </a:t>
            </a:r>
            <a:r>
              <a:rPr lang="ru-RU" i="1" dirty="0">
                <a:solidFill>
                  <a:prstClr val="black"/>
                </a:solidFill>
              </a:rPr>
              <a:t>новых студентов сидели в аудитории. (отдельно)  Три года прошли незаметно.</a:t>
            </a:r>
          </a:p>
          <a:p>
            <a:pPr lvl="0"/>
            <a:endParaRPr lang="ru-RU" dirty="0">
              <a:solidFill>
                <a:prstClr val="black"/>
              </a:solidFill>
            </a:endParaRPr>
          </a:p>
          <a:p>
            <a:pPr marL="285750" lvl="0" indent="-285750">
              <a:buFont typeface="Wingdings" panose="05000000000000000000" pitchFamily="2" charset="2"/>
              <a:buChar char="§"/>
            </a:pPr>
            <a:r>
              <a:rPr lang="ru-RU" dirty="0">
                <a:solidFill>
                  <a:prstClr val="black"/>
                </a:solidFill>
              </a:rPr>
              <a:t>Употребление </a:t>
            </a:r>
            <a:r>
              <a:rPr lang="ru-RU" dirty="0" err="1">
                <a:solidFill>
                  <a:prstClr val="black"/>
                </a:solidFill>
              </a:rPr>
              <a:t>мн.ч</a:t>
            </a:r>
            <a:r>
              <a:rPr lang="ru-RU" dirty="0">
                <a:solidFill>
                  <a:prstClr val="black"/>
                </a:solidFill>
              </a:rPr>
              <a:t>. обязательно </a:t>
            </a:r>
            <a:r>
              <a:rPr lang="ru-RU" dirty="0" smtClean="0">
                <a:solidFill>
                  <a:prstClr val="black"/>
                </a:solidFill>
              </a:rPr>
              <a:t>если у </a:t>
            </a:r>
            <a:r>
              <a:rPr lang="ru-RU" dirty="0">
                <a:solidFill>
                  <a:prstClr val="black"/>
                </a:solidFill>
              </a:rPr>
              <a:t>счетного оборота присутствует определение. </a:t>
            </a:r>
            <a:endParaRPr lang="ru-RU" dirty="0" smtClean="0">
              <a:solidFill>
                <a:prstClr val="black"/>
              </a:solidFill>
            </a:endParaRPr>
          </a:p>
          <a:p>
            <a:pPr marL="285750" lvl="0" indent="-285750">
              <a:buFont typeface="Courier New" panose="02070309020205020404" pitchFamily="49" charset="0"/>
              <a:buChar char="o"/>
            </a:pPr>
            <a:r>
              <a:rPr lang="ru-RU" i="1" dirty="0" smtClean="0">
                <a:solidFill>
                  <a:prstClr val="black"/>
                </a:solidFill>
              </a:rPr>
              <a:t>Последние </a:t>
            </a:r>
            <a:r>
              <a:rPr lang="ru-RU" i="1" dirty="0">
                <a:solidFill>
                  <a:prstClr val="black"/>
                </a:solidFill>
              </a:rPr>
              <a:t>пять изделий оказались бракованными.</a:t>
            </a:r>
          </a:p>
          <a:p>
            <a:pPr lvl="0"/>
            <a:endParaRPr lang="ru-RU" dirty="0">
              <a:solidFill>
                <a:prstClr val="black"/>
              </a:solidFill>
            </a:endParaRPr>
          </a:p>
          <a:p>
            <a:pPr marL="285750" lvl="0" indent="-285750">
              <a:buFont typeface="Wingdings" panose="05000000000000000000" pitchFamily="2" charset="2"/>
              <a:buChar char="§"/>
            </a:pPr>
            <a:r>
              <a:rPr lang="ru-RU" dirty="0" err="1">
                <a:solidFill>
                  <a:prstClr val="black"/>
                </a:solidFill>
              </a:rPr>
              <a:t>Мн.ч</a:t>
            </a:r>
            <a:r>
              <a:rPr lang="ru-RU" dirty="0">
                <a:solidFill>
                  <a:prstClr val="black"/>
                </a:solidFill>
              </a:rPr>
              <a:t>. преобладает с неопределенно-количественными </a:t>
            </a:r>
            <a:r>
              <a:rPr lang="ru-RU" dirty="0" smtClean="0">
                <a:solidFill>
                  <a:prstClr val="black"/>
                </a:solidFill>
              </a:rPr>
              <a:t>выражениями </a:t>
            </a:r>
            <a:r>
              <a:rPr lang="ru-RU" dirty="0">
                <a:solidFill>
                  <a:prstClr val="black"/>
                </a:solidFill>
              </a:rPr>
              <a:t>типа: </a:t>
            </a:r>
            <a:r>
              <a:rPr lang="ru-RU" i="1" dirty="0">
                <a:solidFill>
                  <a:prstClr val="black"/>
                </a:solidFill>
              </a:rPr>
              <a:t>много, мало, несколько</a:t>
            </a:r>
            <a:r>
              <a:rPr lang="ru-RU" dirty="0">
                <a:solidFill>
                  <a:prstClr val="black"/>
                </a:solidFill>
              </a:rPr>
              <a:t>. </a:t>
            </a:r>
            <a:endParaRPr lang="ru-RU" dirty="0" smtClean="0">
              <a:solidFill>
                <a:prstClr val="black"/>
              </a:solidFill>
            </a:endParaRPr>
          </a:p>
          <a:p>
            <a:pPr marL="285750" lvl="0" indent="-285750">
              <a:buFont typeface="Courier New" panose="02070309020205020404" pitchFamily="49" charset="0"/>
              <a:buChar char="o"/>
            </a:pPr>
            <a:r>
              <a:rPr lang="ru-RU" i="1" dirty="0" smtClean="0">
                <a:solidFill>
                  <a:prstClr val="black"/>
                </a:solidFill>
              </a:rPr>
              <a:t>Несколько </a:t>
            </a:r>
            <a:r>
              <a:rPr lang="ru-RU" i="1" dirty="0">
                <a:solidFill>
                  <a:prstClr val="black"/>
                </a:solidFill>
              </a:rPr>
              <a:t>студентов записались на семинар</a:t>
            </a:r>
            <a:r>
              <a:rPr lang="ru-RU" dirty="0">
                <a:solidFill>
                  <a:prstClr val="black"/>
                </a:solidFill>
              </a:rPr>
              <a:t>. </a:t>
            </a:r>
            <a:r>
              <a:rPr lang="ru-RU" dirty="0" err="1">
                <a:solidFill>
                  <a:prstClr val="black"/>
                </a:solidFill>
              </a:rPr>
              <a:t>Ед.ч</a:t>
            </a:r>
            <a:r>
              <a:rPr lang="ru-RU" dirty="0">
                <a:solidFill>
                  <a:prstClr val="black"/>
                </a:solidFill>
              </a:rPr>
              <a:t>. не является ошибкой.</a:t>
            </a:r>
          </a:p>
          <a:p>
            <a:pPr lvl="0"/>
            <a:endParaRPr lang="ru-RU" dirty="0">
              <a:solidFill>
                <a:prstClr val="black"/>
              </a:solidFill>
            </a:endParaRPr>
          </a:p>
          <a:p>
            <a:pPr marL="285750" lvl="0" indent="-285750">
              <a:buFont typeface="Wingdings" panose="05000000000000000000" pitchFamily="2" charset="2"/>
              <a:buChar char="§"/>
            </a:pPr>
            <a:r>
              <a:rPr lang="ru-RU" dirty="0" smtClean="0">
                <a:solidFill>
                  <a:prstClr val="black"/>
                </a:solidFill>
              </a:rPr>
              <a:t>Если </a:t>
            </a:r>
            <a:r>
              <a:rPr lang="ru-RU" dirty="0">
                <a:solidFill>
                  <a:prstClr val="black"/>
                </a:solidFill>
              </a:rPr>
              <a:t>числительное находится в предикате, то </a:t>
            </a:r>
            <a:r>
              <a:rPr lang="ru-RU" dirty="0" smtClean="0">
                <a:solidFill>
                  <a:prstClr val="black"/>
                </a:solidFill>
              </a:rPr>
              <a:t>субъект </a:t>
            </a:r>
            <a:r>
              <a:rPr lang="ru-RU" dirty="0">
                <a:solidFill>
                  <a:prstClr val="black"/>
                </a:solidFill>
              </a:rPr>
              <a:t>выражается </a:t>
            </a:r>
            <a:r>
              <a:rPr lang="ru-RU" dirty="0" err="1">
                <a:solidFill>
                  <a:prstClr val="black"/>
                </a:solidFill>
              </a:rPr>
              <a:t>род.п</a:t>
            </a:r>
            <a:r>
              <a:rPr lang="ru-RU" dirty="0">
                <a:solidFill>
                  <a:prstClr val="black"/>
                </a:solidFill>
              </a:rPr>
              <a:t>. </a:t>
            </a:r>
            <a:r>
              <a:rPr lang="ru-RU" dirty="0" err="1">
                <a:solidFill>
                  <a:prstClr val="black"/>
                </a:solidFill>
              </a:rPr>
              <a:t>мн.ч</a:t>
            </a:r>
            <a:r>
              <a:rPr lang="ru-RU" dirty="0">
                <a:solidFill>
                  <a:prstClr val="black"/>
                </a:solidFill>
              </a:rPr>
              <a:t>. Обратите внимание, что в предикате. </a:t>
            </a:r>
            <a:r>
              <a:rPr lang="ru-RU" u="sng" dirty="0" err="1">
                <a:solidFill>
                  <a:prstClr val="black"/>
                </a:solidFill>
              </a:rPr>
              <a:t>ед.ч</a:t>
            </a:r>
            <a:r>
              <a:rPr lang="ru-RU" u="sng" dirty="0">
                <a:solidFill>
                  <a:prstClr val="black"/>
                </a:solidFill>
              </a:rPr>
              <a:t>. </a:t>
            </a:r>
            <a:r>
              <a:rPr lang="ru-RU" u="sng" dirty="0" err="1">
                <a:solidFill>
                  <a:prstClr val="black"/>
                </a:solidFill>
              </a:rPr>
              <a:t>ср.р</a:t>
            </a:r>
            <a:r>
              <a:rPr lang="ru-RU" dirty="0">
                <a:solidFill>
                  <a:prstClr val="black"/>
                </a:solidFill>
              </a:rPr>
              <a:t>.!</a:t>
            </a:r>
            <a:endParaRPr lang="ru-RU" dirty="0" smtClean="0">
              <a:solidFill>
                <a:prstClr val="black"/>
              </a:solidFill>
            </a:endParaRPr>
          </a:p>
          <a:p>
            <a:pPr marL="285750" lvl="0" indent="-285750">
              <a:buFont typeface="Courier New" panose="02070309020205020404" pitchFamily="49" charset="0"/>
              <a:buChar char="o"/>
            </a:pPr>
            <a:r>
              <a:rPr lang="ru-RU" i="1" dirty="0" smtClean="0">
                <a:solidFill>
                  <a:prstClr val="black"/>
                </a:solidFill>
              </a:rPr>
              <a:t>Нас </a:t>
            </a:r>
            <a:r>
              <a:rPr lang="ru-RU" i="1" dirty="0">
                <a:solidFill>
                  <a:prstClr val="black"/>
                </a:solidFill>
              </a:rPr>
              <a:t>осталось двое. Участников было много. Мальчиков </a:t>
            </a:r>
            <a:r>
              <a:rPr lang="ru-RU" i="1" dirty="0" smtClean="0">
                <a:solidFill>
                  <a:prstClr val="black"/>
                </a:solidFill>
              </a:rPr>
              <a:t>пришло только </a:t>
            </a:r>
            <a:r>
              <a:rPr lang="ru-RU" i="1" dirty="0">
                <a:solidFill>
                  <a:prstClr val="black"/>
                </a:solidFill>
              </a:rPr>
              <a:t>три. </a:t>
            </a:r>
            <a:endParaRPr lang="ru-RU" dirty="0">
              <a:solidFill>
                <a:prstClr val="black"/>
              </a:solidFill>
            </a:endParaRPr>
          </a:p>
        </p:txBody>
      </p:sp>
    </p:spTree>
    <p:extLst>
      <p:ext uri="{BB962C8B-B14F-4D97-AF65-F5344CB8AC3E}">
        <p14:creationId xmlns:p14="http://schemas.microsoft.com/office/powerpoint/2010/main" val="17269303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35496" y="643915"/>
            <a:ext cx="9108504" cy="6186309"/>
          </a:xfrm>
          <a:prstGeom prst="rect">
            <a:avLst/>
          </a:prstGeom>
        </p:spPr>
        <p:txBody>
          <a:bodyPr wrap="square">
            <a:spAutoFit/>
          </a:bodyPr>
          <a:lstStyle/>
          <a:p>
            <a:pPr algn="ctr"/>
            <a:r>
              <a:rPr lang="ru-RU" b="1" dirty="0" smtClean="0"/>
              <a:t>КОСВЕННЫЙ СУБЪЕКТ</a:t>
            </a:r>
          </a:p>
          <a:p>
            <a:endParaRPr lang="ru-RU" dirty="0" smtClean="0"/>
          </a:p>
          <a:p>
            <a:r>
              <a:rPr lang="ru-RU" b="1" dirty="0" smtClean="0"/>
              <a:t>Субъект - это лицо или предмет, являющийся производителем действия или носителем состояния. </a:t>
            </a:r>
          </a:p>
          <a:p>
            <a:r>
              <a:rPr lang="ru-RU" dirty="0" smtClean="0"/>
              <a:t>В большинстве случаев субъект совпадает с подлежащим, но </a:t>
            </a:r>
            <a:r>
              <a:rPr lang="ru-RU" u="sng" dirty="0" smtClean="0"/>
              <a:t>в РЯ чаще, чем в ЧЯ встречаются случаи, когда это не так</a:t>
            </a:r>
            <a:r>
              <a:rPr lang="ru-RU" dirty="0" smtClean="0"/>
              <a:t>.</a:t>
            </a:r>
          </a:p>
          <a:p>
            <a:endParaRPr lang="ru-RU" dirty="0" smtClean="0"/>
          </a:p>
          <a:p>
            <a:r>
              <a:rPr lang="ru-RU" u="sng" dirty="0" smtClean="0"/>
              <a:t>Косвенный субъект может быть выражен следующим образом.</a:t>
            </a:r>
          </a:p>
          <a:p>
            <a:endParaRPr lang="ru-RU" dirty="0" smtClean="0"/>
          </a:p>
          <a:p>
            <a:r>
              <a:rPr lang="ru-RU" b="1" dirty="0" smtClean="0"/>
              <a:t>1. Субъект в нулевой форме.</a:t>
            </a:r>
          </a:p>
          <a:p>
            <a:r>
              <a:rPr lang="ru-RU" dirty="0" smtClean="0"/>
              <a:t>Неопределенный: </a:t>
            </a:r>
            <a:r>
              <a:rPr lang="ru-RU" i="1" dirty="0" smtClean="0"/>
              <a:t>Опять улицу раскопали.</a:t>
            </a:r>
          </a:p>
          <a:p>
            <a:r>
              <a:rPr lang="ru-RU" dirty="0" smtClean="0"/>
              <a:t>Обобщенный: </a:t>
            </a:r>
            <a:r>
              <a:rPr lang="ru-RU" i="1" dirty="0" smtClean="0"/>
              <a:t>Так не делают. Его не убедишь.</a:t>
            </a:r>
          </a:p>
          <a:p>
            <a:endParaRPr lang="ru-RU" dirty="0" smtClean="0"/>
          </a:p>
          <a:p>
            <a:pPr lvl="0"/>
            <a:r>
              <a:rPr lang="ru-RU" b="1" dirty="0">
                <a:solidFill>
                  <a:prstClr val="black"/>
                </a:solidFill>
              </a:rPr>
              <a:t>2.  Субъект в форме </a:t>
            </a:r>
            <a:r>
              <a:rPr lang="ru-RU" b="1" dirty="0" err="1">
                <a:solidFill>
                  <a:prstClr val="black"/>
                </a:solidFill>
              </a:rPr>
              <a:t>род.п</a:t>
            </a:r>
            <a:r>
              <a:rPr lang="ru-RU" b="1" dirty="0">
                <a:solidFill>
                  <a:prstClr val="black"/>
                </a:solidFill>
              </a:rPr>
              <a:t>. с предлогом </a:t>
            </a:r>
            <a:r>
              <a:rPr lang="ru-RU" i="1" dirty="0">
                <a:solidFill>
                  <a:prstClr val="black"/>
                </a:solidFill>
              </a:rPr>
              <a:t>у</a:t>
            </a:r>
            <a:r>
              <a:rPr lang="ru-RU" b="1" dirty="0">
                <a:solidFill>
                  <a:prstClr val="black"/>
                </a:solidFill>
              </a:rPr>
              <a:t> или другими предлогами.</a:t>
            </a:r>
          </a:p>
          <a:p>
            <a:pPr lvl="0"/>
            <a:r>
              <a:rPr lang="ru-RU" i="1" dirty="0">
                <a:solidFill>
                  <a:prstClr val="black"/>
                </a:solidFill>
              </a:rPr>
              <a:t>У меня вопрос</a:t>
            </a:r>
            <a:r>
              <a:rPr lang="ru-RU" i="1" dirty="0" smtClean="0">
                <a:solidFill>
                  <a:prstClr val="black"/>
                </a:solidFill>
              </a:rPr>
              <a:t>.</a:t>
            </a:r>
          </a:p>
          <a:p>
            <a:pPr lvl="0"/>
            <a:r>
              <a:rPr lang="ru-RU" i="1" dirty="0" smtClean="0">
                <a:solidFill>
                  <a:prstClr val="black"/>
                </a:solidFill>
              </a:rPr>
              <a:t> </a:t>
            </a:r>
            <a:endParaRPr lang="ru-RU" dirty="0">
              <a:solidFill>
                <a:prstClr val="black"/>
              </a:solidFill>
            </a:endParaRPr>
          </a:p>
          <a:p>
            <a:pPr lvl="0"/>
            <a:r>
              <a:rPr lang="ru-RU" b="1" dirty="0" smtClean="0">
                <a:solidFill>
                  <a:prstClr val="black"/>
                </a:solidFill>
              </a:rPr>
              <a:t>3. Субъект </a:t>
            </a:r>
            <a:r>
              <a:rPr lang="ru-RU" b="1" dirty="0">
                <a:solidFill>
                  <a:prstClr val="black"/>
                </a:solidFill>
              </a:rPr>
              <a:t>в твор.п.</a:t>
            </a:r>
          </a:p>
          <a:p>
            <a:pPr lvl="0"/>
            <a:r>
              <a:rPr lang="ru-RU" i="1" dirty="0">
                <a:solidFill>
                  <a:prstClr val="black"/>
                </a:solidFill>
              </a:rPr>
              <a:t>С воспитательницей было несколько детей.</a:t>
            </a:r>
          </a:p>
          <a:p>
            <a:pPr lvl="0"/>
            <a:r>
              <a:rPr lang="ru-RU" dirty="0">
                <a:solidFill>
                  <a:prstClr val="black"/>
                </a:solidFill>
              </a:rPr>
              <a:t>Страдательные конструкции. </a:t>
            </a:r>
            <a:r>
              <a:rPr lang="ru-RU" i="1" dirty="0">
                <a:solidFill>
                  <a:prstClr val="black"/>
                </a:solidFill>
              </a:rPr>
              <a:t>Дом строится рабочими. Контролерами не обнаружено нарушений. Груз поднимается краном.</a:t>
            </a:r>
          </a:p>
          <a:p>
            <a:pPr lvl="0"/>
            <a:r>
              <a:rPr lang="ru-RU" dirty="0">
                <a:solidFill>
                  <a:prstClr val="black"/>
                </a:solidFill>
              </a:rPr>
              <a:t>Стихийные явления. </a:t>
            </a:r>
            <a:r>
              <a:rPr lang="ru-RU" i="1" dirty="0">
                <a:solidFill>
                  <a:prstClr val="black"/>
                </a:solidFill>
              </a:rPr>
              <a:t>Горизонт заволокло туманом. Ворота сорвало ветром.</a:t>
            </a:r>
          </a:p>
          <a:p>
            <a:endParaRPr lang="ru-RU" dirty="0"/>
          </a:p>
        </p:txBody>
      </p:sp>
    </p:spTree>
    <p:extLst>
      <p:ext uri="{BB962C8B-B14F-4D97-AF65-F5344CB8AC3E}">
        <p14:creationId xmlns:p14="http://schemas.microsoft.com/office/powerpoint/2010/main" val="13226006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07504" y="1052736"/>
            <a:ext cx="8928992" cy="4247317"/>
          </a:xfrm>
          <a:prstGeom prst="rect">
            <a:avLst/>
          </a:prstGeom>
        </p:spPr>
        <p:txBody>
          <a:bodyPr wrap="square">
            <a:spAutoFit/>
          </a:bodyPr>
          <a:lstStyle/>
          <a:p>
            <a:pPr lvl="0"/>
            <a:endParaRPr lang="ru-RU" b="1" dirty="0" smtClean="0"/>
          </a:p>
          <a:p>
            <a:r>
              <a:rPr lang="ru-RU" b="1" dirty="0" smtClean="0"/>
              <a:t>4. Субъект в </a:t>
            </a:r>
            <a:r>
              <a:rPr lang="ru-RU" b="1" dirty="0" err="1" smtClean="0"/>
              <a:t>дат.п</a:t>
            </a:r>
            <a:r>
              <a:rPr lang="ru-RU" b="1" dirty="0" smtClean="0"/>
              <a:t>.</a:t>
            </a:r>
          </a:p>
          <a:p>
            <a:r>
              <a:rPr lang="ru-RU" dirty="0" smtClean="0"/>
              <a:t>Предложения с модальными выражениями. </a:t>
            </a:r>
            <a:r>
              <a:rPr lang="ru-RU" i="1" dirty="0" smtClean="0"/>
              <a:t>Ему нельзя курить.</a:t>
            </a:r>
          </a:p>
          <a:p>
            <a:r>
              <a:rPr lang="ru-RU" dirty="0" smtClean="0"/>
              <a:t>С инфинитивом. </a:t>
            </a:r>
            <a:r>
              <a:rPr lang="ru-RU" i="1" dirty="0" smtClean="0"/>
              <a:t>Мне еще работать и работать</a:t>
            </a:r>
            <a:r>
              <a:rPr lang="ru-RU" dirty="0" smtClean="0"/>
              <a:t>.</a:t>
            </a:r>
          </a:p>
          <a:p>
            <a:r>
              <a:rPr lang="ru-RU" dirty="0" smtClean="0"/>
              <a:t>С возвратным предикатом, выражающим случайность, непроизвольность. </a:t>
            </a:r>
            <a:r>
              <a:rPr lang="ru-RU" i="1" dirty="0" smtClean="0"/>
              <a:t>Ей померещилось. Им </a:t>
            </a:r>
            <a:r>
              <a:rPr lang="ru-RU" i="1" dirty="0" err="1" smtClean="0"/>
              <a:t>предоставилась</a:t>
            </a:r>
            <a:r>
              <a:rPr lang="ru-RU" i="1" dirty="0" smtClean="0"/>
              <a:t> неожиданная возможность.</a:t>
            </a:r>
          </a:p>
          <a:p>
            <a:r>
              <a:rPr lang="ru-RU" dirty="0" smtClean="0"/>
              <a:t>С возвратным предикатом, выражающим предрасположенность субъекта к действию. </a:t>
            </a:r>
            <a:r>
              <a:rPr lang="ru-RU" i="1" dirty="0" smtClean="0"/>
              <a:t>Чешский язык им дается легко</a:t>
            </a:r>
            <a:r>
              <a:rPr lang="ru-RU" i="1" dirty="0" smtClean="0"/>
              <a:t>.</a:t>
            </a:r>
          </a:p>
          <a:p>
            <a:endParaRPr lang="cs-CZ" i="1" dirty="0" smtClean="0"/>
          </a:p>
          <a:p>
            <a:r>
              <a:rPr lang="cs-CZ" b="1" i="1" dirty="0" smtClean="0"/>
              <a:t>5. </a:t>
            </a:r>
            <a:r>
              <a:rPr lang="ru-RU" b="1" i="1" dirty="0" smtClean="0"/>
              <a:t>Субъект в предл.п.</a:t>
            </a:r>
          </a:p>
          <a:p>
            <a:r>
              <a:rPr lang="ru-RU" i="1" dirty="0">
                <a:solidFill>
                  <a:prstClr val="black"/>
                </a:solidFill>
              </a:rPr>
              <a:t>На ней летнее платье. Надеюсь паспорта при вас?</a:t>
            </a:r>
            <a:endParaRPr lang="ru-RU" i="1" dirty="0" smtClean="0"/>
          </a:p>
          <a:p>
            <a:endParaRPr lang="ru-RU" dirty="0" smtClean="0"/>
          </a:p>
          <a:p>
            <a:r>
              <a:rPr lang="ru-RU" b="1" dirty="0"/>
              <a:t>6</a:t>
            </a:r>
            <a:r>
              <a:rPr lang="ru-RU" b="1" dirty="0" smtClean="0"/>
              <a:t>. </a:t>
            </a:r>
            <a:r>
              <a:rPr lang="ru-RU" b="1" dirty="0" smtClean="0"/>
              <a:t>Субъект выражен наречием</a:t>
            </a:r>
          </a:p>
          <a:p>
            <a:r>
              <a:rPr lang="ru-RU" i="1" dirty="0" smtClean="0"/>
              <a:t>Здесь холодно. На улице моросит. Вечером подморозило. </a:t>
            </a:r>
            <a:r>
              <a:rPr lang="ru-RU" dirty="0" smtClean="0"/>
              <a:t>Формально это обстоятельство.</a:t>
            </a:r>
            <a:endParaRPr lang="ru-RU" dirty="0"/>
          </a:p>
        </p:txBody>
      </p:sp>
    </p:spTree>
    <p:extLst>
      <p:ext uri="{BB962C8B-B14F-4D97-AF65-F5344CB8AC3E}">
        <p14:creationId xmlns:p14="http://schemas.microsoft.com/office/powerpoint/2010/main" val="41828222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683568" y="1052736"/>
            <a:ext cx="7776864" cy="5078313"/>
          </a:xfrm>
          <a:prstGeom prst="rect">
            <a:avLst/>
          </a:prstGeom>
        </p:spPr>
        <p:txBody>
          <a:bodyPr wrap="square">
            <a:spAutoFit/>
          </a:bodyPr>
          <a:lstStyle/>
          <a:p>
            <a:pPr marL="285750" indent="-285750">
              <a:buFont typeface="Courier New" panose="02070309020205020404" pitchFamily="49" charset="0"/>
              <a:buChar char="o"/>
            </a:pPr>
            <a:r>
              <a:rPr lang="ru-RU" i="1" dirty="0"/>
              <a:t>Но даже </a:t>
            </a:r>
            <a:r>
              <a:rPr lang="ru-RU" i="1" dirty="0" smtClean="0"/>
              <a:t>человека на улице </a:t>
            </a:r>
            <a:r>
              <a:rPr lang="ru-RU" i="1" dirty="0"/>
              <a:t>не показалось. </a:t>
            </a:r>
          </a:p>
          <a:p>
            <a:pPr marL="285750" indent="-285750">
              <a:buFont typeface="Courier New" panose="02070309020205020404" pitchFamily="49" charset="0"/>
              <a:buChar char="o"/>
            </a:pPr>
            <a:r>
              <a:rPr lang="ru-RU" i="1" dirty="0" smtClean="0"/>
              <a:t>С </a:t>
            </a:r>
            <a:r>
              <a:rPr lang="ru-RU" i="1" dirty="0"/>
              <a:t>лестницы не приносилось ни звука.</a:t>
            </a:r>
          </a:p>
          <a:p>
            <a:pPr marL="285750" indent="-285750">
              <a:buFont typeface="Courier New" panose="02070309020205020404" pitchFamily="49" charset="0"/>
              <a:buChar char="o"/>
            </a:pPr>
            <a:r>
              <a:rPr lang="ru-RU" i="1" dirty="0"/>
              <a:t>Ей было </a:t>
            </a:r>
            <a:r>
              <a:rPr lang="ru-RU" i="1" dirty="0" smtClean="0"/>
              <a:t>стыдно. Ему </a:t>
            </a:r>
            <a:r>
              <a:rPr lang="ru-RU" i="1" dirty="0"/>
              <a:t>было тяжело.</a:t>
            </a:r>
          </a:p>
          <a:p>
            <a:pPr marL="285750" indent="-285750">
              <a:buFont typeface="Courier New" panose="02070309020205020404" pitchFamily="49" charset="0"/>
              <a:buChar char="o"/>
            </a:pPr>
            <a:r>
              <a:rPr lang="ru-RU" i="1" dirty="0" smtClean="0"/>
              <a:t>Воздух был пропитан запахом мандаринов. </a:t>
            </a:r>
            <a:endParaRPr lang="ru-RU" i="1" dirty="0"/>
          </a:p>
          <a:p>
            <a:pPr marL="285750" indent="-285750">
              <a:buFont typeface="Courier New" panose="02070309020205020404" pitchFamily="49" charset="0"/>
              <a:buChar char="o"/>
            </a:pPr>
            <a:r>
              <a:rPr lang="ru-RU" i="1" dirty="0"/>
              <a:t>Лицо матери осветилось </a:t>
            </a:r>
            <a:r>
              <a:rPr lang="ru-RU" i="1" dirty="0" smtClean="0"/>
              <a:t>счастьем</a:t>
            </a:r>
            <a:r>
              <a:rPr lang="ru-RU" i="1" dirty="0"/>
              <a:t>. </a:t>
            </a:r>
          </a:p>
          <a:p>
            <a:pPr marL="285750" indent="-285750">
              <a:buFont typeface="Courier New" panose="02070309020205020404" pitchFamily="49" charset="0"/>
              <a:buChar char="o"/>
            </a:pPr>
            <a:r>
              <a:rPr lang="ru-RU" i="1" dirty="0"/>
              <a:t>В </a:t>
            </a:r>
            <a:r>
              <a:rPr lang="ru-RU" i="1" dirty="0" smtClean="0"/>
              <a:t>этой работе </a:t>
            </a:r>
            <a:r>
              <a:rPr lang="ru-RU" i="1" dirty="0"/>
              <a:t>было много практического смысла.</a:t>
            </a:r>
          </a:p>
          <a:p>
            <a:pPr marL="285750" indent="-285750">
              <a:buFont typeface="Courier New" panose="02070309020205020404" pitchFamily="49" charset="0"/>
              <a:buChar char="o"/>
            </a:pPr>
            <a:r>
              <a:rPr lang="ru-RU" i="1" dirty="0"/>
              <a:t>Николаю </a:t>
            </a:r>
            <a:r>
              <a:rPr lang="ru-RU" i="1" dirty="0" err="1"/>
              <a:t>Артемьевичу</a:t>
            </a:r>
            <a:r>
              <a:rPr lang="ru-RU" i="1" dirty="0"/>
              <a:t> минуло двадцать пять лет.</a:t>
            </a:r>
          </a:p>
          <a:p>
            <a:pPr marL="285750" indent="-285750">
              <a:buFont typeface="Courier New" panose="02070309020205020404" pitchFamily="49" charset="0"/>
              <a:buChar char="o"/>
            </a:pPr>
            <a:r>
              <a:rPr lang="ru-RU" i="1" dirty="0"/>
              <a:t>Майская ночь была тиха, сладко спалось старику.</a:t>
            </a:r>
          </a:p>
          <a:p>
            <a:pPr marL="285750" indent="-285750">
              <a:buFont typeface="Courier New" panose="02070309020205020404" pitchFamily="49" charset="0"/>
              <a:buChar char="o"/>
            </a:pPr>
            <a:r>
              <a:rPr lang="ru-RU" i="1" dirty="0"/>
              <a:t>Я получал телеграммы, которые присылались к нам в контору </a:t>
            </a:r>
            <a:r>
              <a:rPr lang="ru-RU" i="1" dirty="0" smtClean="0"/>
              <a:t>мастерами</a:t>
            </a:r>
            <a:r>
              <a:rPr lang="ru-RU" i="1" dirty="0"/>
              <a:t>.</a:t>
            </a:r>
          </a:p>
          <a:p>
            <a:pPr marL="285750" indent="-285750">
              <a:buFont typeface="Courier New" panose="02070309020205020404" pitchFamily="49" charset="0"/>
              <a:buChar char="o"/>
            </a:pPr>
            <a:r>
              <a:rPr lang="ru-RU" i="1" dirty="0"/>
              <a:t>Всё затянулось безразличной чёрной пеленою.</a:t>
            </a:r>
          </a:p>
          <a:p>
            <a:pPr marL="285750" indent="-285750">
              <a:buFont typeface="Courier New" panose="02070309020205020404" pitchFamily="49" charset="0"/>
              <a:buChar char="o"/>
            </a:pPr>
            <a:r>
              <a:rPr lang="ru-RU" i="1" dirty="0"/>
              <a:t>Впрочем, и это бледное лицо озарилось на </a:t>
            </a:r>
            <a:r>
              <a:rPr lang="ru-RU" i="1" dirty="0" smtClean="0"/>
              <a:t>мгновенье светом.</a:t>
            </a:r>
            <a:endParaRPr lang="ru-RU" i="1" dirty="0"/>
          </a:p>
          <a:p>
            <a:pPr marL="285750" indent="-285750">
              <a:buFont typeface="Courier New" panose="02070309020205020404" pitchFamily="49" charset="0"/>
              <a:buChar char="o"/>
            </a:pPr>
            <a:r>
              <a:rPr lang="ru-RU" i="1" dirty="0"/>
              <a:t>Мне хочется говорить о вас.</a:t>
            </a:r>
          </a:p>
          <a:p>
            <a:pPr marL="285750" indent="-285750">
              <a:buFont typeface="Courier New" panose="02070309020205020404" pitchFamily="49" charset="0"/>
              <a:buChar char="o"/>
            </a:pPr>
            <a:r>
              <a:rPr lang="ru-RU" i="1" dirty="0"/>
              <a:t>У нас договорено о поездке. (</a:t>
            </a:r>
            <a:r>
              <a:rPr lang="ru-RU" dirty="0" err="1"/>
              <a:t>результатив</a:t>
            </a:r>
            <a:r>
              <a:rPr lang="ru-RU" i="1" dirty="0"/>
              <a:t>)</a:t>
            </a:r>
          </a:p>
          <a:p>
            <a:pPr marL="285750" indent="-285750">
              <a:buFont typeface="Courier New" panose="02070309020205020404" pitchFamily="49" charset="0"/>
              <a:buChar char="o"/>
            </a:pPr>
            <a:r>
              <a:rPr lang="ru-RU" i="1" dirty="0"/>
              <a:t>Его заставили подписаться под двумя или тремя коллективными </a:t>
            </a:r>
            <a:r>
              <a:rPr lang="ru-RU" i="1" dirty="0" smtClean="0"/>
              <a:t>протестами</a:t>
            </a:r>
            <a:r>
              <a:rPr lang="cs-CZ" i="1" dirty="0" smtClean="0"/>
              <a:t>.</a:t>
            </a:r>
            <a:r>
              <a:rPr lang="ru-RU" i="1" dirty="0" smtClean="0"/>
              <a:t> </a:t>
            </a:r>
            <a:r>
              <a:rPr lang="ru-RU" i="1" dirty="0"/>
              <a:t>(</a:t>
            </a:r>
            <a:r>
              <a:rPr lang="ru-RU" dirty="0"/>
              <a:t>объект действия, субъект состояния</a:t>
            </a:r>
            <a:r>
              <a:rPr lang="ru-RU" i="1" dirty="0" smtClean="0"/>
              <a:t>)</a:t>
            </a:r>
            <a:endParaRPr lang="ru-RU" i="1" dirty="0"/>
          </a:p>
          <a:p>
            <a:pPr marL="285750" indent="-285750">
              <a:buFont typeface="Courier New" panose="02070309020205020404" pitchFamily="49" charset="0"/>
              <a:buChar char="o"/>
            </a:pPr>
            <a:r>
              <a:rPr lang="ru-RU" i="1" dirty="0"/>
              <a:t>Шофёром узнаёшь людей по-настоящему.</a:t>
            </a:r>
          </a:p>
          <a:p>
            <a:pPr marL="285750" indent="-285750">
              <a:buFont typeface="Courier New" panose="02070309020205020404" pitchFamily="49" charset="0"/>
              <a:buChar char="o"/>
            </a:pPr>
            <a:r>
              <a:rPr lang="ru-RU" i="1" dirty="0" smtClean="0"/>
              <a:t>Ничего не </a:t>
            </a:r>
            <a:r>
              <a:rPr lang="ru-RU" i="1" dirty="0"/>
              <a:t>получилось у </a:t>
            </a:r>
            <a:r>
              <a:rPr lang="ru-RU" i="1" dirty="0" smtClean="0"/>
              <a:t>мальчишки.</a:t>
            </a:r>
            <a:endParaRPr lang="ru-RU" i="1" dirty="0"/>
          </a:p>
        </p:txBody>
      </p:sp>
    </p:spTree>
    <p:extLst>
      <p:ext uri="{BB962C8B-B14F-4D97-AF65-F5344CB8AC3E}">
        <p14:creationId xmlns:p14="http://schemas.microsoft.com/office/powerpoint/2010/main" val="24630553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467544" y="1268760"/>
            <a:ext cx="8208912" cy="3970318"/>
          </a:xfrm>
          <a:prstGeom prst="rect">
            <a:avLst/>
          </a:prstGeom>
        </p:spPr>
        <p:txBody>
          <a:bodyPr wrap="square">
            <a:spAutoFit/>
          </a:bodyPr>
          <a:lstStyle/>
          <a:p>
            <a:pPr algn="ctr"/>
            <a:r>
              <a:rPr lang="ru-RU" b="1" dirty="0" smtClean="0"/>
              <a:t>ПРЕДИКАТ</a:t>
            </a:r>
          </a:p>
          <a:p>
            <a:endParaRPr lang="ru-RU" dirty="0" smtClean="0"/>
          </a:p>
          <a:p>
            <a:r>
              <a:rPr lang="ru-RU" b="1" dirty="0" smtClean="0"/>
              <a:t>Предикат это то, что утверждается (утверждается или отрицается) о субъекте, то, что ему приписывается, </a:t>
            </a:r>
            <a:r>
              <a:rPr lang="ru-RU" b="1" dirty="0"/>
              <a:t>признак </a:t>
            </a:r>
            <a:r>
              <a:rPr lang="ru-RU" dirty="0" smtClean="0"/>
              <a:t>(статический или динамический). Т.е. приписывается </a:t>
            </a:r>
            <a:r>
              <a:rPr lang="ru-RU" u="sng" dirty="0" smtClean="0"/>
              <a:t>действие</a:t>
            </a:r>
            <a:r>
              <a:rPr lang="ru-RU" dirty="0" smtClean="0"/>
              <a:t>, </a:t>
            </a:r>
            <a:r>
              <a:rPr lang="ru-RU" u="sng" dirty="0" smtClean="0"/>
              <a:t>состояние</a:t>
            </a:r>
            <a:r>
              <a:rPr lang="ru-RU" dirty="0" smtClean="0"/>
              <a:t> или </a:t>
            </a:r>
            <a:r>
              <a:rPr lang="ru-RU" u="sng" dirty="0" smtClean="0"/>
              <a:t>признак</a:t>
            </a:r>
            <a:r>
              <a:rPr lang="ru-RU" dirty="0" smtClean="0"/>
              <a:t>.</a:t>
            </a:r>
          </a:p>
          <a:p>
            <a:endParaRPr lang="ru-RU" dirty="0" smtClean="0"/>
          </a:p>
          <a:p>
            <a:pPr marL="285750" indent="-285750">
              <a:buFont typeface="Wingdings" panose="05000000000000000000" pitchFamily="2" charset="2"/>
              <a:buChar char="§"/>
            </a:pPr>
            <a:r>
              <a:rPr lang="ru-RU" dirty="0" smtClean="0"/>
              <a:t>В двусоставном предложении предикат это </a:t>
            </a:r>
            <a:r>
              <a:rPr lang="ru-RU" b="1" dirty="0" smtClean="0"/>
              <a:t>сказуемое</a:t>
            </a:r>
            <a:r>
              <a:rPr lang="ru-RU" dirty="0" smtClean="0"/>
              <a:t>, в односоставном – </a:t>
            </a:r>
            <a:r>
              <a:rPr lang="ru-RU" b="1" dirty="0" smtClean="0"/>
              <a:t>единый главный член</a:t>
            </a:r>
            <a:r>
              <a:rPr lang="ru-RU" dirty="0" smtClean="0"/>
              <a:t>. Они выполняют ту же функцию. </a:t>
            </a:r>
          </a:p>
          <a:p>
            <a:pPr marL="285750" indent="-285750">
              <a:buFont typeface="Wingdings" panose="05000000000000000000" pitchFamily="2" charset="2"/>
              <a:buChar char="§"/>
            </a:pPr>
            <a:endParaRPr lang="ru-RU" dirty="0"/>
          </a:p>
          <a:p>
            <a:pPr marL="285750" indent="-285750">
              <a:buFont typeface="Wingdings" panose="05000000000000000000" pitchFamily="2" charset="2"/>
              <a:buChar char="§"/>
            </a:pPr>
            <a:r>
              <a:rPr lang="ru-RU" dirty="0" smtClean="0"/>
              <a:t>Предикат это конструктивный и семантический центр предложения.</a:t>
            </a:r>
          </a:p>
          <a:p>
            <a:pPr marL="285750" indent="-285750">
              <a:buFont typeface="Wingdings" panose="05000000000000000000" pitchFamily="2" charset="2"/>
              <a:buChar char="§"/>
            </a:pPr>
            <a:endParaRPr lang="ru-RU" dirty="0" smtClean="0"/>
          </a:p>
          <a:p>
            <a:pPr marL="285750" indent="-285750">
              <a:buFont typeface="Wingdings" panose="05000000000000000000" pitchFamily="2" charset="2"/>
              <a:buChar char="§"/>
            </a:pPr>
            <a:r>
              <a:rPr lang="ru-RU" dirty="0" smtClean="0"/>
              <a:t>Классификация предикатов очень разнообразна и неоднозначна, но все же можно выделить основные типы с точки зрения формальной структуры.</a:t>
            </a:r>
            <a:endParaRPr lang="ru-RU" dirty="0"/>
          </a:p>
        </p:txBody>
      </p:sp>
    </p:spTree>
    <p:extLst>
      <p:ext uri="{BB962C8B-B14F-4D97-AF65-F5344CB8AC3E}">
        <p14:creationId xmlns:p14="http://schemas.microsoft.com/office/powerpoint/2010/main" val="14801667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539552" y="692696"/>
            <a:ext cx="8136904" cy="4801314"/>
          </a:xfrm>
          <a:prstGeom prst="rect">
            <a:avLst/>
          </a:prstGeom>
        </p:spPr>
        <p:txBody>
          <a:bodyPr wrap="square">
            <a:spAutoFit/>
          </a:bodyPr>
          <a:lstStyle/>
          <a:p>
            <a:pPr algn="ctr">
              <a:spcAft>
                <a:spcPts val="0"/>
              </a:spcAft>
            </a:pPr>
            <a:r>
              <a:rPr lang="ru-RU" b="1" u="sng" dirty="0" smtClean="0">
                <a:effectLst/>
                <a:latin typeface="Times New Roman"/>
                <a:ea typeface="Times New Roman"/>
              </a:rPr>
              <a:t>СКАЗУЕМОЕ – 3 основных типа</a:t>
            </a:r>
            <a:endParaRPr lang="cs-CZ" dirty="0" smtClean="0">
              <a:effectLst/>
              <a:latin typeface="Times New Roman"/>
              <a:ea typeface="Times New Roman"/>
            </a:endParaRPr>
          </a:p>
          <a:p>
            <a:pPr>
              <a:spcAft>
                <a:spcPts val="0"/>
              </a:spcAft>
            </a:pPr>
            <a:r>
              <a:rPr lang="ru-RU" dirty="0" smtClean="0">
                <a:effectLst/>
                <a:latin typeface="Times New Roman"/>
                <a:ea typeface="Times New Roman"/>
              </a:rPr>
              <a:t> </a:t>
            </a:r>
            <a:endParaRPr lang="cs-CZ" dirty="0" smtClean="0">
              <a:effectLst/>
              <a:latin typeface="Times New Roman"/>
              <a:ea typeface="Times New Roman"/>
            </a:endParaRPr>
          </a:p>
          <a:p>
            <a:pPr>
              <a:spcAft>
                <a:spcPts val="0"/>
              </a:spcAft>
            </a:pPr>
            <a:r>
              <a:rPr lang="ru-RU" b="1" u="sng" dirty="0" smtClean="0">
                <a:effectLst/>
                <a:latin typeface="Times New Roman"/>
                <a:ea typeface="Times New Roman"/>
              </a:rPr>
              <a:t>1. Простое глагольное сказуемое</a:t>
            </a:r>
            <a:endParaRPr lang="cs-CZ" dirty="0" smtClean="0">
              <a:effectLst/>
              <a:latin typeface="Times New Roman"/>
              <a:ea typeface="Times New Roman"/>
            </a:endParaRPr>
          </a:p>
          <a:p>
            <a:pPr>
              <a:spcAft>
                <a:spcPts val="0"/>
              </a:spcAft>
            </a:pPr>
            <a:r>
              <a:rPr lang="ru-RU" b="1" dirty="0" smtClean="0">
                <a:effectLst/>
                <a:latin typeface="Times New Roman"/>
                <a:ea typeface="Times New Roman"/>
              </a:rPr>
              <a:t> </a:t>
            </a:r>
            <a:endParaRPr lang="cs-CZ" dirty="0" smtClean="0">
              <a:effectLst/>
              <a:latin typeface="Times New Roman"/>
              <a:ea typeface="Times New Roman"/>
            </a:endParaRPr>
          </a:p>
          <a:p>
            <a:pPr>
              <a:spcAft>
                <a:spcPts val="0"/>
              </a:spcAft>
            </a:pPr>
            <a:r>
              <a:rPr lang="ru-RU" b="1" dirty="0" smtClean="0">
                <a:effectLst/>
                <a:latin typeface="Times New Roman"/>
                <a:ea typeface="Times New Roman"/>
              </a:rPr>
              <a:t>1.1. Согласованное ПГС выражено спрягаемой формой глагола</a:t>
            </a:r>
            <a:r>
              <a:rPr lang="ru-RU" dirty="0" smtClean="0">
                <a:effectLst/>
                <a:latin typeface="Times New Roman"/>
                <a:ea typeface="Times New Roman"/>
              </a:rPr>
              <a:t>. </a:t>
            </a:r>
          </a:p>
          <a:p>
            <a:pPr marL="285750" indent="-285750">
              <a:spcAft>
                <a:spcPts val="0"/>
              </a:spcAft>
              <a:buFont typeface="Courier New" panose="02070309020205020404" pitchFamily="49" charset="0"/>
              <a:buChar char="o"/>
            </a:pPr>
            <a:r>
              <a:rPr lang="ru-RU" i="1" dirty="0" smtClean="0">
                <a:effectLst/>
                <a:latin typeface="Times New Roman"/>
                <a:ea typeface="Times New Roman"/>
              </a:rPr>
              <a:t>Они прочитали задание. Мы будем тебе помогать. Каждое утро она расчесывается. Ты бы с этим не справился.</a:t>
            </a:r>
            <a:endParaRPr lang="cs-CZ" dirty="0" smtClean="0">
              <a:effectLst/>
              <a:latin typeface="Times New Roman"/>
              <a:ea typeface="Times New Roman"/>
            </a:endParaRPr>
          </a:p>
          <a:p>
            <a:pPr>
              <a:spcAft>
                <a:spcPts val="0"/>
              </a:spcAft>
            </a:pPr>
            <a:r>
              <a:rPr lang="ru-RU" dirty="0" smtClean="0">
                <a:effectLst/>
                <a:latin typeface="Times New Roman"/>
                <a:ea typeface="Times New Roman"/>
              </a:rPr>
              <a:t>Спрягаемая форма может быть рефлексивной/нерефлексивной, аналитической/синтетической.</a:t>
            </a:r>
            <a:endParaRPr lang="cs-CZ" dirty="0" smtClean="0">
              <a:effectLst/>
              <a:latin typeface="Times New Roman"/>
              <a:ea typeface="Times New Roman"/>
            </a:endParaRPr>
          </a:p>
          <a:p>
            <a:pPr>
              <a:spcAft>
                <a:spcPts val="0"/>
              </a:spcAft>
            </a:pPr>
            <a:endParaRPr lang="cs-CZ" dirty="0" smtClean="0">
              <a:latin typeface="Times New Roman"/>
              <a:ea typeface="Times New Roman"/>
            </a:endParaRPr>
          </a:p>
          <a:p>
            <a:pPr marL="285750" indent="-285750">
              <a:spcAft>
                <a:spcPts val="0"/>
              </a:spcAft>
              <a:buFont typeface="Courier New" panose="02070309020205020404" pitchFamily="49" charset="0"/>
              <a:buChar char="o"/>
            </a:pPr>
            <a:r>
              <a:rPr lang="cs-CZ" dirty="0" smtClean="0">
                <a:latin typeface="Times New Roman"/>
                <a:ea typeface="Times New Roman"/>
              </a:rPr>
              <a:t>Dozvěděli se, </a:t>
            </a:r>
            <a:r>
              <a:rPr lang="cs-CZ" dirty="0">
                <a:latin typeface="Times New Roman"/>
                <a:ea typeface="Times New Roman"/>
              </a:rPr>
              <a:t>že jsou ve vesnici jménem </a:t>
            </a:r>
            <a:r>
              <a:rPr lang="cs-CZ" dirty="0" err="1" smtClean="0">
                <a:latin typeface="Times New Roman"/>
                <a:ea typeface="Times New Roman"/>
              </a:rPr>
              <a:t>Mabunimagiri</a:t>
            </a:r>
            <a:r>
              <a:rPr lang="cs-CZ" dirty="0" smtClean="0">
                <a:latin typeface="Times New Roman"/>
                <a:ea typeface="Times New Roman"/>
              </a:rPr>
              <a:t>, </a:t>
            </a:r>
            <a:r>
              <a:rPr lang="cs-CZ" dirty="0">
                <a:latin typeface="Times New Roman"/>
                <a:ea typeface="Times New Roman"/>
              </a:rPr>
              <a:t>která leží na jižním cípu ostrova Okinawa v souostroví </a:t>
            </a:r>
            <a:r>
              <a:rPr lang="cs-CZ" dirty="0" err="1" smtClean="0">
                <a:latin typeface="Times New Roman"/>
                <a:ea typeface="Times New Roman"/>
              </a:rPr>
              <a:t>Rjúkjú</a:t>
            </a:r>
            <a:r>
              <a:rPr lang="cs-CZ" dirty="0" smtClean="0">
                <a:latin typeface="Times New Roman"/>
                <a:ea typeface="Times New Roman"/>
              </a:rPr>
              <a:t>.</a:t>
            </a:r>
            <a:endParaRPr lang="cs-CZ" dirty="0">
              <a:latin typeface="Times New Roman"/>
              <a:ea typeface="Times New Roman"/>
            </a:endParaRPr>
          </a:p>
          <a:p>
            <a:pPr marL="285750" indent="-285750">
              <a:spcAft>
                <a:spcPts val="0"/>
              </a:spcAft>
              <a:buFont typeface="Courier New" panose="02070309020205020404" pitchFamily="49" charset="0"/>
              <a:buChar char="o"/>
            </a:pPr>
            <a:r>
              <a:rPr lang="cs-CZ" dirty="0">
                <a:latin typeface="Times New Roman"/>
                <a:ea typeface="Times New Roman"/>
              </a:rPr>
              <a:t>V rámci snížení cen potravin a jejich lepší dostupnosti </a:t>
            </a:r>
            <a:r>
              <a:rPr lang="cs-CZ" dirty="0" smtClean="0">
                <a:latin typeface="Times New Roman"/>
                <a:ea typeface="Times New Roman"/>
              </a:rPr>
              <a:t>budou města </a:t>
            </a:r>
            <a:r>
              <a:rPr lang="cs-CZ" dirty="0">
                <a:latin typeface="Times New Roman"/>
                <a:ea typeface="Times New Roman"/>
              </a:rPr>
              <a:t>budoucnosti zdobit tzv. vertikální </a:t>
            </a:r>
            <a:r>
              <a:rPr lang="cs-CZ" dirty="0" smtClean="0">
                <a:latin typeface="Times New Roman"/>
                <a:ea typeface="Times New Roman"/>
              </a:rPr>
              <a:t>farmy.</a:t>
            </a:r>
          </a:p>
          <a:p>
            <a:pPr marL="285750" indent="-285750">
              <a:spcAft>
                <a:spcPts val="0"/>
              </a:spcAft>
              <a:buFont typeface="Courier New" panose="02070309020205020404" pitchFamily="49" charset="0"/>
              <a:buChar char="o"/>
            </a:pPr>
            <a:r>
              <a:rPr lang="cs-CZ" dirty="0">
                <a:latin typeface="Times New Roman"/>
                <a:ea typeface="Times New Roman"/>
              </a:rPr>
              <a:t>Oplácí mi ten upřený </a:t>
            </a:r>
            <a:r>
              <a:rPr lang="cs-CZ" dirty="0" smtClean="0">
                <a:latin typeface="Times New Roman"/>
                <a:ea typeface="Times New Roman"/>
              </a:rPr>
              <a:t>pohled, usmívá </a:t>
            </a:r>
            <a:r>
              <a:rPr lang="cs-CZ" dirty="0">
                <a:latin typeface="Times New Roman"/>
                <a:ea typeface="Times New Roman"/>
              </a:rPr>
              <a:t>se </a:t>
            </a:r>
            <a:r>
              <a:rPr lang="cs-CZ" dirty="0" smtClean="0">
                <a:latin typeface="Times New Roman"/>
                <a:ea typeface="Times New Roman"/>
              </a:rPr>
              <a:t>vítězoslavně, škodolibě.</a:t>
            </a:r>
          </a:p>
          <a:p>
            <a:pPr marL="285750" indent="-285750">
              <a:spcAft>
                <a:spcPts val="0"/>
              </a:spcAft>
              <a:buFont typeface="Courier New" panose="02070309020205020404" pitchFamily="49" charset="0"/>
              <a:buChar char="o"/>
            </a:pPr>
            <a:r>
              <a:rPr lang="cs-CZ" dirty="0" smtClean="0">
                <a:latin typeface="Times New Roman"/>
                <a:ea typeface="Times New Roman"/>
              </a:rPr>
              <a:t>Kdyby </a:t>
            </a:r>
            <a:r>
              <a:rPr lang="cs-CZ" dirty="0">
                <a:latin typeface="Times New Roman"/>
                <a:ea typeface="Times New Roman"/>
              </a:rPr>
              <a:t>z tebe zůstal až nadosmrti samotář a neměla bys komu </a:t>
            </a:r>
            <a:r>
              <a:rPr lang="cs-CZ" dirty="0" smtClean="0">
                <a:latin typeface="Times New Roman"/>
                <a:ea typeface="Times New Roman"/>
              </a:rPr>
              <a:t>důvěřovat, </a:t>
            </a:r>
            <a:r>
              <a:rPr lang="cs-CZ" dirty="0">
                <a:latin typeface="Times New Roman"/>
                <a:ea typeface="Times New Roman"/>
              </a:rPr>
              <a:t>žádná kombinace vnějších podmínek by toho </a:t>
            </a:r>
            <a:r>
              <a:rPr lang="cs-CZ" dirty="0" smtClean="0">
                <a:latin typeface="Times New Roman"/>
                <a:ea typeface="Times New Roman"/>
              </a:rPr>
              <a:t>nedocílila.</a:t>
            </a:r>
            <a:endParaRPr lang="cs-CZ" dirty="0" smtClean="0">
              <a:effectLst/>
              <a:latin typeface="Times New Roman"/>
              <a:ea typeface="Times New Roman"/>
            </a:endParaRPr>
          </a:p>
        </p:txBody>
      </p:sp>
    </p:spTree>
    <p:extLst>
      <p:ext uri="{BB962C8B-B14F-4D97-AF65-F5344CB8AC3E}">
        <p14:creationId xmlns:p14="http://schemas.microsoft.com/office/powerpoint/2010/main" val="27569300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620688"/>
            <a:ext cx="9036496" cy="6186309"/>
          </a:xfrm>
          <a:prstGeom prst="rect">
            <a:avLst/>
          </a:prstGeom>
        </p:spPr>
        <p:txBody>
          <a:bodyPr wrap="square">
            <a:spAutoFit/>
          </a:bodyPr>
          <a:lstStyle/>
          <a:p>
            <a:pPr lvl="0"/>
            <a:r>
              <a:rPr lang="ru-RU" b="1" dirty="0">
                <a:solidFill>
                  <a:prstClr val="black"/>
                </a:solidFill>
                <a:latin typeface="Times New Roman"/>
                <a:ea typeface="Times New Roman"/>
              </a:rPr>
              <a:t>1.2. Несогласованное ПГС может быть выражено:</a:t>
            </a:r>
            <a:endParaRPr lang="cs-CZ" dirty="0">
              <a:solidFill>
                <a:prstClr val="black"/>
              </a:solidFill>
              <a:latin typeface="Times New Roman"/>
              <a:ea typeface="Times New Roman"/>
            </a:endParaRPr>
          </a:p>
          <a:p>
            <a:pPr lvl="0"/>
            <a:r>
              <a:rPr lang="ru-RU" dirty="0">
                <a:solidFill>
                  <a:prstClr val="black"/>
                </a:solidFill>
                <a:latin typeface="Times New Roman"/>
                <a:ea typeface="Times New Roman"/>
              </a:rPr>
              <a:t> </a:t>
            </a:r>
            <a:endParaRPr lang="cs-CZ" dirty="0">
              <a:solidFill>
                <a:prstClr val="black"/>
              </a:solidFill>
              <a:latin typeface="Times New Roman"/>
              <a:ea typeface="Times New Roman"/>
            </a:endParaRPr>
          </a:p>
          <a:p>
            <a:pPr lvl="0"/>
            <a:r>
              <a:rPr lang="ru-RU" b="1" u="sng" dirty="0">
                <a:solidFill>
                  <a:prstClr val="black"/>
                </a:solidFill>
                <a:latin typeface="Times New Roman"/>
                <a:ea typeface="Times New Roman"/>
              </a:rPr>
              <a:t>Императивом</a:t>
            </a:r>
            <a:endParaRPr lang="cs-CZ" dirty="0">
              <a:solidFill>
                <a:prstClr val="black"/>
              </a:solidFill>
              <a:latin typeface="Times New Roman"/>
              <a:ea typeface="Times New Roman"/>
            </a:endParaRPr>
          </a:p>
          <a:p>
            <a:pPr lvl="0"/>
            <a:r>
              <a:rPr lang="ru-RU" dirty="0">
                <a:solidFill>
                  <a:prstClr val="black"/>
                </a:solidFill>
                <a:latin typeface="Times New Roman"/>
                <a:ea typeface="Times New Roman"/>
              </a:rPr>
              <a:t>Неожиданное действие: </a:t>
            </a:r>
            <a:r>
              <a:rPr lang="ru-RU" i="1" dirty="0">
                <a:solidFill>
                  <a:prstClr val="black"/>
                </a:solidFill>
                <a:latin typeface="Times New Roman"/>
                <a:ea typeface="Times New Roman"/>
              </a:rPr>
              <a:t>А он и узнай об этом</a:t>
            </a:r>
            <a:r>
              <a:rPr lang="ru-RU" i="1" dirty="0" smtClean="0">
                <a:solidFill>
                  <a:prstClr val="black"/>
                </a:solidFill>
                <a:latin typeface="Times New Roman"/>
                <a:ea typeface="Times New Roman"/>
              </a:rPr>
              <a:t>.</a:t>
            </a:r>
            <a:r>
              <a:rPr lang="cs-CZ" i="1" dirty="0" smtClean="0">
                <a:solidFill>
                  <a:prstClr val="black"/>
                </a:solidFill>
                <a:latin typeface="Times New Roman"/>
                <a:ea typeface="Times New Roman"/>
              </a:rPr>
              <a:t> </a:t>
            </a:r>
            <a:r>
              <a:rPr lang="ru-RU" i="1" dirty="0" smtClean="0">
                <a:solidFill>
                  <a:prstClr val="black"/>
                </a:solidFill>
                <a:latin typeface="Times New Roman"/>
                <a:ea typeface="Times New Roman"/>
              </a:rPr>
              <a:t>А он</a:t>
            </a:r>
            <a:r>
              <a:rPr lang="ru-RU" i="1" dirty="0">
                <a:solidFill>
                  <a:prstClr val="black"/>
                </a:solidFill>
                <a:latin typeface="Times New Roman"/>
                <a:ea typeface="Times New Roman"/>
              </a:rPr>
              <a:t>а</a:t>
            </a:r>
            <a:r>
              <a:rPr lang="ru-RU" i="1" dirty="0" smtClean="0">
                <a:solidFill>
                  <a:prstClr val="black"/>
                </a:solidFill>
                <a:latin typeface="Times New Roman"/>
                <a:ea typeface="Times New Roman"/>
              </a:rPr>
              <a:t> давай колотить его по голове.</a:t>
            </a:r>
            <a:endParaRPr lang="cs-CZ" dirty="0">
              <a:solidFill>
                <a:prstClr val="black"/>
              </a:solidFill>
              <a:latin typeface="Times New Roman"/>
              <a:ea typeface="Times New Roman"/>
            </a:endParaRPr>
          </a:p>
          <a:p>
            <a:pPr lvl="0"/>
            <a:r>
              <a:rPr lang="ru-RU" dirty="0">
                <a:solidFill>
                  <a:prstClr val="black"/>
                </a:solidFill>
                <a:latin typeface="Times New Roman"/>
                <a:ea typeface="Times New Roman"/>
              </a:rPr>
              <a:t>Условное действие: </a:t>
            </a:r>
            <a:r>
              <a:rPr lang="ru-RU" i="1" dirty="0">
                <a:solidFill>
                  <a:prstClr val="black"/>
                </a:solidFill>
                <a:latin typeface="Times New Roman"/>
                <a:ea typeface="Times New Roman"/>
              </a:rPr>
              <a:t>Приди он вовремя, несчастья бы не случилось.</a:t>
            </a:r>
            <a:endParaRPr lang="cs-CZ" dirty="0">
              <a:solidFill>
                <a:prstClr val="black"/>
              </a:solidFill>
              <a:latin typeface="Times New Roman"/>
              <a:ea typeface="Times New Roman"/>
            </a:endParaRPr>
          </a:p>
          <a:p>
            <a:pPr lvl="0"/>
            <a:r>
              <a:rPr lang="ru-RU" dirty="0">
                <a:solidFill>
                  <a:prstClr val="black"/>
                </a:solidFill>
                <a:latin typeface="Times New Roman"/>
                <a:ea typeface="Times New Roman"/>
              </a:rPr>
              <a:t>Вынужденное действие: </a:t>
            </a:r>
            <a:r>
              <a:rPr lang="ru-RU" i="1" dirty="0">
                <a:solidFill>
                  <a:prstClr val="black"/>
                </a:solidFill>
                <a:latin typeface="Times New Roman"/>
                <a:ea typeface="Times New Roman"/>
              </a:rPr>
              <a:t>Все развлекаются, а я занимайся</a:t>
            </a:r>
            <a:r>
              <a:rPr lang="ru-RU" i="1" dirty="0" smtClean="0">
                <a:solidFill>
                  <a:prstClr val="black"/>
                </a:solidFill>
                <a:latin typeface="Times New Roman"/>
                <a:ea typeface="Times New Roman"/>
              </a:rPr>
              <a:t>!</a:t>
            </a:r>
            <a:endParaRPr lang="cs-CZ" i="1" dirty="0" smtClean="0">
              <a:solidFill>
                <a:prstClr val="black"/>
              </a:solidFill>
              <a:latin typeface="Times New Roman"/>
              <a:ea typeface="Times New Roman"/>
            </a:endParaRPr>
          </a:p>
          <a:p>
            <a:pPr marL="285750" lvl="0" indent="-285750">
              <a:buFont typeface="Courier New" panose="02070309020205020404" pitchFamily="49" charset="0"/>
              <a:buChar char="o"/>
            </a:pPr>
            <a:r>
              <a:rPr lang="ru-RU" dirty="0" smtClean="0">
                <a:solidFill>
                  <a:prstClr val="black"/>
                </a:solidFill>
                <a:latin typeface="Times New Roman"/>
                <a:ea typeface="Times New Roman"/>
              </a:rPr>
              <a:t>Царь сидит себе в Москве, ничего не слышит, знай указы пишет.</a:t>
            </a:r>
          </a:p>
          <a:p>
            <a:pPr marL="285750" lvl="0" indent="-285750">
              <a:buFont typeface="Courier New" panose="02070309020205020404" pitchFamily="49" charset="0"/>
              <a:buChar char="o"/>
            </a:pPr>
            <a:r>
              <a:rPr lang="ru-RU" dirty="0" smtClean="0">
                <a:solidFill>
                  <a:prstClr val="black"/>
                </a:solidFill>
                <a:latin typeface="Times New Roman"/>
                <a:ea typeface="Times New Roman"/>
              </a:rPr>
              <a:t>Подвернись они мне под руку, я бы им показал!</a:t>
            </a:r>
          </a:p>
          <a:p>
            <a:pPr marL="285750" lvl="0" indent="-285750">
              <a:buFont typeface="Courier New" panose="02070309020205020404" pitchFamily="49" charset="0"/>
              <a:buChar char="o"/>
            </a:pPr>
            <a:r>
              <a:rPr lang="ru-RU" dirty="0" smtClean="0">
                <a:solidFill>
                  <a:prstClr val="black"/>
                </a:solidFill>
                <a:latin typeface="Times New Roman"/>
                <a:ea typeface="Times New Roman"/>
              </a:rPr>
              <a:t>Обещай он мне хоть горы золотые, я на это не пойду.</a:t>
            </a:r>
          </a:p>
          <a:p>
            <a:pPr marL="285750" lvl="0" indent="-285750">
              <a:buFont typeface="Courier New" panose="02070309020205020404" pitchFamily="49" charset="0"/>
              <a:buChar char="o"/>
            </a:pPr>
            <a:r>
              <a:rPr lang="ru-RU" dirty="0" smtClean="0">
                <a:solidFill>
                  <a:prstClr val="black"/>
                </a:solidFill>
                <a:latin typeface="Times New Roman"/>
                <a:ea typeface="Times New Roman"/>
              </a:rPr>
              <a:t>Ты все делаешь небрежно, а другой за тебя поправляй!</a:t>
            </a:r>
          </a:p>
          <a:p>
            <a:pPr marL="285750" lvl="0" indent="-285750">
              <a:buFont typeface="Courier New" panose="02070309020205020404" pitchFamily="49" charset="0"/>
              <a:buChar char="o"/>
            </a:pPr>
            <a:r>
              <a:rPr lang="ru-RU" dirty="0" smtClean="0">
                <a:solidFill>
                  <a:prstClr val="black"/>
                </a:solidFill>
                <a:latin typeface="Times New Roman"/>
                <a:ea typeface="Times New Roman"/>
              </a:rPr>
              <a:t>Не поддержи его семья, он совсем отчаялся бы.</a:t>
            </a:r>
          </a:p>
          <a:p>
            <a:pPr marL="285750" lvl="0" indent="-285750">
              <a:buFont typeface="Courier New" panose="02070309020205020404" pitchFamily="49" charset="0"/>
              <a:buChar char="o"/>
            </a:pPr>
            <a:r>
              <a:rPr lang="ru-RU" dirty="0" smtClean="0">
                <a:solidFill>
                  <a:prstClr val="black"/>
                </a:solidFill>
                <a:latin typeface="Times New Roman"/>
                <a:ea typeface="Times New Roman"/>
              </a:rPr>
              <a:t>И вдруг тогда кто-то шепни мне на ухо.</a:t>
            </a:r>
          </a:p>
          <a:p>
            <a:pPr marL="285750" lvl="0" indent="-285750">
              <a:buFont typeface="Courier New" panose="02070309020205020404" pitchFamily="49" charset="0"/>
              <a:buChar char="o"/>
            </a:pPr>
            <a:r>
              <a:rPr lang="ru-RU" dirty="0" smtClean="0">
                <a:solidFill>
                  <a:prstClr val="black"/>
                </a:solidFill>
                <a:latin typeface="Times New Roman"/>
                <a:ea typeface="Times New Roman"/>
              </a:rPr>
              <a:t>Сколько народу здесь за день проходит, а я один за всех отвечай!</a:t>
            </a:r>
            <a:endParaRPr lang="cs-CZ" dirty="0">
              <a:solidFill>
                <a:prstClr val="black"/>
              </a:solidFill>
              <a:latin typeface="Times New Roman"/>
              <a:ea typeface="Times New Roman"/>
            </a:endParaRPr>
          </a:p>
          <a:p>
            <a:pPr lvl="0"/>
            <a:r>
              <a:rPr lang="ru-RU" b="1" u="sng" dirty="0">
                <a:solidFill>
                  <a:prstClr val="black"/>
                </a:solidFill>
                <a:latin typeface="Times New Roman"/>
                <a:ea typeface="Times New Roman"/>
              </a:rPr>
              <a:t>Инфинитивом глагола НСВ</a:t>
            </a:r>
            <a:endParaRPr lang="cs-CZ" dirty="0">
              <a:solidFill>
                <a:prstClr val="black"/>
              </a:solidFill>
              <a:latin typeface="Times New Roman"/>
              <a:ea typeface="Times New Roman"/>
            </a:endParaRPr>
          </a:p>
          <a:p>
            <a:pPr lvl="0"/>
            <a:r>
              <a:rPr lang="ru-RU" dirty="0">
                <a:solidFill>
                  <a:prstClr val="black"/>
                </a:solidFill>
                <a:latin typeface="Times New Roman"/>
                <a:ea typeface="Times New Roman"/>
              </a:rPr>
              <a:t>Внезапное начало действия в прошлом:</a:t>
            </a:r>
            <a:endParaRPr lang="cs-CZ" dirty="0">
              <a:solidFill>
                <a:prstClr val="black"/>
              </a:solidFill>
              <a:latin typeface="Times New Roman"/>
              <a:ea typeface="Times New Roman"/>
            </a:endParaRPr>
          </a:p>
          <a:p>
            <a:pPr marL="285750" lvl="0" indent="-285750">
              <a:buFont typeface="Courier New" panose="02070309020205020404" pitchFamily="49" charset="0"/>
              <a:buChar char="o"/>
            </a:pPr>
            <a:r>
              <a:rPr lang="ru-RU" i="1" dirty="0">
                <a:solidFill>
                  <a:prstClr val="black"/>
                </a:solidFill>
                <a:latin typeface="Times New Roman"/>
                <a:ea typeface="Times New Roman"/>
              </a:rPr>
              <a:t>Только на службу поступил и сразу прогуливать. </a:t>
            </a:r>
            <a:endParaRPr lang="ru-RU" i="1" dirty="0" smtClean="0">
              <a:solidFill>
                <a:prstClr val="black"/>
              </a:solidFill>
              <a:latin typeface="Times New Roman"/>
              <a:ea typeface="Times New Roman"/>
            </a:endParaRPr>
          </a:p>
          <a:p>
            <a:pPr marL="285750" lvl="0" indent="-285750">
              <a:buFont typeface="Courier New" panose="02070309020205020404" pitchFamily="49" charset="0"/>
              <a:buChar char="o"/>
            </a:pPr>
            <a:r>
              <a:rPr lang="ru-RU" i="1" dirty="0" smtClean="0">
                <a:solidFill>
                  <a:prstClr val="black"/>
                </a:solidFill>
                <a:latin typeface="Times New Roman"/>
                <a:ea typeface="Times New Roman"/>
              </a:rPr>
              <a:t>Пришел </a:t>
            </a:r>
            <a:r>
              <a:rPr lang="ru-RU" i="1" dirty="0">
                <a:solidFill>
                  <a:prstClr val="black"/>
                </a:solidFill>
                <a:latin typeface="Times New Roman"/>
                <a:ea typeface="Times New Roman"/>
              </a:rPr>
              <a:t>в гости и ну хозяина </a:t>
            </a:r>
            <a:r>
              <a:rPr lang="ru-RU" i="1" dirty="0" smtClean="0">
                <a:solidFill>
                  <a:prstClr val="black"/>
                </a:solidFill>
                <a:latin typeface="Times New Roman"/>
                <a:ea typeface="Times New Roman"/>
              </a:rPr>
              <a:t>целовать, ну обнимать.</a:t>
            </a:r>
          </a:p>
          <a:p>
            <a:pPr marL="285750" lvl="0" indent="-285750">
              <a:buFont typeface="Courier New" panose="02070309020205020404" pitchFamily="49" charset="0"/>
              <a:buChar char="o"/>
            </a:pPr>
            <a:r>
              <a:rPr lang="ru-RU" i="1" dirty="0">
                <a:solidFill>
                  <a:prstClr val="black"/>
                </a:solidFill>
                <a:latin typeface="Times New Roman"/>
                <a:ea typeface="Times New Roman"/>
              </a:rPr>
              <a:t>А народ </a:t>
            </a:r>
            <a:r>
              <a:rPr lang="ru-RU" i="1" dirty="0" smtClean="0">
                <a:solidFill>
                  <a:prstClr val="black"/>
                </a:solidFill>
                <a:latin typeface="Times New Roman"/>
                <a:ea typeface="Times New Roman"/>
              </a:rPr>
              <a:t>все </a:t>
            </a:r>
            <a:r>
              <a:rPr lang="ru-RU" i="1" dirty="0">
                <a:solidFill>
                  <a:prstClr val="black"/>
                </a:solidFill>
                <a:latin typeface="Times New Roman"/>
                <a:ea typeface="Times New Roman"/>
              </a:rPr>
              <a:t>подваливает и ну митинговать, Ельцина </a:t>
            </a:r>
            <a:r>
              <a:rPr lang="ru-RU" i="1" dirty="0" err="1">
                <a:solidFill>
                  <a:prstClr val="black"/>
                </a:solidFill>
                <a:latin typeface="Times New Roman"/>
                <a:ea typeface="Times New Roman"/>
              </a:rPr>
              <a:t>парафинить</a:t>
            </a:r>
            <a:r>
              <a:rPr lang="ru-RU" i="1" dirty="0">
                <a:solidFill>
                  <a:prstClr val="black"/>
                </a:solidFill>
                <a:latin typeface="Times New Roman"/>
                <a:ea typeface="Times New Roman"/>
              </a:rPr>
              <a:t>, про съезд какой-то говорить, что его там полномочий лишат</a:t>
            </a:r>
            <a:r>
              <a:rPr lang="ru-RU" i="1" dirty="0" smtClean="0">
                <a:solidFill>
                  <a:prstClr val="black"/>
                </a:solidFill>
                <a:latin typeface="Times New Roman"/>
                <a:ea typeface="Times New Roman"/>
              </a:rPr>
              <a:t>.</a:t>
            </a:r>
          </a:p>
          <a:p>
            <a:pPr marL="285750" lvl="0" indent="-285750">
              <a:buFont typeface="Courier New" panose="02070309020205020404" pitchFamily="49" charset="0"/>
              <a:buChar char="o"/>
            </a:pPr>
            <a:r>
              <a:rPr lang="ru-RU" i="1" dirty="0">
                <a:solidFill>
                  <a:prstClr val="black"/>
                </a:solidFill>
                <a:latin typeface="Times New Roman"/>
                <a:ea typeface="Times New Roman"/>
              </a:rPr>
              <a:t>А там всего-навсего муж, драматический актёр Семёнов привёл с работы актрису </a:t>
            </a:r>
            <a:r>
              <a:rPr lang="ru-RU" i="1" dirty="0" err="1">
                <a:solidFill>
                  <a:prstClr val="black"/>
                </a:solidFill>
                <a:latin typeface="Times New Roman"/>
                <a:ea typeface="Times New Roman"/>
              </a:rPr>
              <a:t>Булочкину</a:t>
            </a:r>
            <a:r>
              <a:rPr lang="ru-RU" i="1" dirty="0">
                <a:solidFill>
                  <a:prstClr val="black"/>
                </a:solidFill>
                <a:latin typeface="Times New Roman"/>
                <a:ea typeface="Times New Roman"/>
              </a:rPr>
              <a:t>, обул её в тапки жены и ну делиться секретами актёрского мастерства</a:t>
            </a:r>
            <a:r>
              <a:rPr lang="ru-RU" i="1" dirty="0" smtClean="0">
                <a:solidFill>
                  <a:prstClr val="black"/>
                </a:solidFill>
                <a:latin typeface="Times New Roman"/>
                <a:ea typeface="Times New Roman"/>
              </a:rPr>
              <a:t>.</a:t>
            </a:r>
          </a:p>
          <a:p>
            <a:pPr marL="285750" lvl="0" indent="-285750">
              <a:buFont typeface="Courier New" panose="02070309020205020404" pitchFamily="49" charset="0"/>
              <a:buChar char="o"/>
            </a:pPr>
            <a:r>
              <a:rPr lang="ru-RU" i="1" dirty="0">
                <a:solidFill>
                  <a:prstClr val="black"/>
                </a:solidFill>
                <a:latin typeface="Times New Roman"/>
                <a:ea typeface="Times New Roman"/>
              </a:rPr>
              <a:t>Вот </a:t>
            </a:r>
            <a:r>
              <a:rPr lang="ru-RU" i="1" dirty="0" err="1">
                <a:solidFill>
                  <a:prstClr val="black"/>
                </a:solidFill>
                <a:latin typeface="Times New Roman"/>
                <a:ea typeface="Times New Roman"/>
              </a:rPr>
              <a:t>набухаются</a:t>
            </a:r>
            <a:r>
              <a:rPr lang="ru-RU" i="1" dirty="0">
                <a:solidFill>
                  <a:prstClr val="black"/>
                </a:solidFill>
                <a:latin typeface="Times New Roman"/>
                <a:ea typeface="Times New Roman"/>
              </a:rPr>
              <a:t> до чертиков и давай под колеса прыгать.</a:t>
            </a:r>
            <a:endParaRPr lang="cs-CZ" i="1" dirty="0">
              <a:solidFill>
                <a:prstClr val="black"/>
              </a:solidFill>
              <a:latin typeface="Times New Roman"/>
              <a:ea typeface="Times New Roman"/>
            </a:endParaRPr>
          </a:p>
        </p:txBody>
      </p:sp>
    </p:spTree>
    <p:extLst>
      <p:ext uri="{BB962C8B-B14F-4D97-AF65-F5344CB8AC3E}">
        <p14:creationId xmlns:p14="http://schemas.microsoft.com/office/powerpoint/2010/main" val="7815073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467544" y="908720"/>
            <a:ext cx="7992888" cy="5632311"/>
          </a:xfrm>
          <a:prstGeom prst="rect">
            <a:avLst/>
          </a:prstGeom>
        </p:spPr>
        <p:txBody>
          <a:bodyPr wrap="square">
            <a:spAutoFit/>
          </a:bodyPr>
          <a:lstStyle/>
          <a:p>
            <a:r>
              <a:rPr lang="ru-RU" b="1" dirty="0" smtClean="0"/>
              <a:t>1.3. Особый тип</a:t>
            </a:r>
            <a:r>
              <a:rPr lang="cs-CZ" b="1" dirty="0" smtClean="0"/>
              <a:t> (</a:t>
            </a:r>
            <a:r>
              <a:rPr lang="ru-RU" b="1" dirty="0" smtClean="0"/>
              <a:t>подтип) сказуемого – экзистенциальное есть или его нулевая форма. </a:t>
            </a:r>
          </a:p>
          <a:p>
            <a:pPr marL="285750" indent="-285750">
              <a:buFont typeface="Courier New" panose="02070309020205020404" pitchFamily="49" charset="0"/>
              <a:buChar char="o"/>
            </a:pPr>
            <a:r>
              <a:rPr lang="ru-RU" i="1" dirty="0" smtClean="0"/>
              <a:t>В Праге есть метро. У него два брата. Есть такие люди. В нашем городе есть музей. Деньги у него есть. В реке холодная вода.</a:t>
            </a:r>
          </a:p>
          <a:p>
            <a:endParaRPr lang="ru-RU" dirty="0" smtClean="0"/>
          </a:p>
          <a:p>
            <a:r>
              <a:rPr lang="ru-RU" b="1" dirty="0" smtClean="0"/>
              <a:t>Перевод чешского </a:t>
            </a:r>
            <a:r>
              <a:rPr lang="cs-CZ" b="1" dirty="0" smtClean="0"/>
              <a:t>MÍT</a:t>
            </a:r>
            <a:endParaRPr lang="ru-RU" b="1" dirty="0" smtClean="0"/>
          </a:p>
          <a:p>
            <a:pPr marL="285750" indent="-285750">
              <a:buFont typeface="Courier New" panose="02070309020205020404" pitchFamily="49" charset="0"/>
              <a:buChar char="o"/>
            </a:pPr>
            <a:r>
              <a:rPr lang="cs-CZ" i="1" dirty="0" smtClean="0"/>
              <a:t>Pak </a:t>
            </a:r>
            <a:r>
              <a:rPr lang="cs-CZ" i="1" dirty="0"/>
              <a:t>jsme si pořídili chaloupku ve Skřivani za </a:t>
            </a:r>
            <a:r>
              <a:rPr lang="cs-CZ" i="1" dirty="0" smtClean="0"/>
              <a:t>Rakovníkem, </a:t>
            </a:r>
            <a:r>
              <a:rPr lang="cs-CZ" i="1" dirty="0"/>
              <a:t>kde mám </a:t>
            </a:r>
            <a:r>
              <a:rPr lang="cs-CZ" i="1" dirty="0" smtClean="0"/>
              <a:t>dílnu.</a:t>
            </a:r>
          </a:p>
          <a:p>
            <a:pPr marL="285750" indent="-285750">
              <a:buFont typeface="Courier New" panose="02070309020205020404" pitchFamily="49" charset="0"/>
              <a:buChar char="o"/>
            </a:pPr>
            <a:r>
              <a:rPr lang="cs-CZ" i="1" dirty="0"/>
              <a:t>Máme přece </a:t>
            </a:r>
            <a:r>
              <a:rPr lang="cs-CZ" i="1" dirty="0" smtClean="0"/>
              <a:t>auto, </a:t>
            </a:r>
            <a:r>
              <a:rPr lang="cs-CZ" i="1" dirty="0"/>
              <a:t>napadlo </a:t>
            </a:r>
            <a:r>
              <a:rPr lang="cs-CZ" i="1" dirty="0" smtClean="0"/>
              <a:t>mě, </a:t>
            </a:r>
            <a:r>
              <a:rPr lang="cs-CZ" i="1" dirty="0"/>
              <a:t>a tak jsem hbitě naskočila do </a:t>
            </a:r>
            <a:r>
              <a:rPr lang="cs-CZ" i="1" dirty="0" smtClean="0"/>
              <a:t>autíčka, </a:t>
            </a:r>
            <a:r>
              <a:rPr lang="cs-CZ" i="1" dirty="0"/>
              <a:t>netuše pořádně </a:t>
            </a:r>
            <a:r>
              <a:rPr lang="cs-CZ" i="1" dirty="0" smtClean="0"/>
              <a:t>ani, </a:t>
            </a:r>
            <a:r>
              <a:rPr lang="cs-CZ" i="1" dirty="0"/>
              <a:t>která tlačítka a páčky k čemu </a:t>
            </a:r>
            <a:r>
              <a:rPr lang="cs-CZ" i="1" dirty="0" smtClean="0"/>
              <a:t>slouží.</a:t>
            </a:r>
          </a:p>
          <a:p>
            <a:pPr marL="285750" indent="-285750">
              <a:buFont typeface="Courier New" panose="02070309020205020404" pitchFamily="49" charset="0"/>
              <a:buChar char="o"/>
            </a:pPr>
            <a:r>
              <a:rPr lang="cs-CZ" i="1" dirty="0" smtClean="0"/>
              <a:t>„Máš   </a:t>
            </a:r>
            <a:r>
              <a:rPr lang="cs-CZ" i="1" dirty="0"/>
              <a:t>šedivé </a:t>
            </a:r>
            <a:r>
              <a:rPr lang="cs-CZ" i="1" dirty="0" smtClean="0"/>
              <a:t>vlasy,“ zašeptala.</a:t>
            </a:r>
          </a:p>
          <a:p>
            <a:pPr marL="285750" indent="-285750">
              <a:buFont typeface="Courier New" panose="02070309020205020404" pitchFamily="49" charset="0"/>
              <a:buChar char="o"/>
            </a:pPr>
            <a:r>
              <a:rPr lang="cs-CZ" i="1" dirty="0"/>
              <a:t>V rukou máte speciální letní vydání našeho </a:t>
            </a:r>
            <a:r>
              <a:rPr lang="cs-CZ" i="1" dirty="0" smtClean="0"/>
              <a:t>časopisu.</a:t>
            </a:r>
          </a:p>
          <a:p>
            <a:pPr marL="285750" indent="-285750">
              <a:buFont typeface="Courier New" panose="02070309020205020404" pitchFamily="49" charset="0"/>
              <a:buChar char="o"/>
            </a:pPr>
            <a:r>
              <a:rPr lang="cs-CZ" i="1" dirty="0"/>
              <a:t>Sebastian  má  ledové spánky. Toyota  </a:t>
            </a:r>
            <a:r>
              <a:rPr lang="cs-CZ" i="1" dirty="0" smtClean="0"/>
              <a:t>má  solární elektrárnu.</a:t>
            </a:r>
          </a:p>
          <a:p>
            <a:pPr marL="285750" indent="-285750">
              <a:buFont typeface="Courier New" panose="02070309020205020404" pitchFamily="49" charset="0"/>
              <a:buChar char="o"/>
            </a:pPr>
            <a:r>
              <a:rPr lang="cs-CZ" i="1" dirty="0"/>
              <a:t>Odkud </a:t>
            </a:r>
            <a:r>
              <a:rPr lang="cs-CZ" i="1" dirty="0" smtClean="0"/>
              <a:t>ví, </a:t>
            </a:r>
            <a:r>
              <a:rPr lang="cs-CZ" i="1" dirty="0"/>
              <a:t>kde  </a:t>
            </a:r>
            <a:r>
              <a:rPr lang="cs-CZ" i="1" dirty="0" smtClean="0"/>
              <a:t>mají  ve </a:t>
            </a:r>
            <a:r>
              <a:rPr lang="cs-CZ" i="1" dirty="0"/>
              <a:t>Varšavě nejlepší </a:t>
            </a:r>
            <a:r>
              <a:rPr lang="cs-CZ" i="1" dirty="0" err="1" smtClean="0"/>
              <a:t>kafe</a:t>
            </a:r>
            <a:r>
              <a:rPr lang="cs-CZ" i="1" dirty="0" smtClean="0"/>
              <a:t>? </a:t>
            </a:r>
            <a:endParaRPr lang="ru-RU" i="1" dirty="0" smtClean="0"/>
          </a:p>
          <a:p>
            <a:endParaRPr lang="ru-RU" dirty="0"/>
          </a:p>
          <a:p>
            <a:endParaRPr lang="ru-RU" dirty="0" smtClean="0"/>
          </a:p>
          <a:p>
            <a:pPr marL="285750" indent="-285750">
              <a:buFont typeface="Arial" panose="020B0604020202020204" pitchFamily="34" charset="0"/>
              <a:buChar char="•"/>
            </a:pPr>
            <a:r>
              <a:rPr lang="ru-RU" dirty="0" smtClean="0"/>
              <a:t>Промежуточное положение между простым глагольным сказуемым и составным именным сказуемым занимает </a:t>
            </a:r>
            <a:r>
              <a:rPr lang="ru-RU" b="1" dirty="0"/>
              <a:t>а</a:t>
            </a:r>
            <a:r>
              <a:rPr lang="ru-RU" b="1" dirty="0" smtClean="0"/>
              <a:t>налитическая форма страдательного залога</a:t>
            </a:r>
            <a:r>
              <a:rPr lang="ru-RU" dirty="0" smtClean="0"/>
              <a:t>.</a:t>
            </a:r>
          </a:p>
          <a:p>
            <a:endParaRPr lang="ru-RU" dirty="0" smtClean="0"/>
          </a:p>
          <a:p>
            <a:pPr marL="285750" indent="-285750">
              <a:buFont typeface="Courier New" panose="02070309020205020404" pitchFamily="49" charset="0"/>
              <a:buChar char="o"/>
            </a:pPr>
            <a:r>
              <a:rPr lang="ru-RU" i="1" dirty="0" smtClean="0"/>
              <a:t>Книга была переведена самим автором. Ваши замечания будут учтены.</a:t>
            </a:r>
            <a:endParaRPr lang="ru-RU" i="1" dirty="0"/>
          </a:p>
        </p:txBody>
      </p:sp>
    </p:spTree>
    <p:extLst>
      <p:ext uri="{BB962C8B-B14F-4D97-AF65-F5344CB8AC3E}">
        <p14:creationId xmlns:p14="http://schemas.microsoft.com/office/powerpoint/2010/main" val="4215403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311686" y="908720"/>
            <a:ext cx="8436778" cy="5632311"/>
          </a:xfrm>
          <a:prstGeom prst="rect">
            <a:avLst/>
          </a:prstGeom>
        </p:spPr>
        <p:txBody>
          <a:bodyPr wrap="square">
            <a:spAutoFit/>
          </a:bodyPr>
          <a:lstStyle/>
          <a:p>
            <a:r>
              <a:rPr lang="ru-RU" b="1" dirty="0" smtClean="0"/>
              <a:t>В позиции подлежащего может быть любое так называемое </a:t>
            </a:r>
            <a:r>
              <a:rPr lang="ru-RU" b="1" u="sng" dirty="0" smtClean="0"/>
              <a:t>синтаксическое</a:t>
            </a:r>
            <a:r>
              <a:rPr lang="cs-CZ" b="1" u="sng" dirty="0" smtClean="0"/>
              <a:t> </a:t>
            </a:r>
            <a:r>
              <a:rPr lang="ru-RU" b="1" u="sng" dirty="0" smtClean="0"/>
              <a:t>существительное</a:t>
            </a:r>
            <a:r>
              <a:rPr lang="ru-RU" dirty="0" smtClean="0"/>
              <a:t>, т.е. слово или словосочетание, выступающее в субстанциальной функции, находящееся в позиции существительного.</a:t>
            </a:r>
          </a:p>
          <a:p>
            <a:endParaRPr lang="ru-RU" dirty="0" smtClean="0"/>
          </a:p>
          <a:p>
            <a:r>
              <a:rPr lang="ru-RU" dirty="0" smtClean="0"/>
              <a:t>1. </a:t>
            </a:r>
            <a:r>
              <a:rPr lang="ru-RU" u="sng" dirty="0" err="1" smtClean="0"/>
              <a:t>Им.п</a:t>
            </a:r>
            <a:r>
              <a:rPr lang="ru-RU" u="sng" dirty="0" smtClean="0"/>
              <a:t>. существительного</a:t>
            </a:r>
            <a:r>
              <a:rPr lang="ru-RU" dirty="0" smtClean="0"/>
              <a:t>: </a:t>
            </a:r>
            <a:r>
              <a:rPr lang="ru-RU" i="1" dirty="0" smtClean="0"/>
              <a:t>Диктор читает текст.</a:t>
            </a:r>
          </a:p>
          <a:p>
            <a:r>
              <a:rPr lang="ru-RU" b="1" dirty="0" smtClean="0"/>
              <a:t>В РЯ заменяется </a:t>
            </a:r>
            <a:r>
              <a:rPr lang="ru-RU" b="1" dirty="0" err="1" smtClean="0"/>
              <a:t>род.п</a:t>
            </a:r>
            <a:r>
              <a:rPr lang="ru-RU" b="1" dirty="0" smtClean="0"/>
              <a:t>. при отрицании</a:t>
            </a:r>
            <a:r>
              <a:rPr lang="ru-RU" dirty="0" smtClean="0"/>
              <a:t>: </a:t>
            </a:r>
            <a:r>
              <a:rPr lang="ru-RU" i="1" dirty="0" smtClean="0"/>
              <a:t>У него нет денег</a:t>
            </a:r>
            <a:r>
              <a:rPr lang="ru-RU" dirty="0" smtClean="0"/>
              <a:t>. </a:t>
            </a:r>
          </a:p>
          <a:p>
            <a:pPr marL="285750" indent="-285750">
              <a:buFont typeface="Courier New" panose="02070309020205020404" pitchFamily="49" charset="0"/>
              <a:buChar char="o"/>
            </a:pPr>
            <a:r>
              <a:rPr lang="cs-CZ" i="1" dirty="0" smtClean="0"/>
              <a:t>Proč potom není krev na vašem oděvu? </a:t>
            </a:r>
            <a:r>
              <a:rPr lang="cs-CZ" i="1" dirty="0"/>
              <a:t>O</a:t>
            </a:r>
            <a:r>
              <a:rPr lang="cs-CZ" i="1" dirty="0" smtClean="0"/>
              <a:t>pravdové uzdravení není jen nebrat už drogy. </a:t>
            </a:r>
          </a:p>
          <a:p>
            <a:r>
              <a:rPr lang="ru-RU" dirty="0" smtClean="0"/>
              <a:t>И </a:t>
            </a:r>
            <a:r>
              <a:rPr lang="ru-RU" b="1" dirty="0" smtClean="0"/>
              <a:t>в сочетаниях с количественным значением</a:t>
            </a:r>
            <a:r>
              <a:rPr lang="ru-RU" dirty="0" smtClean="0"/>
              <a:t>: </a:t>
            </a:r>
            <a:r>
              <a:rPr lang="ru-RU" i="1" dirty="0" smtClean="0"/>
              <a:t>У него много денег. У него хватает денег.</a:t>
            </a:r>
            <a:endParaRPr lang="cs-CZ" i="1" dirty="0" smtClean="0"/>
          </a:p>
          <a:p>
            <a:pPr marL="285750" indent="-285750">
              <a:buFont typeface="Courier New" panose="02070309020205020404" pitchFamily="49" charset="0"/>
              <a:buChar char="o"/>
            </a:pPr>
            <a:r>
              <a:rPr lang="cs-CZ" i="1" dirty="0" smtClean="0"/>
              <a:t>Tam jsme strávili poměrně hodně času. Několik lidí bezútěšně plakalo.</a:t>
            </a:r>
          </a:p>
          <a:p>
            <a:pPr marL="285750" indent="-285750">
              <a:buFont typeface="Courier New" panose="02070309020205020404" pitchFamily="49" charset="0"/>
              <a:buChar char="o"/>
            </a:pPr>
            <a:endParaRPr lang="cs-CZ" i="1" dirty="0" smtClean="0"/>
          </a:p>
          <a:p>
            <a:pPr marL="285750" indent="-285750">
              <a:buFont typeface="Courier New" panose="02070309020205020404" pitchFamily="49" charset="0"/>
              <a:buChar char="o"/>
            </a:pPr>
            <a:endParaRPr lang="cs-CZ" i="1" dirty="0"/>
          </a:p>
          <a:p>
            <a:pPr marL="285750" indent="-285750">
              <a:buFont typeface="Courier New" panose="02070309020205020404" pitchFamily="49" charset="0"/>
              <a:buChar char="o"/>
            </a:pPr>
            <a:r>
              <a:rPr lang="ru-RU" i="1" dirty="0" smtClean="0"/>
              <a:t>Россияне не проявили большого интереса к парламентским выборам.</a:t>
            </a:r>
          </a:p>
          <a:p>
            <a:pPr marL="285750" indent="-285750">
              <a:buFont typeface="Courier New" panose="02070309020205020404" pitchFamily="49" charset="0"/>
              <a:buChar char="o"/>
            </a:pPr>
            <a:r>
              <a:rPr lang="ru-RU" i="1" dirty="0" smtClean="0"/>
              <a:t>Учёные обнаружили, что при физических нагрузках суточная потребность в витамине С возрастает в два раза.</a:t>
            </a:r>
          </a:p>
          <a:p>
            <a:pPr marL="285750" indent="-285750">
              <a:buFont typeface="Courier New" panose="02070309020205020404" pitchFamily="49" charset="0"/>
              <a:buChar char="o"/>
            </a:pPr>
            <a:r>
              <a:rPr lang="cs-CZ" i="1" dirty="0" smtClean="0"/>
              <a:t>Žáci  v </a:t>
            </a:r>
            <a:r>
              <a:rPr lang="cs-CZ" i="1" dirty="0" err="1" smtClean="0"/>
              <a:t>dvojlavicích</a:t>
            </a:r>
            <a:r>
              <a:rPr lang="cs-CZ" i="1" dirty="0" smtClean="0"/>
              <a:t> někdy měli v testu stejné zadání.</a:t>
            </a:r>
          </a:p>
          <a:p>
            <a:pPr marL="285750" indent="-285750">
              <a:buFont typeface="Courier New" panose="02070309020205020404" pitchFamily="49" charset="0"/>
              <a:buChar char="o"/>
            </a:pPr>
            <a:r>
              <a:rPr lang="cs-CZ" i="1" dirty="0" smtClean="0"/>
              <a:t>Členské státy přijmou taková opatření , aby materiální podmínky umožňovaly odpovídající životní úroveň žadatelů o azyl.</a:t>
            </a:r>
            <a:endParaRPr lang="ru-RU" i="1" dirty="0"/>
          </a:p>
        </p:txBody>
      </p:sp>
    </p:spTree>
    <p:extLst>
      <p:ext uri="{BB962C8B-B14F-4D97-AF65-F5344CB8AC3E}">
        <p14:creationId xmlns:p14="http://schemas.microsoft.com/office/powerpoint/2010/main" val="23216756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331417" y="548680"/>
            <a:ext cx="8568952" cy="6186309"/>
          </a:xfrm>
          <a:prstGeom prst="rect">
            <a:avLst/>
          </a:prstGeom>
        </p:spPr>
        <p:txBody>
          <a:bodyPr wrap="square">
            <a:spAutoFit/>
          </a:bodyPr>
          <a:lstStyle/>
          <a:p>
            <a:pPr>
              <a:spcAft>
                <a:spcPts val="0"/>
              </a:spcAft>
            </a:pPr>
            <a:r>
              <a:rPr lang="ru-RU" b="1" u="sng" dirty="0" smtClean="0">
                <a:effectLst/>
                <a:latin typeface="Times New Roman"/>
                <a:ea typeface="Times New Roman"/>
              </a:rPr>
              <a:t>2. Составное именное сказуемое</a:t>
            </a:r>
            <a:endParaRPr lang="cs-CZ" dirty="0" smtClean="0">
              <a:effectLst/>
              <a:latin typeface="Times New Roman"/>
              <a:ea typeface="Times New Roman"/>
            </a:endParaRPr>
          </a:p>
          <a:p>
            <a:pPr>
              <a:spcAft>
                <a:spcPts val="0"/>
              </a:spcAft>
            </a:pPr>
            <a:r>
              <a:rPr lang="ru-RU" dirty="0" smtClean="0">
                <a:effectLst/>
                <a:latin typeface="Times New Roman"/>
                <a:ea typeface="Times New Roman"/>
              </a:rPr>
              <a:t>Выражается сочетанием связки, </a:t>
            </a:r>
            <a:r>
              <a:rPr lang="ru-RU" dirty="0" err="1" smtClean="0">
                <a:effectLst/>
                <a:latin typeface="Times New Roman"/>
                <a:ea typeface="Times New Roman"/>
              </a:rPr>
              <a:t>полусвязочного</a:t>
            </a:r>
            <a:r>
              <a:rPr lang="ru-RU" dirty="0" smtClean="0">
                <a:effectLst/>
                <a:latin typeface="Times New Roman"/>
                <a:ea typeface="Times New Roman"/>
              </a:rPr>
              <a:t> глагола с </a:t>
            </a:r>
            <a:r>
              <a:rPr lang="ru-RU" dirty="0">
                <a:latin typeface="Times New Roman"/>
                <a:ea typeface="Times New Roman"/>
              </a:rPr>
              <a:t>именной </a:t>
            </a:r>
            <a:r>
              <a:rPr lang="ru-RU" dirty="0" smtClean="0">
                <a:latin typeface="Times New Roman"/>
                <a:ea typeface="Times New Roman"/>
              </a:rPr>
              <a:t>частью </a:t>
            </a:r>
            <a:r>
              <a:rPr lang="ru-RU" dirty="0">
                <a:latin typeface="Times New Roman"/>
                <a:ea typeface="Times New Roman"/>
              </a:rPr>
              <a:t>сказуемого (</a:t>
            </a:r>
            <a:r>
              <a:rPr lang="ru-RU" dirty="0" smtClean="0">
                <a:latin typeface="Times New Roman"/>
                <a:ea typeface="Times New Roman"/>
              </a:rPr>
              <a:t>предикативным </a:t>
            </a:r>
            <a:r>
              <a:rPr lang="ru-RU" dirty="0" smtClean="0">
                <a:effectLst/>
                <a:latin typeface="Times New Roman"/>
                <a:ea typeface="Times New Roman"/>
              </a:rPr>
              <a:t>прилагательным, существительным, предложно-падежным сочетанием, числительным или наречием).</a:t>
            </a:r>
            <a:endParaRPr lang="cs-CZ" dirty="0" smtClean="0">
              <a:effectLst/>
              <a:latin typeface="Times New Roman"/>
              <a:ea typeface="Times New Roman"/>
            </a:endParaRPr>
          </a:p>
          <a:p>
            <a:pPr>
              <a:spcAft>
                <a:spcPts val="0"/>
              </a:spcAft>
            </a:pPr>
            <a:r>
              <a:rPr lang="ru-RU" i="1" dirty="0" smtClean="0">
                <a:effectLst/>
                <a:latin typeface="Times New Roman"/>
                <a:ea typeface="Times New Roman"/>
              </a:rPr>
              <a:t>Мой сосед – юрист. Все в беспокойстве. Он был раздражен. Клара будет наследницей. Задача оказалась неисполнимой.</a:t>
            </a:r>
            <a:endParaRPr lang="cs-CZ" dirty="0" smtClean="0">
              <a:effectLst/>
              <a:latin typeface="Times New Roman"/>
              <a:ea typeface="Times New Roman"/>
            </a:endParaRPr>
          </a:p>
          <a:p>
            <a:pPr>
              <a:spcAft>
                <a:spcPts val="0"/>
              </a:spcAft>
            </a:pPr>
            <a:r>
              <a:rPr lang="ru-RU" dirty="0" smtClean="0">
                <a:effectLst/>
                <a:latin typeface="Times New Roman"/>
                <a:ea typeface="Times New Roman"/>
              </a:rPr>
              <a:t>Связка может быть нулевой или здесь может выступать </a:t>
            </a:r>
            <a:r>
              <a:rPr lang="ru-RU" dirty="0" err="1" smtClean="0">
                <a:effectLst/>
                <a:latin typeface="Times New Roman"/>
                <a:ea typeface="Times New Roman"/>
              </a:rPr>
              <a:t>полусвязочный</a:t>
            </a:r>
            <a:r>
              <a:rPr lang="ru-RU" dirty="0" smtClean="0">
                <a:effectLst/>
                <a:latin typeface="Times New Roman"/>
                <a:ea typeface="Times New Roman"/>
              </a:rPr>
              <a:t> глагол. </a:t>
            </a:r>
            <a:r>
              <a:rPr lang="ru-RU" i="1" dirty="0" smtClean="0">
                <a:effectLst/>
                <a:latin typeface="Times New Roman"/>
                <a:ea typeface="Times New Roman"/>
              </a:rPr>
              <a:t>Его считают хорошим политиком. </a:t>
            </a:r>
            <a:endParaRPr lang="cs-CZ" dirty="0" smtClean="0">
              <a:effectLst/>
              <a:latin typeface="Times New Roman"/>
              <a:ea typeface="Times New Roman"/>
            </a:endParaRPr>
          </a:p>
          <a:p>
            <a:pPr>
              <a:spcAft>
                <a:spcPts val="0"/>
              </a:spcAft>
            </a:pPr>
            <a:r>
              <a:rPr lang="ru-RU" i="1" dirty="0" smtClean="0">
                <a:effectLst/>
                <a:latin typeface="Times New Roman"/>
                <a:ea typeface="Times New Roman"/>
              </a:rPr>
              <a:t> </a:t>
            </a:r>
          </a:p>
          <a:p>
            <a:pPr>
              <a:spcAft>
                <a:spcPts val="0"/>
              </a:spcAft>
            </a:pPr>
            <a:endParaRPr lang="ru-RU" i="1" dirty="0">
              <a:latin typeface="Times New Roman"/>
              <a:ea typeface="Times New Roman"/>
            </a:endParaRPr>
          </a:p>
          <a:p>
            <a:pPr>
              <a:spcAft>
                <a:spcPts val="0"/>
              </a:spcAft>
            </a:pPr>
            <a:endParaRPr lang="ru-RU" i="1" dirty="0" smtClean="0">
              <a:effectLst/>
              <a:latin typeface="Times New Roman"/>
              <a:ea typeface="Times New Roman"/>
            </a:endParaRPr>
          </a:p>
          <a:p>
            <a:pPr>
              <a:spcAft>
                <a:spcPts val="0"/>
              </a:spcAft>
            </a:pPr>
            <a:endParaRPr lang="ru-RU" i="1" dirty="0">
              <a:latin typeface="Times New Roman"/>
              <a:ea typeface="Times New Roman"/>
            </a:endParaRPr>
          </a:p>
          <a:p>
            <a:pPr>
              <a:spcAft>
                <a:spcPts val="0"/>
              </a:spcAft>
            </a:pPr>
            <a:endParaRPr lang="ru-RU" i="1" dirty="0" smtClean="0">
              <a:effectLst/>
              <a:latin typeface="Times New Roman"/>
              <a:ea typeface="Times New Roman"/>
            </a:endParaRPr>
          </a:p>
          <a:p>
            <a:pPr>
              <a:spcAft>
                <a:spcPts val="0"/>
              </a:spcAft>
            </a:pPr>
            <a:endParaRPr lang="ru-RU" i="1" dirty="0">
              <a:latin typeface="Times New Roman"/>
              <a:ea typeface="Times New Roman"/>
            </a:endParaRPr>
          </a:p>
          <a:p>
            <a:pPr>
              <a:spcAft>
                <a:spcPts val="0"/>
              </a:spcAft>
            </a:pPr>
            <a:endParaRPr lang="ru-RU" i="1" dirty="0" smtClean="0">
              <a:effectLst/>
              <a:latin typeface="Times New Roman"/>
              <a:ea typeface="Times New Roman"/>
            </a:endParaRPr>
          </a:p>
          <a:p>
            <a:pPr>
              <a:spcAft>
                <a:spcPts val="0"/>
              </a:spcAft>
            </a:pPr>
            <a:endParaRPr lang="ru-RU" i="1" dirty="0">
              <a:latin typeface="Times New Roman"/>
              <a:ea typeface="Times New Roman"/>
            </a:endParaRPr>
          </a:p>
          <a:p>
            <a:pPr>
              <a:spcAft>
                <a:spcPts val="0"/>
              </a:spcAft>
            </a:pPr>
            <a:endParaRPr lang="ru-RU" i="1" dirty="0" smtClean="0">
              <a:effectLst/>
              <a:latin typeface="Times New Roman"/>
              <a:ea typeface="Times New Roman"/>
            </a:endParaRPr>
          </a:p>
          <a:p>
            <a:pPr>
              <a:spcAft>
                <a:spcPts val="0"/>
              </a:spcAft>
            </a:pPr>
            <a:endParaRPr lang="ru-RU" i="1" dirty="0">
              <a:latin typeface="Times New Roman"/>
              <a:ea typeface="Times New Roman"/>
            </a:endParaRPr>
          </a:p>
          <a:p>
            <a:pPr>
              <a:spcAft>
                <a:spcPts val="0"/>
              </a:spcAft>
            </a:pPr>
            <a:endParaRPr lang="ru-RU" i="1" dirty="0" smtClean="0">
              <a:effectLst/>
              <a:latin typeface="Times New Roman"/>
              <a:ea typeface="Times New Roman"/>
            </a:endParaRPr>
          </a:p>
          <a:p>
            <a:pPr>
              <a:spcAft>
                <a:spcPts val="0"/>
              </a:spcAft>
            </a:pPr>
            <a:endParaRPr lang="cs-CZ" dirty="0" smtClean="0">
              <a:effectLst/>
              <a:latin typeface="Times New Roman"/>
              <a:ea typeface="Times New Roman"/>
            </a:endParaRPr>
          </a:p>
          <a:p>
            <a:pPr>
              <a:spcAft>
                <a:spcPts val="0"/>
              </a:spcAft>
            </a:pPr>
            <a:r>
              <a:rPr lang="ru-RU" dirty="0" smtClean="0">
                <a:effectLst/>
                <a:latin typeface="Times New Roman"/>
                <a:ea typeface="Times New Roman"/>
              </a:rPr>
              <a:t>Особым подтипом считается сказуемое выраженное числительным и связкой (количественное). </a:t>
            </a:r>
            <a:r>
              <a:rPr lang="ru-RU" i="1" dirty="0" smtClean="0">
                <a:effectLst/>
                <a:latin typeface="Times New Roman"/>
                <a:ea typeface="Times New Roman"/>
              </a:rPr>
              <a:t>Неиспорченная деталь осталась одна.</a:t>
            </a:r>
            <a:endParaRPr lang="cs-CZ" dirty="0">
              <a:effectLst/>
              <a:latin typeface="Times New Roman"/>
              <a:ea typeface="Times New Roman"/>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2780928"/>
            <a:ext cx="5760640" cy="3312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458343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79512" y="476672"/>
            <a:ext cx="8712968" cy="6186309"/>
          </a:xfrm>
          <a:prstGeom prst="rect">
            <a:avLst/>
          </a:prstGeom>
        </p:spPr>
        <p:txBody>
          <a:bodyPr wrap="square">
            <a:spAutoFit/>
          </a:bodyPr>
          <a:lstStyle/>
          <a:p>
            <a:pPr>
              <a:spcAft>
                <a:spcPts val="0"/>
              </a:spcAft>
            </a:pPr>
            <a:r>
              <a:rPr lang="ru-RU" b="1" u="sng" dirty="0" smtClean="0">
                <a:effectLst/>
                <a:latin typeface="Times New Roman"/>
                <a:ea typeface="Times New Roman"/>
              </a:rPr>
              <a:t>3. Сложное глагольное сказуемое</a:t>
            </a:r>
            <a:endParaRPr lang="cs-CZ" dirty="0" smtClean="0">
              <a:effectLst/>
              <a:latin typeface="Times New Roman"/>
              <a:ea typeface="Times New Roman"/>
            </a:endParaRPr>
          </a:p>
          <a:p>
            <a:pPr>
              <a:spcAft>
                <a:spcPts val="0"/>
              </a:spcAft>
            </a:pPr>
            <a:r>
              <a:rPr lang="ru-RU" dirty="0" smtClean="0">
                <a:effectLst/>
                <a:latin typeface="Times New Roman"/>
                <a:ea typeface="Times New Roman"/>
              </a:rPr>
              <a:t>Состоит из модификатора и инфинитива знаменательного глагола. </a:t>
            </a:r>
            <a:endParaRPr lang="cs-CZ" dirty="0" smtClean="0">
              <a:effectLst/>
              <a:latin typeface="Times New Roman"/>
              <a:ea typeface="Times New Roman"/>
            </a:endParaRPr>
          </a:p>
          <a:p>
            <a:pPr>
              <a:spcAft>
                <a:spcPts val="0"/>
              </a:spcAft>
            </a:pPr>
            <a:r>
              <a:rPr lang="ru-RU" u="sng" dirty="0" smtClean="0">
                <a:effectLst/>
                <a:latin typeface="Times New Roman"/>
                <a:ea typeface="Times New Roman"/>
              </a:rPr>
              <a:t>Модификатором может быть</a:t>
            </a:r>
            <a:r>
              <a:rPr lang="ru-RU" dirty="0" smtClean="0">
                <a:effectLst/>
                <a:latin typeface="Times New Roman"/>
                <a:ea typeface="Times New Roman"/>
              </a:rPr>
              <a:t>: глагол, </a:t>
            </a:r>
            <a:r>
              <a:rPr lang="ru-RU" dirty="0" err="1" smtClean="0">
                <a:effectLst/>
                <a:latin typeface="Times New Roman"/>
                <a:ea typeface="Times New Roman"/>
              </a:rPr>
              <a:t>предикатив</a:t>
            </a:r>
            <a:r>
              <a:rPr lang="ru-RU" dirty="0" smtClean="0">
                <a:effectLst/>
                <a:latin typeface="Times New Roman"/>
                <a:ea typeface="Times New Roman"/>
              </a:rPr>
              <a:t> со связкой, глагольное сочетание с модальным и фазисным значением.</a:t>
            </a:r>
            <a:endParaRPr lang="cs-CZ" dirty="0" smtClean="0">
              <a:effectLst/>
              <a:latin typeface="Times New Roman"/>
              <a:ea typeface="Times New Roman"/>
            </a:endParaRPr>
          </a:p>
          <a:p>
            <a:pPr>
              <a:spcAft>
                <a:spcPts val="0"/>
              </a:spcAft>
            </a:pPr>
            <a:r>
              <a:rPr lang="ru-RU" i="1" dirty="0" smtClean="0">
                <a:effectLst/>
                <a:latin typeface="Times New Roman"/>
                <a:ea typeface="Times New Roman"/>
              </a:rPr>
              <a:t>Я хочу помочь. Он не имеет права меня обвинять. Мы вынуждены были отступиться.</a:t>
            </a:r>
            <a:endParaRPr lang="cs-CZ" dirty="0" smtClean="0">
              <a:effectLst/>
              <a:latin typeface="Times New Roman"/>
              <a:ea typeface="Times New Roman"/>
            </a:endParaRPr>
          </a:p>
          <a:p>
            <a:pPr>
              <a:spcAft>
                <a:spcPts val="0"/>
              </a:spcAft>
            </a:pPr>
            <a:r>
              <a:rPr lang="ru-RU" dirty="0" smtClean="0">
                <a:effectLst/>
                <a:latin typeface="Times New Roman"/>
                <a:ea typeface="Times New Roman"/>
              </a:rPr>
              <a:t> </a:t>
            </a:r>
          </a:p>
          <a:p>
            <a:pPr>
              <a:spcAft>
                <a:spcPts val="0"/>
              </a:spcAft>
            </a:pPr>
            <a:endParaRPr lang="ru-RU" dirty="0">
              <a:latin typeface="Times New Roman"/>
              <a:ea typeface="Times New Roman"/>
            </a:endParaRPr>
          </a:p>
          <a:p>
            <a:pPr>
              <a:spcAft>
                <a:spcPts val="0"/>
              </a:spcAft>
            </a:pPr>
            <a:endParaRPr lang="ru-RU" dirty="0" smtClean="0">
              <a:effectLst/>
              <a:latin typeface="Times New Roman"/>
              <a:ea typeface="Times New Roman"/>
            </a:endParaRPr>
          </a:p>
          <a:p>
            <a:pPr>
              <a:spcAft>
                <a:spcPts val="0"/>
              </a:spcAft>
            </a:pPr>
            <a:endParaRPr lang="ru-RU" dirty="0">
              <a:latin typeface="Times New Roman"/>
              <a:ea typeface="Times New Roman"/>
            </a:endParaRPr>
          </a:p>
          <a:p>
            <a:pPr>
              <a:spcAft>
                <a:spcPts val="0"/>
              </a:spcAft>
            </a:pPr>
            <a:endParaRPr lang="ru-RU" dirty="0" smtClean="0">
              <a:effectLst/>
              <a:latin typeface="Times New Roman"/>
              <a:ea typeface="Times New Roman"/>
            </a:endParaRPr>
          </a:p>
          <a:p>
            <a:pPr>
              <a:spcAft>
                <a:spcPts val="0"/>
              </a:spcAft>
            </a:pPr>
            <a:endParaRPr lang="ru-RU" dirty="0">
              <a:latin typeface="Times New Roman"/>
              <a:ea typeface="Times New Roman"/>
            </a:endParaRPr>
          </a:p>
          <a:p>
            <a:pPr>
              <a:spcAft>
                <a:spcPts val="0"/>
              </a:spcAft>
            </a:pPr>
            <a:endParaRPr lang="ru-RU" dirty="0" smtClean="0">
              <a:effectLst/>
              <a:latin typeface="Times New Roman"/>
              <a:ea typeface="Times New Roman"/>
            </a:endParaRPr>
          </a:p>
          <a:p>
            <a:pPr>
              <a:spcAft>
                <a:spcPts val="0"/>
              </a:spcAft>
            </a:pPr>
            <a:endParaRPr lang="ru-RU" dirty="0">
              <a:latin typeface="Times New Roman"/>
              <a:ea typeface="Times New Roman"/>
            </a:endParaRPr>
          </a:p>
          <a:p>
            <a:pPr>
              <a:spcAft>
                <a:spcPts val="0"/>
              </a:spcAft>
            </a:pPr>
            <a:endParaRPr lang="ru-RU" dirty="0" smtClean="0">
              <a:effectLst/>
              <a:latin typeface="Times New Roman"/>
              <a:ea typeface="Times New Roman"/>
            </a:endParaRPr>
          </a:p>
          <a:p>
            <a:pPr>
              <a:spcAft>
                <a:spcPts val="0"/>
              </a:spcAft>
            </a:pPr>
            <a:endParaRPr lang="ru-RU" dirty="0">
              <a:latin typeface="Times New Roman"/>
              <a:ea typeface="Times New Roman"/>
            </a:endParaRPr>
          </a:p>
          <a:p>
            <a:pPr>
              <a:spcAft>
                <a:spcPts val="0"/>
              </a:spcAft>
            </a:pPr>
            <a:endParaRPr lang="cs-CZ" dirty="0" smtClean="0">
              <a:effectLst/>
              <a:latin typeface="Times New Roman"/>
              <a:ea typeface="Times New Roman"/>
            </a:endParaRPr>
          </a:p>
          <a:p>
            <a:pPr>
              <a:spcAft>
                <a:spcPts val="0"/>
              </a:spcAft>
            </a:pPr>
            <a:r>
              <a:rPr lang="ru-RU" dirty="0" smtClean="0">
                <a:effectLst/>
                <a:latin typeface="Times New Roman"/>
                <a:ea typeface="Times New Roman"/>
              </a:rPr>
              <a:t> </a:t>
            </a:r>
          </a:p>
          <a:p>
            <a:pPr>
              <a:spcAft>
                <a:spcPts val="0"/>
              </a:spcAft>
            </a:pPr>
            <a:endParaRPr lang="ru-RU" dirty="0">
              <a:latin typeface="Times New Roman"/>
              <a:ea typeface="Times New Roman"/>
            </a:endParaRPr>
          </a:p>
          <a:p>
            <a:pPr>
              <a:spcAft>
                <a:spcPts val="0"/>
              </a:spcAft>
            </a:pPr>
            <a:endParaRPr lang="ru-RU" dirty="0" smtClean="0">
              <a:effectLst/>
              <a:latin typeface="Times New Roman"/>
              <a:ea typeface="Times New Roman"/>
            </a:endParaRPr>
          </a:p>
          <a:p>
            <a:pPr marL="342900" lvl="0" indent="-342900">
              <a:spcAft>
                <a:spcPts val="0"/>
              </a:spcAft>
              <a:buFont typeface="Symbol"/>
              <a:buChar char=""/>
            </a:pPr>
            <a:r>
              <a:rPr lang="ru-RU" b="1" dirty="0" smtClean="0">
                <a:effectLst/>
                <a:latin typeface="Times New Roman"/>
                <a:ea typeface="Times New Roman"/>
              </a:rPr>
              <a:t>Возможна комбинация составного именного и сложного глагольного сказуемого. </a:t>
            </a:r>
            <a:r>
              <a:rPr lang="ru-RU" dirty="0" smtClean="0">
                <a:effectLst/>
                <a:latin typeface="Times New Roman"/>
                <a:ea typeface="Times New Roman"/>
              </a:rPr>
              <a:t>Он очень старался быть счастливым. Я оказался бессилен предотвратить неизбежное.</a:t>
            </a:r>
            <a:endParaRPr lang="cs-CZ" dirty="0">
              <a:effectLst/>
              <a:latin typeface="Times New Roman"/>
              <a:ea typeface="Times New Roman"/>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583" y="1988840"/>
            <a:ext cx="5339567" cy="17194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208" y="3645024"/>
            <a:ext cx="5291943" cy="2029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353724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1196752"/>
            <a:ext cx="4392488" cy="648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672" y="2204864"/>
            <a:ext cx="4968552" cy="288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929793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611560" y="671691"/>
            <a:ext cx="7776864" cy="6186309"/>
          </a:xfrm>
          <a:prstGeom prst="rect">
            <a:avLst/>
          </a:prstGeom>
        </p:spPr>
        <p:txBody>
          <a:bodyPr wrap="square">
            <a:spAutoFit/>
          </a:bodyPr>
          <a:lstStyle/>
          <a:p>
            <a:pPr>
              <a:spcAft>
                <a:spcPts val="0"/>
              </a:spcAft>
            </a:pPr>
            <a:r>
              <a:rPr lang="ru-RU" b="1" dirty="0" smtClean="0">
                <a:effectLst/>
                <a:latin typeface="Times New Roman"/>
                <a:ea typeface="Times New Roman"/>
              </a:rPr>
              <a:t>4. Осложненное глагольное сказуемое</a:t>
            </a:r>
            <a:endParaRPr lang="cs-CZ" dirty="0" smtClean="0">
              <a:effectLst/>
              <a:latin typeface="Times New Roman"/>
              <a:ea typeface="Times New Roman"/>
            </a:endParaRPr>
          </a:p>
          <a:p>
            <a:pPr>
              <a:spcAft>
                <a:spcPts val="0"/>
              </a:spcAft>
            </a:pPr>
            <a:r>
              <a:rPr lang="ru-RU" dirty="0" smtClean="0">
                <a:effectLst/>
                <a:latin typeface="Times New Roman"/>
                <a:ea typeface="Times New Roman"/>
              </a:rPr>
              <a:t> </a:t>
            </a:r>
            <a:endParaRPr lang="cs-CZ" dirty="0" smtClean="0">
              <a:effectLst/>
              <a:latin typeface="Times New Roman"/>
              <a:ea typeface="Times New Roman"/>
            </a:endParaRPr>
          </a:p>
          <a:p>
            <a:pPr>
              <a:spcAft>
                <a:spcPts val="0"/>
              </a:spcAft>
            </a:pPr>
            <a:r>
              <a:rPr lang="ru-RU" dirty="0" smtClean="0">
                <a:effectLst/>
                <a:latin typeface="Times New Roman"/>
                <a:ea typeface="Times New Roman"/>
              </a:rPr>
              <a:t>Состоит из глагола и различных частиц, придающих модальные и экспрессивные оттенки. Сюда же относятся два повторяющихся глагола. </a:t>
            </a:r>
          </a:p>
          <a:p>
            <a:pPr marL="285750" indent="-285750">
              <a:buFont typeface="Courier New" panose="02070309020205020404" pitchFamily="49" charset="0"/>
              <a:buChar char="o"/>
            </a:pPr>
            <a:r>
              <a:rPr lang="ru-RU" i="1" dirty="0" smtClean="0">
                <a:effectLst/>
                <a:latin typeface="Times New Roman"/>
                <a:ea typeface="Times New Roman"/>
              </a:rPr>
              <a:t>А волк как прыгнет. </a:t>
            </a:r>
            <a:r>
              <a:rPr lang="ru-RU" i="1" dirty="0">
                <a:latin typeface="Times New Roman"/>
                <a:ea typeface="Times New Roman"/>
              </a:rPr>
              <a:t>Дед бил-бил не разбил ...</a:t>
            </a:r>
            <a:endParaRPr lang="cs-CZ" i="1" dirty="0">
              <a:latin typeface="Times New Roman"/>
              <a:ea typeface="Times New Roman"/>
            </a:endParaRPr>
          </a:p>
          <a:p>
            <a:pPr marL="285750" indent="-285750">
              <a:spcAft>
                <a:spcPts val="0"/>
              </a:spcAft>
              <a:buFont typeface="Courier New" panose="02070309020205020404" pitchFamily="49" charset="0"/>
              <a:buChar char="o"/>
            </a:pPr>
            <a:r>
              <a:rPr lang="ru-RU" i="1" dirty="0" smtClean="0">
                <a:effectLst/>
                <a:latin typeface="Times New Roman"/>
                <a:ea typeface="Times New Roman"/>
              </a:rPr>
              <a:t>Каждый раз что-нибудь да выкрикнет с места. </a:t>
            </a:r>
          </a:p>
          <a:p>
            <a:pPr marL="285750" indent="-285750">
              <a:spcAft>
                <a:spcPts val="0"/>
              </a:spcAft>
              <a:buFont typeface="Courier New" panose="02070309020205020404" pitchFamily="49" charset="0"/>
              <a:buChar char="o"/>
            </a:pPr>
            <a:r>
              <a:rPr lang="ru-RU" i="1" dirty="0" smtClean="0">
                <a:effectLst/>
                <a:latin typeface="Times New Roman"/>
                <a:ea typeface="Times New Roman"/>
              </a:rPr>
              <a:t>Смотри не провались! </a:t>
            </a:r>
          </a:p>
          <a:p>
            <a:pPr marL="285750" indent="-285750">
              <a:spcAft>
                <a:spcPts val="0"/>
              </a:spcAft>
              <a:buFont typeface="Courier New" panose="02070309020205020404" pitchFamily="49" charset="0"/>
              <a:buChar char="o"/>
            </a:pPr>
            <a:r>
              <a:rPr lang="ru-RU" i="1" dirty="0" smtClean="0">
                <a:effectLst/>
                <a:latin typeface="Times New Roman"/>
                <a:ea typeface="Times New Roman"/>
              </a:rPr>
              <a:t>Открыл было рот, но раздумал говорить.</a:t>
            </a:r>
            <a:endParaRPr lang="cs-CZ" i="1" dirty="0" smtClean="0">
              <a:effectLst/>
              <a:latin typeface="Times New Roman"/>
              <a:ea typeface="Times New Roman"/>
            </a:endParaRPr>
          </a:p>
          <a:p>
            <a:pPr marL="285750" indent="-285750">
              <a:spcAft>
                <a:spcPts val="0"/>
              </a:spcAft>
              <a:buFont typeface="Courier New" panose="02070309020205020404" pitchFamily="49" charset="0"/>
              <a:buChar char="o"/>
            </a:pPr>
            <a:r>
              <a:rPr lang="ru-RU" i="1" dirty="0" smtClean="0">
                <a:latin typeface="Times New Roman"/>
                <a:ea typeface="Times New Roman"/>
              </a:rPr>
              <a:t>Это что-нибудь да значит.</a:t>
            </a:r>
            <a:endParaRPr lang="cs-CZ" i="1" dirty="0" smtClean="0">
              <a:latin typeface="Times New Roman"/>
              <a:ea typeface="Times New Roman"/>
            </a:endParaRPr>
          </a:p>
          <a:p>
            <a:pPr marL="285750" indent="-285750">
              <a:spcAft>
                <a:spcPts val="0"/>
              </a:spcAft>
              <a:buFont typeface="Courier New" panose="02070309020205020404" pitchFamily="49" charset="0"/>
              <a:buChar char="o"/>
            </a:pPr>
            <a:r>
              <a:rPr lang="ru-RU" i="1" dirty="0" smtClean="0">
                <a:latin typeface="Times New Roman"/>
                <a:ea typeface="Times New Roman"/>
              </a:rPr>
              <a:t>Думали, что он не придет, а он возьми да приди.</a:t>
            </a:r>
            <a:endParaRPr lang="cs-CZ" i="1" dirty="0" smtClean="0">
              <a:latin typeface="Times New Roman"/>
              <a:ea typeface="Times New Roman"/>
            </a:endParaRPr>
          </a:p>
          <a:p>
            <a:pPr marL="285750" indent="-285750">
              <a:spcAft>
                <a:spcPts val="0"/>
              </a:spcAft>
              <a:buFont typeface="Courier New" panose="02070309020205020404" pitchFamily="49" charset="0"/>
              <a:buChar char="o"/>
            </a:pPr>
            <a:r>
              <a:rPr lang="ru-RU" i="1" dirty="0" smtClean="0">
                <a:latin typeface="Times New Roman"/>
                <a:ea typeface="Times New Roman"/>
              </a:rPr>
              <a:t>Около него шум, а он знай себе пишет.</a:t>
            </a:r>
          </a:p>
          <a:p>
            <a:pPr marL="285750" indent="-285750">
              <a:spcAft>
                <a:spcPts val="0"/>
              </a:spcAft>
              <a:buFont typeface="Courier New" panose="02070309020205020404" pitchFamily="49" charset="0"/>
              <a:buChar char="o"/>
            </a:pPr>
            <a:r>
              <a:rPr lang="ru-RU" i="1" dirty="0" smtClean="0">
                <a:effectLst/>
                <a:latin typeface="Times New Roman"/>
                <a:ea typeface="Times New Roman"/>
              </a:rPr>
              <a:t>Говорил ей с постели не вставать, а она взяла и встала.</a:t>
            </a:r>
          </a:p>
          <a:p>
            <a:pPr marL="285750" indent="-285750">
              <a:spcAft>
                <a:spcPts val="0"/>
              </a:spcAft>
              <a:buFont typeface="Courier New" panose="02070309020205020404" pitchFamily="49" charset="0"/>
              <a:buChar char="o"/>
            </a:pPr>
            <a:r>
              <a:rPr lang="cs-CZ" i="1" dirty="0" smtClean="0">
                <a:latin typeface="Times New Roman"/>
                <a:ea typeface="Times New Roman"/>
              </a:rPr>
              <a:t>A vtom vám ten pes zavrčel.</a:t>
            </a:r>
          </a:p>
          <a:p>
            <a:pPr marL="285750" indent="-285750">
              <a:spcAft>
                <a:spcPts val="0"/>
              </a:spcAft>
              <a:buFont typeface="Courier New" panose="02070309020205020404" pitchFamily="49" charset="0"/>
              <a:buChar char="o"/>
            </a:pPr>
            <a:r>
              <a:rPr lang="cs-CZ" i="1" dirty="0" smtClean="0">
                <a:latin typeface="Times New Roman"/>
                <a:ea typeface="Times New Roman"/>
              </a:rPr>
              <a:t>Vždycky si musí něco vymyslet.</a:t>
            </a:r>
          </a:p>
          <a:p>
            <a:pPr marL="285750" indent="-285750">
              <a:spcAft>
                <a:spcPts val="0"/>
              </a:spcAft>
              <a:buFont typeface="Courier New" panose="02070309020205020404" pitchFamily="49" charset="0"/>
              <a:buChar char="o"/>
            </a:pPr>
            <a:r>
              <a:rPr lang="cs-CZ" i="1" dirty="0" smtClean="0">
                <a:effectLst/>
                <a:latin typeface="Times New Roman"/>
                <a:ea typeface="Times New Roman"/>
              </a:rPr>
              <a:t>Ale přeci jen snad pro vás taky aspoň něco udělal.</a:t>
            </a:r>
          </a:p>
          <a:p>
            <a:pPr marL="285750" indent="-285750">
              <a:buFont typeface="Courier New" panose="02070309020205020404" pitchFamily="49" charset="0"/>
              <a:buChar char="o"/>
            </a:pPr>
            <a:r>
              <a:rPr lang="cs-CZ" i="1" dirty="0" smtClean="0">
                <a:latin typeface="Times New Roman"/>
                <a:ea typeface="Times New Roman"/>
              </a:rPr>
              <a:t>A zrovna just to všem řeknu.</a:t>
            </a:r>
            <a:r>
              <a:rPr lang="cs-CZ" i="1" dirty="0">
                <a:latin typeface="Times New Roman"/>
                <a:ea typeface="Times New Roman"/>
              </a:rPr>
              <a:t> A co když to řeknu.</a:t>
            </a:r>
          </a:p>
          <a:p>
            <a:pPr marL="285750" indent="-285750">
              <a:buFont typeface="Courier New" panose="02070309020205020404" pitchFamily="49" charset="0"/>
              <a:buChar char="o"/>
            </a:pPr>
            <a:r>
              <a:rPr lang="cs-CZ" i="1" dirty="0" smtClean="0">
                <a:effectLst/>
                <a:latin typeface="Times New Roman"/>
                <a:ea typeface="Times New Roman"/>
              </a:rPr>
              <a:t>Ať neupadneš!</a:t>
            </a:r>
            <a:r>
              <a:rPr lang="cs-CZ" i="1" dirty="0">
                <a:latin typeface="Times New Roman"/>
                <a:ea typeface="Times New Roman"/>
              </a:rPr>
              <a:t> Zazpívejme si!</a:t>
            </a:r>
          </a:p>
          <a:p>
            <a:pPr marL="285750" indent="-285750">
              <a:spcAft>
                <a:spcPts val="0"/>
              </a:spcAft>
              <a:buFont typeface="Courier New" panose="02070309020205020404" pitchFamily="49" charset="0"/>
              <a:buChar char="o"/>
            </a:pPr>
            <a:r>
              <a:rPr lang="cs-CZ" i="1" dirty="0" smtClean="0">
                <a:latin typeface="Times New Roman"/>
                <a:ea typeface="Times New Roman"/>
              </a:rPr>
              <a:t>Byl už na odchodu ale pak si to rozmyslil.</a:t>
            </a:r>
            <a:endParaRPr lang="ru-RU" i="1" dirty="0" smtClean="0">
              <a:latin typeface="Times New Roman"/>
              <a:ea typeface="Times New Roman"/>
            </a:endParaRPr>
          </a:p>
          <a:p>
            <a:pPr marL="285750" indent="-285750">
              <a:spcAft>
                <a:spcPts val="0"/>
              </a:spcAft>
              <a:buFont typeface="Courier New" panose="02070309020205020404" pitchFamily="49" charset="0"/>
              <a:buChar char="o"/>
            </a:pPr>
            <a:r>
              <a:rPr lang="cs-CZ" i="1" dirty="0" smtClean="0">
                <a:latin typeface="Times New Roman"/>
                <a:ea typeface="Times New Roman"/>
              </a:rPr>
              <a:t>Div, že jsem neupadl. / Jen tak tak…</a:t>
            </a:r>
          </a:p>
          <a:p>
            <a:pPr marL="285750" indent="-285750">
              <a:spcAft>
                <a:spcPts val="0"/>
              </a:spcAft>
              <a:buFont typeface="Courier New" panose="02070309020205020404" pitchFamily="49" charset="0"/>
              <a:buChar char="o"/>
            </a:pPr>
            <a:r>
              <a:rPr lang="cs-CZ" i="1" dirty="0" smtClean="0">
                <a:effectLst/>
                <a:latin typeface="Times New Roman"/>
                <a:ea typeface="Times New Roman"/>
              </a:rPr>
              <a:t>Chodíval sem i tvůj bratr Míša.</a:t>
            </a:r>
            <a:endParaRPr lang="ru-RU" i="1" dirty="0" smtClean="0">
              <a:effectLst/>
              <a:latin typeface="Times New Roman"/>
              <a:ea typeface="Times New Roman"/>
            </a:endParaRPr>
          </a:p>
          <a:p>
            <a:pPr marL="285750" indent="-285750">
              <a:spcAft>
                <a:spcPts val="0"/>
              </a:spcAft>
              <a:buFont typeface="Courier New" panose="02070309020205020404" pitchFamily="49" charset="0"/>
              <a:buChar char="o"/>
            </a:pPr>
            <a:r>
              <a:rPr lang="cs-CZ" i="1" dirty="0" smtClean="0">
                <a:effectLst/>
                <a:latin typeface="Times New Roman"/>
                <a:ea typeface="Times New Roman"/>
              </a:rPr>
              <a:t>Počkejte, až si odpočinu. /Nechejte mě dříve oddechnout.</a:t>
            </a:r>
          </a:p>
          <a:p>
            <a:pPr marL="285750" indent="-285750">
              <a:spcAft>
                <a:spcPts val="0"/>
              </a:spcAft>
              <a:buFont typeface="Courier New" panose="02070309020205020404" pitchFamily="49" charset="0"/>
              <a:buChar char="o"/>
            </a:pPr>
            <a:r>
              <a:rPr lang="cs-CZ" i="1" dirty="0" smtClean="0">
                <a:latin typeface="Times New Roman"/>
                <a:ea typeface="Times New Roman"/>
              </a:rPr>
              <a:t>Povídám si, zajdu k němu.</a:t>
            </a:r>
            <a:endParaRPr lang="cs-CZ" i="1" dirty="0" smtClean="0">
              <a:effectLst/>
              <a:latin typeface="Times New Roman"/>
              <a:ea typeface="Times New Roman"/>
            </a:endParaRPr>
          </a:p>
        </p:txBody>
      </p:sp>
    </p:spTree>
    <p:extLst>
      <p:ext uri="{BB962C8B-B14F-4D97-AF65-F5344CB8AC3E}">
        <p14:creationId xmlns:p14="http://schemas.microsoft.com/office/powerpoint/2010/main" val="25550301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452744" y="908720"/>
            <a:ext cx="8136904" cy="3970318"/>
          </a:xfrm>
          <a:prstGeom prst="rect">
            <a:avLst/>
          </a:prstGeom>
        </p:spPr>
        <p:txBody>
          <a:bodyPr wrap="square">
            <a:spAutoFit/>
          </a:bodyPr>
          <a:lstStyle/>
          <a:p>
            <a:pPr>
              <a:spcAft>
                <a:spcPts val="0"/>
              </a:spcAft>
            </a:pPr>
            <a:r>
              <a:rPr lang="ru-RU" b="1" dirty="0" smtClean="0">
                <a:effectLst/>
                <a:latin typeface="Times New Roman"/>
                <a:ea typeface="Times New Roman"/>
              </a:rPr>
              <a:t>5. Аналитическое сказуемое = </a:t>
            </a:r>
            <a:r>
              <a:rPr lang="ru-RU" b="1" dirty="0" err="1" smtClean="0">
                <a:effectLst/>
                <a:latin typeface="Times New Roman"/>
                <a:ea typeface="Times New Roman"/>
              </a:rPr>
              <a:t>коллокация</a:t>
            </a:r>
            <a:endParaRPr lang="cs-CZ" dirty="0" smtClean="0">
              <a:effectLst/>
              <a:latin typeface="Times New Roman"/>
              <a:ea typeface="Times New Roman"/>
            </a:endParaRPr>
          </a:p>
          <a:p>
            <a:pPr>
              <a:spcAft>
                <a:spcPts val="0"/>
              </a:spcAft>
            </a:pPr>
            <a:r>
              <a:rPr lang="ru-RU" dirty="0" smtClean="0">
                <a:effectLst/>
                <a:latin typeface="Times New Roman"/>
                <a:ea typeface="Times New Roman"/>
              </a:rPr>
              <a:t> </a:t>
            </a:r>
            <a:endParaRPr lang="cs-CZ" dirty="0" smtClean="0">
              <a:effectLst/>
              <a:latin typeface="Times New Roman"/>
              <a:ea typeface="Times New Roman"/>
            </a:endParaRPr>
          </a:p>
          <a:p>
            <a:pPr>
              <a:spcAft>
                <a:spcPts val="0"/>
              </a:spcAft>
            </a:pPr>
            <a:r>
              <a:rPr lang="ru-RU" dirty="0" smtClean="0">
                <a:effectLst/>
                <a:latin typeface="Times New Roman"/>
                <a:ea typeface="Times New Roman"/>
              </a:rPr>
              <a:t>Глагол широкой семантики сочетается здесь с ограниченным кругом существительных, имеющих абстрактное значение.</a:t>
            </a:r>
            <a:endParaRPr lang="cs-CZ" dirty="0" smtClean="0">
              <a:effectLst/>
              <a:latin typeface="Times New Roman"/>
              <a:ea typeface="Times New Roman"/>
            </a:endParaRPr>
          </a:p>
          <a:p>
            <a:pPr>
              <a:spcAft>
                <a:spcPts val="0"/>
              </a:spcAft>
            </a:pPr>
            <a:r>
              <a:rPr lang="ru-RU" dirty="0" smtClean="0">
                <a:effectLst/>
                <a:latin typeface="Times New Roman"/>
                <a:ea typeface="Times New Roman"/>
              </a:rPr>
              <a:t> </a:t>
            </a:r>
            <a:r>
              <a:rPr lang="ru-RU" i="1" dirty="0" smtClean="0">
                <a:effectLst/>
                <a:latin typeface="Times New Roman"/>
                <a:ea typeface="Times New Roman"/>
              </a:rPr>
              <a:t>принять участие, проводить анализ, брать под сомнение</a:t>
            </a:r>
            <a:endParaRPr lang="cs-CZ" dirty="0" smtClean="0">
              <a:effectLst/>
              <a:latin typeface="Times New Roman"/>
              <a:ea typeface="Times New Roman"/>
            </a:endParaRPr>
          </a:p>
          <a:p>
            <a:pPr>
              <a:spcAft>
                <a:spcPts val="0"/>
              </a:spcAft>
            </a:pPr>
            <a:r>
              <a:rPr lang="ru-RU" dirty="0" smtClean="0">
                <a:effectLst/>
                <a:latin typeface="Times New Roman"/>
                <a:ea typeface="Times New Roman"/>
              </a:rPr>
              <a:t> </a:t>
            </a:r>
            <a:endParaRPr lang="cs-CZ" dirty="0" smtClean="0">
              <a:effectLst/>
              <a:latin typeface="Times New Roman"/>
              <a:ea typeface="Times New Roman"/>
            </a:endParaRPr>
          </a:p>
          <a:p>
            <a:pPr>
              <a:spcAft>
                <a:spcPts val="0"/>
              </a:spcAft>
            </a:pPr>
            <a:r>
              <a:rPr lang="ru-RU" dirty="0" smtClean="0">
                <a:effectLst/>
                <a:latin typeface="Times New Roman"/>
                <a:ea typeface="Times New Roman"/>
              </a:rPr>
              <a:t>В ЧЯ тоже имеются устойчивые глагольно-именные сочетания, но часто они не совпадают с РЯ.</a:t>
            </a:r>
            <a:endParaRPr lang="cs-CZ" dirty="0" smtClean="0">
              <a:effectLst/>
              <a:latin typeface="Times New Roman"/>
              <a:ea typeface="Times New Roman"/>
            </a:endParaRPr>
          </a:p>
          <a:p>
            <a:pPr>
              <a:spcAft>
                <a:spcPts val="0"/>
              </a:spcAft>
            </a:pPr>
            <a:r>
              <a:rPr lang="ru-RU" dirty="0" smtClean="0">
                <a:effectLst/>
                <a:latin typeface="Times New Roman"/>
                <a:ea typeface="Times New Roman"/>
              </a:rPr>
              <a:t>Переводится чаще всего с помощью полнозначного глагола: </a:t>
            </a:r>
          </a:p>
          <a:p>
            <a:pPr>
              <a:spcAft>
                <a:spcPts val="0"/>
              </a:spcAft>
            </a:pPr>
            <a:r>
              <a:rPr lang="ru-RU" i="1" dirty="0" smtClean="0">
                <a:effectLst/>
                <a:latin typeface="Times New Roman"/>
                <a:ea typeface="Times New Roman"/>
              </a:rPr>
              <a:t>навести справки, нанести оскорбление.</a:t>
            </a:r>
            <a:endParaRPr lang="cs-CZ" dirty="0" smtClean="0">
              <a:effectLst/>
              <a:latin typeface="Times New Roman"/>
              <a:ea typeface="Times New Roman"/>
            </a:endParaRPr>
          </a:p>
          <a:p>
            <a:pPr>
              <a:spcAft>
                <a:spcPts val="0"/>
              </a:spcAft>
            </a:pPr>
            <a:r>
              <a:rPr lang="ru-RU" i="1" dirty="0" smtClean="0">
                <a:effectLst/>
                <a:latin typeface="Times New Roman"/>
                <a:ea typeface="Times New Roman"/>
              </a:rPr>
              <a:t> </a:t>
            </a:r>
            <a:endParaRPr lang="cs-CZ" dirty="0" smtClean="0">
              <a:effectLst/>
              <a:latin typeface="Times New Roman"/>
              <a:ea typeface="Times New Roman"/>
            </a:endParaRPr>
          </a:p>
          <a:p>
            <a:pPr>
              <a:spcAft>
                <a:spcPts val="0"/>
              </a:spcAft>
            </a:pPr>
            <a:r>
              <a:rPr lang="ru-RU" dirty="0" smtClean="0">
                <a:effectLst/>
                <a:latin typeface="Times New Roman"/>
                <a:ea typeface="Times New Roman"/>
              </a:rPr>
              <a:t>Эквивалентные сочетания в языках иногда имеют различный лексический состав: </a:t>
            </a:r>
            <a:r>
              <a:rPr lang="cs-CZ" i="1" dirty="0" smtClean="0">
                <a:effectLst/>
                <a:latin typeface="Times New Roman"/>
                <a:ea typeface="Times New Roman"/>
              </a:rPr>
              <a:t>propadat zoufalství, mít pochybnosti, odpykávat si trest</a:t>
            </a:r>
            <a:r>
              <a:rPr lang="ru-RU" i="1" dirty="0">
                <a:latin typeface="Times New Roman"/>
                <a:ea typeface="Times New Roman"/>
              </a:rPr>
              <a:t>.</a:t>
            </a:r>
            <a:endParaRPr lang="cs-CZ" dirty="0" smtClean="0">
              <a:effectLst/>
              <a:latin typeface="Times New Roman"/>
              <a:ea typeface="Times New Roman"/>
            </a:endParaRPr>
          </a:p>
          <a:p>
            <a:pPr>
              <a:spcAft>
                <a:spcPts val="0"/>
              </a:spcAft>
            </a:pPr>
            <a:r>
              <a:rPr lang="ru-RU" dirty="0" smtClean="0">
                <a:effectLst/>
                <a:latin typeface="Times New Roman"/>
                <a:ea typeface="Times New Roman"/>
              </a:rPr>
              <a:t> </a:t>
            </a:r>
            <a:endParaRPr lang="cs-CZ" dirty="0">
              <a:effectLst/>
              <a:latin typeface="Times New Roman"/>
              <a:ea typeface="Times New Roman"/>
            </a:endParaRPr>
          </a:p>
        </p:txBody>
      </p:sp>
    </p:spTree>
    <p:extLst>
      <p:ext uri="{BB962C8B-B14F-4D97-AF65-F5344CB8AC3E}">
        <p14:creationId xmlns:p14="http://schemas.microsoft.com/office/powerpoint/2010/main" val="9331697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664818" y="620688"/>
            <a:ext cx="7920880" cy="5909310"/>
          </a:xfrm>
          <a:prstGeom prst="rect">
            <a:avLst/>
          </a:prstGeom>
        </p:spPr>
        <p:txBody>
          <a:bodyPr wrap="square">
            <a:spAutoFit/>
          </a:bodyPr>
          <a:lstStyle/>
          <a:p>
            <a:pPr marL="285750" indent="-285750">
              <a:buFont typeface="Courier New" panose="02070309020205020404" pitchFamily="49" charset="0"/>
              <a:buChar char="o"/>
            </a:pPr>
            <a:r>
              <a:rPr lang="ru-RU" i="1" dirty="0"/>
              <a:t>Будучи связан с английской разведкой, поставил в известность и ее.</a:t>
            </a:r>
          </a:p>
          <a:p>
            <a:pPr marL="285750" indent="-285750">
              <a:buFont typeface="Courier New" panose="02070309020205020404" pitchFamily="49" charset="0"/>
              <a:buChar char="o"/>
            </a:pPr>
            <a:r>
              <a:rPr lang="cs-CZ" i="1" dirty="0"/>
              <a:t>Uvědom si, jak ses cítila, když ti učitelka dala dobrou známku za referát.</a:t>
            </a:r>
          </a:p>
          <a:p>
            <a:pPr marL="285750" indent="-285750">
              <a:buFont typeface="Courier New" panose="02070309020205020404" pitchFamily="49" charset="0"/>
              <a:buChar char="o"/>
            </a:pPr>
            <a:r>
              <a:rPr lang="cs-CZ" i="1" dirty="0"/>
              <a:t>Tento člověk spáchal zločin proti společnosti.</a:t>
            </a:r>
          </a:p>
          <a:p>
            <a:pPr marL="285750" indent="-285750">
              <a:buFont typeface="Courier New" panose="02070309020205020404" pitchFamily="49" charset="0"/>
              <a:buChar char="o"/>
            </a:pPr>
            <a:r>
              <a:rPr lang="ru-RU" i="1" dirty="0"/>
              <a:t>Иранская сторона проявила интерес к технологиям </a:t>
            </a:r>
            <a:r>
              <a:rPr lang="ru-RU" i="1" dirty="0" err="1"/>
              <a:t>нефтегазодобычи</a:t>
            </a:r>
            <a:r>
              <a:rPr lang="ru-RU" i="1" dirty="0"/>
              <a:t>.</a:t>
            </a:r>
          </a:p>
          <a:p>
            <a:pPr marL="285750" indent="-285750">
              <a:buFont typeface="Courier New" panose="02070309020205020404" pitchFamily="49" charset="0"/>
              <a:buChar char="o"/>
            </a:pPr>
            <a:r>
              <a:rPr lang="ru-RU" i="1" dirty="0"/>
              <a:t>Фридрих Ницше произвёл впечатление на многих, слишком многих.</a:t>
            </a:r>
          </a:p>
          <a:p>
            <a:pPr marL="285750" indent="-285750">
              <a:buFont typeface="Courier New" panose="02070309020205020404" pitchFamily="49" charset="0"/>
              <a:buChar char="o"/>
            </a:pPr>
            <a:r>
              <a:rPr lang="cs-CZ" i="1" dirty="0"/>
              <a:t>Před mnoha lety jsme prováděli rekonstrukci  našeho domu a museli si řadu prací udělat svépomocí.</a:t>
            </a:r>
          </a:p>
          <a:p>
            <a:pPr marL="285750" indent="-285750">
              <a:buFont typeface="Courier New" panose="02070309020205020404" pitchFamily="49" charset="0"/>
              <a:buChar char="o"/>
            </a:pPr>
            <a:r>
              <a:rPr lang="ru-RU" i="1" dirty="0"/>
              <a:t>В.Ф. Шаталов проводит занятия со старшеклассниками в дни школьных каникул.</a:t>
            </a:r>
          </a:p>
          <a:p>
            <a:pPr marL="285750" indent="-285750">
              <a:buFont typeface="Courier New" panose="02070309020205020404" pitchFamily="49" charset="0"/>
              <a:buChar char="o"/>
            </a:pPr>
            <a:r>
              <a:rPr lang="cs-CZ" i="1" dirty="0"/>
              <a:t>Krádeží peněz a cigaret způsobili škodu asi 8300 korun.</a:t>
            </a:r>
          </a:p>
          <a:p>
            <a:pPr marL="285750" indent="-285750">
              <a:buFont typeface="Courier New" panose="02070309020205020404" pitchFamily="49" charset="0"/>
              <a:buChar char="o"/>
            </a:pPr>
            <a:r>
              <a:rPr lang="cs-CZ" i="1" dirty="0"/>
              <a:t>„Proboha, jen to ne!“ vyděsil se komisař.</a:t>
            </a:r>
          </a:p>
          <a:p>
            <a:pPr marL="285750" indent="-285750">
              <a:buFont typeface="Courier New" panose="02070309020205020404" pitchFamily="49" charset="0"/>
              <a:buChar char="o"/>
            </a:pPr>
            <a:r>
              <a:rPr lang="ru-RU" i="1" dirty="0"/>
              <a:t>Еврокомиссия уже приняла решение инвестировать 14 миллионов евро.</a:t>
            </a:r>
          </a:p>
          <a:p>
            <a:pPr marL="285750" indent="-285750">
              <a:buFont typeface="Courier New" panose="02070309020205020404" pitchFamily="49" charset="0"/>
              <a:buChar char="o"/>
            </a:pPr>
            <a:r>
              <a:rPr lang="cs-CZ" i="1" dirty="0"/>
              <a:t>Rozhodl jsem se, že jako první krok vyzkouším vegetariánskou dietu a dám si závazek, že budu třikrát týdně cvičit.</a:t>
            </a:r>
          </a:p>
          <a:p>
            <a:pPr marL="285750" indent="-285750">
              <a:buFont typeface="Courier New" panose="02070309020205020404" pitchFamily="49" charset="0"/>
              <a:buChar char="o"/>
            </a:pPr>
            <a:r>
              <a:rPr lang="cs-CZ" i="1" dirty="0"/>
              <a:t>A vyprávění dobrovolníků mě nadchlo, po návratu jsem se také přihlásila a měla štěstí – patřila jsem mezi čtvrtinu uchazečů, kteří uspěli.</a:t>
            </a:r>
          </a:p>
          <a:p>
            <a:pPr marL="285750" indent="-285750">
              <a:buFont typeface="Courier New" panose="02070309020205020404" pitchFamily="49" charset="0"/>
              <a:buChar char="o"/>
            </a:pPr>
            <a:r>
              <a:rPr lang="ru-RU" i="1" dirty="0"/>
              <a:t>Я одну комнату кое-как привела в порядок</a:t>
            </a:r>
            <a:r>
              <a:rPr lang="ru-RU" i="1" dirty="0" smtClean="0"/>
              <a:t>.</a:t>
            </a:r>
          </a:p>
          <a:p>
            <a:pPr marL="285750" indent="-285750">
              <a:buFont typeface="Courier New" panose="02070309020205020404" pitchFamily="49" charset="0"/>
              <a:buChar char="o"/>
            </a:pPr>
            <a:r>
              <a:rPr lang="ru-RU" i="1" dirty="0"/>
              <a:t>Тут пришла Майка, увидела в инкубаторе свои чашки и подняла крик.</a:t>
            </a:r>
          </a:p>
          <a:p>
            <a:pPr marL="285750" indent="-285750">
              <a:buFont typeface="Courier New" panose="02070309020205020404" pitchFamily="49" charset="0"/>
              <a:buChar char="o"/>
            </a:pPr>
            <a:r>
              <a:rPr lang="ru-RU" i="1" dirty="0"/>
              <a:t>Документ этот разыскали и подвергли рассмотрению.</a:t>
            </a:r>
          </a:p>
          <a:p>
            <a:pPr marL="285750" indent="-285750">
              <a:buFont typeface="Courier New" panose="02070309020205020404" pitchFamily="49" charset="0"/>
              <a:buChar char="o"/>
            </a:pPr>
            <a:r>
              <a:rPr lang="cs-CZ" i="1" dirty="0"/>
              <a:t>Občané dlouhodobě nejvíce kritizují situaci kolem vlakového nádraží</a:t>
            </a:r>
            <a:r>
              <a:rPr lang="cs-CZ" i="1" dirty="0" smtClean="0"/>
              <a:t>.</a:t>
            </a:r>
            <a:endParaRPr lang="cs-CZ" i="1" dirty="0"/>
          </a:p>
        </p:txBody>
      </p:sp>
    </p:spTree>
    <p:extLst>
      <p:ext uri="{BB962C8B-B14F-4D97-AF65-F5344CB8AC3E}">
        <p14:creationId xmlns:p14="http://schemas.microsoft.com/office/powerpoint/2010/main" val="6235331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695602"/>
            <a:ext cx="8640960" cy="5909310"/>
          </a:xfrm>
          <a:prstGeom prst="rect">
            <a:avLst/>
          </a:prstGeom>
        </p:spPr>
        <p:txBody>
          <a:bodyPr wrap="square">
            <a:spAutoFit/>
          </a:bodyPr>
          <a:lstStyle/>
          <a:p>
            <a:pPr marL="285750" indent="-285750">
              <a:buFont typeface="Courier New" panose="02070309020205020404" pitchFamily="49" charset="0"/>
              <a:buChar char="o"/>
            </a:pPr>
            <a:r>
              <a:rPr lang="cs-CZ" i="1" dirty="0"/>
              <a:t>Protože spotřeba má vliv na velikost populace, její zdraví i délku věku, doznaly i tyto oblasti zlepšení.</a:t>
            </a:r>
          </a:p>
          <a:p>
            <a:pPr marL="285750" indent="-285750">
              <a:buFont typeface="Courier New" panose="02070309020205020404" pitchFamily="49" charset="0"/>
              <a:buChar char="o"/>
            </a:pPr>
            <a:r>
              <a:rPr lang="ru-RU" i="1" dirty="0"/>
              <a:t>Отделение перегружено, поскольку здесь оказывают помощь </a:t>
            </a:r>
            <a:r>
              <a:rPr lang="ru-RU" i="1" dirty="0" smtClean="0"/>
              <a:t>беженцам.</a:t>
            </a:r>
            <a:endParaRPr lang="ru-RU" i="1" dirty="0"/>
          </a:p>
          <a:p>
            <a:pPr marL="285750" indent="-285750">
              <a:buFont typeface="Courier New" panose="02070309020205020404" pitchFamily="49" charset="0"/>
              <a:buChar char="o"/>
            </a:pPr>
            <a:r>
              <a:rPr lang="cs-CZ" i="1" dirty="0"/>
              <a:t>Prosím proto Jeho Jasnost hraběte </a:t>
            </a:r>
            <a:r>
              <a:rPr lang="cs-CZ" i="1" dirty="0" err="1"/>
              <a:t>Leinsdorfa</a:t>
            </a:r>
            <a:r>
              <a:rPr lang="cs-CZ" i="1" dirty="0"/>
              <a:t> aby i on nám prokázal čest.</a:t>
            </a:r>
          </a:p>
          <a:p>
            <a:pPr marL="285750" indent="-285750">
              <a:buFont typeface="Courier New" panose="02070309020205020404" pitchFamily="49" charset="0"/>
              <a:buChar char="o"/>
            </a:pPr>
            <a:r>
              <a:rPr lang="ru-RU" i="1" dirty="0"/>
              <a:t>Тогда зарубежные банки только начали </a:t>
            </a:r>
            <a:r>
              <a:rPr lang="ru-RU" i="1" dirty="0" smtClean="0"/>
              <a:t>приходить </a:t>
            </a:r>
            <a:r>
              <a:rPr lang="ru-RU" i="1" dirty="0"/>
              <a:t>в Россию, и многие понесли убытки, не успев начать нормально работать.</a:t>
            </a:r>
          </a:p>
          <a:p>
            <a:pPr marL="285750" indent="-285750">
              <a:buFont typeface="Courier New" panose="02070309020205020404" pitchFamily="49" charset="0"/>
              <a:buChar char="o"/>
            </a:pPr>
            <a:r>
              <a:rPr lang="cs-CZ" i="1" dirty="0"/>
              <a:t>Dokázal vždy zjednat kázeň.</a:t>
            </a:r>
          </a:p>
          <a:p>
            <a:pPr marL="285750" indent="-285750">
              <a:buFont typeface="Courier New" panose="02070309020205020404" pitchFamily="49" charset="0"/>
              <a:buChar char="o"/>
            </a:pPr>
            <a:r>
              <a:rPr lang="cs-CZ" i="1" dirty="0"/>
              <a:t>Zdravotní péče ale fungovala a z výsledků jsem měla radost.</a:t>
            </a:r>
          </a:p>
          <a:p>
            <a:pPr marL="285750" indent="-285750">
              <a:buFont typeface="Courier New" panose="02070309020205020404" pitchFamily="49" charset="0"/>
              <a:buChar char="o"/>
            </a:pPr>
            <a:r>
              <a:rPr lang="ru-RU" i="1" dirty="0"/>
              <a:t>Обычно мы недоедали и постоянно испытывали голод.</a:t>
            </a:r>
          </a:p>
          <a:p>
            <a:pPr marL="285750" indent="-285750">
              <a:buFont typeface="Courier New" panose="02070309020205020404" pitchFamily="49" charset="0"/>
              <a:buChar char="o"/>
            </a:pPr>
            <a:r>
              <a:rPr lang="cs-CZ" i="1" dirty="0"/>
              <a:t>Měl potíže najít správná slova a Ježíš tiše ležel a vyčkával.</a:t>
            </a:r>
          </a:p>
          <a:p>
            <a:pPr marL="285750" indent="-285750">
              <a:buFont typeface="Courier New" panose="02070309020205020404" pitchFamily="49" charset="0"/>
              <a:buChar char="o"/>
            </a:pPr>
            <a:r>
              <a:rPr lang="cs-CZ" i="1" dirty="0"/>
              <a:t>Tato norma platí i pro nevytápěné budovy nebo nevytápěné zóny budov.</a:t>
            </a:r>
          </a:p>
          <a:p>
            <a:pPr marL="285750" indent="-285750">
              <a:buFont typeface="Courier New" panose="02070309020205020404" pitchFamily="49" charset="0"/>
              <a:buChar char="o"/>
            </a:pPr>
            <a:r>
              <a:rPr lang="cs-CZ" i="1" dirty="0"/>
              <a:t>Je to jen prodejná žena, nemá ani zdání o pravé lásce.</a:t>
            </a:r>
          </a:p>
          <a:p>
            <a:pPr marL="285750" indent="-285750">
              <a:buFont typeface="Courier New" panose="02070309020205020404" pitchFamily="49" charset="0"/>
              <a:buChar char="o"/>
            </a:pPr>
            <a:r>
              <a:rPr lang="ru-RU" i="1" dirty="0"/>
              <a:t>Одно сознание, что он дома, доставляло нам удовольствие.</a:t>
            </a:r>
          </a:p>
          <a:p>
            <a:pPr marL="285750" indent="-285750">
              <a:buFont typeface="Courier New" panose="02070309020205020404" pitchFamily="49" charset="0"/>
              <a:buChar char="o"/>
            </a:pPr>
            <a:r>
              <a:rPr lang="ru-RU" i="1" dirty="0"/>
              <a:t>Конечно, я тоже любил шоколад, но делал вид, что предпочитаю ириски.</a:t>
            </a:r>
          </a:p>
          <a:p>
            <a:pPr marL="285750" indent="-285750">
              <a:buFont typeface="Courier New" panose="02070309020205020404" pitchFamily="49" charset="0"/>
              <a:buChar char="o"/>
            </a:pPr>
            <a:r>
              <a:rPr lang="ru-RU" i="1" dirty="0"/>
              <a:t>Отец не вмешивался и делал вид, что не замечал.</a:t>
            </a:r>
          </a:p>
          <a:p>
            <a:pPr marL="285750" indent="-285750">
              <a:buFont typeface="Courier New" panose="02070309020205020404" pitchFamily="49" charset="0"/>
              <a:buChar char="o"/>
            </a:pPr>
            <a:r>
              <a:rPr lang="cs-CZ" i="1" dirty="0"/>
              <a:t>Dokonce mi dal dárek na rozloučenou.</a:t>
            </a:r>
          </a:p>
          <a:p>
            <a:pPr marL="285750" indent="-285750">
              <a:buFont typeface="Courier New" panose="02070309020205020404" pitchFamily="49" charset="0"/>
              <a:buChar char="o"/>
            </a:pPr>
            <a:r>
              <a:rPr lang="cs-CZ" i="1" dirty="0"/>
              <a:t>„ Nekřič tak, probudíš </a:t>
            </a:r>
            <a:r>
              <a:rPr lang="cs-CZ" i="1" dirty="0" err="1"/>
              <a:t>Liinu</a:t>
            </a:r>
            <a:r>
              <a:rPr lang="cs-CZ" i="1" dirty="0"/>
              <a:t>,“  napomenul  ji </a:t>
            </a:r>
            <a:r>
              <a:rPr lang="cs-CZ" i="1" dirty="0" err="1"/>
              <a:t>Vesa</a:t>
            </a:r>
            <a:r>
              <a:rPr lang="cs-CZ" i="1" dirty="0"/>
              <a:t> a vstal.</a:t>
            </a:r>
          </a:p>
          <a:p>
            <a:pPr marL="285750" indent="-285750">
              <a:buFont typeface="Courier New" panose="02070309020205020404" pitchFamily="49" charset="0"/>
              <a:buChar char="o"/>
            </a:pPr>
            <a:r>
              <a:rPr lang="cs-CZ" i="1" dirty="0"/>
              <a:t>Nosí mi berle, nakupuje, uklízí, trpělivě přidržuje dveře.</a:t>
            </a:r>
          </a:p>
          <a:p>
            <a:pPr marL="285750" indent="-285750">
              <a:buFont typeface="Courier New" panose="02070309020205020404" pitchFamily="49" charset="0"/>
              <a:buChar char="o"/>
            </a:pPr>
            <a:r>
              <a:rPr lang="ru-RU" i="1" dirty="0"/>
              <a:t>Выбора не было, и </a:t>
            </a:r>
            <a:r>
              <a:rPr lang="ru-RU" i="1" dirty="0" err="1"/>
              <a:t>Фэнчер</a:t>
            </a:r>
            <a:r>
              <a:rPr lang="ru-RU" i="1" dirty="0"/>
              <a:t> дал согласие.</a:t>
            </a:r>
          </a:p>
          <a:p>
            <a:pPr marL="285750" indent="-285750">
              <a:buFont typeface="Courier New" panose="02070309020205020404" pitchFamily="49" charset="0"/>
              <a:buChar char="o"/>
            </a:pPr>
            <a:r>
              <a:rPr lang="ru-RU" i="1" dirty="0"/>
              <a:t>Я тогда внес предложение, чтобы все чиновники заполняли декларации о своем имуществе.</a:t>
            </a:r>
          </a:p>
        </p:txBody>
      </p:sp>
    </p:spTree>
    <p:extLst>
      <p:ext uri="{BB962C8B-B14F-4D97-AF65-F5344CB8AC3E}">
        <p14:creationId xmlns:p14="http://schemas.microsoft.com/office/powerpoint/2010/main" val="41155765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691680" y="1703913"/>
            <a:ext cx="5904656" cy="2813078"/>
          </a:xfrm>
          <a:prstGeom prst="rect">
            <a:avLst/>
          </a:prstGeom>
        </p:spPr>
        <p:txBody>
          <a:bodyPr wrap="square">
            <a:spAutoFit/>
          </a:bodyPr>
          <a:lstStyle/>
          <a:p>
            <a:pPr algn="ctr">
              <a:lnSpc>
                <a:spcPct val="115000"/>
              </a:lnSpc>
              <a:spcAft>
                <a:spcPts val="1000"/>
              </a:spcAft>
            </a:pPr>
            <a:r>
              <a:rPr lang="ru-RU" sz="2400" b="1" dirty="0" smtClean="0">
                <a:effectLst/>
                <a:latin typeface="Calibri"/>
                <a:ea typeface="Calibri"/>
                <a:cs typeface="Times New Roman"/>
              </a:rPr>
              <a:t>Единый главный член</a:t>
            </a:r>
            <a:endParaRPr lang="cs-CZ" sz="2000" dirty="0" smtClean="0">
              <a:effectLst/>
              <a:latin typeface="Times New Roman"/>
              <a:ea typeface="Times New Roman"/>
            </a:endParaRPr>
          </a:p>
          <a:p>
            <a:pPr>
              <a:lnSpc>
                <a:spcPct val="115000"/>
              </a:lnSpc>
              <a:spcAft>
                <a:spcPts val="1000"/>
              </a:spcAft>
            </a:pPr>
            <a:r>
              <a:rPr lang="ru-RU" b="1" dirty="0" smtClean="0">
                <a:effectLst/>
                <a:latin typeface="Calibri"/>
                <a:ea typeface="Calibri"/>
                <a:cs typeface="Times New Roman"/>
              </a:rPr>
              <a:t> </a:t>
            </a:r>
            <a:endParaRPr lang="cs-CZ" sz="2000" dirty="0" smtClean="0">
              <a:effectLst/>
              <a:latin typeface="Times New Roman"/>
              <a:ea typeface="Times New Roman"/>
            </a:endParaRPr>
          </a:p>
          <a:p>
            <a:pPr>
              <a:lnSpc>
                <a:spcPct val="115000"/>
              </a:lnSpc>
              <a:spcAft>
                <a:spcPts val="1000"/>
              </a:spcAft>
            </a:pPr>
            <a:r>
              <a:rPr lang="ru-RU" b="1" dirty="0" smtClean="0">
                <a:effectLst/>
                <a:latin typeface="Calibri"/>
                <a:ea typeface="Calibri"/>
                <a:cs typeface="Times New Roman"/>
              </a:rPr>
              <a:t>Единый главный член предложения - это предикат предложения, не соотносимый с подлежащим.</a:t>
            </a:r>
            <a:endParaRPr lang="cs-CZ" sz="2000" dirty="0" smtClean="0">
              <a:effectLst/>
              <a:latin typeface="Times New Roman"/>
              <a:ea typeface="Times New Roman"/>
            </a:endParaRPr>
          </a:p>
          <a:p>
            <a:pPr>
              <a:lnSpc>
                <a:spcPct val="115000"/>
              </a:lnSpc>
              <a:spcAft>
                <a:spcPts val="1000"/>
              </a:spcAft>
            </a:pPr>
            <a:r>
              <a:rPr lang="ru-RU" b="1" dirty="0" smtClean="0">
                <a:effectLst/>
                <a:latin typeface="Calibri"/>
                <a:ea typeface="Calibri"/>
                <a:cs typeface="Times New Roman"/>
              </a:rPr>
              <a:t>Число и структурно-семантический характер конститутивных членов предложения обусловлены валентностью ЕГЧ.</a:t>
            </a:r>
            <a:endParaRPr lang="cs-CZ" sz="2000" dirty="0">
              <a:effectLst/>
              <a:latin typeface="Times New Roman"/>
              <a:ea typeface="Times New Roman"/>
            </a:endParaRPr>
          </a:p>
        </p:txBody>
      </p:sp>
    </p:spTree>
    <p:extLst>
      <p:ext uri="{BB962C8B-B14F-4D97-AF65-F5344CB8AC3E}">
        <p14:creationId xmlns:p14="http://schemas.microsoft.com/office/powerpoint/2010/main" val="7098206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467544" y="850464"/>
            <a:ext cx="8280920" cy="5551263"/>
          </a:xfrm>
          <a:prstGeom prst="rect">
            <a:avLst/>
          </a:prstGeom>
        </p:spPr>
        <p:txBody>
          <a:bodyPr wrap="square">
            <a:spAutoFit/>
          </a:bodyPr>
          <a:lstStyle/>
          <a:p>
            <a:pPr>
              <a:lnSpc>
                <a:spcPct val="115000"/>
              </a:lnSpc>
              <a:spcAft>
                <a:spcPts val="1000"/>
              </a:spcAft>
            </a:pPr>
            <a:r>
              <a:rPr lang="ru-RU" b="1" u="sng" dirty="0" smtClean="0">
                <a:effectLst/>
                <a:ea typeface="Calibri"/>
                <a:cs typeface="Times New Roman"/>
              </a:rPr>
              <a:t>Основные типы ЕГЧ</a:t>
            </a:r>
            <a:r>
              <a:rPr lang="ru-RU" u="sng" dirty="0" smtClean="0">
                <a:effectLst/>
                <a:ea typeface="Calibri"/>
                <a:cs typeface="Times New Roman"/>
              </a:rPr>
              <a:t> различаются по аналогии со сказуемым</a:t>
            </a:r>
            <a:endParaRPr lang="cs-CZ" dirty="0" smtClean="0">
              <a:effectLst/>
              <a:ea typeface="Times New Roman"/>
            </a:endParaRPr>
          </a:p>
          <a:p>
            <a:pPr>
              <a:lnSpc>
                <a:spcPct val="115000"/>
              </a:lnSpc>
              <a:spcAft>
                <a:spcPts val="1000"/>
              </a:spcAft>
            </a:pPr>
            <a:r>
              <a:rPr lang="ru-RU" b="1" dirty="0" smtClean="0">
                <a:effectLst/>
                <a:ea typeface="Calibri"/>
                <a:cs typeface="Times New Roman"/>
              </a:rPr>
              <a:t>1.  Простой глагольный ЕГЧ</a:t>
            </a:r>
            <a:endParaRPr lang="cs-CZ" dirty="0" smtClean="0">
              <a:effectLst/>
              <a:ea typeface="Times New Roman"/>
            </a:endParaRPr>
          </a:p>
          <a:p>
            <a:pPr>
              <a:lnSpc>
                <a:spcPct val="115000"/>
              </a:lnSpc>
              <a:spcAft>
                <a:spcPts val="1000"/>
              </a:spcAft>
            </a:pPr>
            <a:r>
              <a:rPr lang="ru-RU" dirty="0" smtClean="0">
                <a:effectLst/>
                <a:ea typeface="Calibri"/>
                <a:cs typeface="Times New Roman"/>
              </a:rPr>
              <a:t>Выражается безличным глаголом и глаголом в безличной форме: </a:t>
            </a:r>
            <a:r>
              <a:rPr lang="ru-RU" i="1" dirty="0" smtClean="0">
                <a:effectLst/>
                <a:ea typeface="Calibri"/>
                <a:cs typeface="Times New Roman"/>
              </a:rPr>
              <a:t>Темнеет. Крышу унесло ветром. Мне не работалось.</a:t>
            </a:r>
          </a:p>
          <a:p>
            <a:pPr marL="285750" indent="-285750">
              <a:lnSpc>
                <a:spcPct val="115000"/>
              </a:lnSpc>
              <a:spcAft>
                <a:spcPts val="1000"/>
              </a:spcAft>
              <a:buFont typeface="Courier New" panose="02070309020205020404" pitchFamily="49" charset="0"/>
              <a:buChar char="o"/>
            </a:pPr>
            <a:r>
              <a:rPr lang="cs-CZ" i="1" dirty="0">
                <a:ea typeface="Calibri"/>
                <a:cs typeface="Times New Roman"/>
              </a:rPr>
              <a:t>Na obloze se objeví temný mrak a </a:t>
            </a:r>
            <a:r>
              <a:rPr lang="cs-CZ" i="1" dirty="0" smtClean="0">
                <a:ea typeface="Calibri"/>
                <a:cs typeface="Times New Roman"/>
              </a:rPr>
              <a:t>blesky, </a:t>
            </a:r>
            <a:r>
              <a:rPr lang="cs-CZ" i="1" dirty="0">
                <a:ea typeface="Calibri"/>
                <a:cs typeface="Times New Roman"/>
              </a:rPr>
              <a:t>silně  </a:t>
            </a:r>
            <a:r>
              <a:rPr lang="cs-CZ" i="1" dirty="0" smtClean="0">
                <a:ea typeface="Calibri"/>
                <a:cs typeface="Times New Roman"/>
              </a:rPr>
              <a:t>hřmí, </a:t>
            </a:r>
            <a:r>
              <a:rPr lang="cs-CZ" i="1" dirty="0">
                <a:ea typeface="Calibri"/>
                <a:cs typeface="Times New Roman"/>
              </a:rPr>
              <a:t>fouká a prudce se </a:t>
            </a:r>
            <a:r>
              <a:rPr lang="cs-CZ" i="1" dirty="0" smtClean="0">
                <a:ea typeface="Calibri"/>
                <a:cs typeface="Times New Roman"/>
              </a:rPr>
              <a:t>rozprší</a:t>
            </a:r>
            <a:r>
              <a:rPr lang="ru-RU" i="1" dirty="0" smtClean="0">
                <a:ea typeface="Calibri"/>
                <a:cs typeface="Times New Roman"/>
              </a:rPr>
              <a:t>.</a:t>
            </a:r>
          </a:p>
          <a:p>
            <a:pPr marL="285750" indent="-285750">
              <a:lnSpc>
                <a:spcPct val="115000"/>
              </a:lnSpc>
              <a:spcAft>
                <a:spcPts val="1000"/>
              </a:spcAft>
              <a:buFont typeface="Courier New" panose="02070309020205020404" pitchFamily="49" charset="0"/>
              <a:buChar char="o"/>
            </a:pPr>
            <a:r>
              <a:rPr lang="pl-PL" i="1" dirty="0" err="1" smtClean="0">
                <a:ea typeface="Calibri"/>
                <a:cs typeface="Times New Roman"/>
              </a:rPr>
              <a:t>Stála</a:t>
            </a:r>
            <a:r>
              <a:rPr lang="pl-PL" i="1" dirty="0" smtClean="0">
                <a:ea typeface="Calibri"/>
                <a:cs typeface="Times New Roman"/>
              </a:rPr>
              <a:t>, </a:t>
            </a:r>
            <a:r>
              <a:rPr lang="pl-PL" i="1" dirty="0">
                <a:ea typeface="Calibri"/>
                <a:cs typeface="Times New Roman"/>
              </a:rPr>
              <a:t>jako by do </a:t>
            </a:r>
            <a:r>
              <a:rPr lang="pl-PL" i="1" dirty="0" err="1">
                <a:ea typeface="Calibri"/>
                <a:cs typeface="Times New Roman"/>
              </a:rPr>
              <a:t>ní</a:t>
            </a:r>
            <a:r>
              <a:rPr lang="pl-PL" i="1" dirty="0">
                <a:ea typeface="Calibri"/>
                <a:cs typeface="Times New Roman"/>
              </a:rPr>
              <a:t>  </a:t>
            </a:r>
            <a:r>
              <a:rPr lang="pl-PL" i="1" dirty="0" err="1" smtClean="0">
                <a:ea typeface="Calibri"/>
                <a:cs typeface="Times New Roman"/>
              </a:rPr>
              <a:t>uhodilo</a:t>
            </a:r>
            <a:r>
              <a:rPr lang="pl-PL" i="1" dirty="0" smtClean="0">
                <a:ea typeface="Calibri"/>
                <a:cs typeface="Times New Roman"/>
              </a:rPr>
              <a:t>, </a:t>
            </a:r>
            <a:r>
              <a:rPr lang="pl-PL" i="1" dirty="0">
                <a:ea typeface="Calibri"/>
                <a:cs typeface="Times New Roman"/>
              </a:rPr>
              <a:t>a </a:t>
            </a:r>
            <a:r>
              <a:rPr lang="pl-PL" i="1" dirty="0" err="1" smtClean="0">
                <a:ea typeface="Calibri"/>
                <a:cs typeface="Times New Roman"/>
              </a:rPr>
              <a:t>naslouchala</a:t>
            </a:r>
            <a:r>
              <a:rPr lang="pl-PL" i="1" dirty="0" smtClean="0">
                <a:ea typeface="Calibri"/>
                <a:cs typeface="Times New Roman"/>
              </a:rPr>
              <a:t>. </a:t>
            </a:r>
            <a:endParaRPr lang="ru-RU" i="1" dirty="0" smtClean="0">
              <a:ea typeface="Calibri"/>
              <a:cs typeface="Times New Roman"/>
            </a:endParaRPr>
          </a:p>
          <a:p>
            <a:pPr marL="285750" indent="-285750">
              <a:lnSpc>
                <a:spcPct val="115000"/>
              </a:lnSpc>
              <a:spcAft>
                <a:spcPts val="1000"/>
              </a:spcAft>
              <a:buFont typeface="Courier New" panose="02070309020205020404" pitchFamily="49" charset="0"/>
              <a:buChar char="o"/>
            </a:pPr>
            <a:r>
              <a:rPr lang="cs-CZ" i="1" dirty="0">
                <a:ea typeface="Calibri"/>
                <a:cs typeface="Times New Roman"/>
              </a:rPr>
              <a:t>Drobně </a:t>
            </a:r>
            <a:r>
              <a:rPr lang="cs-CZ" i="1" dirty="0" smtClean="0">
                <a:ea typeface="Calibri"/>
                <a:cs typeface="Times New Roman"/>
              </a:rPr>
              <a:t>sněží, </a:t>
            </a:r>
            <a:r>
              <a:rPr lang="cs-CZ" i="1" dirty="0">
                <a:ea typeface="Calibri"/>
                <a:cs typeface="Times New Roman"/>
              </a:rPr>
              <a:t>což je v téhle podivuhodné lyžařské sezoně ve skutečnosti ta nejlepší možná </a:t>
            </a:r>
            <a:r>
              <a:rPr lang="cs-CZ" i="1" dirty="0" smtClean="0">
                <a:ea typeface="Calibri"/>
                <a:cs typeface="Times New Roman"/>
              </a:rPr>
              <a:t>zpráva</a:t>
            </a:r>
            <a:r>
              <a:rPr lang="ru-RU" i="1" dirty="0">
                <a:ea typeface="Calibri"/>
                <a:cs typeface="Times New Roman"/>
              </a:rPr>
              <a:t>.</a:t>
            </a:r>
            <a:endParaRPr lang="ru-RU" i="1" dirty="0" smtClean="0">
              <a:ea typeface="Calibri"/>
              <a:cs typeface="Times New Roman"/>
            </a:endParaRPr>
          </a:p>
          <a:p>
            <a:pPr marL="285750" indent="-285750">
              <a:lnSpc>
                <a:spcPct val="115000"/>
              </a:lnSpc>
              <a:spcAft>
                <a:spcPts val="1000"/>
              </a:spcAft>
              <a:buFont typeface="Courier New" panose="02070309020205020404" pitchFamily="49" charset="0"/>
              <a:buChar char="o"/>
            </a:pPr>
            <a:r>
              <a:rPr lang="ru-RU" i="1" dirty="0" smtClean="0">
                <a:ea typeface="Times New Roman"/>
                <a:cs typeface="Times New Roman"/>
              </a:rPr>
              <a:t>А съемка не заладилась. Артистам не игралось, лампам не светилось.    </a:t>
            </a:r>
            <a:endParaRPr lang="cs-CZ" i="1" dirty="0" smtClean="0">
              <a:ea typeface="Times New Roman"/>
              <a:cs typeface="Times New Roman"/>
            </a:endParaRPr>
          </a:p>
          <a:p>
            <a:pPr marL="285750" indent="-285750">
              <a:lnSpc>
                <a:spcPct val="115000"/>
              </a:lnSpc>
              <a:spcAft>
                <a:spcPts val="1000"/>
              </a:spcAft>
              <a:buFont typeface="Courier New" panose="02070309020205020404" pitchFamily="49" charset="0"/>
              <a:buChar char="o"/>
            </a:pPr>
            <a:r>
              <a:rPr lang="ru-RU" i="1" dirty="0" smtClean="0">
                <a:ea typeface="Times New Roman"/>
                <a:cs typeface="Times New Roman"/>
              </a:rPr>
              <a:t>Сегодня </a:t>
            </a:r>
            <a:r>
              <a:rPr lang="ru-RU" i="1" dirty="0">
                <a:ea typeface="Times New Roman"/>
                <a:cs typeface="Times New Roman"/>
              </a:rPr>
              <a:t>дыра пробита, в теплице сквозит, стены ее шатаются</a:t>
            </a:r>
            <a:r>
              <a:rPr lang="ru-RU" i="1" dirty="0" smtClean="0">
                <a:ea typeface="Times New Roman"/>
                <a:cs typeface="Times New Roman"/>
              </a:rPr>
              <a:t>.</a:t>
            </a:r>
          </a:p>
          <a:p>
            <a:pPr marL="285750" indent="-285750">
              <a:lnSpc>
                <a:spcPct val="115000"/>
              </a:lnSpc>
              <a:spcAft>
                <a:spcPts val="1000"/>
              </a:spcAft>
              <a:buFont typeface="Courier New" panose="02070309020205020404" pitchFamily="49" charset="0"/>
              <a:buChar char="o"/>
            </a:pPr>
            <a:r>
              <a:rPr lang="ru-RU" i="1" dirty="0">
                <a:ea typeface="Times New Roman"/>
                <a:cs typeface="Times New Roman"/>
              </a:rPr>
              <a:t>Тут нас чуть не перевернуло новым порывом ветра. </a:t>
            </a:r>
            <a:endParaRPr lang="ru-RU" i="1" dirty="0" smtClean="0">
              <a:ea typeface="Times New Roman"/>
              <a:cs typeface="Times New Roman"/>
            </a:endParaRPr>
          </a:p>
          <a:p>
            <a:pPr marL="285750" indent="-285750">
              <a:lnSpc>
                <a:spcPct val="115000"/>
              </a:lnSpc>
              <a:spcAft>
                <a:spcPts val="1000"/>
              </a:spcAft>
              <a:buFont typeface="Courier New" panose="02070309020205020404" pitchFamily="49" charset="0"/>
              <a:buChar char="o"/>
            </a:pPr>
            <a:r>
              <a:rPr lang="ru-RU" i="1" dirty="0">
                <a:ea typeface="Times New Roman"/>
                <a:cs typeface="Times New Roman"/>
              </a:rPr>
              <a:t> Один корабль ночью о скалы разбило, другой </a:t>
            </a:r>
            <a:r>
              <a:rPr lang="ru-RU" i="1" dirty="0" smtClean="0">
                <a:ea typeface="Times New Roman"/>
                <a:cs typeface="Times New Roman"/>
              </a:rPr>
              <a:t>- </a:t>
            </a:r>
            <a:r>
              <a:rPr lang="ru-RU" i="1" dirty="0">
                <a:ea typeface="Times New Roman"/>
                <a:cs typeface="Times New Roman"/>
              </a:rPr>
              <a:t>волной на мель </a:t>
            </a:r>
            <a:r>
              <a:rPr lang="ru-RU" i="1" dirty="0" smtClean="0">
                <a:ea typeface="Times New Roman"/>
                <a:cs typeface="Times New Roman"/>
              </a:rPr>
              <a:t>выбросило.</a:t>
            </a:r>
          </a:p>
          <a:p>
            <a:pPr marL="285750" indent="-285750">
              <a:lnSpc>
                <a:spcPct val="115000"/>
              </a:lnSpc>
              <a:spcAft>
                <a:spcPts val="1000"/>
              </a:spcAft>
              <a:buFont typeface="Courier New" panose="02070309020205020404" pitchFamily="49" charset="0"/>
              <a:buChar char="o"/>
            </a:pPr>
            <a:r>
              <a:rPr lang="ru-RU" i="1" dirty="0" smtClean="0">
                <a:ea typeface="Times New Roman"/>
                <a:cs typeface="Times New Roman"/>
              </a:rPr>
              <a:t>Перевалило за полночь.                                                                                                                                                    </a:t>
            </a:r>
            <a:r>
              <a:rPr lang="ru-RU" sz="2000" i="1" dirty="0" smtClean="0">
                <a:latin typeface="Calibri"/>
                <a:ea typeface="Times New Roman"/>
                <a:cs typeface="Times New Roman"/>
              </a:rPr>
              <a:t>                                                                                                                                          </a:t>
            </a:r>
            <a:endParaRPr lang="cs-CZ" sz="2000" dirty="0" smtClean="0">
              <a:effectLst/>
              <a:latin typeface="Times New Roman"/>
              <a:ea typeface="Times New Roman"/>
            </a:endParaRPr>
          </a:p>
        </p:txBody>
      </p:sp>
    </p:spTree>
    <p:extLst>
      <p:ext uri="{BB962C8B-B14F-4D97-AF65-F5344CB8AC3E}">
        <p14:creationId xmlns:p14="http://schemas.microsoft.com/office/powerpoint/2010/main" val="14579850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695401" y="1124744"/>
            <a:ext cx="7776864" cy="5002908"/>
          </a:xfrm>
          <a:prstGeom prst="rect">
            <a:avLst/>
          </a:prstGeom>
        </p:spPr>
        <p:txBody>
          <a:bodyPr wrap="square">
            <a:spAutoFit/>
          </a:bodyPr>
          <a:lstStyle/>
          <a:p>
            <a:pPr lvl="0">
              <a:lnSpc>
                <a:spcPct val="115000"/>
              </a:lnSpc>
              <a:spcAft>
                <a:spcPts val="1000"/>
              </a:spcAft>
            </a:pPr>
            <a:r>
              <a:rPr lang="ru-RU" b="1" dirty="0">
                <a:solidFill>
                  <a:prstClr val="black"/>
                </a:solidFill>
                <a:ea typeface="Calibri"/>
                <a:cs typeface="Times New Roman"/>
              </a:rPr>
              <a:t>2. Составной именной ЕГЧ</a:t>
            </a:r>
            <a:endParaRPr lang="cs-CZ" dirty="0">
              <a:solidFill>
                <a:prstClr val="black"/>
              </a:solidFill>
              <a:ea typeface="Times New Roman"/>
            </a:endParaRPr>
          </a:p>
          <a:p>
            <a:pPr lvl="0">
              <a:lnSpc>
                <a:spcPct val="115000"/>
              </a:lnSpc>
              <a:spcAft>
                <a:spcPts val="1000"/>
              </a:spcAft>
            </a:pPr>
            <a:r>
              <a:rPr lang="ru-RU" dirty="0">
                <a:solidFill>
                  <a:prstClr val="black"/>
                </a:solidFill>
                <a:ea typeface="Calibri"/>
                <a:cs typeface="Times New Roman"/>
              </a:rPr>
              <a:t>Выражается связкой или </a:t>
            </a:r>
            <a:r>
              <a:rPr lang="ru-RU" dirty="0" err="1">
                <a:solidFill>
                  <a:prstClr val="black"/>
                </a:solidFill>
                <a:ea typeface="Calibri"/>
                <a:cs typeface="Times New Roman"/>
              </a:rPr>
              <a:t>полусвязочным</a:t>
            </a:r>
            <a:r>
              <a:rPr lang="ru-RU" dirty="0">
                <a:solidFill>
                  <a:prstClr val="black"/>
                </a:solidFill>
                <a:ea typeface="Calibri"/>
                <a:cs typeface="Times New Roman"/>
              </a:rPr>
              <a:t> глаголом с безличным </a:t>
            </a:r>
            <a:r>
              <a:rPr lang="ru-RU" dirty="0" err="1">
                <a:solidFill>
                  <a:prstClr val="black"/>
                </a:solidFill>
                <a:ea typeface="Calibri"/>
                <a:cs typeface="Times New Roman"/>
              </a:rPr>
              <a:t>предикативом</a:t>
            </a:r>
            <a:r>
              <a:rPr lang="ru-RU" dirty="0">
                <a:solidFill>
                  <a:prstClr val="black"/>
                </a:solidFill>
                <a:ea typeface="Calibri"/>
                <a:cs typeface="Times New Roman"/>
              </a:rPr>
              <a:t> или его </a:t>
            </a:r>
            <a:r>
              <a:rPr lang="ru-RU" dirty="0" smtClean="0">
                <a:solidFill>
                  <a:prstClr val="black"/>
                </a:solidFill>
                <a:ea typeface="Calibri"/>
                <a:cs typeface="Times New Roman"/>
              </a:rPr>
              <a:t>эквивалентом по функции: </a:t>
            </a:r>
            <a:r>
              <a:rPr lang="ru-RU" i="1" dirty="0">
                <a:solidFill>
                  <a:prstClr val="black"/>
                </a:solidFill>
                <a:ea typeface="Calibri"/>
                <a:cs typeface="Times New Roman"/>
              </a:rPr>
              <a:t>На улице было холодно. Ей было жаль беднягу.</a:t>
            </a:r>
            <a:r>
              <a:rPr lang="ru-RU" dirty="0">
                <a:solidFill>
                  <a:prstClr val="black"/>
                </a:solidFill>
                <a:ea typeface="Calibri"/>
                <a:cs typeface="Times New Roman"/>
              </a:rPr>
              <a:t> </a:t>
            </a:r>
            <a:endParaRPr lang="ru-RU" dirty="0" smtClean="0">
              <a:solidFill>
                <a:prstClr val="black"/>
              </a:solidFill>
              <a:ea typeface="Calibri"/>
              <a:cs typeface="Times New Roman"/>
            </a:endParaRPr>
          </a:p>
          <a:p>
            <a:pPr marL="285750" lvl="0" indent="-285750">
              <a:lnSpc>
                <a:spcPct val="115000"/>
              </a:lnSpc>
              <a:spcAft>
                <a:spcPts val="1000"/>
              </a:spcAft>
              <a:buFont typeface="Courier New" panose="02070309020205020404" pitchFamily="49" charset="0"/>
              <a:buChar char="o"/>
            </a:pPr>
            <a:r>
              <a:rPr lang="ru-RU" i="1" dirty="0">
                <a:solidFill>
                  <a:prstClr val="black"/>
                </a:solidFill>
                <a:ea typeface="Times New Roman"/>
              </a:rPr>
              <a:t>Поднялась с дивана, распахнула окно </a:t>
            </a:r>
            <a:r>
              <a:rPr lang="ru-RU" i="1" dirty="0" err="1">
                <a:solidFill>
                  <a:prstClr val="black"/>
                </a:solidFill>
                <a:ea typeface="Times New Roman"/>
              </a:rPr>
              <a:t>пошире</a:t>
            </a:r>
            <a:r>
              <a:rPr lang="ru-RU" i="1" dirty="0">
                <a:solidFill>
                  <a:prstClr val="black"/>
                </a:solidFill>
                <a:ea typeface="Times New Roman"/>
              </a:rPr>
              <a:t>, ей показалось, в комнате стало душно</a:t>
            </a:r>
            <a:r>
              <a:rPr lang="ru-RU" i="1" dirty="0" smtClean="0">
                <a:solidFill>
                  <a:prstClr val="black"/>
                </a:solidFill>
                <a:ea typeface="Times New Roman"/>
              </a:rPr>
              <a:t>.</a:t>
            </a:r>
          </a:p>
          <a:p>
            <a:pPr marL="285750" lvl="0" indent="-285750">
              <a:lnSpc>
                <a:spcPct val="115000"/>
              </a:lnSpc>
              <a:spcAft>
                <a:spcPts val="1000"/>
              </a:spcAft>
              <a:buFont typeface="Courier New" panose="02070309020205020404" pitchFamily="49" charset="0"/>
              <a:buChar char="o"/>
            </a:pPr>
            <a:r>
              <a:rPr lang="ru-RU" i="1" dirty="0">
                <a:solidFill>
                  <a:prstClr val="black"/>
                </a:solidFill>
                <a:ea typeface="Times New Roman"/>
              </a:rPr>
              <a:t>Парню же было не до комаров, ― порой он переставал узнавать местность и путался в направлении, куда следовало идти</a:t>
            </a:r>
            <a:r>
              <a:rPr lang="ru-RU" i="1" dirty="0" smtClean="0">
                <a:solidFill>
                  <a:prstClr val="black"/>
                </a:solidFill>
                <a:ea typeface="Times New Roman"/>
              </a:rPr>
              <a:t>.</a:t>
            </a:r>
          </a:p>
          <a:p>
            <a:pPr marL="285750" lvl="0" indent="-285750">
              <a:lnSpc>
                <a:spcPct val="115000"/>
              </a:lnSpc>
              <a:spcAft>
                <a:spcPts val="1000"/>
              </a:spcAft>
              <a:buFont typeface="Courier New" panose="02070309020205020404" pitchFamily="49" charset="0"/>
              <a:buChar char="o"/>
            </a:pPr>
            <a:r>
              <a:rPr lang="ru-RU" i="1" dirty="0">
                <a:solidFill>
                  <a:prstClr val="black"/>
                </a:solidFill>
                <a:ea typeface="Times New Roman"/>
              </a:rPr>
              <a:t>Как бы там ни было, библиотекарю стало не по себе </a:t>
            </a:r>
            <a:r>
              <a:rPr lang="ru-RU" i="1" dirty="0" smtClean="0">
                <a:solidFill>
                  <a:prstClr val="black"/>
                </a:solidFill>
                <a:ea typeface="Times New Roman"/>
              </a:rPr>
              <a:t>- </a:t>
            </a:r>
            <a:r>
              <a:rPr lang="ru-RU" i="1" dirty="0">
                <a:solidFill>
                  <a:prstClr val="black"/>
                </a:solidFill>
                <a:ea typeface="Times New Roman"/>
              </a:rPr>
              <a:t>страшновато и беспокойно</a:t>
            </a:r>
            <a:r>
              <a:rPr lang="ru-RU" i="1" dirty="0" smtClean="0">
                <a:solidFill>
                  <a:prstClr val="black"/>
                </a:solidFill>
                <a:ea typeface="Times New Roman"/>
              </a:rPr>
              <a:t>.</a:t>
            </a:r>
          </a:p>
          <a:p>
            <a:pPr marL="285750" lvl="0" indent="-285750">
              <a:lnSpc>
                <a:spcPct val="115000"/>
              </a:lnSpc>
              <a:spcAft>
                <a:spcPts val="1000"/>
              </a:spcAft>
              <a:buFont typeface="Courier New" panose="02070309020205020404" pitchFamily="49" charset="0"/>
              <a:buChar char="o"/>
            </a:pPr>
            <a:r>
              <a:rPr lang="ru-RU" i="1" dirty="0" smtClean="0">
                <a:solidFill>
                  <a:prstClr val="black"/>
                </a:solidFill>
                <a:ea typeface="Times New Roman"/>
              </a:rPr>
              <a:t>Он изо </a:t>
            </a:r>
            <a:r>
              <a:rPr lang="ru-RU" i="1" dirty="0">
                <a:solidFill>
                  <a:prstClr val="black"/>
                </a:solidFill>
                <a:ea typeface="Times New Roman"/>
              </a:rPr>
              <a:t>всех сил сдерживал знакомые приступы тошноты; как медику ему было бы стыдно не выдержать первым</a:t>
            </a:r>
            <a:r>
              <a:rPr lang="ru-RU" i="1" dirty="0" smtClean="0">
                <a:solidFill>
                  <a:prstClr val="black"/>
                </a:solidFill>
                <a:ea typeface="Times New Roman"/>
              </a:rPr>
              <a:t>.</a:t>
            </a:r>
          </a:p>
          <a:p>
            <a:pPr marL="285750" lvl="0" indent="-285750">
              <a:lnSpc>
                <a:spcPct val="115000"/>
              </a:lnSpc>
              <a:spcAft>
                <a:spcPts val="1000"/>
              </a:spcAft>
              <a:buFont typeface="Courier New" panose="02070309020205020404" pitchFamily="49" charset="0"/>
              <a:buChar char="o"/>
            </a:pPr>
            <a:r>
              <a:rPr lang="ru-RU" i="1" dirty="0">
                <a:solidFill>
                  <a:prstClr val="black"/>
                </a:solidFill>
                <a:ea typeface="Times New Roman"/>
              </a:rPr>
              <a:t>Во сне меня поразило моё одиночество, мне стало жаль себя.</a:t>
            </a:r>
            <a:endParaRPr lang="cs-CZ" i="1" dirty="0">
              <a:solidFill>
                <a:prstClr val="black"/>
              </a:solidFill>
              <a:ea typeface="Times New Roman"/>
            </a:endParaRPr>
          </a:p>
        </p:txBody>
      </p:sp>
    </p:spTree>
    <p:extLst>
      <p:ext uri="{BB962C8B-B14F-4D97-AF65-F5344CB8AC3E}">
        <p14:creationId xmlns:p14="http://schemas.microsoft.com/office/powerpoint/2010/main" val="1038767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323528" y="836712"/>
            <a:ext cx="8568952" cy="5632311"/>
          </a:xfrm>
          <a:prstGeom prst="rect">
            <a:avLst/>
          </a:prstGeom>
        </p:spPr>
        <p:txBody>
          <a:bodyPr wrap="square">
            <a:spAutoFit/>
          </a:bodyPr>
          <a:lstStyle/>
          <a:p>
            <a:r>
              <a:rPr lang="ru-RU" dirty="0" smtClean="0"/>
              <a:t>2. </a:t>
            </a:r>
            <a:r>
              <a:rPr lang="ru-RU" u="sng" dirty="0" err="1" smtClean="0"/>
              <a:t>Им.п</a:t>
            </a:r>
            <a:r>
              <a:rPr lang="ru-RU" u="sng" dirty="0" smtClean="0"/>
              <a:t>. личного местоимения</a:t>
            </a:r>
            <a:r>
              <a:rPr lang="ru-RU" dirty="0" smtClean="0"/>
              <a:t>: </a:t>
            </a:r>
            <a:r>
              <a:rPr lang="ru-RU" i="1" dirty="0" smtClean="0"/>
              <a:t>Он пришел вовремя</a:t>
            </a:r>
            <a:r>
              <a:rPr lang="ru-RU" dirty="0" smtClean="0"/>
              <a:t>.</a:t>
            </a:r>
          </a:p>
          <a:p>
            <a:r>
              <a:rPr lang="ru-RU" dirty="0" smtClean="0"/>
              <a:t>Местоименное подлежащее иногда опускается</a:t>
            </a:r>
            <a:r>
              <a:rPr lang="cs-CZ" dirty="0" smtClean="0"/>
              <a:t> </a:t>
            </a:r>
            <a:r>
              <a:rPr lang="ru-RU" dirty="0" smtClean="0"/>
              <a:t>и в РЯ, несмотря на то, что формальное выражение подлежащего обязательно (в то время как в ЧЯ - нет</a:t>
            </a:r>
            <a:r>
              <a:rPr lang="ru-RU" dirty="0"/>
              <a:t>). </a:t>
            </a:r>
            <a:endParaRPr lang="ru-RU" dirty="0" smtClean="0"/>
          </a:p>
          <a:p>
            <a:r>
              <a:rPr lang="ru-RU" dirty="0" smtClean="0"/>
              <a:t>→ </a:t>
            </a:r>
            <a:r>
              <a:rPr lang="ru-RU" b="1" dirty="0" smtClean="0"/>
              <a:t>неполное предложение</a:t>
            </a:r>
          </a:p>
          <a:p>
            <a:pPr marL="285750" indent="-285750">
              <a:buFont typeface="Courier New" panose="02070309020205020404" pitchFamily="49" charset="0"/>
              <a:buChar char="o"/>
            </a:pPr>
            <a:r>
              <a:rPr lang="ru-RU" i="1" dirty="0" smtClean="0"/>
              <a:t>Понял? Ходит, ходит, ничего не видит.</a:t>
            </a:r>
          </a:p>
          <a:p>
            <a:pPr marL="285750" indent="-285750">
              <a:buFont typeface="Courier New" panose="02070309020205020404" pitchFamily="49" charset="0"/>
              <a:buChar char="o"/>
            </a:pPr>
            <a:r>
              <a:rPr lang="cs-CZ" i="1" dirty="0" smtClean="0"/>
              <a:t>Jak zvednu hlavu, vidím, že stojí ve vysoké trávě. </a:t>
            </a:r>
          </a:p>
          <a:p>
            <a:pPr marL="285750" indent="-285750">
              <a:buFont typeface="Courier New" panose="02070309020205020404" pitchFamily="49" charset="0"/>
              <a:buChar char="o"/>
            </a:pPr>
            <a:r>
              <a:rPr lang="cs-CZ" i="1" dirty="0" smtClean="0"/>
              <a:t>Objeví se a hned zase na pánův příkaz odběhne do křovin hledat a plašit bažanty. </a:t>
            </a:r>
            <a:endParaRPr lang="ru-RU" i="1" dirty="0" smtClean="0"/>
          </a:p>
          <a:p>
            <a:endParaRPr lang="cs-CZ" dirty="0" smtClean="0"/>
          </a:p>
          <a:p>
            <a:r>
              <a:rPr lang="ru-RU" dirty="0" smtClean="0"/>
              <a:t>Употребление/неупотребление местоимения в РЯ зависит от стиля речи (в разговорной речи эллипсис встречается намного чаще), </a:t>
            </a:r>
            <a:r>
              <a:rPr lang="ru-RU" dirty="0" err="1" smtClean="0"/>
              <a:t>конситуации</a:t>
            </a:r>
            <a:r>
              <a:rPr lang="ru-RU" dirty="0" smtClean="0"/>
              <a:t> (чем более однозначны контекст и ситуация, тем чаще встречается опущение).</a:t>
            </a:r>
          </a:p>
          <a:p>
            <a:endParaRPr lang="ru-RU" dirty="0" smtClean="0"/>
          </a:p>
          <a:p>
            <a:r>
              <a:rPr lang="ru-RU" b="1" dirty="0" smtClean="0"/>
              <a:t>! Если окончание сказуемого однозначно указывает на субъект </a:t>
            </a:r>
            <a:r>
              <a:rPr lang="ru-RU" b="1" dirty="0" smtClean="0">
                <a:latin typeface="Times New Roman"/>
                <a:cs typeface="Times New Roman"/>
              </a:rPr>
              <a:t>→ односоставное, </a:t>
            </a:r>
            <a:r>
              <a:rPr lang="ru-RU" b="1" dirty="0" smtClean="0"/>
              <a:t>определенно-личное предложение (</a:t>
            </a:r>
            <a:r>
              <a:rPr lang="ru-RU" dirty="0" smtClean="0"/>
              <a:t>Иду домой. Поверьте!</a:t>
            </a:r>
            <a:r>
              <a:rPr lang="ru-RU" b="1" dirty="0" smtClean="0"/>
              <a:t>). Не путать с неопределенно-личными предложениями (</a:t>
            </a:r>
            <a:r>
              <a:rPr lang="ru-RU" dirty="0" smtClean="0"/>
              <a:t>Строят туннель.</a:t>
            </a:r>
            <a:r>
              <a:rPr lang="ru-RU" b="1" dirty="0" smtClean="0"/>
              <a:t>) и обобщенно-личными (</a:t>
            </a:r>
            <a:r>
              <a:rPr lang="ru-RU" dirty="0" smtClean="0"/>
              <a:t>Здесь не курят.</a:t>
            </a:r>
            <a:r>
              <a:rPr lang="ru-RU" b="1" dirty="0" smtClean="0"/>
              <a:t>)!</a:t>
            </a:r>
          </a:p>
          <a:p>
            <a:endParaRPr lang="ru-RU" dirty="0" smtClean="0"/>
          </a:p>
          <a:p>
            <a:r>
              <a:rPr lang="ru-RU" dirty="0" smtClean="0"/>
              <a:t>В ЧЯ, для </a:t>
            </a:r>
            <a:r>
              <a:rPr lang="ru-RU" dirty="0" err="1" smtClean="0"/>
              <a:t>акцентации</a:t>
            </a:r>
            <a:r>
              <a:rPr lang="ru-RU" dirty="0" smtClean="0"/>
              <a:t> или в целях однозначности, также может употребляться местоименное подлежащее.</a:t>
            </a:r>
          </a:p>
          <a:p>
            <a:pPr marL="285750" indent="-285750">
              <a:buFont typeface="Courier New" panose="02070309020205020404" pitchFamily="49" charset="0"/>
              <a:buChar char="o"/>
            </a:pPr>
            <a:r>
              <a:rPr lang="cs-CZ" dirty="0" smtClean="0"/>
              <a:t>Já to tušil, že to </a:t>
            </a:r>
            <a:r>
              <a:rPr lang="cs-CZ" dirty="0"/>
              <a:t>takhle dopadne. Vy </a:t>
            </a:r>
            <a:r>
              <a:rPr lang="cs-CZ" dirty="0" smtClean="0"/>
              <a:t>jste </a:t>
            </a:r>
            <a:r>
              <a:rPr lang="cs-CZ" dirty="0"/>
              <a:t>tam </a:t>
            </a:r>
            <a:r>
              <a:rPr lang="cs-CZ" dirty="0" smtClean="0"/>
              <a:t>byl? </a:t>
            </a:r>
            <a:r>
              <a:rPr lang="fi-FI" dirty="0"/>
              <a:t>To on </a:t>
            </a:r>
            <a:r>
              <a:rPr lang="fi-FI" dirty="0" smtClean="0"/>
              <a:t>se</a:t>
            </a:r>
            <a:r>
              <a:rPr lang="cs-CZ" dirty="0" smtClean="0"/>
              <a:t> </a:t>
            </a:r>
            <a:r>
              <a:rPr lang="fi-FI" dirty="0" err="1" smtClean="0"/>
              <a:t>měl</a:t>
            </a:r>
            <a:r>
              <a:rPr lang="cs-CZ" dirty="0"/>
              <a:t> </a:t>
            </a:r>
            <a:r>
              <a:rPr lang="fi-FI" dirty="0" err="1" smtClean="0"/>
              <a:t>ozvat</a:t>
            </a:r>
            <a:r>
              <a:rPr lang="cs-CZ" dirty="0" smtClean="0"/>
              <a:t>. To já nevím.</a:t>
            </a:r>
            <a:endParaRPr lang="ru-RU" dirty="0" smtClean="0"/>
          </a:p>
        </p:txBody>
      </p:sp>
    </p:spTree>
    <p:extLst>
      <p:ext uri="{BB962C8B-B14F-4D97-AF65-F5344CB8AC3E}">
        <p14:creationId xmlns:p14="http://schemas.microsoft.com/office/powerpoint/2010/main" val="8969875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56188" y="1268760"/>
            <a:ext cx="7416824" cy="4365811"/>
          </a:xfrm>
          <a:prstGeom prst="rect">
            <a:avLst/>
          </a:prstGeom>
        </p:spPr>
        <p:txBody>
          <a:bodyPr wrap="square">
            <a:spAutoFit/>
          </a:bodyPr>
          <a:lstStyle/>
          <a:p>
            <a:pPr lvl="0">
              <a:lnSpc>
                <a:spcPct val="115000"/>
              </a:lnSpc>
              <a:spcAft>
                <a:spcPts val="1000"/>
              </a:spcAft>
            </a:pPr>
            <a:r>
              <a:rPr lang="ru-RU" b="1" dirty="0">
                <a:solidFill>
                  <a:prstClr val="black"/>
                </a:solidFill>
                <a:latin typeface="Calibri"/>
                <a:ea typeface="Calibri"/>
                <a:cs typeface="Times New Roman"/>
              </a:rPr>
              <a:t>3. Сложный глагольный ЕГЧ</a:t>
            </a:r>
            <a:endParaRPr lang="cs-CZ" sz="2000" dirty="0">
              <a:solidFill>
                <a:prstClr val="black"/>
              </a:solidFill>
              <a:latin typeface="Times New Roman"/>
              <a:ea typeface="Times New Roman"/>
            </a:endParaRPr>
          </a:p>
          <a:p>
            <a:pPr lvl="0">
              <a:lnSpc>
                <a:spcPct val="115000"/>
              </a:lnSpc>
              <a:spcAft>
                <a:spcPts val="1000"/>
              </a:spcAft>
            </a:pPr>
            <a:r>
              <a:rPr lang="ru-RU" dirty="0">
                <a:solidFill>
                  <a:prstClr val="black"/>
                </a:solidFill>
                <a:latin typeface="Calibri"/>
                <a:ea typeface="Calibri"/>
                <a:cs typeface="Times New Roman"/>
              </a:rPr>
              <a:t>Сочетание модификатора в безличной форме и инфинитива знаменательного глагола: </a:t>
            </a:r>
            <a:r>
              <a:rPr lang="ru-RU" i="1" dirty="0">
                <a:solidFill>
                  <a:prstClr val="black"/>
                </a:solidFill>
                <a:latin typeface="Calibri"/>
                <a:ea typeface="Calibri"/>
                <a:cs typeface="Times New Roman"/>
              </a:rPr>
              <a:t>Пришлось закончить сотрудничество. Нет необходимости волноваться</a:t>
            </a:r>
            <a:r>
              <a:rPr lang="ru-RU" i="1" dirty="0" smtClean="0">
                <a:solidFill>
                  <a:prstClr val="black"/>
                </a:solidFill>
                <a:latin typeface="Calibri"/>
                <a:ea typeface="Calibri"/>
                <a:cs typeface="Times New Roman"/>
              </a:rPr>
              <a:t>.</a:t>
            </a:r>
          </a:p>
          <a:p>
            <a:pPr marL="285750" lvl="0" indent="-285750">
              <a:lnSpc>
                <a:spcPct val="115000"/>
              </a:lnSpc>
              <a:spcAft>
                <a:spcPts val="1000"/>
              </a:spcAft>
              <a:buFont typeface="Courier New" panose="02070309020205020404" pitchFamily="49" charset="0"/>
              <a:buChar char="o"/>
            </a:pPr>
            <a:r>
              <a:rPr lang="ru-RU" i="1" dirty="0" smtClean="0">
                <a:solidFill>
                  <a:prstClr val="black"/>
                </a:solidFill>
                <a:ea typeface="Times New Roman"/>
              </a:rPr>
              <a:t>А </a:t>
            </a:r>
            <a:r>
              <a:rPr lang="ru-RU" i="1" dirty="0">
                <a:solidFill>
                  <a:prstClr val="black"/>
                </a:solidFill>
                <a:ea typeface="Times New Roman"/>
              </a:rPr>
              <a:t>с посещения рынка надо бы начинать во Франции любой тур</a:t>
            </a:r>
            <a:r>
              <a:rPr lang="ru-RU" i="1" dirty="0" smtClean="0">
                <a:solidFill>
                  <a:prstClr val="black"/>
                </a:solidFill>
                <a:ea typeface="Times New Roman"/>
              </a:rPr>
              <a:t>.</a:t>
            </a:r>
          </a:p>
          <a:p>
            <a:pPr marL="285750" lvl="0" indent="-285750">
              <a:lnSpc>
                <a:spcPct val="115000"/>
              </a:lnSpc>
              <a:spcAft>
                <a:spcPts val="1000"/>
              </a:spcAft>
              <a:buFont typeface="Courier New" panose="02070309020205020404" pitchFamily="49" charset="0"/>
              <a:buChar char="o"/>
            </a:pPr>
            <a:r>
              <a:rPr lang="ru-RU" i="1" dirty="0">
                <a:solidFill>
                  <a:prstClr val="black"/>
                </a:solidFill>
                <a:ea typeface="Times New Roman"/>
              </a:rPr>
              <a:t>От Парка до Больницы пришлось добираться на двух трамваях</a:t>
            </a:r>
            <a:r>
              <a:rPr lang="ru-RU" i="1" dirty="0" smtClean="0">
                <a:solidFill>
                  <a:prstClr val="black"/>
                </a:solidFill>
                <a:ea typeface="Times New Roman"/>
              </a:rPr>
              <a:t>.</a:t>
            </a:r>
          </a:p>
          <a:p>
            <a:pPr marL="285750" lvl="0" indent="-285750">
              <a:lnSpc>
                <a:spcPct val="115000"/>
              </a:lnSpc>
              <a:spcAft>
                <a:spcPts val="1000"/>
              </a:spcAft>
              <a:buFont typeface="Courier New" panose="02070309020205020404" pitchFamily="49" charset="0"/>
              <a:buChar char="o"/>
            </a:pPr>
            <a:r>
              <a:rPr lang="ru-RU" i="1" dirty="0" smtClean="0">
                <a:solidFill>
                  <a:prstClr val="black"/>
                </a:solidFill>
                <a:ea typeface="Times New Roman"/>
              </a:rPr>
              <a:t>Нетрудно </a:t>
            </a:r>
            <a:r>
              <a:rPr lang="ru-RU" i="1" dirty="0">
                <a:solidFill>
                  <a:prstClr val="black"/>
                </a:solidFill>
                <a:ea typeface="Times New Roman"/>
              </a:rPr>
              <a:t>понять, почему молодёжи стало по большому счёту наплевать на </a:t>
            </a:r>
            <a:r>
              <a:rPr lang="ru-RU" i="1" dirty="0" smtClean="0">
                <a:solidFill>
                  <a:prstClr val="black"/>
                </a:solidFill>
                <a:ea typeface="Times New Roman"/>
              </a:rPr>
              <a:t>политику.</a:t>
            </a:r>
          </a:p>
          <a:p>
            <a:pPr marL="285750" lvl="0" indent="-285750">
              <a:lnSpc>
                <a:spcPct val="115000"/>
              </a:lnSpc>
              <a:spcAft>
                <a:spcPts val="1000"/>
              </a:spcAft>
              <a:buFont typeface="Courier New" panose="02070309020205020404" pitchFamily="49" charset="0"/>
              <a:buChar char="o"/>
            </a:pPr>
            <a:r>
              <a:rPr lang="ru-RU" i="1" dirty="0" smtClean="0">
                <a:solidFill>
                  <a:prstClr val="black"/>
                </a:solidFill>
                <a:ea typeface="Times New Roman"/>
              </a:rPr>
              <a:t>Вам </a:t>
            </a:r>
            <a:r>
              <a:rPr lang="ru-RU" i="1" dirty="0">
                <a:solidFill>
                  <a:prstClr val="black"/>
                </a:solidFill>
                <a:ea typeface="Times New Roman"/>
              </a:rPr>
              <a:t>следовало бы получше кормить ваших </a:t>
            </a:r>
            <a:r>
              <a:rPr lang="ru-RU" i="1" dirty="0" smtClean="0">
                <a:solidFill>
                  <a:prstClr val="black"/>
                </a:solidFill>
                <a:ea typeface="Times New Roman"/>
              </a:rPr>
              <a:t>жильцов!</a:t>
            </a:r>
          </a:p>
          <a:p>
            <a:pPr marL="285750" lvl="0" indent="-285750">
              <a:lnSpc>
                <a:spcPct val="115000"/>
              </a:lnSpc>
              <a:spcAft>
                <a:spcPts val="1000"/>
              </a:spcAft>
              <a:buFont typeface="Courier New" panose="02070309020205020404" pitchFamily="49" charset="0"/>
              <a:buChar char="o"/>
            </a:pPr>
            <a:r>
              <a:rPr lang="ru-RU" i="1" dirty="0">
                <a:solidFill>
                  <a:prstClr val="black"/>
                </a:solidFill>
                <a:ea typeface="Times New Roman"/>
              </a:rPr>
              <a:t>У него не было возможности сделать ремонт, а как бороться с пауками и мухами, он не знал.</a:t>
            </a:r>
            <a:endParaRPr lang="cs-CZ" i="1" dirty="0">
              <a:solidFill>
                <a:prstClr val="black"/>
              </a:solidFill>
              <a:ea typeface="Times New Roman"/>
            </a:endParaRPr>
          </a:p>
        </p:txBody>
      </p:sp>
    </p:spTree>
    <p:extLst>
      <p:ext uri="{BB962C8B-B14F-4D97-AF65-F5344CB8AC3E}">
        <p14:creationId xmlns:p14="http://schemas.microsoft.com/office/powerpoint/2010/main" val="196065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755576" y="1340768"/>
            <a:ext cx="7560840" cy="4175502"/>
          </a:xfrm>
          <a:prstGeom prst="rect">
            <a:avLst/>
          </a:prstGeom>
        </p:spPr>
        <p:txBody>
          <a:bodyPr wrap="square">
            <a:spAutoFit/>
          </a:bodyPr>
          <a:lstStyle/>
          <a:p>
            <a:pPr>
              <a:lnSpc>
                <a:spcPct val="115000"/>
              </a:lnSpc>
              <a:spcAft>
                <a:spcPts val="1000"/>
              </a:spcAft>
            </a:pPr>
            <a:r>
              <a:rPr lang="ru-RU" b="1" i="1" dirty="0" smtClean="0">
                <a:effectLst/>
                <a:latin typeface="Calibri"/>
                <a:ea typeface="Calibri"/>
                <a:cs typeface="Times New Roman"/>
              </a:rPr>
              <a:t>4. </a:t>
            </a:r>
            <a:r>
              <a:rPr lang="ru-RU" b="1" i="1" dirty="0" smtClean="0">
                <a:effectLst/>
                <a:ea typeface="Calibri"/>
                <a:cs typeface="Times New Roman"/>
              </a:rPr>
              <a:t>Инфинитивный ЕГЧ</a:t>
            </a:r>
            <a:endParaRPr lang="cs-CZ" i="1" dirty="0" smtClean="0">
              <a:effectLst/>
              <a:ea typeface="Times New Roman"/>
            </a:endParaRPr>
          </a:p>
          <a:p>
            <a:pPr>
              <a:lnSpc>
                <a:spcPct val="115000"/>
              </a:lnSpc>
              <a:spcAft>
                <a:spcPts val="1000"/>
              </a:spcAft>
            </a:pPr>
            <a:r>
              <a:rPr lang="ru-RU" dirty="0" smtClean="0">
                <a:effectLst/>
                <a:ea typeface="Calibri"/>
                <a:cs typeface="Times New Roman"/>
              </a:rPr>
              <a:t>Инфинитив, иногда дополненный связкой:</a:t>
            </a:r>
            <a:r>
              <a:rPr lang="ru-RU" i="1" dirty="0" smtClean="0">
                <a:effectLst/>
                <a:ea typeface="Calibri"/>
                <a:cs typeface="Times New Roman"/>
              </a:rPr>
              <a:t> Нам еще работать. Тебе этого не понять. Что нам было делать?</a:t>
            </a:r>
          </a:p>
          <a:p>
            <a:pPr marL="285750" indent="-285750">
              <a:lnSpc>
                <a:spcPct val="115000"/>
              </a:lnSpc>
              <a:spcAft>
                <a:spcPts val="1000"/>
              </a:spcAft>
              <a:buFont typeface="Courier New" panose="02070309020205020404" pitchFamily="49" charset="0"/>
              <a:buChar char="o"/>
            </a:pPr>
            <a:r>
              <a:rPr lang="ru-RU" i="1" dirty="0" smtClean="0">
                <a:ea typeface="Times New Roman"/>
              </a:rPr>
              <a:t>Только </a:t>
            </a:r>
            <a:r>
              <a:rPr lang="ru-RU" i="1" dirty="0">
                <a:ea typeface="Times New Roman"/>
              </a:rPr>
              <a:t>бы успеть превратиться до того, как нас сцапают кошки! </a:t>
            </a:r>
            <a:endParaRPr lang="ru-RU" i="1" dirty="0" smtClean="0">
              <a:ea typeface="Times New Roman"/>
            </a:endParaRPr>
          </a:p>
          <a:p>
            <a:pPr marL="285750" indent="-285750">
              <a:lnSpc>
                <a:spcPct val="115000"/>
              </a:lnSpc>
              <a:spcAft>
                <a:spcPts val="1000"/>
              </a:spcAft>
              <a:buFont typeface="Courier New" panose="02070309020205020404" pitchFamily="49" charset="0"/>
              <a:buChar char="o"/>
            </a:pPr>
            <a:r>
              <a:rPr lang="ru-RU" i="1" dirty="0" smtClean="0">
                <a:effectLst/>
                <a:ea typeface="Times New Roman"/>
              </a:rPr>
              <a:t>Им бы учиться, в школу ходить, а не на улице попрошайничать.</a:t>
            </a:r>
          </a:p>
          <a:p>
            <a:pPr marL="285750" indent="-285750">
              <a:lnSpc>
                <a:spcPct val="115000"/>
              </a:lnSpc>
              <a:spcAft>
                <a:spcPts val="1000"/>
              </a:spcAft>
              <a:buFont typeface="Courier New" panose="02070309020205020404" pitchFamily="49" charset="0"/>
              <a:buChar char="o"/>
            </a:pPr>
            <a:r>
              <a:rPr lang="ru-RU" i="1" dirty="0">
                <a:ea typeface="Times New Roman"/>
              </a:rPr>
              <a:t> Не позвонить ли тебе в полицию</a:t>
            </a:r>
            <a:r>
              <a:rPr lang="ru-RU" i="1" dirty="0" smtClean="0">
                <a:ea typeface="Times New Roman"/>
              </a:rPr>
              <a:t>?</a:t>
            </a:r>
          </a:p>
          <a:p>
            <a:pPr marL="285750" indent="-285750">
              <a:lnSpc>
                <a:spcPct val="115000"/>
              </a:lnSpc>
              <a:spcAft>
                <a:spcPts val="1000"/>
              </a:spcAft>
              <a:buFont typeface="Courier New" panose="02070309020205020404" pitchFamily="49" charset="0"/>
              <a:buChar char="o"/>
            </a:pPr>
            <a:r>
              <a:rPr lang="ru-RU" i="1" dirty="0">
                <a:ea typeface="Times New Roman"/>
              </a:rPr>
              <a:t>Где уж учёным в таких условиях изучать становление ислама и Корана</a:t>
            </a:r>
            <a:r>
              <a:rPr lang="ru-RU" i="1" dirty="0" smtClean="0">
                <a:ea typeface="Times New Roman"/>
              </a:rPr>
              <a:t>?!</a:t>
            </a:r>
          </a:p>
          <a:p>
            <a:pPr marL="285750" indent="-285750">
              <a:lnSpc>
                <a:spcPct val="115000"/>
              </a:lnSpc>
              <a:spcAft>
                <a:spcPts val="1000"/>
              </a:spcAft>
              <a:buFont typeface="Courier New" panose="02070309020205020404" pitchFamily="49" charset="0"/>
              <a:buChar char="o"/>
            </a:pPr>
            <a:r>
              <a:rPr lang="ru-RU" i="1" dirty="0">
                <a:ea typeface="Times New Roman"/>
              </a:rPr>
              <a:t>Завтра мне в </a:t>
            </a:r>
            <a:r>
              <a:rPr lang="ru-RU" i="1" dirty="0" err="1">
                <a:ea typeface="Times New Roman"/>
              </a:rPr>
              <a:t>Ковалец</a:t>
            </a:r>
            <a:r>
              <a:rPr lang="ru-RU" i="1" dirty="0">
                <a:ea typeface="Times New Roman"/>
              </a:rPr>
              <a:t> </a:t>
            </a:r>
            <a:r>
              <a:rPr lang="ru-RU" i="1" dirty="0" smtClean="0">
                <a:ea typeface="Times New Roman"/>
              </a:rPr>
              <a:t>ехать.</a:t>
            </a:r>
          </a:p>
          <a:p>
            <a:pPr marL="285750" indent="-285750">
              <a:lnSpc>
                <a:spcPct val="115000"/>
              </a:lnSpc>
              <a:spcAft>
                <a:spcPts val="1000"/>
              </a:spcAft>
              <a:buFont typeface="Courier New" panose="02070309020205020404" pitchFamily="49" charset="0"/>
              <a:buChar char="o"/>
            </a:pPr>
            <a:r>
              <a:rPr lang="ru-RU" i="1" dirty="0" smtClean="0">
                <a:effectLst/>
                <a:ea typeface="Times New Roman"/>
              </a:rPr>
              <a:t>Теперь уже не узнать, при каких обстоятельствах это случилось.</a:t>
            </a:r>
            <a:endParaRPr lang="cs-CZ" i="1" dirty="0" smtClean="0">
              <a:effectLst/>
              <a:ea typeface="Times New Roman"/>
            </a:endParaRPr>
          </a:p>
        </p:txBody>
      </p:sp>
    </p:spTree>
    <p:extLst>
      <p:ext uri="{BB962C8B-B14F-4D97-AF65-F5344CB8AC3E}">
        <p14:creationId xmlns:p14="http://schemas.microsoft.com/office/powerpoint/2010/main" val="9047048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99592" y="1340768"/>
            <a:ext cx="7416824" cy="4529445"/>
          </a:xfrm>
          <a:prstGeom prst="rect">
            <a:avLst/>
          </a:prstGeom>
        </p:spPr>
        <p:txBody>
          <a:bodyPr wrap="square">
            <a:spAutoFit/>
          </a:bodyPr>
          <a:lstStyle/>
          <a:p>
            <a:pPr lvl="0">
              <a:lnSpc>
                <a:spcPct val="115000"/>
              </a:lnSpc>
              <a:spcAft>
                <a:spcPts val="1000"/>
              </a:spcAft>
            </a:pPr>
            <a:r>
              <a:rPr lang="ru-RU" b="1" dirty="0">
                <a:solidFill>
                  <a:prstClr val="black"/>
                </a:solidFill>
                <a:latin typeface="Calibri"/>
                <a:ea typeface="Calibri"/>
                <a:cs typeface="Times New Roman"/>
              </a:rPr>
              <a:t>5. Экзистенциально-инфинитивный ЕГЧ</a:t>
            </a:r>
            <a:endParaRPr lang="cs-CZ" sz="2000" dirty="0">
              <a:solidFill>
                <a:prstClr val="black"/>
              </a:solidFill>
              <a:latin typeface="Times New Roman"/>
              <a:ea typeface="Times New Roman"/>
            </a:endParaRPr>
          </a:p>
          <a:p>
            <a:pPr lvl="0">
              <a:lnSpc>
                <a:spcPct val="115000"/>
              </a:lnSpc>
              <a:spcAft>
                <a:spcPts val="1000"/>
              </a:spcAft>
            </a:pPr>
            <a:r>
              <a:rPr lang="ru-RU" dirty="0">
                <a:solidFill>
                  <a:prstClr val="black"/>
                </a:solidFill>
                <a:latin typeface="Calibri"/>
                <a:ea typeface="Calibri"/>
                <a:cs typeface="Times New Roman"/>
              </a:rPr>
              <a:t>Безличная форма экзистенциального глагола + инфинитив знаменательного глагола + местоимение или сущ.: </a:t>
            </a:r>
            <a:r>
              <a:rPr lang="ru-RU" i="1" dirty="0">
                <a:solidFill>
                  <a:prstClr val="black"/>
                </a:solidFill>
                <a:latin typeface="Calibri"/>
                <a:ea typeface="Calibri"/>
                <a:cs typeface="Times New Roman"/>
              </a:rPr>
              <a:t>Нам не от кого было ждать помощи.  Хорошо, что тебе есть с кем посоветоваться</a:t>
            </a:r>
            <a:r>
              <a:rPr lang="ru-RU" i="1" dirty="0" smtClean="0">
                <a:solidFill>
                  <a:prstClr val="black"/>
                </a:solidFill>
                <a:latin typeface="Calibri"/>
                <a:ea typeface="Calibri"/>
                <a:cs typeface="Times New Roman"/>
              </a:rPr>
              <a:t>.</a:t>
            </a:r>
          </a:p>
          <a:p>
            <a:pPr marL="285750" lvl="0" indent="-285750">
              <a:lnSpc>
                <a:spcPct val="115000"/>
              </a:lnSpc>
              <a:spcAft>
                <a:spcPts val="1000"/>
              </a:spcAft>
              <a:buFont typeface="Courier New" panose="02070309020205020404" pitchFamily="49" charset="0"/>
              <a:buChar char="o"/>
            </a:pPr>
            <a:r>
              <a:rPr lang="ru-RU" i="1" dirty="0">
                <a:solidFill>
                  <a:prstClr val="black"/>
                </a:solidFill>
                <a:ea typeface="Times New Roman"/>
                <a:cs typeface="Times New Roman"/>
              </a:rPr>
              <a:t>Им будет о чем подумать у его могилы</a:t>
            </a:r>
            <a:r>
              <a:rPr lang="ru-RU" i="1" dirty="0" smtClean="0">
                <a:solidFill>
                  <a:prstClr val="black"/>
                </a:solidFill>
                <a:ea typeface="Times New Roman"/>
                <a:cs typeface="Times New Roman"/>
              </a:rPr>
              <a:t>.</a:t>
            </a:r>
          </a:p>
          <a:p>
            <a:pPr marL="285750" lvl="0" indent="-285750">
              <a:lnSpc>
                <a:spcPct val="115000"/>
              </a:lnSpc>
              <a:spcAft>
                <a:spcPts val="1000"/>
              </a:spcAft>
              <a:buFont typeface="Courier New" panose="02070309020205020404" pitchFamily="49" charset="0"/>
              <a:buChar char="o"/>
            </a:pPr>
            <a:r>
              <a:rPr lang="ru-RU" i="1" dirty="0">
                <a:solidFill>
                  <a:prstClr val="black"/>
                </a:solidFill>
                <a:ea typeface="Times New Roman"/>
                <a:cs typeface="Times New Roman"/>
              </a:rPr>
              <a:t>Тебе есть с кем оставить своего мальчика</a:t>
            </a:r>
            <a:r>
              <a:rPr lang="ru-RU" i="1" dirty="0" smtClean="0">
                <a:solidFill>
                  <a:prstClr val="black"/>
                </a:solidFill>
                <a:ea typeface="Times New Roman"/>
                <a:cs typeface="Times New Roman"/>
              </a:rPr>
              <a:t>?</a:t>
            </a:r>
          </a:p>
          <a:p>
            <a:pPr marL="285750" lvl="0" indent="-285750">
              <a:lnSpc>
                <a:spcPct val="115000"/>
              </a:lnSpc>
              <a:spcAft>
                <a:spcPts val="1000"/>
              </a:spcAft>
              <a:buFont typeface="Courier New" panose="02070309020205020404" pitchFamily="49" charset="0"/>
              <a:buChar char="o"/>
            </a:pPr>
            <a:r>
              <a:rPr lang="ru-RU" i="1" dirty="0" smtClean="0">
                <a:solidFill>
                  <a:prstClr val="black"/>
                </a:solidFill>
                <a:ea typeface="Times New Roman"/>
                <a:cs typeface="Times New Roman"/>
              </a:rPr>
              <a:t>Спасения </a:t>
            </a:r>
            <a:r>
              <a:rPr lang="ru-RU" i="1" dirty="0">
                <a:solidFill>
                  <a:prstClr val="black"/>
                </a:solidFill>
                <a:ea typeface="Times New Roman"/>
                <a:cs typeface="Times New Roman"/>
              </a:rPr>
              <a:t>ждать было не от </a:t>
            </a:r>
            <a:r>
              <a:rPr lang="ru-RU" i="1" dirty="0" smtClean="0">
                <a:solidFill>
                  <a:prstClr val="black"/>
                </a:solidFill>
                <a:ea typeface="Times New Roman"/>
                <a:cs typeface="Times New Roman"/>
              </a:rPr>
              <a:t>кого.</a:t>
            </a:r>
          </a:p>
          <a:p>
            <a:pPr marL="285750" lvl="0" indent="-285750">
              <a:lnSpc>
                <a:spcPct val="115000"/>
              </a:lnSpc>
              <a:spcAft>
                <a:spcPts val="1000"/>
              </a:spcAft>
              <a:buFont typeface="Courier New" panose="02070309020205020404" pitchFamily="49" charset="0"/>
              <a:buChar char="o"/>
            </a:pPr>
            <a:r>
              <a:rPr lang="ru-RU" i="1" dirty="0">
                <a:solidFill>
                  <a:prstClr val="black"/>
                </a:solidFill>
                <a:ea typeface="Times New Roman"/>
                <a:cs typeface="Times New Roman"/>
              </a:rPr>
              <a:t>Надеюсь, тебе есть где остановиться? ― говорила тем временем бабушка. </a:t>
            </a:r>
            <a:endParaRPr lang="ru-RU" i="1" dirty="0" smtClean="0">
              <a:solidFill>
                <a:prstClr val="black"/>
              </a:solidFill>
              <a:ea typeface="Times New Roman"/>
              <a:cs typeface="Times New Roman"/>
            </a:endParaRPr>
          </a:p>
          <a:p>
            <a:pPr marL="285750" lvl="0" indent="-285750">
              <a:lnSpc>
                <a:spcPct val="115000"/>
              </a:lnSpc>
              <a:spcAft>
                <a:spcPts val="1000"/>
              </a:spcAft>
              <a:buFont typeface="Courier New" panose="02070309020205020404" pitchFamily="49" charset="0"/>
              <a:buChar char="o"/>
            </a:pPr>
            <a:r>
              <a:rPr lang="ru-RU" i="1" dirty="0">
                <a:solidFill>
                  <a:prstClr val="black"/>
                </a:solidFill>
                <a:ea typeface="Times New Roman"/>
                <a:cs typeface="Times New Roman"/>
              </a:rPr>
              <a:t>Экономике есть куда расти, надо лишь немного </a:t>
            </a:r>
            <a:r>
              <a:rPr lang="ru-RU" i="1" dirty="0" smtClean="0">
                <a:solidFill>
                  <a:prstClr val="black"/>
                </a:solidFill>
                <a:ea typeface="Times New Roman"/>
                <a:cs typeface="Times New Roman"/>
              </a:rPr>
              <a:t>помочь.</a:t>
            </a:r>
            <a:endParaRPr lang="ru-RU" i="1" dirty="0">
              <a:solidFill>
                <a:prstClr val="black"/>
              </a:solidFill>
              <a:ea typeface="Times New Roman"/>
              <a:cs typeface="Times New Roman"/>
            </a:endParaRPr>
          </a:p>
          <a:p>
            <a:pPr lvl="0">
              <a:lnSpc>
                <a:spcPct val="115000"/>
              </a:lnSpc>
              <a:spcAft>
                <a:spcPts val="1000"/>
              </a:spcAft>
            </a:pPr>
            <a:endParaRPr lang="cs-CZ" sz="2000" dirty="0">
              <a:solidFill>
                <a:prstClr val="black"/>
              </a:solidFill>
              <a:latin typeface="Times New Roman"/>
              <a:ea typeface="Times New Roman"/>
            </a:endParaRPr>
          </a:p>
        </p:txBody>
      </p:sp>
    </p:spTree>
    <p:extLst>
      <p:ext uri="{BB962C8B-B14F-4D97-AF65-F5344CB8AC3E}">
        <p14:creationId xmlns:p14="http://schemas.microsoft.com/office/powerpoint/2010/main" val="32061821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99592" y="836712"/>
            <a:ext cx="7416824" cy="4905445"/>
          </a:xfrm>
          <a:prstGeom prst="rect">
            <a:avLst/>
          </a:prstGeom>
        </p:spPr>
        <p:txBody>
          <a:bodyPr wrap="square">
            <a:spAutoFit/>
          </a:bodyPr>
          <a:lstStyle/>
          <a:p>
            <a:pPr lvl="0">
              <a:lnSpc>
                <a:spcPct val="115000"/>
              </a:lnSpc>
              <a:spcAft>
                <a:spcPts val="1000"/>
              </a:spcAft>
            </a:pPr>
            <a:r>
              <a:rPr lang="ru-RU" b="1" dirty="0">
                <a:solidFill>
                  <a:prstClr val="black"/>
                </a:solidFill>
                <a:latin typeface="Calibri"/>
                <a:ea typeface="Calibri"/>
                <a:cs typeface="Times New Roman"/>
              </a:rPr>
              <a:t>6. Субстантивный ЕГЧ</a:t>
            </a:r>
            <a:endParaRPr lang="cs-CZ" sz="2000" dirty="0">
              <a:solidFill>
                <a:prstClr val="black"/>
              </a:solidFill>
              <a:latin typeface="Times New Roman"/>
              <a:ea typeface="Times New Roman"/>
            </a:endParaRPr>
          </a:p>
          <a:p>
            <a:pPr lvl="0">
              <a:lnSpc>
                <a:spcPct val="115000"/>
              </a:lnSpc>
              <a:spcAft>
                <a:spcPts val="1000"/>
              </a:spcAft>
            </a:pPr>
            <a:r>
              <a:rPr lang="ru-RU" dirty="0">
                <a:solidFill>
                  <a:prstClr val="black"/>
                </a:solidFill>
                <a:latin typeface="Calibri"/>
                <a:ea typeface="Calibri"/>
                <a:cs typeface="Times New Roman"/>
              </a:rPr>
              <a:t>Существительное: </a:t>
            </a:r>
            <a:r>
              <a:rPr lang="ru-RU" i="1" dirty="0">
                <a:solidFill>
                  <a:prstClr val="black"/>
                </a:solidFill>
                <a:latin typeface="Calibri"/>
                <a:ea typeface="Calibri"/>
                <a:cs typeface="Times New Roman"/>
              </a:rPr>
              <a:t>Ну и погода! Жара. Холод собачий</a:t>
            </a:r>
            <a:r>
              <a:rPr lang="ru-RU" i="1" dirty="0" smtClean="0">
                <a:solidFill>
                  <a:prstClr val="black"/>
                </a:solidFill>
                <a:latin typeface="Calibri"/>
                <a:ea typeface="Calibri"/>
                <a:cs typeface="Times New Roman"/>
              </a:rPr>
              <a:t>.</a:t>
            </a:r>
          </a:p>
          <a:p>
            <a:pPr lvl="0">
              <a:lnSpc>
                <a:spcPct val="115000"/>
              </a:lnSpc>
              <a:spcAft>
                <a:spcPts val="1000"/>
              </a:spcAft>
            </a:pPr>
            <a:endParaRPr lang="ru-RU" i="1" dirty="0" smtClean="0">
              <a:solidFill>
                <a:prstClr val="black"/>
              </a:solidFill>
              <a:latin typeface="Calibri"/>
              <a:ea typeface="Calibri"/>
              <a:cs typeface="Times New Roman"/>
            </a:endParaRPr>
          </a:p>
          <a:p>
            <a:pPr lvl="0">
              <a:lnSpc>
                <a:spcPct val="115000"/>
              </a:lnSpc>
              <a:spcAft>
                <a:spcPts val="1000"/>
              </a:spcAft>
            </a:pPr>
            <a:r>
              <a:rPr lang="ru-RU" sz="2000" b="1" dirty="0">
                <a:solidFill>
                  <a:prstClr val="black"/>
                </a:solidFill>
                <a:latin typeface="Calibri"/>
                <a:ea typeface="Times New Roman"/>
                <a:cs typeface="Times New Roman"/>
              </a:rPr>
              <a:t>7. Наречный или </a:t>
            </a:r>
            <a:r>
              <a:rPr lang="ru-RU" sz="2000" b="1" dirty="0" err="1">
                <a:solidFill>
                  <a:prstClr val="black"/>
                </a:solidFill>
                <a:latin typeface="Calibri"/>
                <a:ea typeface="Times New Roman"/>
                <a:cs typeface="Times New Roman"/>
              </a:rPr>
              <a:t>партикульный</a:t>
            </a:r>
            <a:r>
              <a:rPr lang="ru-RU" sz="2000" b="1" dirty="0">
                <a:solidFill>
                  <a:prstClr val="black"/>
                </a:solidFill>
                <a:latin typeface="Calibri"/>
                <a:ea typeface="Times New Roman"/>
                <a:cs typeface="Times New Roman"/>
              </a:rPr>
              <a:t> ЕГЧ</a:t>
            </a:r>
          </a:p>
          <a:p>
            <a:pPr lvl="0">
              <a:lnSpc>
                <a:spcPct val="115000"/>
              </a:lnSpc>
              <a:spcAft>
                <a:spcPts val="1000"/>
              </a:spcAft>
            </a:pPr>
            <a:r>
              <a:rPr lang="ru-RU" sz="2000" i="1" dirty="0">
                <a:solidFill>
                  <a:prstClr val="black"/>
                </a:solidFill>
                <a:latin typeface="Calibri"/>
                <a:ea typeface="Times New Roman"/>
                <a:cs typeface="Times New Roman"/>
              </a:rPr>
              <a:t>Наречие ли частица: Да. Спасибо. Плохо. Ну и как же.</a:t>
            </a:r>
          </a:p>
          <a:p>
            <a:pPr lvl="0">
              <a:lnSpc>
                <a:spcPct val="115000"/>
              </a:lnSpc>
              <a:spcAft>
                <a:spcPts val="1000"/>
              </a:spcAft>
            </a:pPr>
            <a:r>
              <a:rPr lang="ru-RU" sz="2000" b="1" dirty="0">
                <a:solidFill>
                  <a:prstClr val="black"/>
                </a:solidFill>
                <a:latin typeface="Calibri"/>
                <a:ea typeface="Times New Roman"/>
                <a:cs typeface="Times New Roman"/>
              </a:rPr>
              <a:t>8. Междометный ЕГЧ</a:t>
            </a:r>
          </a:p>
          <a:p>
            <a:pPr lvl="0">
              <a:lnSpc>
                <a:spcPct val="115000"/>
              </a:lnSpc>
              <a:spcAft>
                <a:spcPts val="1000"/>
              </a:spcAft>
            </a:pPr>
            <a:r>
              <a:rPr lang="ru-RU" sz="2000" i="1" dirty="0">
                <a:solidFill>
                  <a:prstClr val="black"/>
                </a:solidFill>
                <a:latin typeface="Calibri"/>
                <a:ea typeface="Times New Roman"/>
                <a:cs typeface="Times New Roman"/>
              </a:rPr>
              <a:t>Ох. Ах. </a:t>
            </a:r>
            <a:r>
              <a:rPr lang="ru-RU" sz="2000" i="1" dirty="0" smtClean="0">
                <a:solidFill>
                  <a:prstClr val="black"/>
                </a:solidFill>
                <a:latin typeface="Calibri"/>
                <a:ea typeface="Times New Roman"/>
                <a:cs typeface="Times New Roman"/>
              </a:rPr>
              <a:t>Ой-ой-ой</a:t>
            </a:r>
          </a:p>
          <a:p>
            <a:pPr lvl="0">
              <a:lnSpc>
                <a:spcPct val="115000"/>
              </a:lnSpc>
              <a:spcAft>
                <a:spcPts val="1000"/>
              </a:spcAft>
            </a:pPr>
            <a:r>
              <a:rPr lang="cs-CZ" sz="2000" i="1" dirty="0" smtClean="0">
                <a:solidFill>
                  <a:prstClr val="black"/>
                </a:solidFill>
                <a:latin typeface="Calibri"/>
                <a:ea typeface="Times New Roman"/>
                <a:cs typeface="Times New Roman"/>
              </a:rPr>
              <a:t>Ouvej! O jéje! Fuj! Hej! Panebože! Propána! Opakovat! Dost! Nech toho! </a:t>
            </a:r>
            <a:r>
              <a:rPr lang="cs-CZ" sz="2000" i="1" dirty="0" err="1" smtClean="0">
                <a:solidFill>
                  <a:prstClr val="black"/>
                </a:solidFill>
                <a:latin typeface="Calibri"/>
                <a:ea typeface="Times New Roman"/>
                <a:cs typeface="Times New Roman"/>
              </a:rPr>
              <a:t>Čičí</a:t>
            </a:r>
            <a:r>
              <a:rPr lang="cs-CZ" sz="2000" i="1" dirty="0" smtClean="0">
                <a:solidFill>
                  <a:prstClr val="black"/>
                </a:solidFill>
                <a:latin typeface="Calibri"/>
                <a:ea typeface="Times New Roman"/>
                <a:cs typeface="Times New Roman"/>
              </a:rPr>
              <a:t>! Jedeš! Žbluňk! Cink, cink! Vrkú! Cvak! Prásk! Bác! Hudry, hudry!</a:t>
            </a:r>
            <a:endParaRPr lang="ru-RU" sz="2000" i="1" dirty="0">
              <a:solidFill>
                <a:prstClr val="black"/>
              </a:solidFill>
              <a:latin typeface="Calibri"/>
              <a:ea typeface="Times New Roman"/>
              <a:cs typeface="Times New Roman"/>
            </a:endParaRPr>
          </a:p>
          <a:p>
            <a:pPr lvl="0">
              <a:lnSpc>
                <a:spcPct val="115000"/>
              </a:lnSpc>
              <a:spcAft>
                <a:spcPts val="1000"/>
              </a:spcAft>
            </a:pPr>
            <a:endParaRPr lang="cs-CZ" sz="2000" dirty="0">
              <a:solidFill>
                <a:prstClr val="black"/>
              </a:solidFill>
              <a:latin typeface="Times New Roman"/>
              <a:ea typeface="Times New Roman"/>
            </a:endParaRPr>
          </a:p>
        </p:txBody>
      </p:sp>
    </p:spTree>
    <p:extLst>
      <p:ext uri="{BB962C8B-B14F-4D97-AF65-F5344CB8AC3E}">
        <p14:creationId xmlns:p14="http://schemas.microsoft.com/office/powerpoint/2010/main" val="347641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043608" y="1443841"/>
            <a:ext cx="6984776" cy="2862322"/>
          </a:xfrm>
          <a:prstGeom prst="rect">
            <a:avLst/>
          </a:prstGeom>
        </p:spPr>
        <p:txBody>
          <a:bodyPr wrap="square">
            <a:spAutoFit/>
          </a:bodyPr>
          <a:lstStyle/>
          <a:p>
            <a:r>
              <a:rPr lang="ru-RU" b="1" dirty="0" smtClean="0"/>
              <a:t>Повторение</a:t>
            </a:r>
            <a:endParaRPr lang="cs-CZ" b="1" dirty="0" smtClean="0"/>
          </a:p>
          <a:p>
            <a:endParaRPr lang="cs-CZ" dirty="0"/>
          </a:p>
          <a:p>
            <a:r>
              <a:rPr lang="cs-CZ" dirty="0" smtClean="0"/>
              <a:t>Budou </a:t>
            </a:r>
            <a:r>
              <a:rPr lang="cs-CZ" dirty="0"/>
              <a:t>nám tedy tradiční pašíky v brzké budoucnosti připomínat jen porce dovezeného vepřového v mrazicích boxech obchodních domů?</a:t>
            </a:r>
          </a:p>
          <a:p>
            <a:r>
              <a:rPr lang="cs-CZ" dirty="0"/>
              <a:t>Budou nám vyhrožovat a posílat varovná prohlášení, a když to všechno selže, obrátí se na </a:t>
            </a:r>
            <a:r>
              <a:rPr lang="cs-CZ" dirty="0" err="1"/>
              <a:t>Eutopijský</a:t>
            </a:r>
            <a:r>
              <a:rPr lang="cs-CZ" dirty="0"/>
              <a:t> soud. Líčení bude trvat </a:t>
            </a:r>
            <a:r>
              <a:rPr lang="cs-CZ" dirty="0" smtClean="0"/>
              <a:t>dlouho, </a:t>
            </a:r>
            <a:r>
              <a:rPr lang="cs-CZ" dirty="0"/>
              <a:t>bude mnohokrát odročováno a dojde k mnoha odvoláním .</a:t>
            </a:r>
          </a:p>
          <a:p>
            <a:r>
              <a:rPr lang="cs-CZ" dirty="0"/>
              <a:t>Fotbal je radost, “ usmívá se Jakub, který skončil na vozíčku po úrazu před více než dvěma roky.</a:t>
            </a:r>
          </a:p>
          <a:p>
            <a:r>
              <a:rPr lang="cs-CZ" dirty="0"/>
              <a:t>Na zádech má složená křídla a má správný počet nohou.</a:t>
            </a:r>
          </a:p>
        </p:txBody>
      </p:sp>
    </p:spTree>
    <p:extLst>
      <p:ext uri="{BB962C8B-B14F-4D97-AF65-F5344CB8AC3E}">
        <p14:creationId xmlns:p14="http://schemas.microsoft.com/office/powerpoint/2010/main" val="529244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971600" y="1107837"/>
            <a:ext cx="7128792" cy="3693319"/>
          </a:xfrm>
          <a:prstGeom prst="rect">
            <a:avLst/>
          </a:prstGeom>
        </p:spPr>
        <p:txBody>
          <a:bodyPr wrap="square">
            <a:spAutoFit/>
          </a:bodyPr>
          <a:lstStyle/>
          <a:p>
            <a:pPr lvl="0"/>
            <a:r>
              <a:rPr lang="ru-RU" dirty="0">
                <a:solidFill>
                  <a:prstClr val="black"/>
                </a:solidFill>
              </a:rPr>
              <a:t>3. </a:t>
            </a:r>
            <a:r>
              <a:rPr lang="ru-RU" u="sng" dirty="0" err="1">
                <a:solidFill>
                  <a:prstClr val="black"/>
                </a:solidFill>
              </a:rPr>
              <a:t>Им.п</a:t>
            </a:r>
            <a:r>
              <a:rPr lang="ru-RU" u="sng" dirty="0">
                <a:solidFill>
                  <a:prstClr val="black"/>
                </a:solidFill>
              </a:rPr>
              <a:t>. другого местоимения</a:t>
            </a:r>
            <a:r>
              <a:rPr lang="ru-RU" dirty="0">
                <a:solidFill>
                  <a:prstClr val="black"/>
                </a:solidFill>
              </a:rPr>
              <a:t>: </a:t>
            </a:r>
            <a:endParaRPr lang="cs-CZ" dirty="0" smtClean="0">
              <a:solidFill>
                <a:prstClr val="black"/>
              </a:solidFill>
            </a:endParaRPr>
          </a:p>
          <a:p>
            <a:pPr lvl="0"/>
            <a:endParaRPr lang="cs-CZ" dirty="0" smtClean="0">
              <a:solidFill>
                <a:prstClr val="black"/>
              </a:solidFill>
            </a:endParaRPr>
          </a:p>
          <a:p>
            <a:pPr marL="285750" lvl="0" indent="-285750">
              <a:buFont typeface="Courier New" panose="02070309020205020404" pitchFamily="49" charset="0"/>
              <a:buChar char="o"/>
            </a:pPr>
            <a:r>
              <a:rPr lang="ru-RU" i="1" dirty="0">
                <a:solidFill>
                  <a:prstClr val="black"/>
                </a:solidFill>
              </a:rPr>
              <a:t>Кто же с собакой теперь гулять будет? </a:t>
            </a:r>
            <a:endParaRPr lang="cs-CZ" i="1" dirty="0" smtClean="0">
              <a:solidFill>
                <a:prstClr val="black"/>
              </a:solidFill>
            </a:endParaRPr>
          </a:p>
          <a:p>
            <a:pPr marL="285750" lvl="0" indent="-285750">
              <a:buFont typeface="Courier New" panose="02070309020205020404" pitchFamily="49" charset="0"/>
              <a:buChar char="o"/>
            </a:pPr>
            <a:r>
              <a:rPr lang="ru-RU" i="1" dirty="0" smtClean="0">
                <a:solidFill>
                  <a:prstClr val="black"/>
                </a:solidFill>
              </a:rPr>
              <a:t>И </a:t>
            </a:r>
            <a:r>
              <a:rPr lang="ru-RU" i="1" dirty="0">
                <a:solidFill>
                  <a:prstClr val="black"/>
                </a:solidFill>
              </a:rPr>
              <a:t>никто ничего не почувствовал, просто все обнимаются, смеются, а не почувствовали. </a:t>
            </a:r>
            <a:endParaRPr lang="ru-RU" i="1" dirty="0" smtClean="0">
              <a:solidFill>
                <a:prstClr val="black"/>
              </a:solidFill>
            </a:endParaRPr>
          </a:p>
          <a:p>
            <a:pPr marL="285750" lvl="0" indent="-285750">
              <a:buFont typeface="Courier New" panose="02070309020205020404" pitchFamily="49" charset="0"/>
              <a:buChar char="o"/>
            </a:pPr>
            <a:r>
              <a:rPr lang="ru-RU" i="1" dirty="0">
                <a:solidFill>
                  <a:prstClr val="black"/>
                </a:solidFill>
              </a:rPr>
              <a:t>Кто-то сейчас </a:t>
            </a:r>
            <a:r>
              <a:rPr lang="ru-RU" i="1" dirty="0" smtClean="0">
                <a:solidFill>
                  <a:prstClr val="black"/>
                </a:solidFill>
              </a:rPr>
              <a:t>ест </a:t>
            </a:r>
            <a:r>
              <a:rPr lang="ru-RU" i="1" dirty="0">
                <a:solidFill>
                  <a:prstClr val="black"/>
                </a:solidFill>
              </a:rPr>
              <a:t>на высоте одиннадцати тысяч метров. </a:t>
            </a:r>
            <a:endParaRPr lang="ru-RU" i="1" dirty="0" smtClean="0">
              <a:solidFill>
                <a:prstClr val="black"/>
              </a:solidFill>
            </a:endParaRPr>
          </a:p>
          <a:p>
            <a:pPr marL="285750" lvl="0" indent="-285750">
              <a:buFont typeface="Courier New" panose="02070309020205020404" pitchFamily="49" charset="0"/>
              <a:buChar char="o"/>
            </a:pPr>
            <a:r>
              <a:rPr lang="ru-RU" i="1" dirty="0">
                <a:solidFill>
                  <a:prstClr val="black"/>
                </a:solidFill>
              </a:rPr>
              <a:t>Это нам очень помогло, хотя большинство звонков носило консультационный характер</a:t>
            </a:r>
            <a:r>
              <a:rPr lang="ru-RU" i="1" dirty="0" smtClean="0">
                <a:solidFill>
                  <a:prstClr val="black"/>
                </a:solidFill>
              </a:rPr>
              <a:t>.</a:t>
            </a:r>
          </a:p>
          <a:p>
            <a:pPr marL="285750" lvl="0" indent="-285750">
              <a:buFont typeface="Courier New" panose="02070309020205020404" pitchFamily="49" charset="0"/>
              <a:buChar char="o"/>
            </a:pPr>
            <a:r>
              <a:rPr lang="cs-CZ" i="1" dirty="0" smtClean="0">
                <a:solidFill>
                  <a:prstClr val="black"/>
                </a:solidFill>
              </a:rPr>
              <a:t>Každý </a:t>
            </a:r>
            <a:r>
              <a:rPr lang="cs-CZ" i="1" dirty="0">
                <a:solidFill>
                  <a:prstClr val="black"/>
                </a:solidFill>
              </a:rPr>
              <a:t>byl   touto enormní částkou </a:t>
            </a:r>
            <a:r>
              <a:rPr lang="cs-CZ" i="1" dirty="0" smtClean="0">
                <a:solidFill>
                  <a:prstClr val="black"/>
                </a:solidFill>
              </a:rPr>
              <a:t>zaskočen.</a:t>
            </a:r>
          </a:p>
          <a:p>
            <a:pPr marL="285750" lvl="0" indent="-285750">
              <a:buFont typeface="Courier New" panose="02070309020205020404" pitchFamily="49" charset="0"/>
              <a:buChar char="o"/>
            </a:pPr>
            <a:r>
              <a:rPr lang="cs-CZ" i="1" dirty="0" smtClean="0">
                <a:solidFill>
                  <a:prstClr val="black"/>
                </a:solidFill>
              </a:rPr>
              <a:t>Tam </a:t>
            </a:r>
            <a:r>
              <a:rPr lang="cs-CZ" i="1" dirty="0">
                <a:solidFill>
                  <a:prstClr val="black"/>
                </a:solidFill>
              </a:rPr>
              <a:t>vpředu mohl stát kdokoli z </a:t>
            </a:r>
            <a:r>
              <a:rPr lang="cs-CZ" i="1" dirty="0" smtClean="0">
                <a:solidFill>
                  <a:prstClr val="black"/>
                </a:solidFill>
              </a:rPr>
              <a:t>nás, </a:t>
            </a:r>
            <a:r>
              <a:rPr lang="cs-CZ" i="1" dirty="0">
                <a:solidFill>
                  <a:prstClr val="black"/>
                </a:solidFill>
              </a:rPr>
              <a:t>protože každý z nás už přemýšlel o </a:t>
            </a:r>
            <a:r>
              <a:rPr lang="cs-CZ" i="1" dirty="0" smtClean="0">
                <a:solidFill>
                  <a:prstClr val="black"/>
                </a:solidFill>
              </a:rPr>
              <a:t>tom, </a:t>
            </a:r>
            <a:r>
              <a:rPr lang="cs-CZ" i="1" dirty="0">
                <a:solidFill>
                  <a:prstClr val="black"/>
                </a:solidFill>
              </a:rPr>
              <a:t>jaké by to bylo vrátit se </a:t>
            </a:r>
            <a:r>
              <a:rPr lang="cs-CZ" i="1" dirty="0" smtClean="0">
                <a:solidFill>
                  <a:prstClr val="black"/>
                </a:solidFill>
              </a:rPr>
              <a:t>domů.</a:t>
            </a:r>
          </a:p>
          <a:p>
            <a:pPr marL="285750" lvl="0" indent="-285750">
              <a:buFont typeface="Courier New" panose="02070309020205020404" pitchFamily="49" charset="0"/>
              <a:buChar char="o"/>
            </a:pPr>
            <a:r>
              <a:rPr lang="cs-CZ" i="1" dirty="0">
                <a:solidFill>
                  <a:prstClr val="black"/>
                </a:solidFill>
              </a:rPr>
              <a:t>Toto  </a:t>
            </a:r>
            <a:r>
              <a:rPr lang="cs-CZ" i="1" dirty="0" smtClean="0">
                <a:solidFill>
                  <a:prstClr val="black"/>
                </a:solidFill>
              </a:rPr>
              <a:t>je </a:t>
            </a:r>
            <a:r>
              <a:rPr lang="cs-CZ" i="1" dirty="0">
                <a:solidFill>
                  <a:prstClr val="black"/>
                </a:solidFill>
              </a:rPr>
              <a:t>však pouhý dílčí výčet </a:t>
            </a:r>
            <a:r>
              <a:rPr lang="cs-CZ" i="1" dirty="0" smtClean="0">
                <a:solidFill>
                  <a:prstClr val="black"/>
                </a:solidFill>
              </a:rPr>
              <a:t>příspěvků.</a:t>
            </a:r>
            <a:endParaRPr lang="cs-CZ" i="1" dirty="0">
              <a:solidFill>
                <a:prstClr val="black"/>
              </a:solidFill>
            </a:endParaRPr>
          </a:p>
          <a:p>
            <a:pPr lvl="0"/>
            <a:endParaRPr lang="ru-RU" i="1" dirty="0">
              <a:solidFill>
                <a:prstClr val="black"/>
              </a:solidFill>
            </a:endParaRPr>
          </a:p>
        </p:txBody>
      </p:sp>
    </p:spTree>
    <p:extLst>
      <p:ext uri="{BB962C8B-B14F-4D97-AF65-F5344CB8AC3E}">
        <p14:creationId xmlns:p14="http://schemas.microsoft.com/office/powerpoint/2010/main" val="551436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467544" y="980728"/>
            <a:ext cx="8064896" cy="4801314"/>
          </a:xfrm>
          <a:prstGeom prst="rect">
            <a:avLst/>
          </a:prstGeom>
        </p:spPr>
        <p:txBody>
          <a:bodyPr wrap="square">
            <a:spAutoFit/>
          </a:bodyPr>
          <a:lstStyle/>
          <a:p>
            <a:r>
              <a:rPr lang="ru-RU" dirty="0" smtClean="0"/>
              <a:t>4. </a:t>
            </a:r>
            <a:r>
              <a:rPr lang="ru-RU" u="sng" dirty="0" smtClean="0"/>
              <a:t>Предметно счетная конструкция</a:t>
            </a:r>
            <a:r>
              <a:rPr lang="ru-RU" dirty="0" smtClean="0"/>
              <a:t>: </a:t>
            </a:r>
          </a:p>
          <a:p>
            <a:pPr marL="285750" indent="-285750">
              <a:buFont typeface="Courier New" panose="02070309020205020404" pitchFamily="49" charset="0"/>
              <a:buChar char="o"/>
            </a:pPr>
            <a:r>
              <a:rPr lang="ru-RU" i="1" dirty="0" smtClean="0"/>
              <a:t>В дверях стояло пять маленьких мальчиков.</a:t>
            </a:r>
          </a:p>
          <a:p>
            <a:pPr marL="285750" indent="-285750">
              <a:buFont typeface="Courier New" panose="02070309020205020404" pitchFamily="49" charset="0"/>
              <a:buChar char="o"/>
            </a:pPr>
            <a:r>
              <a:rPr lang="cs-CZ" i="1" dirty="0"/>
              <a:t>Vlak vykolejil a sedm </a:t>
            </a:r>
            <a:r>
              <a:rPr lang="cs-CZ" i="1" dirty="0" smtClean="0"/>
              <a:t>vagonů </a:t>
            </a:r>
            <a:r>
              <a:rPr lang="cs-CZ" i="1" dirty="0"/>
              <a:t>se svezlo z mostu do blátivých vod rozvodněné </a:t>
            </a:r>
            <a:r>
              <a:rPr lang="cs-CZ" i="1" dirty="0" smtClean="0"/>
              <a:t>řeky. </a:t>
            </a:r>
          </a:p>
          <a:p>
            <a:endParaRPr lang="ru-RU" i="1" dirty="0" smtClean="0"/>
          </a:p>
          <a:p>
            <a:r>
              <a:rPr lang="ru-RU" dirty="0" smtClean="0"/>
              <a:t>5. </a:t>
            </a:r>
            <a:r>
              <a:rPr lang="ru-RU" u="sng" dirty="0" smtClean="0"/>
              <a:t>Инфинитив или инфинитивная конструкция</a:t>
            </a:r>
            <a:r>
              <a:rPr lang="ru-RU" dirty="0" smtClean="0"/>
              <a:t>: </a:t>
            </a:r>
            <a:endParaRPr lang="cs-CZ" dirty="0" smtClean="0"/>
          </a:p>
          <a:p>
            <a:pPr marL="285750" indent="-285750">
              <a:buFont typeface="Courier New" panose="02070309020205020404" pitchFamily="49" charset="0"/>
              <a:buChar char="o"/>
            </a:pPr>
            <a:r>
              <a:rPr lang="ru-RU" i="1" dirty="0" smtClean="0"/>
              <a:t>Нам было запрещено приходить сюда. </a:t>
            </a:r>
          </a:p>
          <a:p>
            <a:pPr marL="285750" indent="-285750">
              <a:buFont typeface="Courier New" panose="02070309020205020404" pitchFamily="49" charset="0"/>
              <a:buChar char="o"/>
            </a:pPr>
            <a:r>
              <a:rPr lang="ru-RU" i="1" dirty="0" smtClean="0"/>
              <a:t>Читать – мое любимое развлечение.</a:t>
            </a:r>
          </a:p>
          <a:p>
            <a:pPr marL="285750" indent="-285750">
              <a:buFont typeface="Courier New" panose="02070309020205020404" pitchFamily="49" charset="0"/>
              <a:buChar char="o"/>
            </a:pPr>
            <a:r>
              <a:rPr lang="ru-RU" i="1" dirty="0" smtClean="0"/>
              <a:t>Забыть было не просто желанием, а необходимостью.</a:t>
            </a:r>
          </a:p>
          <a:p>
            <a:pPr marL="285750" indent="-285750">
              <a:buFont typeface="Courier New" panose="02070309020205020404" pitchFamily="49" charset="0"/>
              <a:buChar char="o"/>
            </a:pPr>
            <a:r>
              <a:rPr lang="cs-CZ" i="1" dirty="0" smtClean="0"/>
              <a:t>Uvidět Prahu bylo jeho velkým přáním.</a:t>
            </a:r>
          </a:p>
          <a:p>
            <a:pPr marL="285750" indent="-285750">
              <a:buFont typeface="Courier New" panose="02070309020205020404" pitchFamily="49" charset="0"/>
              <a:buChar char="o"/>
            </a:pPr>
            <a:r>
              <a:rPr lang="cs-CZ" i="1" dirty="0" smtClean="0"/>
              <a:t>Dosáhnout 100% je mnohdy nadlidský úkol</a:t>
            </a:r>
            <a:r>
              <a:rPr lang="pl-PL" i="1" dirty="0" smtClean="0"/>
              <a:t>.</a:t>
            </a:r>
            <a:endParaRPr lang="ru-RU" i="1" dirty="0" smtClean="0"/>
          </a:p>
          <a:p>
            <a:endParaRPr lang="ru-RU" dirty="0" smtClean="0"/>
          </a:p>
          <a:p>
            <a:r>
              <a:rPr lang="ru-RU" dirty="0" smtClean="0"/>
              <a:t>6. При субстантивации в позиции подлежащего могут выступать и другие словоформы</a:t>
            </a:r>
            <a:r>
              <a:rPr lang="cs-CZ" dirty="0"/>
              <a:t>:</a:t>
            </a:r>
            <a:r>
              <a:rPr lang="ru-RU" dirty="0" smtClean="0"/>
              <a:t> </a:t>
            </a:r>
            <a:endParaRPr lang="cs-CZ" dirty="0" smtClean="0"/>
          </a:p>
          <a:p>
            <a:pPr marL="285750" indent="-285750">
              <a:buFont typeface="Courier New" panose="02070309020205020404" pitchFamily="49" charset="0"/>
              <a:buChar char="o"/>
            </a:pPr>
            <a:r>
              <a:rPr lang="ru-RU" dirty="0" smtClean="0"/>
              <a:t>Твое «Не могу!» мне надоело.</a:t>
            </a:r>
            <a:endParaRPr lang="cs-CZ" dirty="0" smtClean="0"/>
          </a:p>
          <a:p>
            <a:pPr marL="285750" indent="-285750">
              <a:buFont typeface="Courier New" panose="02070309020205020404" pitchFamily="49" charset="0"/>
              <a:buChar char="o"/>
            </a:pPr>
            <a:r>
              <a:rPr lang="cs-CZ" dirty="0" smtClean="0"/>
              <a:t>Tvoje ano není přesvědčivé.</a:t>
            </a:r>
          </a:p>
          <a:p>
            <a:endParaRPr lang="ru-RU" dirty="0"/>
          </a:p>
        </p:txBody>
      </p:sp>
    </p:spTree>
    <p:extLst>
      <p:ext uri="{BB962C8B-B14F-4D97-AF65-F5344CB8AC3E}">
        <p14:creationId xmlns:p14="http://schemas.microsoft.com/office/powerpoint/2010/main" val="2083564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262325" y="1628800"/>
            <a:ext cx="4572000" cy="2369880"/>
          </a:xfrm>
          <a:prstGeom prst="rect">
            <a:avLst/>
          </a:prstGeom>
        </p:spPr>
        <p:txBody>
          <a:bodyPr>
            <a:spAutoFit/>
          </a:bodyPr>
          <a:lstStyle/>
          <a:p>
            <a:r>
              <a:rPr lang="ru-RU" sz="2000" b="1" dirty="0"/>
              <a:t>Согласование подлежащего и </a:t>
            </a:r>
            <a:r>
              <a:rPr lang="ru-RU" sz="2000" b="1" dirty="0" smtClean="0"/>
              <a:t>сказуемого</a:t>
            </a:r>
          </a:p>
          <a:p>
            <a:endParaRPr lang="ru-RU" dirty="0"/>
          </a:p>
          <a:p>
            <a:r>
              <a:rPr lang="ru-RU" dirty="0"/>
              <a:t>Возможно</a:t>
            </a:r>
          </a:p>
          <a:p>
            <a:pPr marL="285750" indent="-285750">
              <a:buFont typeface="Wingdings" panose="05000000000000000000" pitchFamily="2" charset="2"/>
              <a:buChar char="§"/>
            </a:pPr>
            <a:r>
              <a:rPr lang="ru-RU" dirty="0"/>
              <a:t>в роде,</a:t>
            </a:r>
          </a:p>
          <a:p>
            <a:pPr marL="285750" indent="-285750">
              <a:buFont typeface="Wingdings" panose="05000000000000000000" pitchFamily="2" charset="2"/>
              <a:buChar char="§"/>
            </a:pPr>
            <a:r>
              <a:rPr lang="ru-RU" dirty="0"/>
              <a:t>в числе, </a:t>
            </a:r>
          </a:p>
          <a:p>
            <a:pPr marL="285750" indent="-285750">
              <a:buFont typeface="Wingdings" panose="05000000000000000000" pitchFamily="2" charset="2"/>
              <a:buChar char="§"/>
            </a:pPr>
            <a:r>
              <a:rPr lang="ru-RU" dirty="0"/>
              <a:t>в падеже,</a:t>
            </a:r>
          </a:p>
          <a:p>
            <a:pPr marL="285750" indent="-285750">
              <a:buFont typeface="Wingdings" panose="05000000000000000000" pitchFamily="2" charset="2"/>
              <a:buChar char="§"/>
            </a:pPr>
            <a:r>
              <a:rPr lang="ru-RU" dirty="0"/>
              <a:t>в лице.</a:t>
            </a:r>
          </a:p>
        </p:txBody>
      </p:sp>
    </p:spTree>
    <p:extLst>
      <p:ext uri="{BB962C8B-B14F-4D97-AF65-F5344CB8AC3E}">
        <p14:creationId xmlns:p14="http://schemas.microsoft.com/office/powerpoint/2010/main" val="781583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70632" y="188640"/>
            <a:ext cx="8784976" cy="7048083"/>
          </a:xfrm>
          <a:prstGeom prst="rect">
            <a:avLst/>
          </a:prstGeom>
        </p:spPr>
        <p:txBody>
          <a:bodyPr wrap="square">
            <a:spAutoFit/>
          </a:bodyPr>
          <a:lstStyle/>
          <a:p>
            <a:pPr algn="ctr"/>
            <a:r>
              <a:rPr lang="ru-RU" sz="2000" b="1" u="sng" dirty="0" smtClean="0"/>
              <a:t>Согласование в роде</a:t>
            </a:r>
          </a:p>
          <a:p>
            <a:endParaRPr lang="ru-RU" dirty="0" smtClean="0"/>
          </a:p>
          <a:p>
            <a:pPr marL="342900" indent="-342900">
              <a:buAutoNum type="arabicPeriod"/>
            </a:pPr>
            <a:r>
              <a:rPr lang="ru-RU" u="sng" dirty="0" smtClean="0"/>
              <a:t>Если сущ. </a:t>
            </a:r>
            <a:r>
              <a:rPr lang="ru-RU" u="sng" dirty="0" err="1" smtClean="0"/>
              <a:t>м.р</a:t>
            </a:r>
            <a:r>
              <a:rPr lang="ru-RU" u="sng" dirty="0" smtClean="0"/>
              <a:t>. обозначает лицо </a:t>
            </a:r>
            <a:r>
              <a:rPr lang="ru-RU" u="sng" dirty="0" err="1" smtClean="0"/>
              <a:t>ж.р</a:t>
            </a:r>
            <a:r>
              <a:rPr lang="ru-RU" u="sng" dirty="0" smtClean="0"/>
              <a:t>. согласование происходит по смыслу</a:t>
            </a:r>
            <a:r>
              <a:rPr lang="ru-RU" dirty="0" smtClean="0"/>
              <a:t>. </a:t>
            </a:r>
            <a:endParaRPr lang="cs-CZ" dirty="0" smtClean="0"/>
          </a:p>
          <a:p>
            <a:pPr marL="285750" indent="-285750">
              <a:buFont typeface="Courier New" panose="02070309020205020404" pitchFamily="49" charset="0"/>
              <a:buChar char="o"/>
            </a:pPr>
            <a:r>
              <a:rPr lang="ru-RU" i="1" dirty="0" smtClean="0"/>
              <a:t>Врач сказала, что надо перестать принимать лекарства. </a:t>
            </a:r>
            <a:endParaRPr lang="cs-CZ" i="1" dirty="0" smtClean="0"/>
          </a:p>
          <a:p>
            <a:pPr marL="285750" indent="-285750">
              <a:buFont typeface="Courier New" panose="02070309020205020404" pitchFamily="49" charset="0"/>
              <a:buChar char="o"/>
            </a:pPr>
            <a:r>
              <a:rPr lang="ru-RU" i="1" dirty="0" smtClean="0"/>
              <a:t>На пресс-конференции Меркель заявила о своих намерениях.</a:t>
            </a:r>
          </a:p>
          <a:p>
            <a:r>
              <a:rPr lang="ru-RU" dirty="0" smtClean="0"/>
              <a:t>Согласование по форме</a:t>
            </a:r>
            <a:r>
              <a:rPr lang="cs-CZ" dirty="0" smtClean="0"/>
              <a:t> (</a:t>
            </a:r>
            <a:r>
              <a:rPr lang="ru-RU" dirty="0" smtClean="0"/>
              <a:t>у профессий и т.п.) не является грамматической ошибкой.</a:t>
            </a:r>
            <a:endParaRPr lang="cs-CZ" dirty="0" smtClean="0"/>
          </a:p>
          <a:p>
            <a:pPr marL="285750" indent="-285750">
              <a:buFont typeface="Courier New" panose="02070309020205020404" pitchFamily="49" charset="0"/>
              <a:buChar char="o"/>
            </a:pPr>
            <a:r>
              <a:rPr lang="cs-CZ" i="1" dirty="0" err="1"/>
              <a:t>Marilynn</a:t>
            </a:r>
            <a:r>
              <a:rPr lang="cs-CZ" i="1" dirty="0"/>
              <a:t> </a:t>
            </a:r>
            <a:r>
              <a:rPr lang="cs-CZ" i="1" dirty="0" err="1" smtClean="0"/>
              <a:t>Rosenthalová</a:t>
            </a:r>
            <a:r>
              <a:rPr lang="cs-CZ" i="1" dirty="0" smtClean="0"/>
              <a:t>, </a:t>
            </a:r>
            <a:r>
              <a:rPr lang="cs-CZ" i="1" dirty="0"/>
              <a:t>socioložka z Michiganské </a:t>
            </a:r>
            <a:r>
              <a:rPr lang="cs-CZ" i="1" dirty="0" smtClean="0"/>
              <a:t>univerzity, zkoumala, </a:t>
            </a:r>
            <a:r>
              <a:rPr lang="cs-CZ" i="1" dirty="0"/>
              <a:t>jak řeší problémové lékaře zdravotnické komunity ve Spojených </a:t>
            </a:r>
            <a:r>
              <a:rPr lang="cs-CZ" i="1" dirty="0" smtClean="0"/>
              <a:t>státech a </a:t>
            </a:r>
            <a:r>
              <a:rPr lang="cs-CZ" i="1" dirty="0"/>
              <a:t>Velké </a:t>
            </a:r>
            <a:r>
              <a:rPr lang="cs-CZ" i="1" dirty="0" smtClean="0"/>
              <a:t>Británii.</a:t>
            </a:r>
          </a:p>
          <a:p>
            <a:pPr marL="285750" indent="-285750">
              <a:buFont typeface="Courier New" panose="02070309020205020404" pitchFamily="49" charset="0"/>
              <a:buChar char="o"/>
            </a:pPr>
            <a:r>
              <a:rPr lang="cs-CZ" i="1" dirty="0" smtClean="0"/>
              <a:t>Ministryně si počínala </a:t>
            </a:r>
            <a:r>
              <a:rPr lang="cs-CZ" i="1" dirty="0"/>
              <a:t>v rozporu se zákonem i ústavou a narušila základní princip dělby </a:t>
            </a:r>
            <a:r>
              <a:rPr lang="cs-CZ" i="1" dirty="0" smtClean="0"/>
              <a:t>moci, </a:t>
            </a:r>
            <a:r>
              <a:rPr lang="cs-CZ" i="1" dirty="0"/>
              <a:t>což v demokratické zemi nelze tolerovat .</a:t>
            </a:r>
            <a:endParaRPr lang="ru-RU" i="1" dirty="0" smtClean="0"/>
          </a:p>
          <a:p>
            <a:endParaRPr lang="ru-RU" i="1" dirty="0" smtClean="0"/>
          </a:p>
          <a:p>
            <a:r>
              <a:rPr lang="ru-RU" dirty="0" smtClean="0"/>
              <a:t>2. </a:t>
            </a:r>
            <a:r>
              <a:rPr lang="ru-RU" u="sng" dirty="0" smtClean="0"/>
              <a:t>Сущ. общего рода также согласуются по смыслу </a:t>
            </a:r>
            <a:r>
              <a:rPr lang="ru-RU" dirty="0" smtClean="0"/>
              <a:t>(отличие в склонении). </a:t>
            </a:r>
          </a:p>
          <a:p>
            <a:pPr marL="285750" indent="-285750">
              <a:buFont typeface="Courier New" panose="02070309020205020404" pitchFamily="49" charset="0"/>
              <a:buChar char="o"/>
            </a:pPr>
            <a:r>
              <a:rPr lang="ru-RU" i="1" dirty="0" smtClean="0"/>
              <a:t>В полиции </a:t>
            </a:r>
            <a:r>
              <a:rPr lang="ru-RU" i="1" dirty="0"/>
              <a:t>убийца призналась, что Николай на мгновение вырвался из её </a:t>
            </a:r>
            <a:r>
              <a:rPr lang="ru-RU" i="1" dirty="0" smtClean="0"/>
              <a:t>рук </a:t>
            </a:r>
            <a:r>
              <a:rPr lang="ru-RU" i="1" dirty="0"/>
              <a:t>и успел сказать: "Люда, я </a:t>
            </a:r>
            <a:r>
              <a:rPr lang="ru-RU" i="1" dirty="0" smtClean="0"/>
              <a:t>ж </a:t>
            </a:r>
            <a:r>
              <a:rPr lang="ru-RU" i="1" dirty="0"/>
              <a:t>тебя люблю". </a:t>
            </a:r>
            <a:endParaRPr lang="ru-RU" i="1" dirty="0" smtClean="0"/>
          </a:p>
          <a:p>
            <a:pPr marL="285750" indent="-285750">
              <a:buFont typeface="Courier New" panose="02070309020205020404" pitchFamily="49" charset="0"/>
              <a:buChar char="o"/>
            </a:pPr>
            <a:r>
              <a:rPr lang="cs-CZ" i="1" dirty="0" smtClean="0"/>
              <a:t>Průvodčí </a:t>
            </a:r>
            <a:r>
              <a:rPr lang="cs-CZ" i="1" dirty="0"/>
              <a:t>se </a:t>
            </a:r>
            <a:r>
              <a:rPr lang="cs-CZ" i="1" dirty="0" smtClean="0"/>
              <a:t>posadil </a:t>
            </a:r>
            <a:r>
              <a:rPr lang="cs-CZ" i="1" dirty="0"/>
              <a:t>proti </a:t>
            </a:r>
            <a:r>
              <a:rPr lang="cs-CZ" i="1" dirty="0" smtClean="0"/>
              <a:t>němu, </a:t>
            </a:r>
            <a:r>
              <a:rPr lang="cs-CZ" i="1" dirty="0"/>
              <a:t>koženou brašničku </a:t>
            </a:r>
            <a:r>
              <a:rPr lang="cs-CZ" i="1" dirty="0" smtClean="0"/>
              <a:t>položil </a:t>
            </a:r>
            <a:r>
              <a:rPr lang="cs-CZ" i="1" dirty="0"/>
              <a:t>vedle </a:t>
            </a:r>
            <a:r>
              <a:rPr lang="cs-CZ" i="1" dirty="0" smtClean="0"/>
              <a:t>sebe.</a:t>
            </a:r>
            <a:endParaRPr lang="ru-RU" i="1" dirty="0" smtClean="0"/>
          </a:p>
          <a:p>
            <a:endParaRPr lang="ru-RU" dirty="0" smtClean="0"/>
          </a:p>
          <a:p>
            <a:r>
              <a:rPr lang="ru-RU" dirty="0" smtClean="0"/>
              <a:t>3. Грамматический род несклоняемых существительных определяется в РЯ по роду общего понятия. </a:t>
            </a:r>
            <a:r>
              <a:rPr lang="ru-RU" i="1" dirty="0" smtClean="0"/>
              <a:t>Миссисипи вышла из берегов.</a:t>
            </a:r>
            <a:r>
              <a:rPr lang="cs-CZ" i="1" dirty="0" smtClean="0"/>
              <a:t> </a:t>
            </a:r>
            <a:r>
              <a:rPr lang="ru-RU" dirty="0" smtClean="0"/>
              <a:t>В ЧЯ нескл. сущ. чаще всего относятся к </a:t>
            </a:r>
            <a:r>
              <a:rPr lang="ru-RU" dirty="0" err="1" smtClean="0"/>
              <a:t>ср.р</a:t>
            </a:r>
            <a:r>
              <a:rPr lang="ru-RU" dirty="0" smtClean="0"/>
              <a:t>.</a:t>
            </a:r>
            <a:r>
              <a:rPr lang="pl-PL" dirty="0"/>
              <a:t> </a:t>
            </a:r>
            <a:r>
              <a:rPr lang="pl-PL" i="1" dirty="0"/>
              <a:t>Korfu </a:t>
            </a:r>
            <a:r>
              <a:rPr lang="pl-PL" i="1" dirty="0" err="1"/>
              <a:t>bylo</a:t>
            </a:r>
            <a:r>
              <a:rPr lang="pl-PL" i="1" dirty="0"/>
              <a:t> </a:t>
            </a:r>
            <a:r>
              <a:rPr lang="pl-PL" i="1" dirty="0" err="1"/>
              <a:t>dokonce</a:t>
            </a:r>
            <a:r>
              <a:rPr lang="pl-PL" i="1" dirty="0"/>
              <a:t> </a:t>
            </a:r>
            <a:r>
              <a:rPr lang="pl-PL" i="1" dirty="0" err="1"/>
              <a:t>krátce</a:t>
            </a:r>
            <a:r>
              <a:rPr lang="pl-PL" i="1" dirty="0"/>
              <a:t> pod </a:t>
            </a:r>
            <a:r>
              <a:rPr lang="pl-PL" i="1" dirty="0" err="1"/>
              <a:t>nadvládou</a:t>
            </a:r>
            <a:r>
              <a:rPr lang="pl-PL" i="1" dirty="0"/>
              <a:t> Francie.</a:t>
            </a:r>
            <a:endParaRPr lang="ru-RU" i="1" dirty="0" smtClean="0"/>
          </a:p>
          <a:p>
            <a:endParaRPr lang="ru-RU" dirty="0" smtClean="0"/>
          </a:p>
          <a:p>
            <a:r>
              <a:rPr lang="ru-RU" dirty="0" smtClean="0"/>
              <a:t>4. Грамматический род сокращений определяется по роду основного слова. </a:t>
            </a:r>
            <a:endParaRPr lang="cs-CZ" dirty="0" smtClean="0"/>
          </a:p>
          <a:p>
            <a:pPr marL="285750" indent="-285750">
              <a:buFont typeface="Courier New" panose="02070309020205020404" pitchFamily="49" charset="0"/>
              <a:buChar char="o"/>
            </a:pPr>
            <a:r>
              <a:rPr lang="ru-RU" i="1" dirty="0" smtClean="0"/>
              <a:t>МЧС приняло решительные меры.</a:t>
            </a:r>
            <a:r>
              <a:rPr lang="pl-PL" i="1" dirty="0"/>
              <a:t> OSN </a:t>
            </a:r>
            <a:r>
              <a:rPr lang="pl-PL" i="1" dirty="0" smtClean="0"/>
              <a:t> </a:t>
            </a:r>
            <a:r>
              <a:rPr lang="pl-PL" i="1" dirty="0" err="1"/>
              <a:t>vždy</a:t>
            </a:r>
            <a:r>
              <a:rPr lang="pl-PL" i="1" dirty="0"/>
              <a:t> </a:t>
            </a:r>
            <a:r>
              <a:rPr lang="pl-PL" i="1" dirty="0" err="1"/>
              <a:t>tlačila</a:t>
            </a:r>
            <a:r>
              <a:rPr lang="pl-PL" i="1" dirty="0"/>
              <a:t> na </a:t>
            </a:r>
            <a:r>
              <a:rPr lang="pl-PL" i="1" dirty="0" smtClean="0"/>
              <a:t>to, </a:t>
            </a:r>
            <a:r>
              <a:rPr lang="pl-PL" i="1" dirty="0"/>
              <a:t>aby </a:t>
            </a:r>
            <a:r>
              <a:rPr lang="pl-PL" i="1" dirty="0" err="1"/>
              <a:t>blokáda</a:t>
            </a:r>
            <a:r>
              <a:rPr lang="pl-PL" i="1" dirty="0"/>
              <a:t> </a:t>
            </a:r>
            <a:r>
              <a:rPr lang="pl-PL" i="1" dirty="0" err="1"/>
              <a:t>byla</a:t>
            </a:r>
            <a:r>
              <a:rPr lang="pl-PL" i="1" dirty="0"/>
              <a:t> </a:t>
            </a:r>
            <a:r>
              <a:rPr lang="pl-PL" i="1" dirty="0" err="1"/>
              <a:t>odstraněna</a:t>
            </a:r>
            <a:r>
              <a:rPr lang="pl-PL" i="1" dirty="0"/>
              <a:t> . </a:t>
            </a:r>
            <a:endParaRPr lang="ru-RU" i="1" dirty="0" smtClean="0"/>
          </a:p>
          <a:p>
            <a:endParaRPr lang="ru-RU" dirty="0"/>
          </a:p>
        </p:txBody>
      </p:sp>
    </p:spTree>
    <p:extLst>
      <p:ext uri="{BB962C8B-B14F-4D97-AF65-F5344CB8AC3E}">
        <p14:creationId xmlns:p14="http://schemas.microsoft.com/office/powerpoint/2010/main" val="880440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3203848" y="692696"/>
            <a:ext cx="3627340" cy="400110"/>
          </a:xfrm>
          <a:prstGeom prst="rect">
            <a:avLst/>
          </a:prstGeom>
        </p:spPr>
        <p:txBody>
          <a:bodyPr wrap="none">
            <a:spAutoFit/>
          </a:bodyPr>
          <a:lstStyle/>
          <a:p>
            <a:r>
              <a:rPr lang="ru-RU" sz="2000" b="1" dirty="0"/>
              <a:t>Проблема одушевленности</a:t>
            </a:r>
            <a:endParaRPr lang="cs-CZ" sz="2000" b="1" dirty="0"/>
          </a:p>
        </p:txBody>
      </p:sp>
      <p:pic>
        <p:nvPicPr>
          <p:cNvPr id="103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1124744"/>
            <a:ext cx="7488832" cy="5184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471655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3293</TotalTime>
  <Words>4493</Words>
  <Application>Microsoft Office PowerPoint</Application>
  <PresentationFormat>Předvádění na obrazovce (4:3)</PresentationFormat>
  <Paragraphs>466</Paragraphs>
  <Slides>44</Slides>
  <Notes>0</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44</vt:i4>
      </vt:variant>
    </vt:vector>
  </HeadingPairs>
  <TitlesOfParts>
    <vt:vector size="53" baseType="lpstr">
      <vt:lpstr>Arial</vt:lpstr>
      <vt:lpstr>Calibri</vt:lpstr>
      <vt:lpstr>Constantia</vt:lpstr>
      <vt:lpstr>Courier New</vt:lpstr>
      <vt:lpstr>Symbol</vt:lpstr>
      <vt:lpstr>Times New Roman</vt:lpstr>
      <vt:lpstr>Wingdings</vt:lpstr>
      <vt:lpstr>Wingdings 2</vt:lpstr>
      <vt:lpstr>Tok</vt:lpstr>
      <vt:lpstr>ГЛАВНЫЕ ЧЛЕНЫ ПРЕДЛОЖЕНИЯ</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Übersetzer René Stranz-Nikitin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ГЛАВНЫЕ ЧЛЕНЫ ПРЕДЛОЖЕНИЯ</dc:title>
  <dc:creator>Veronika Stranz-Nikitina</dc:creator>
  <cp:lastModifiedBy>Stranz-Nikitina, Veronika</cp:lastModifiedBy>
  <cp:revision>87</cp:revision>
  <cp:lastPrinted>2016-10-18T13:10:46Z</cp:lastPrinted>
  <dcterms:created xsi:type="dcterms:W3CDTF">2016-09-19T12:43:14Z</dcterms:created>
  <dcterms:modified xsi:type="dcterms:W3CDTF">2020-03-05T07:49:17Z</dcterms:modified>
</cp:coreProperties>
</file>